
<file path=[Content_Types].xml><?xml version="1.0" encoding="utf-8"?>
<Types xmlns="http://schemas.openxmlformats.org/package/2006/content-types">
  <Default Extension="png" ContentType="image/png"/>
  <Default Extension="tmp"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5.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7.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8.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9.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30.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31.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2.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3.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4.xml" ContentType="application/vnd.openxmlformats-officedocument.drawingml.chart+xml"/>
  <Override PartName="/ppt/charts/style32.xml" ContentType="application/vnd.ms-office.chartstyle+xml"/>
  <Override PartName="/ppt/charts/colors32.xml" ContentType="application/vnd.ms-office.chartcolorstyle+xml"/>
  <Override PartName="/ppt/notesSlides/notesSlide5.xml" ContentType="application/vnd.openxmlformats-officedocument.presentationml.notesSlide+xml"/>
  <Override PartName="/ppt/charts/chart35.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6.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7.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8.xml" ContentType="application/vnd.openxmlformats-officedocument.drawingml.chart+xml"/>
  <Override PartName="/ppt/charts/style36.xml" ContentType="application/vnd.ms-office.chartstyle+xml"/>
  <Override PartName="/ppt/charts/colors36.xml" ContentType="application/vnd.ms-office.chartcolorstyle+xml"/>
  <Override PartName="/ppt/notesSlides/notesSlide6.xml" ContentType="application/vnd.openxmlformats-officedocument.presentationml.notesSlide+xml"/>
  <Override PartName="/ppt/charts/chart39.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40.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41.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2.xml" ContentType="application/vnd.openxmlformats-officedocument.drawingml.chart+xml"/>
  <Override PartName="/ppt/charts/style40.xml" ContentType="application/vnd.ms-office.chartstyle+xml"/>
  <Override PartName="/ppt/charts/colors40.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43.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4.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45.xml" ContentType="application/vnd.openxmlformats-officedocument.drawingml.chart+xml"/>
  <Override PartName="/ppt/charts/style43.xml" ContentType="application/vnd.ms-office.chartstyle+xml"/>
  <Override PartName="/ppt/charts/colors43.xml" ContentType="application/vnd.ms-office.chartcolorstyle+xml"/>
  <Override PartName="/ppt/notesSlides/notesSlide12.xml" ContentType="application/vnd.openxmlformats-officedocument.presentationml.notesSlide+xml"/>
  <Override PartName="/ppt/charts/chart46.xml" ContentType="application/vnd.openxmlformats-officedocument.drawingml.chart+xml"/>
  <Override PartName="/ppt/charts/chart47.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48.xml" ContentType="application/vnd.openxmlformats-officedocument.drawingml.chart+xml"/>
  <Override PartName="/ppt/notesSlides/notesSlide15.xml" ContentType="application/vnd.openxmlformats-officedocument.presentationml.notesSlide+xml"/>
  <Override PartName="/ppt/charts/chart49.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50.xml" ContentType="application/vnd.openxmlformats-officedocument.drawingml.chart+xml"/>
  <Override PartName="/ppt/charts/style45.xml" ContentType="application/vnd.ms-office.chartstyle+xml"/>
  <Override PartName="/ppt/charts/colors45.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51.xml" ContentType="application/vnd.openxmlformats-officedocument.drawingml.chart+xml"/>
  <Override PartName="/ppt/charts/style46.xml" ContentType="application/vnd.ms-office.chartstyle+xml"/>
  <Override PartName="/ppt/charts/colors46.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style47.xml" ContentType="application/vnd.ms-office.chartstyle+xml"/>
  <Override PartName="/ppt/charts/colors47.xml" ContentType="application/vnd.ms-office.chartcolorstyle+xml"/>
  <Override PartName="/ppt/charts/chart55.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56.xml" ContentType="application/vnd.openxmlformats-officedocument.drawingml.chart+xml"/>
  <Override PartName="/ppt/charts/style49.xml" ContentType="application/vnd.ms-office.chartstyle+xml"/>
  <Override PartName="/ppt/charts/colors49.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57.xml" ContentType="application/vnd.openxmlformats-officedocument.drawingml.chart+xml"/>
  <Override PartName="/ppt/charts/style50.xml" ContentType="application/vnd.ms-office.chartstyle+xml"/>
  <Override PartName="/ppt/charts/colors50.xml" ContentType="application/vnd.ms-office.chartcolorstyle+xml"/>
  <Override PartName="/ppt/notesSlides/notesSlide23.xml" ContentType="application/vnd.openxmlformats-officedocument.presentationml.notesSlide+xml"/>
  <Override PartName="/ppt/charts/chart58.xml" ContentType="application/vnd.openxmlformats-officedocument.drawingml.chart+xml"/>
  <Override PartName="/ppt/drawings/drawing1.xml" ContentType="application/vnd.openxmlformats-officedocument.drawingml.chartshapes+xml"/>
  <Override PartName="/ppt/notesSlides/notesSlide24.xml" ContentType="application/vnd.openxmlformats-officedocument.presentationml.notesSlide+xml"/>
  <Override PartName="/ppt/charts/chart59.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62.xml" ContentType="application/vnd.openxmlformats-officedocument.drawingml.chart+xml"/>
  <Override PartName="/ppt/charts/style52.xml" ContentType="application/vnd.ms-office.chartstyle+xml"/>
  <Override PartName="/ppt/charts/colors52.xml" ContentType="application/vnd.ms-office.chartcolorstyle+xml"/>
  <Override PartName="/ppt/notesSlides/notesSlide25.xml" ContentType="application/vnd.openxmlformats-officedocument.presentationml.notesSlide+xml"/>
  <Override PartName="/ppt/charts/chart63.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64.xml" ContentType="application/vnd.openxmlformats-officedocument.drawingml.chart+xml"/>
  <Override PartName="/ppt/charts/style54.xml" ContentType="application/vnd.ms-office.chartstyle+xml"/>
  <Override PartName="/ppt/charts/colors54.xml" ContentType="application/vnd.ms-office.chartcolorstyle+xml"/>
  <Override PartName="/ppt/charts/chart65.xml" ContentType="application/vnd.openxmlformats-officedocument.drawingml.chart+xml"/>
  <Override PartName="/ppt/charts/style55.xml" ContentType="application/vnd.ms-office.chartstyle+xml"/>
  <Override PartName="/ppt/charts/colors55.xml" ContentType="application/vnd.ms-office.chartcolorstyle+xml"/>
  <Override PartName="/ppt/charts/chart66.xml" ContentType="application/vnd.openxmlformats-officedocument.drawingml.chart+xml"/>
  <Override PartName="/ppt/charts/style56.xml" ContentType="application/vnd.ms-office.chartstyle+xml"/>
  <Override PartName="/ppt/charts/colors56.xml" ContentType="application/vnd.ms-office.chartcolorstyle+xml"/>
  <Override PartName="/ppt/charts/chart67.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68.xml" ContentType="application/vnd.openxmlformats-officedocument.drawingml.chart+xml"/>
  <Override PartName="/ppt/charts/style58.xml" ContentType="application/vnd.ms-office.chartstyle+xml"/>
  <Override PartName="/ppt/charts/colors58.xml" ContentType="application/vnd.ms-office.chartcolorstyle+xml"/>
  <Override PartName="/ppt/charts/chart69.xml" ContentType="application/vnd.openxmlformats-officedocument.drawingml.chart+xml"/>
  <Override PartName="/ppt/charts/style59.xml" ContentType="application/vnd.ms-office.chartstyle+xml"/>
  <Override PartName="/ppt/charts/colors59.xml" ContentType="application/vnd.ms-office.chartcolorstyle+xml"/>
  <Override PartName="/ppt/charts/chart70.xml" ContentType="application/vnd.openxmlformats-officedocument.drawingml.chart+xml"/>
  <Override PartName="/ppt/charts/style60.xml" ContentType="application/vnd.ms-office.chartstyle+xml"/>
  <Override PartName="/ppt/charts/colors60.xml" ContentType="application/vnd.ms-office.chartcolorstyle+xml"/>
  <Override PartName="/ppt/charts/chart71.xml" ContentType="application/vnd.openxmlformats-officedocument.drawingml.chart+xml"/>
  <Override PartName="/ppt/charts/style61.xml" ContentType="application/vnd.ms-office.chartstyle+xml"/>
  <Override PartName="/ppt/charts/colors61.xml" ContentType="application/vnd.ms-office.chartcolorstyl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0"/>
  </p:notesMasterIdLst>
  <p:sldIdLst>
    <p:sldId id="739" r:id="rId2"/>
    <p:sldId id="798" r:id="rId3"/>
    <p:sldId id="668" r:id="rId4"/>
    <p:sldId id="762" r:id="rId5"/>
    <p:sldId id="712" r:id="rId6"/>
    <p:sldId id="713" r:id="rId7"/>
    <p:sldId id="850" r:id="rId8"/>
    <p:sldId id="715" r:id="rId9"/>
    <p:sldId id="851" r:id="rId10"/>
    <p:sldId id="717" r:id="rId11"/>
    <p:sldId id="719" r:id="rId12"/>
    <p:sldId id="786" r:id="rId13"/>
    <p:sldId id="721" r:id="rId14"/>
    <p:sldId id="733" r:id="rId15"/>
    <p:sldId id="723" r:id="rId16"/>
    <p:sldId id="754" r:id="rId17"/>
    <p:sldId id="724" r:id="rId18"/>
    <p:sldId id="806" r:id="rId19"/>
    <p:sldId id="760" r:id="rId20"/>
    <p:sldId id="559" r:id="rId21"/>
    <p:sldId id="671" r:id="rId22"/>
    <p:sldId id="795" r:id="rId23"/>
    <p:sldId id="803" r:id="rId24"/>
    <p:sldId id="804" r:id="rId25"/>
    <p:sldId id="763" r:id="rId26"/>
    <p:sldId id="807" r:id="rId27"/>
    <p:sldId id="755" r:id="rId28"/>
    <p:sldId id="764" r:id="rId29"/>
    <p:sldId id="805" r:id="rId30"/>
    <p:sldId id="572" r:id="rId31"/>
    <p:sldId id="793" r:id="rId32"/>
    <p:sldId id="794" r:id="rId33"/>
    <p:sldId id="808" r:id="rId34"/>
    <p:sldId id="766" r:id="rId35"/>
    <p:sldId id="809" r:id="rId36"/>
    <p:sldId id="768" r:id="rId37"/>
    <p:sldId id="810" r:id="rId38"/>
    <p:sldId id="811" r:id="rId39"/>
    <p:sldId id="812" r:id="rId40"/>
    <p:sldId id="813" r:id="rId41"/>
    <p:sldId id="814" r:id="rId42"/>
    <p:sldId id="815" r:id="rId43"/>
    <p:sldId id="774" r:id="rId44"/>
    <p:sldId id="816" r:id="rId45"/>
    <p:sldId id="775" r:id="rId46"/>
    <p:sldId id="782" r:id="rId47"/>
    <p:sldId id="817" r:id="rId48"/>
    <p:sldId id="818" r:id="rId49"/>
    <p:sldId id="819" r:id="rId50"/>
    <p:sldId id="688" r:id="rId51"/>
    <p:sldId id="820" r:id="rId52"/>
    <p:sldId id="821" r:id="rId53"/>
    <p:sldId id="822" r:id="rId54"/>
    <p:sldId id="744" r:id="rId55"/>
    <p:sldId id="823" r:id="rId56"/>
    <p:sldId id="655" r:id="rId57"/>
    <p:sldId id="824" r:id="rId58"/>
    <p:sldId id="758" r:id="rId59"/>
    <p:sldId id="825" r:id="rId60"/>
    <p:sldId id="612" r:id="rId61"/>
    <p:sldId id="826" r:id="rId62"/>
    <p:sldId id="827" r:id="rId63"/>
    <p:sldId id="828" r:id="rId64"/>
    <p:sldId id="829" r:id="rId65"/>
    <p:sldId id="830" r:id="rId66"/>
    <p:sldId id="831" r:id="rId67"/>
    <p:sldId id="832" r:id="rId68"/>
    <p:sldId id="833" r:id="rId69"/>
    <p:sldId id="834" r:id="rId70"/>
    <p:sldId id="835" r:id="rId71"/>
    <p:sldId id="836" r:id="rId72"/>
    <p:sldId id="837" r:id="rId73"/>
    <p:sldId id="838" r:id="rId74"/>
    <p:sldId id="839" r:id="rId75"/>
    <p:sldId id="840" r:id="rId76"/>
    <p:sldId id="841" r:id="rId77"/>
    <p:sldId id="842" r:id="rId78"/>
    <p:sldId id="843" r:id="rId79"/>
    <p:sldId id="844" r:id="rId80"/>
    <p:sldId id="845" r:id="rId81"/>
    <p:sldId id="846" r:id="rId82"/>
    <p:sldId id="847" r:id="rId83"/>
    <p:sldId id="848" r:id="rId84"/>
    <p:sldId id="796" r:id="rId85"/>
    <p:sldId id="799" r:id="rId86"/>
    <p:sldId id="800" r:id="rId87"/>
    <p:sldId id="791" r:id="rId88"/>
    <p:sldId id="801" r:id="rId89"/>
  </p:sldIdLst>
  <p:sldSz cx="9144000" cy="6858000" type="screen4x3"/>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424" autoAdjust="0"/>
  </p:normalViewPr>
  <p:slideViewPr>
    <p:cSldViewPr snapToGrid="0">
      <p:cViewPr varScale="1">
        <p:scale>
          <a:sx n="99" d="100"/>
          <a:sy n="99" d="100"/>
        </p:scale>
        <p:origin x="1022" y="8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___8.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___9.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___10.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___11.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______12.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______13.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______14.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______15.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______16.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______17.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______18.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______19.xlsx"/><Relationship Id="rId2" Type="http://schemas.microsoft.com/office/2011/relationships/chartColorStyle" Target="colors21.xml"/><Relationship Id="rId1" Type="http://schemas.microsoft.com/office/2011/relationships/chartStyle" Target="style21.xml"/></Relationships>
</file>

<file path=ppt/charts/_rels/chart24.xml.rels><?xml version="1.0" encoding="UTF-8" standalone="yes"?>
<Relationships xmlns="http://schemas.openxmlformats.org/package/2006/relationships"><Relationship Id="rId2" Type="http://schemas.microsoft.com/office/2011/relationships/chartColorStyle" Target="colors22.xml"/><Relationship Id="rId1" Type="http://schemas.microsoft.com/office/2011/relationships/chartStyle" Target="style22.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______20.xlsx"/><Relationship Id="rId2" Type="http://schemas.microsoft.com/office/2011/relationships/chartColorStyle" Target="colors23.xml"/><Relationship Id="rId1" Type="http://schemas.microsoft.com/office/2011/relationships/chartStyle" Target="style23.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______21.xlsx"/><Relationship Id="rId2" Type="http://schemas.microsoft.com/office/2011/relationships/chartColorStyle" Target="colors24.xml"/><Relationship Id="rId1" Type="http://schemas.microsoft.com/office/2011/relationships/chartStyle" Target="style24.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______22.xlsx"/><Relationship Id="rId2" Type="http://schemas.microsoft.com/office/2011/relationships/chartColorStyle" Target="colors25.xml"/><Relationship Id="rId1" Type="http://schemas.microsoft.com/office/2011/relationships/chartStyle" Target="style25.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______23.xlsx"/><Relationship Id="rId2" Type="http://schemas.microsoft.com/office/2011/relationships/chartColorStyle" Target="colors26.xml"/><Relationship Id="rId1" Type="http://schemas.microsoft.com/office/2011/relationships/chartStyle" Target="style26.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______24.xlsx"/><Relationship Id="rId2" Type="http://schemas.microsoft.com/office/2011/relationships/chartColorStyle" Target="colors27.xml"/><Relationship Id="rId1" Type="http://schemas.microsoft.com/office/2011/relationships/chartStyle" Target="style27.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___2.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______25.xlsx"/><Relationship Id="rId2" Type="http://schemas.microsoft.com/office/2011/relationships/chartColorStyle" Target="colors28.xml"/><Relationship Id="rId1" Type="http://schemas.microsoft.com/office/2011/relationships/chartStyle" Target="style28.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______26.xlsx"/><Relationship Id="rId2" Type="http://schemas.microsoft.com/office/2011/relationships/chartColorStyle" Target="colors29.xml"/><Relationship Id="rId1" Type="http://schemas.microsoft.com/office/2011/relationships/chartStyle" Target="style29.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______27.xlsx"/><Relationship Id="rId2" Type="http://schemas.microsoft.com/office/2011/relationships/chartColorStyle" Target="colors30.xml"/><Relationship Id="rId1" Type="http://schemas.microsoft.com/office/2011/relationships/chartStyle" Target="style30.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______28.xlsx"/><Relationship Id="rId2" Type="http://schemas.microsoft.com/office/2011/relationships/chartColorStyle" Target="colors31.xml"/><Relationship Id="rId1" Type="http://schemas.microsoft.com/office/2011/relationships/chartStyle" Target="style31.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______29.xlsx"/><Relationship Id="rId2" Type="http://schemas.microsoft.com/office/2011/relationships/chartColorStyle" Target="colors32.xml"/><Relationship Id="rId1" Type="http://schemas.microsoft.com/office/2011/relationships/chartStyle" Target="style32.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______30.xlsx"/><Relationship Id="rId2" Type="http://schemas.microsoft.com/office/2011/relationships/chartColorStyle" Target="colors33.xml"/><Relationship Id="rId1" Type="http://schemas.microsoft.com/office/2011/relationships/chartStyle" Target="style33.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______31.xlsx"/><Relationship Id="rId2" Type="http://schemas.microsoft.com/office/2011/relationships/chartColorStyle" Target="colors34.xml"/><Relationship Id="rId1" Type="http://schemas.microsoft.com/office/2011/relationships/chartStyle" Target="style34.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______32.xlsx"/><Relationship Id="rId2" Type="http://schemas.microsoft.com/office/2011/relationships/chartColorStyle" Target="colors35.xml"/><Relationship Id="rId1" Type="http://schemas.microsoft.com/office/2011/relationships/chartStyle" Target="style35.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______33.xlsx"/><Relationship Id="rId2" Type="http://schemas.microsoft.com/office/2011/relationships/chartColorStyle" Target="colors36.xml"/><Relationship Id="rId1" Type="http://schemas.microsoft.com/office/2011/relationships/chartStyle" Target="style36.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______34.xlsx"/><Relationship Id="rId2" Type="http://schemas.microsoft.com/office/2011/relationships/chartColorStyle" Target="colors37.xml"/><Relationship Id="rId1" Type="http://schemas.microsoft.com/office/2011/relationships/chartStyle" Target="style37.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___3.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______35.xlsx"/><Relationship Id="rId2" Type="http://schemas.microsoft.com/office/2011/relationships/chartColorStyle" Target="colors38.xml"/><Relationship Id="rId1" Type="http://schemas.microsoft.com/office/2011/relationships/chartStyle" Target="style38.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______36.xlsx"/><Relationship Id="rId2" Type="http://schemas.microsoft.com/office/2011/relationships/chartColorStyle" Target="colors39.xml"/><Relationship Id="rId1" Type="http://schemas.microsoft.com/office/2011/relationships/chartStyle" Target="style39.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______37.xlsx"/><Relationship Id="rId2" Type="http://schemas.microsoft.com/office/2011/relationships/chartColorStyle" Target="colors40.xml"/><Relationship Id="rId1" Type="http://schemas.microsoft.com/office/2011/relationships/chartStyle" Target="style40.xml"/></Relationships>
</file>

<file path=ppt/charts/_rels/chart43.xml.rels><?xml version="1.0" encoding="UTF-8" standalone="yes"?>
<Relationships xmlns="http://schemas.openxmlformats.org/package/2006/relationships"><Relationship Id="rId2" Type="http://schemas.microsoft.com/office/2011/relationships/chartColorStyle" Target="colors41.xml"/><Relationship Id="rId1" Type="http://schemas.microsoft.com/office/2011/relationships/chartStyle" Target="style41.xml"/></Relationships>
</file>

<file path=ppt/charts/_rels/chart44.xml.rels><?xml version="1.0" encoding="UTF-8" standalone="yes"?>
<Relationships xmlns="http://schemas.openxmlformats.org/package/2006/relationships"><Relationship Id="rId3" Type="http://schemas.openxmlformats.org/officeDocument/2006/relationships/package" Target="../embeddings/Microsoft_Excel_______38.xlsx"/><Relationship Id="rId2" Type="http://schemas.microsoft.com/office/2011/relationships/chartColorStyle" Target="colors42.xml"/><Relationship Id="rId1" Type="http://schemas.microsoft.com/office/2011/relationships/chartStyle" Target="style42.xml"/></Relationships>
</file>

<file path=ppt/charts/_rels/chart45.xml.rels><?xml version="1.0" encoding="UTF-8" standalone="yes"?>
<Relationships xmlns="http://schemas.openxmlformats.org/package/2006/relationships"><Relationship Id="rId3" Type="http://schemas.openxmlformats.org/officeDocument/2006/relationships/package" Target="../embeddings/Microsoft_Excel_______39.xlsx"/><Relationship Id="rId2" Type="http://schemas.microsoft.com/office/2011/relationships/chartColorStyle" Target="colors43.xml"/><Relationship Id="rId1" Type="http://schemas.microsoft.com/office/2011/relationships/chartStyle" Target="style43.xml"/></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______40.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______41.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______42.xlsx"/></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______43.xlsx"/><Relationship Id="rId2" Type="http://schemas.microsoft.com/office/2011/relationships/chartColorStyle" Target="colors44.xml"/><Relationship Id="rId1" Type="http://schemas.microsoft.com/office/2011/relationships/chartStyle" Target="style4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___4.xlsx"/><Relationship Id="rId2" Type="http://schemas.microsoft.com/office/2011/relationships/chartColorStyle" Target="colors5.xml"/><Relationship Id="rId1" Type="http://schemas.microsoft.com/office/2011/relationships/chartStyle" Target="style5.xml"/></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______44.xlsx"/><Relationship Id="rId2" Type="http://schemas.microsoft.com/office/2011/relationships/chartColorStyle" Target="colors45.xml"/><Relationship Id="rId1" Type="http://schemas.microsoft.com/office/2011/relationships/chartStyle" Target="style45.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______45.xlsx"/><Relationship Id="rId2" Type="http://schemas.microsoft.com/office/2011/relationships/chartColorStyle" Target="colors46.xml"/><Relationship Id="rId1" Type="http://schemas.microsoft.com/office/2011/relationships/chartStyle" Target="style46.xml"/></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______46.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______47.xlsx"/></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______48.xlsx"/><Relationship Id="rId2" Type="http://schemas.microsoft.com/office/2011/relationships/chartColorStyle" Target="colors47.xml"/><Relationship Id="rId1" Type="http://schemas.microsoft.com/office/2011/relationships/chartStyle" Target="style47.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______49.xlsx"/><Relationship Id="rId2" Type="http://schemas.microsoft.com/office/2011/relationships/chartColorStyle" Target="colors48.xml"/><Relationship Id="rId1" Type="http://schemas.microsoft.com/office/2011/relationships/chartStyle" Target="style48.xml"/></Relationships>
</file>

<file path=ppt/charts/_rels/chart56.xml.rels><?xml version="1.0" encoding="UTF-8" standalone="yes"?>
<Relationships xmlns="http://schemas.openxmlformats.org/package/2006/relationships"><Relationship Id="rId2" Type="http://schemas.microsoft.com/office/2011/relationships/chartColorStyle" Target="colors49.xml"/><Relationship Id="rId1" Type="http://schemas.microsoft.com/office/2011/relationships/chartStyle" Target="style49.xml"/></Relationships>
</file>

<file path=ppt/charts/_rels/chart57.xml.rels><?xml version="1.0" encoding="UTF-8" standalone="yes"?>
<Relationships xmlns="http://schemas.openxmlformats.org/package/2006/relationships"><Relationship Id="rId2" Type="http://schemas.microsoft.com/office/2011/relationships/chartColorStyle" Target="colors50.xml"/><Relationship Id="rId1" Type="http://schemas.microsoft.com/office/2011/relationships/chartStyle" Target="style50.xml"/></Relationships>
</file>

<file path=ppt/charts/_rels/chart58.xml.rels><?xml version="1.0" encoding="UTF-8" standalone="yes"?>
<Relationships xmlns="http://schemas.openxmlformats.org/package/2006/relationships"><Relationship Id="rId1" Type="http://schemas.openxmlformats.org/officeDocument/2006/relationships/chartUserShapes" Target="../drawings/drawing1.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___5.xlsx"/><Relationship Id="rId2" Type="http://schemas.microsoft.com/office/2011/relationships/chartColorStyle" Target="colors6.xml"/><Relationship Id="rId1" Type="http://schemas.microsoft.com/office/2011/relationships/chartStyle" Target="style6.xml"/></Relationships>
</file>

<file path=ppt/charts/_rels/chart61.xml.rels><?xml version="1.0" encoding="UTF-8" standalone="yes"?>
<Relationships xmlns="http://schemas.openxmlformats.org/package/2006/relationships"><Relationship Id="rId3" Type="http://schemas.openxmlformats.org/officeDocument/2006/relationships/package" Target="../embeddings/Microsoft_Excel_______50.xlsx"/><Relationship Id="rId2" Type="http://schemas.microsoft.com/office/2011/relationships/chartColorStyle" Target="colors51.xml"/><Relationship Id="rId1" Type="http://schemas.microsoft.com/office/2011/relationships/chartStyle" Target="style51.xml"/></Relationships>
</file>

<file path=ppt/charts/_rels/chart62.xml.rels><?xml version="1.0" encoding="UTF-8" standalone="yes"?>
<Relationships xmlns="http://schemas.openxmlformats.org/package/2006/relationships"><Relationship Id="rId3" Type="http://schemas.openxmlformats.org/officeDocument/2006/relationships/package" Target="../embeddings/Microsoft_Excel_______51.xlsx"/><Relationship Id="rId2" Type="http://schemas.microsoft.com/office/2011/relationships/chartColorStyle" Target="colors52.xml"/><Relationship Id="rId1" Type="http://schemas.microsoft.com/office/2011/relationships/chartStyle" Target="style52.xml"/></Relationships>
</file>

<file path=ppt/charts/_rels/chart63.xml.rels><?xml version="1.0" encoding="UTF-8" standalone="yes"?>
<Relationships xmlns="http://schemas.openxmlformats.org/package/2006/relationships"><Relationship Id="rId3" Type="http://schemas.openxmlformats.org/officeDocument/2006/relationships/package" Target="../embeddings/Microsoft_Excel_______52.xlsx"/><Relationship Id="rId2" Type="http://schemas.microsoft.com/office/2011/relationships/chartColorStyle" Target="colors53.xml"/><Relationship Id="rId1" Type="http://schemas.microsoft.com/office/2011/relationships/chartStyle" Target="style53.xml"/></Relationships>
</file>

<file path=ppt/charts/_rels/chart64.xml.rels><?xml version="1.0" encoding="UTF-8" standalone="yes"?>
<Relationships xmlns="http://schemas.openxmlformats.org/package/2006/relationships"><Relationship Id="rId2" Type="http://schemas.microsoft.com/office/2011/relationships/chartColorStyle" Target="colors54.xml"/><Relationship Id="rId1" Type="http://schemas.microsoft.com/office/2011/relationships/chartStyle" Target="style54.xml"/></Relationships>
</file>

<file path=ppt/charts/_rels/chart65.xml.rels><?xml version="1.0" encoding="UTF-8" standalone="yes"?>
<Relationships xmlns="http://schemas.openxmlformats.org/package/2006/relationships"><Relationship Id="rId2" Type="http://schemas.microsoft.com/office/2011/relationships/chartColorStyle" Target="colors55.xml"/><Relationship Id="rId1" Type="http://schemas.microsoft.com/office/2011/relationships/chartStyle" Target="style55.xml"/></Relationships>
</file>

<file path=ppt/charts/_rels/chart66.xml.rels><?xml version="1.0" encoding="UTF-8" standalone="yes"?>
<Relationships xmlns="http://schemas.openxmlformats.org/package/2006/relationships"><Relationship Id="rId3" Type="http://schemas.openxmlformats.org/officeDocument/2006/relationships/package" Target="../embeddings/Microsoft_Excel_______53.xlsx"/><Relationship Id="rId2" Type="http://schemas.microsoft.com/office/2011/relationships/chartColorStyle" Target="colors56.xml"/><Relationship Id="rId1" Type="http://schemas.microsoft.com/office/2011/relationships/chartStyle" Target="style56.xml"/></Relationships>
</file>

<file path=ppt/charts/_rels/chart67.xml.rels><?xml version="1.0" encoding="UTF-8" standalone="yes"?>
<Relationships xmlns="http://schemas.openxmlformats.org/package/2006/relationships"><Relationship Id="rId2" Type="http://schemas.microsoft.com/office/2011/relationships/chartColorStyle" Target="colors57.xml"/><Relationship Id="rId1" Type="http://schemas.microsoft.com/office/2011/relationships/chartStyle" Target="style57.xml"/></Relationships>
</file>

<file path=ppt/charts/_rels/chart68.xml.rels><?xml version="1.0" encoding="UTF-8" standalone="yes"?>
<Relationships xmlns="http://schemas.openxmlformats.org/package/2006/relationships"><Relationship Id="rId2" Type="http://schemas.microsoft.com/office/2011/relationships/chartColorStyle" Target="colors58.xml"/><Relationship Id="rId1" Type="http://schemas.microsoft.com/office/2011/relationships/chartStyle" Target="style58.xml"/></Relationships>
</file>

<file path=ppt/charts/_rels/chart69.xml.rels><?xml version="1.0" encoding="UTF-8" standalone="yes"?>
<Relationships xmlns="http://schemas.openxmlformats.org/package/2006/relationships"><Relationship Id="rId2" Type="http://schemas.microsoft.com/office/2011/relationships/chartColorStyle" Target="colors59.xml"/><Relationship Id="rId1" Type="http://schemas.microsoft.com/office/2011/relationships/chartStyle" Target="style59.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___6.xlsx"/><Relationship Id="rId2" Type="http://schemas.microsoft.com/office/2011/relationships/chartColorStyle" Target="colors7.xml"/><Relationship Id="rId1" Type="http://schemas.microsoft.com/office/2011/relationships/chartStyle" Target="style7.xml"/></Relationships>
</file>

<file path=ppt/charts/_rels/chart70.xml.rels><?xml version="1.0" encoding="UTF-8" standalone="yes"?>
<Relationships xmlns="http://schemas.openxmlformats.org/package/2006/relationships"><Relationship Id="rId2" Type="http://schemas.microsoft.com/office/2011/relationships/chartColorStyle" Target="colors60.xml"/><Relationship Id="rId1" Type="http://schemas.microsoft.com/office/2011/relationships/chartStyle" Target="style60.xml"/></Relationships>
</file>

<file path=ppt/charts/_rels/chart71.xml.rels><?xml version="1.0" encoding="UTF-8" standalone="yes"?>
<Relationships xmlns="http://schemas.openxmlformats.org/package/2006/relationships"><Relationship Id="rId2" Type="http://schemas.microsoft.com/office/2011/relationships/chartColorStyle" Target="colors61.xml"/><Relationship Id="rId1" Type="http://schemas.microsoft.com/office/2011/relationships/chartStyle" Target="style61.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___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182210244914831"/>
          <c:y val="5.9535453000020028E-2"/>
          <c:w val="0.68424355713078477"/>
          <c:h val="0.76028861696628303"/>
        </c:manualLayout>
      </c:layout>
      <c:lineChart>
        <c:grouping val="standard"/>
        <c:varyColors val="0"/>
        <c:ser>
          <c:idx val="0"/>
          <c:order val="0"/>
          <c:tx>
            <c:strRef>
              <c:f>Sheet1!$B$1</c:f>
              <c:strCache>
                <c:ptCount val="1"/>
                <c:pt idx="0">
                  <c:v>大阪府</c:v>
                </c:pt>
              </c:strCache>
            </c:strRef>
          </c:tx>
          <c:spPr>
            <a:ln w="38100" cap="rnd">
              <a:solidFill>
                <a:srgbClr val="FF0000"/>
              </a:solidFill>
              <a:round/>
            </a:ln>
            <a:effectLst/>
          </c:spPr>
          <c:marker>
            <c:symbol val="none"/>
          </c:marker>
          <c:dLbls>
            <c:dLbl>
              <c:idx val="10"/>
              <c:layout/>
              <c:dLblPos val="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DDFA-4C1C-9697-51BF5A00507E}"/>
                </c:ext>
              </c:extLst>
            </c:dLbl>
            <c:dLbl>
              <c:idx val="42"/>
              <c:layout/>
              <c:dLblPos val="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DDFA-4C1C-9697-51BF5A00507E}"/>
                </c:ext>
              </c:extLst>
            </c:dLbl>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Sheet1!$A$2:$A$44</c:f>
              <c:numCache>
                <c:formatCode>General</c:formatCode>
                <c:ptCount val="43"/>
                <c:pt idx="0" formatCode="0_ ">
                  <c:v>2008</c:v>
                </c:pt>
                <c:pt idx="4" formatCode="0_ ">
                  <c:v>2009</c:v>
                </c:pt>
                <c:pt idx="8" formatCode="0_ ">
                  <c:v>2010</c:v>
                </c:pt>
                <c:pt idx="12" formatCode="0_ ">
                  <c:v>2011</c:v>
                </c:pt>
                <c:pt idx="16" formatCode="0_ ">
                  <c:v>2012</c:v>
                </c:pt>
                <c:pt idx="20" formatCode="0_ ">
                  <c:v>2013</c:v>
                </c:pt>
                <c:pt idx="24" formatCode="0_ ">
                  <c:v>2014</c:v>
                </c:pt>
                <c:pt idx="28" formatCode="0_ ">
                  <c:v>2015</c:v>
                </c:pt>
                <c:pt idx="32" formatCode="0_ ">
                  <c:v>2016</c:v>
                </c:pt>
                <c:pt idx="36" formatCode="0_ ">
                  <c:v>2017</c:v>
                </c:pt>
                <c:pt idx="40" formatCode="0_ ">
                  <c:v>2018</c:v>
                </c:pt>
              </c:numCache>
            </c:numRef>
          </c:cat>
          <c:val>
            <c:numRef>
              <c:f>Sheet1!$B$2:$B$44</c:f>
              <c:numCache>
                <c:formatCode>0.0</c:formatCode>
                <c:ptCount val="43"/>
                <c:pt idx="0">
                  <c:v>4.8</c:v>
                </c:pt>
                <c:pt idx="1">
                  <c:v>5.2</c:v>
                </c:pt>
                <c:pt idx="2">
                  <c:v>5.6</c:v>
                </c:pt>
                <c:pt idx="3">
                  <c:v>5.5</c:v>
                </c:pt>
                <c:pt idx="4">
                  <c:v>5.3</c:v>
                </c:pt>
                <c:pt idx="5">
                  <c:v>6.2</c:v>
                </c:pt>
                <c:pt idx="6">
                  <c:v>7.6</c:v>
                </c:pt>
                <c:pt idx="7">
                  <c:v>7.1</c:v>
                </c:pt>
                <c:pt idx="8">
                  <c:v>6.2</c:v>
                </c:pt>
                <c:pt idx="9">
                  <c:v>6.6</c:v>
                </c:pt>
                <c:pt idx="10">
                  <c:v>7.6</c:v>
                </c:pt>
                <c:pt idx="11">
                  <c:v>7.1</c:v>
                </c:pt>
                <c:pt idx="12">
                  <c:v>5.4</c:v>
                </c:pt>
                <c:pt idx="13">
                  <c:v>5.9</c:v>
                </c:pt>
                <c:pt idx="14">
                  <c:v>4.5</c:v>
                </c:pt>
                <c:pt idx="15">
                  <c:v>4.7</c:v>
                </c:pt>
                <c:pt idx="16">
                  <c:v>5.3</c:v>
                </c:pt>
                <c:pt idx="17">
                  <c:v>5.4</c:v>
                </c:pt>
                <c:pt idx="18">
                  <c:v>5.6</c:v>
                </c:pt>
                <c:pt idx="19">
                  <c:v>5.6</c:v>
                </c:pt>
                <c:pt idx="20">
                  <c:v>5.4</c:v>
                </c:pt>
                <c:pt idx="21">
                  <c:v>5.2</c:v>
                </c:pt>
                <c:pt idx="22">
                  <c:v>4.4000000000000004</c:v>
                </c:pt>
                <c:pt idx="23">
                  <c:v>4.2</c:v>
                </c:pt>
                <c:pt idx="24">
                  <c:v>4.9000000000000004</c:v>
                </c:pt>
                <c:pt idx="25">
                  <c:v>4.8</c:v>
                </c:pt>
                <c:pt idx="26">
                  <c:v>4.2</c:v>
                </c:pt>
                <c:pt idx="27">
                  <c:v>4.3</c:v>
                </c:pt>
                <c:pt idx="28">
                  <c:v>4.3</c:v>
                </c:pt>
                <c:pt idx="29">
                  <c:v>4.0999999999999996</c:v>
                </c:pt>
                <c:pt idx="30">
                  <c:v>4.5999999999999996</c:v>
                </c:pt>
                <c:pt idx="31">
                  <c:v>3.6</c:v>
                </c:pt>
                <c:pt idx="32">
                  <c:v>3.9</c:v>
                </c:pt>
                <c:pt idx="33">
                  <c:v>4.5</c:v>
                </c:pt>
                <c:pt idx="34">
                  <c:v>4.0999999999999996</c:v>
                </c:pt>
                <c:pt idx="35">
                  <c:v>3.5</c:v>
                </c:pt>
                <c:pt idx="36">
                  <c:v>3.4</c:v>
                </c:pt>
                <c:pt idx="37">
                  <c:v>3.3</c:v>
                </c:pt>
                <c:pt idx="38">
                  <c:v>3.6</c:v>
                </c:pt>
                <c:pt idx="39">
                  <c:v>3.1</c:v>
                </c:pt>
                <c:pt idx="40">
                  <c:v>3.1</c:v>
                </c:pt>
                <c:pt idx="41">
                  <c:v>2.8</c:v>
                </c:pt>
                <c:pt idx="42">
                  <c:v>3.4</c:v>
                </c:pt>
              </c:numCache>
            </c:numRef>
          </c:val>
          <c:smooth val="0"/>
          <c:extLst>
            <c:ext xmlns:c16="http://schemas.microsoft.com/office/drawing/2014/chart" uri="{C3380CC4-5D6E-409C-BE32-E72D297353CC}">
              <c16:uniqueId val="{00000002-DDFA-4C1C-9697-51BF5A00507E}"/>
            </c:ext>
          </c:extLst>
        </c:ser>
        <c:ser>
          <c:idx val="1"/>
          <c:order val="1"/>
          <c:tx>
            <c:strRef>
              <c:f>Sheet1!$C$1</c:f>
              <c:strCache>
                <c:ptCount val="1"/>
                <c:pt idx="0">
                  <c:v>全国</c:v>
                </c:pt>
              </c:strCache>
            </c:strRef>
          </c:tx>
          <c:spPr>
            <a:ln w="34925" cap="rnd">
              <a:solidFill>
                <a:schemeClr val="tx1"/>
              </a:solidFill>
              <a:prstDash val="sysDot"/>
              <a:round/>
            </a:ln>
            <a:effectLst/>
          </c:spPr>
          <c:marker>
            <c:symbol val="none"/>
          </c:marker>
          <c:dLbls>
            <c:dLbl>
              <c:idx val="9"/>
              <c:layout/>
              <c:dLblPos val="b"/>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DDFA-4C1C-9697-51BF5A00507E}"/>
                </c:ext>
              </c:extLst>
            </c:dLbl>
            <c:dLbl>
              <c:idx val="42"/>
              <c:layout/>
              <c:dLblPos val="b"/>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DDFA-4C1C-9697-51BF5A00507E}"/>
                </c:ext>
              </c:extLst>
            </c:dLbl>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b"/>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Sheet1!$A$2:$A$44</c:f>
              <c:numCache>
                <c:formatCode>General</c:formatCode>
                <c:ptCount val="43"/>
                <c:pt idx="0" formatCode="0_ ">
                  <c:v>2008</c:v>
                </c:pt>
                <c:pt idx="4" formatCode="0_ ">
                  <c:v>2009</c:v>
                </c:pt>
                <c:pt idx="8" formatCode="0_ ">
                  <c:v>2010</c:v>
                </c:pt>
                <c:pt idx="12" formatCode="0_ ">
                  <c:v>2011</c:v>
                </c:pt>
                <c:pt idx="16" formatCode="0_ ">
                  <c:v>2012</c:v>
                </c:pt>
                <c:pt idx="20" formatCode="0_ ">
                  <c:v>2013</c:v>
                </c:pt>
                <c:pt idx="24" formatCode="0_ ">
                  <c:v>2014</c:v>
                </c:pt>
                <c:pt idx="28" formatCode="0_ ">
                  <c:v>2015</c:v>
                </c:pt>
                <c:pt idx="32" formatCode="0_ ">
                  <c:v>2016</c:v>
                </c:pt>
                <c:pt idx="36" formatCode="0_ ">
                  <c:v>2017</c:v>
                </c:pt>
                <c:pt idx="40" formatCode="0_ ">
                  <c:v>2018</c:v>
                </c:pt>
              </c:numCache>
            </c:numRef>
          </c:cat>
          <c:val>
            <c:numRef>
              <c:f>Sheet1!$C$2:$C$44</c:f>
              <c:numCache>
                <c:formatCode>0.0</c:formatCode>
                <c:ptCount val="43"/>
                <c:pt idx="0">
                  <c:v>4</c:v>
                </c:pt>
                <c:pt idx="1">
                  <c:v>4</c:v>
                </c:pt>
                <c:pt idx="2">
                  <c:v>4</c:v>
                </c:pt>
                <c:pt idx="3">
                  <c:v>3.9</c:v>
                </c:pt>
                <c:pt idx="4">
                  <c:v>4.5999999999999996</c:v>
                </c:pt>
                <c:pt idx="5">
                  <c:v>5.2</c:v>
                </c:pt>
                <c:pt idx="6">
                  <c:v>5.4</c:v>
                </c:pt>
                <c:pt idx="7">
                  <c:v>5</c:v>
                </c:pt>
                <c:pt idx="8">
                  <c:v>5.0999999999999996</c:v>
                </c:pt>
                <c:pt idx="9">
                  <c:v>5.3</c:v>
                </c:pt>
                <c:pt idx="10">
                  <c:v>5.0999999999999996</c:v>
                </c:pt>
                <c:pt idx="11">
                  <c:v>4.8</c:v>
                </c:pt>
                <c:pt idx="12" formatCode="\&lt;0.0\&gt;">
                  <c:v>4.8</c:v>
                </c:pt>
                <c:pt idx="13" formatCode="\&lt;0.0\&gt;">
                  <c:v>4.8</c:v>
                </c:pt>
                <c:pt idx="14" formatCode="\&lt;0.0\&gt;">
                  <c:v>4.5</c:v>
                </c:pt>
                <c:pt idx="15">
                  <c:v>4.3</c:v>
                </c:pt>
                <c:pt idx="16">
                  <c:v>4.5</c:v>
                </c:pt>
                <c:pt idx="17">
                  <c:v>4.5999999999999996</c:v>
                </c:pt>
                <c:pt idx="18">
                  <c:v>4.3</c:v>
                </c:pt>
                <c:pt idx="19">
                  <c:v>4</c:v>
                </c:pt>
                <c:pt idx="20">
                  <c:v>4.3</c:v>
                </c:pt>
                <c:pt idx="21">
                  <c:v>4.2</c:v>
                </c:pt>
                <c:pt idx="22">
                  <c:v>4</c:v>
                </c:pt>
                <c:pt idx="23">
                  <c:v>3.7</c:v>
                </c:pt>
                <c:pt idx="24">
                  <c:v>3.7</c:v>
                </c:pt>
                <c:pt idx="25">
                  <c:v>3.7</c:v>
                </c:pt>
                <c:pt idx="26">
                  <c:v>3.6</c:v>
                </c:pt>
                <c:pt idx="27">
                  <c:v>3.3</c:v>
                </c:pt>
                <c:pt idx="28">
                  <c:v>3.5</c:v>
                </c:pt>
                <c:pt idx="29">
                  <c:v>3.4</c:v>
                </c:pt>
                <c:pt idx="30">
                  <c:v>3.4</c:v>
                </c:pt>
                <c:pt idx="31">
                  <c:v>3.1</c:v>
                </c:pt>
                <c:pt idx="32">
                  <c:v>3.2</c:v>
                </c:pt>
                <c:pt idx="33">
                  <c:v>3.3</c:v>
                </c:pt>
                <c:pt idx="34">
                  <c:v>3.1</c:v>
                </c:pt>
                <c:pt idx="35">
                  <c:v>2.9</c:v>
                </c:pt>
                <c:pt idx="36">
                  <c:v>2.9</c:v>
                </c:pt>
                <c:pt idx="37">
                  <c:v>3</c:v>
                </c:pt>
                <c:pt idx="38">
                  <c:v>2.8</c:v>
                </c:pt>
                <c:pt idx="39">
                  <c:v>2.6</c:v>
                </c:pt>
                <c:pt idx="40">
                  <c:v>2.5</c:v>
                </c:pt>
                <c:pt idx="41">
                  <c:v>2.5</c:v>
                </c:pt>
                <c:pt idx="42">
                  <c:v>2.5</c:v>
                </c:pt>
              </c:numCache>
            </c:numRef>
          </c:val>
          <c:smooth val="0"/>
          <c:extLst>
            <c:ext xmlns:c16="http://schemas.microsoft.com/office/drawing/2014/chart" uri="{C3380CC4-5D6E-409C-BE32-E72D297353CC}">
              <c16:uniqueId val="{00000005-DDFA-4C1C-9697-51BF5A00507E}"/>
            </c:ext>
          </c:extLst>
        </c:ser>
        <c:dLbls>
          <c:showLegendKey val="0"/>
          <c:showVal val="0"/>
          <c:showCatName val="0"/>
          <c:showSerName val="0"/>
          <c:showPercent val="0"/>
          <c:showBubbleSize val="0"/>
        </c:dLbls>
        <c:smooth val="0"/>
        <c:axId val="393409800"/>
        <c:axId val="393410584"/>
      </c:lineChart>
      <c:catAx>
        <c:axId val="393409800"/>
        <c:scaling>
          <c:orientation val="minMax"/>
        </c:scaling>
        <c:delete val="0"/>
        <c:axPos val="b"/>
        <c:numFmt formatCode="0_ "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3410584"/>
        <c:crosses val="autoZero"/>
        <c:auto val="1"/>
        <c:lblAlgn val="ctr"/>
        <c:lblOffset val="100"/>
        <c:noMultiLvlLbl val="0"/>
      </c:catAx>
      <c:valAx>
        <c:axId val="393410584"/>
        <c:scaling>
          <c:orientation val="minMax"/>
        </c:scaling>
        <c:delete val="0"/>
        <c:axPos val="l"/>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3409800"/>
        <c:crosses val="autoZero"/>
        <c:crossBetween val="between"/>
      </c:valAx>
      <c:spPr>
        <a:noFill/>
        <a:ln>
          <a:noFill/>
        </a:ln>
        <a:effectLst/>
      </c:spPr>
    </c:plotArea>
    <c:legend>
      <c:legendPos val="r"/>
      <c:layout>
        <c:manualLayout>
          <c:xMode val="edge"/>
          <c:yMode val="edge"/>
          <c:x val="0.76184938595913732"/>
          <c:y val="9.2368168605084747E-2"/>
          <c:w val="0.22101747634008118"/>
          <c:h val="0.19392239858906526"/>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105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25653335297771"/>
          <c:y val="0.10889154918672313"/>
          <c:w val="0.8075068647220468"/>
          <c:h val="0.60434605923912121"/>
        </c:manualLayout>
      </c:layout>
      <c:barChart>
        <c:barDir val="col"/>
        <c:grouping val="clustered"/>
        <c:varyColors val="0"/>
        <c:ser>
          <c:idx val="0"/>
          <c:order val="0"/>
          <c:tx>
            <c:strRef>
              <c:f>Sheet1!$B$1</c:f>
              <c:strCache>
                <c:ptCount val="1"/>
                <c:pt idx="0">
                  <c:v>転入出</c:v>
                </c:pt>
              </c:strCache>
            </c:strRef>
          </c:tx>
          <c:spPr>
            <a:solidFill>
              <a:schemeClr val="accent1">
                <a:lumMod val="60000"/>
                <a:lumOff val="40000"/>
              </a:schemeClr>
            </a:solidFill>
            <a:ln>
              <a:noFill/>
            </a:ln>
            <a:effectLst/>
          </c:spPr>
          <c:invertIfNegative val="0"/>
          <c:dPt>
            <c:idx val="0"/>
            <c:invertIfNegative val="0"/>
            <c:bubble3D val="0"/>
            <c:spPr>
              <a:solidFill>
                <a:schemeClr val="tx2"/>
              </a:solidFill>
              <a:ln>
                <a:noFill/>
              </a:ln>
              <a:effectLst/>
            </c:spPr>
            <c:extLst>
              <c:ext xmlns:c16="http://schemas.microsoft.com/office/drawing/2014/chart" uri="{C3380CC4-5D6E-409C-BE32-E72D297353CC}">
                <c16:uniqueId val="{00000000-CC1C-4391-B9F0-55D1E2DE8BAF}"/>
              </c:ext>
            </c:extLst>
          </c:dPt>
          <c:dLbls>
            <c:spPr>
              <a:noFill/>
              <a:ln>
                <a:noFill/>
              </a:ln>
              <a:effectLst/>
            </c:spPr>
            <c:txPr>
              <a:bodyPr rot="-5400000" spcFirstLastPara="1" vertOverflow="ellipsis" wrap="square" lIns="38100" tIns="19050" rIns="38100" bIns="19050" anchor="ctr" anchorCtr="1">
                <a:spAutoFit/>
              </a:bodyPr>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大阪市</c:v>
                </c:pt>
                <c:pt idx="1">
                  <c:v>札幌市</c:v>
                </c:pt>
                <c:pt idx="2">
                  <c:v>川崎市</c:v>
                </c:pt>
                <c:pt idx="3">
                  <c:v>さいたま市</c:v>
                </c:pt>
                <c:pt idx="4">
                  <c:v>福岡市</c:v>
                </c:pt>
                <c:pt idx="5">
                  <c:v>名古屋市</c:v>
                </c:pt>
                <c:pt idx="6">
                  <c:v>千葉市</c:v>
                </c:pt>
                <c:pt idx="7">
                  <c:v>相模原市</c:v>
                </c:pt>
                <c:pt idx="8">
                  <c:v>仙台市</c:v>
                </c:pt>
                <c:pt idx="9">
                  <c:v>横浜市</c:v>
                </c:pt>
                <c:pt idx="10">
                  <c:v>熊本市</c:v>
                </c:pt>
                <c:pt idx="11">
                  <c:v>浜松市</c:v>
                </c:pt>
                <c:pt idx="12">
                  <c:v>静岡市</c:v>
                </c:pt>
                <c:pt idx="13">
                  <c:v>広島市</c:v>
                </c:pt>
                <c:pt idx="14">
                  <c:v>新潟市</c:v>
                </c:pt>
                <c:pt idx="15">
                  <c:v>岡山市</c:v>
                </c:pt>
                <c:pt idx="16">
                  <c:v>京都市</c:v>
                </c:pt>
                <c:pt idx="17">
                  <c:v>堺市</c:v>
                </c:pt>
                <c:pt idx="18">
                  <c:v>神戸市</c:v>
                </c:pt>
                <c:pt idx="19">
                  <c:v>北九州市</c:v>
                </c:pt>
              </c:strCache>
            </c:strRef>
          </c:cat>
          <c:val>
            <c:numRef>
              <c:f>Sheet1!$B$2:$B$21</c:f>
              <c:numCache>
                <c:formatCode>General</c:formatCode>
                <c:ptCount val="20"/>
                <c:pt idx="0">
                  <c:v>9453</c:v>
                </c:pt>
                <c:pt idx="1">
                  <c:v>8952</c:v>
                </c:pt>
                <c:pt idx="2">
                  <c:v>8870</c:v>
                </c:pt>
                <c:pt idx="3">
                  <c:v>8606</c:v>
                </c:pt>
                <c:pt idx="4">
                  <c:v>6986</c:v>
                </c:pt>
                <c:pt idx="5">
                  <c:v>3750</c:v>
                </c:pt>
                <c:pt idx="6">
                  <c:v>2408</c:v>
                </c:pt>
                <c:pt idx="7">
                  <c:v>1538</c:v>
                </c:pt>
                <c:pt idx="8">
                  <c:v>1399</c:v>
                </c:pt>
                <c:pt idx="9">
                  <c:v>1176</c:v>
                </c:pt>
                <c:pt idx="10">
                  <c:v>185</c:v>
                </c:pt>
                <c:pt idx="11">
                  <c:v>-257</c:v>
                </c:pt>
                <c:pt idx="12">
                  <c:v>-290</c:v>
                </c:pt>
                <c:pt idx="13">
                  <c:v>-359</c:v>
                </c:pt>
                <c:pt idx="14">
                  <c:v>-673</c:v>
                </c:pt>
                <c:pt idx="15">
                  <c:v>-1268</c:v>
                </c:pt>
                <c:pt idx="16">
                  <c:v>-1385</c:v>
                </c:pt>
                <c:pt idx="17">
                  <c:v>-2081</c:v>
                </c:pt>
                <c:pt idx="18">
                  <c:v>-2168</c:v>
                </c:pt>
                <c:pt idx="19">
                  <c:v>-3247</c:v>
                </c:pt>
              </c:numCache>
            </c:numRef>
          </c:val>
          <c:extLst>
            <c:ext xmlns:c16="http://schemas.microsoft.com/office/drawing/2014/chart" uri="{C3380CC4-5D6E-409C-BE32-E72D297353CC}">
              <c16:uniqueId val="{00000000-FE02-4B86-A445-5687BA48D401}"/>
            </c:ext>
          </c:extLst>
        </c:ser>
        <c:dLbls>
          <c:showLegendKey val="0"/>
          <c:showVal val="0"/>
          <c:showCatName val="0"/>
          <c:showSerName val="0"/>
          <c:showPercent val="0"/>
          <c:showBubbleSize val="0"/>
        </c:dLbls>
        <c:gapWidth val="100"/>
        <c:overlap val="-27"/>
        <c:axId val="392869792"/>
        <c:axId val="392869400"/>
      </c:barChart>
      <c:catAx>
        <c:axId val="392869792"/>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92869400"/>
        <c:crosses val="autoZero"/>
        <c:auto val="1"/>
        <c:lblAlgn val="ctr"/>
        <c:lblOffset val="100"/>
        <c:noMultiLvlLbl val="0"/>
      </c:catAx>
      <c:valAx>
        <c:axId val="392869400"/>
        <c:scaling>
          <c:orientation val="minMax"/>
          <c:max val="12000"/>
          <c:min val="-8000"/>
        </c:scaling>
        <c:delete val="1"/>
        <c:axPos val="l"/>
        <c:numFmt formatCode="General" sourceLinked="1"/>
        <c:majorTickMark val="none"/>
        <c:minorTickMark val="none"/>
        <c:tickLblPos val="nextTo"/>
        <c:crossAx val="39286979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1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1068510831082"/>
          <c:y val="3.8453248031496065E-2"/>
          <c:w val="0.85148713686786937"/>
          <c:h val="0.74925871803823696"/>
        </c:manualLayout>
      </c:layout>
      <c:lineChart>
        <c:grouping val="standard"/>
        <c:varyColors val="0"/>
        <c:ser>
          <c:idx val="0"/>
          <c:order val="0"/>
          <c:tx>
            <c:strRef>
              <c:f>Sheet1!$B$1</c:f>
              <c:strCache>
                <c:ptCount val="1"/>
                <c:pt idx="0">
                  <c:v>大阪市</c:v>
                </c:pt>
              </c:strCache>
            </c:strRef>
          </c:tx>
          <c:spPr>
            <a:ln w="57150" cap="rnd">
              <a:solidFill>
                <a:srgbClr val="FF0000"/>
              </a:solidFill>
              <a:round/>
            </a:ln>
            <a:effectLst/>
          </c:spPr>
          <c:marker>
            <c:symbol val="none"/>
          </c:marker>
          <c:dLbls>
            <c:numFmt formatCode="0_);[Red]\(0\)" sourceLinked="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##,###,###,###,##0;"-"#,###,###,###,##0</c:formatCode>
                <c:ptCount val="10"/>
                <c:pt idx="0">
                  <c:v>7064</c:v>
                </c:pt>
                <c:pt idx="1">
                  <c:v>7073</c:v>
                </c:pt>
                <c:pt idx="2" formatCode="General">
                  <c:v>5820</c:v>
                </c:pt>
                <c:pt idx="3" formatCode="General">
                  <c:v>8777</c:v>
                </c:pt>
                <c:pt idx="4" formatCode="General">
                  <c:v>7742</c:v>
                </c:pt>
                <c:pt idx="5" formatCode="General">
                  <c:v>8729</c:v>
                </c:pt>
                <c:pt idx="6" formatCode="General">
                  <c:v>6525</c:v>
                </c:pt>
                <c:pt idx="7" formatCode="General">
                  <c:v>11076</c:v>
                </c:pt>
                <c:pt idx="8" formatCode="General">
                  <c:v>8846</c:v>
                </c:pt>
                <c:pt idx="9" formatCode="General">
                  <c:v>9453</c:v>
                </c:pt>
              </c:numCache>
            </c:numRef>
          </c:val>
          <c:smooth val="0"/>
          <c:extLst>
            <c:ext xmlns:c16="http://schemas.microsoft.com/office/drawing/2014/chart" uri="{C3380CC4-5D6E-409C-BE32-E72D297353CC}">
              <c16:uniqueId val="{00000000-365A-48A3-BEE3-E7356B25A742}"/>
            </c:ext>
          </c:extLst>
        </c:ser>
        <c:ser>
          <c:idx val="1"/>
          <c:order val="1"/>
          <c:tx>
            <c:strRef>
              <c:f>Sheet1!$C$1</c:f>
              <c:strCache>
                <c:ptCount val="1"/>
                <c:pt idx="0">
                  <c:v>札幌市</c:v>
                </c:pt>
              </c:strCache>
            </c:strRef>
          </c:tx>
          <c:spPr>
            <a:ln w="28575" cap="rnd">
              <a:solidFill>
                <a:schemeClr val="accent2"/>
              </a:solidFill>
              <a:prstDash val="sysDash"/>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##,###,###,###,##0;"-"#,###,###,###,##0</c:formatCode>
                <c:ptCount val="10"/>
                <c:pt idx="0">
                  <c:v>2971</c:v>
                </c:pt>
                <c:pt idx="1">
                  <c:v>5493</c:v>
                </c:pt>
                <c:pt idx="2" formatCode="General">
                  <c:v>5288</c:v>
                </c:pt>
                <c:pt idx="3" formatCode="General">
                  <c:v>10254</c:v>
                </c:pt>
                <c:pt idx="4" formatCode="General">
                  <c:v>9108</c:v>
                </c:pt>
                <c:pt idx="5" formatCode="General">
                  <c:v>10088</c:v>
                </c:pt>
                <c:pt idx="6" formatCode="General">
                  <c:v>8309</c:v>
                </c:pt>
                <c:pt idx="7" formatCode="General">
                  <c:v>8106</c:v>
                </c:pt>
                <c:pt idx="8" formatCode="General">
                  <c:v>9315</c:v>
                </c:pt>
                <c:pt idx="9" formatCode="General">
                  <c:v>8952</c:v>
                </c:pt>
              </c:numCache>
            </c:numRef>
          </c:val>
          <c:smooth val="0"/>
          <c:extLst>
            <c:ext xmlns:c16="http://schemas.microsoft.com/office/drawing/2014/chart" uri="{C3380CC4-5D6E-409C-BE32-E72D297353CC}">
              <c16:uniqueId val="{00000001-365A-48A3-BEE3-E7356B25A742}"/>
            </c:ext>
          </c:extLst>
        </c:ser>
        <c:ser>
          <c:idx val="2"/>
          <c:order val="2"/>
          <c:tx>
            <c:strRef>
              <c:f>Sheet1!$D$1</c:f>
              <c:strCache>
                <c:ptCount val="1"/>
                <c:pt idx="0">
                  <c:v>さいたま市</c:v>
                </c:pt>
              </c:strCache>
            </c:strRef>
          </c:tx>
          <c:spPr>
            <a:ln w="28575" cap="rnd">
              <a:solidFill>
                <a:schemeClr val="accent3"/>
              </a:solidFill>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Sheet1!$D$2:$D$11</c:f>
              <c:numCache>
                <c:formatCode>##,###,###,###,##0;"-"#,###,###,###,##0</c:formatCode>
                <c:ptCount val="10"/>
                <c:pt idx="0">
                  <c:v>5736</c:v>
                </c:pt>
                <c:pt idx="1">
                  <c:v>7934</c:v>
                </c:pt>
                <c:pt idx="2" formatCode="General">
                  <c:v>2703</c:v>
                </c:pt>
                <c:pt idx="3" formatCode="General">
                  <c:v>5239</c:v>
                </c:pt>
                <c:pt idx="4" formatCode="General">
                  <c:v>4704</c:v>
                </c:pt>
                <c:pt idx="5" formatCode="General">
                  <c:v>6572</c:v>
                </c:pt>
                <c:pt idx="6" formatCode="General">
                  <c:v>5949</c:v>
                </c:pt>
                <c:pt idx="7" formatCode="General">
                  <c:v>7183</c:v>
                </c:pt>
                <c:pt idx="8" formatCode="General">
                  <c:v>9191</c:v>
                </c:pt>
                <c:pt idx="9" formatCode="General">
                  <c:v>8606</c:v>
                </c:pt>
              </c:numCache>
            </c:numRef>
          </c:val>
          <c:smooth val="0"/>
          <c:extLst>
            <c:ext xmlns:c16="http://schemas.microsoft.com/office/drawing/2014/chart" uri="{C3380CC4-5D6E-409C-BE32-E72D297353CC}">
              <c16:uniqueId val="{00000002-365A-48A3-BEE3-E7356B25A742}"/>
            </c:ext>
          </c:extLst>
        </c:ser>
        <c:ser>
          <c:idx val="3"/>
          <c:order val="3"/>
          <c:tx>
            <c:strRef>
              <c:f>Sheet1!$E$1</c:f>
              <c:strCache>
                <c:ptCount val="1"/>
                <c:pt idx="0">
                  <c:v>川崎市</c:v>
                </c:pt>
              </c:strCache>
            </c:strRef>
          </c:tx>
          <c:spPr>
            <a:ln w="28575" cap="rnd">
              <a:solidFill>
                <a:schemeClr val="tx1"/>
              </a:solidFill>
              <a:prstDash val="sysDot"/>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Sheet1!$E$2:$E$11</c:f>
              <c:numCache>
                <c:formatCode>##,###,###,###,##0;"-"#,###,###,###,##0</c:formatCode>
                <c:ptCount val="10"/>
                <c:pt idx="0">
                  <c:v>11413</c:v>
                </c:pt>
                <c:pt idx="1">
                  <c:v>9778</c:v>
                </c:pt>
                <c:pt idx="2" formatCode="General">
                  <c:v>4778</c:v>
                </c:pt>
                <c:pt idx="3" formatCode="General">
                  <c:v>2317</c:v>
                </c:pt>
                <c:pt idx="4" formatCode="General">
                  <c:v>4062</c:v>
                </c:pt>
                <c:pt idx="5" formatCode="General">
                  <c:v>6929</c:v>
                </c:pt>
                <c:pt idx="6" formatCode="General">
                  <c:v>7290</c:v>
                </c:pt>
                <c:pt idx="7" formatCode="General">
                  <c:v>8955</c:v>
                </c:pt>
                <c:pt idx="8" formatCode="General">
                  <c:v>8012</c:v>
                </c:pt>
                <c:pt idx="9" formatCode="General">
                  <c:v>8870</c:v>
                </c:pt>
              </c:numCache>
            </c:numRef>
          </c:val>
          <c:smooth val="0"/>
          <c:extLst>
            <c:ext xmlns:c16="http://schemas.microsoft.com/office/drawing/2014/chart" uri="{C3380CC4-5D6E-409C-BE32-E72D297353CC}">
              <c16:uniqueId val="{00000003-365A-48A3-BEE3-E7356B25A742}"/>
            </c:ext>
          </c:extLst>
        </c:ser>
        <c:ser>
          <c:idx val="4"/>
          <c:order val="4"/>
          <c:tx>
            <c:strRef>
              <c:f>Sheet1!$F$1</c:f>
              <c:strCache>
                <c:ptCount val="1"/>
                <c:pt idx="0">
                  <c:v>福岡市</c:v>
                </c:pt>
              </c:strCache>
            </c:strRef>
          </c:tx>
          <c:spPr>
            <a:ln w="28575" cap="rnd">
              <a:solidFill>
                <a:schemeClr val="accent5"/>
              </a:solidFill>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Sheet1!$F$2:$F$11</c:f>
              <c:numCache>
                <c:formatCode>##,###,###,###,##0;"-"#,###,###,###,##0</c:formatCode>
                <c:ptCount val="10"/>
                <c:pt idx="0">
                  <c:v>4895</c:v>
                </c:pt>
                <c:pt idx="1">
                  <c:v>4985</c:v>
                </c:pt>
                <c:pt idx="2" formatCode="General">
                  <c:v>5389</c:v>
                </c:pt>
                <c:pt idx="3" formatCode="General">
                  <c:v>11129</c:v>
                </c:pt>
                <c:pt idx="4" formatCode="General">
                  <c:v>9221</c:v>
                </c:pt>
                <c:pt idx="5" formatCode="General">
                  <c:v>8186</c:v>
                </c:pt>
                <c:pt idx="6" formatCode="General">
                  <c:v>6564</c:v>
                </c:pt>
                <c:pt idx="7" formatCode="General">
                  <c:v>7680</c:v>
                </c:pt>
                <c:pt idx="8" formatCode="General">
                  <c:v>7282</c:v>
                </c:pt>
                <c:pt idx="9" formatCode="General">
                  <c:v>6986</c:v>
                </c:pt>
              </c:numCache>
            </c:numRef>
          </c:val>
          <c:smooth val="0"/>
          <c:extLst>
            <c:ext xmlns:c16="http://schemas.microsoft.com/office/drawing/2014/chart" uri="{C3380CC4-5D6E-409C-BE32-E72D297353CC}">
              <c16:uniqueId val="{00000000-6474-4EB8-85DF-66C0DB4004E1}"/>
            </c:ext>
          </c:extLst>
        </c:ser>
        <c:dLbls>
          <c:showLegendKey val="0"/>
          <c:showVal val="0"/>
          <c:showCatName val="0"/>
          <c:showSerName val="0"/>
          <c:showPercent val="0"/>
          <c:showBubbleSize val="0"/>
        </c:dLbls>
        <c:smooth val="0"/>
        <c:axId val="392872928"/>
        <c:axId val="392863912"/>
      </c:lineChart>
      <c:catAx>
        <c:axId val="3928729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ja-JP"/>
          </a:p>
        </c:txPr>
        <c:crossAx val="392863912"/>
        <c:crosses val="autoZero"/>
        <c:auto val="1"/>
        <c:lblAlgn val="ctr"/>
        <c:lblOffset val="100"/>
        <c:noMultiLvlLbl val="0"/>
      </c:catAx>
      <c:valAx>
        <c:axId val="392863912"/>
        <c:scaling>
          <c:orientation val="minMax"/>
        </c:scaling>
        <c:delete val="0"/>
        <c:axPos val="l"/>
        <c:numFmt formatCode="##,###,###,###,##0;&quot;-&quot;#,###,###,###,##0"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ja-JP"/>
          </a:p>
        </c:txPr>
        <c:crossAx val="392872928"/>
        <c:crosses val="autoZero"/>
        <c:crossBetween val="between"/>
      </c:valAx>
      <c:spPr>
        <a:noFill/>
        <a:ln>
          <a:noFill/>
        </a:ln>
        <a:effectLst/>
      </c:spPr>
    </c:plotArea>
    <c:legend>
      <c:legendPos val="b"/>
      <c:layout>
        <c:manualLayout>
          <c:xMode val="edge"/>
          <c:yMode val="edge"/>
          <c:x val="0.67951812597375061"/>
          <c:y val="0.5223605450445179"/>
          <c:w val="0.31629084118735856"/>
          <c:h val="0.2408331078683455"/>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ja-JP"/>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上昇率</c:v>
                </c:pt>
              </c:strCache>
            </c:strRef>
          </c:tx>
          <c:spPr>
            <a:solidFill>
              <a:schemeClr val="accent1">
                <a:lumMod val="40000"/>
                <a:lumOff val="60000"/>
              </a:schemeClr>
            </a:solidFill>
            <a:ln>
              <a:solidFill>
                <a:schemeClr val="accent1"/>
              </a:solidFill>
            </a:ln>
            <a:effectLst/>
          </c:spPr>
          <c:invertIfNegative val="0"/>
          <c:dPt>
            <c:idx val="5"/>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1-FEF9-4D9F-9214-CF7C9ED148FD}"/>
              </c:ext>
            </c:extLst>
          </c:dPt>
          <c:dPt>
            <c:idx val="6"/>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3-FEF9-4D9F-9214-CF7C9ED148FD}"/>
              </c:ext>
            </c:extLst>
          </c:dPt>
          <c:dPt>
            <c:idx val="7"/>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5-FEF9-4D9F-9214-CF7C9ED148FD}"/>
              </c:ext>
            </c:extLst>
          </c:dPt>
          <c:dPt>
            <c:idx val="8"/>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7-FEF9-4D9F-9214-CF7C9ED148FD}"/>
              </c:ext>
            </c:extLst>
          </c:dPt>
          <c:dPt>
            <c:idx val="9"/>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9-FEF9-4D9F-9214-CF7C9ED148FD}"/>
              </c:ext>
            </c:extLst>
          </c:dPt>
          <c:dLbls>
            <c:numFmt formatCode="#,##0.0_);[Red]\(#,##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東京都中央区銀座7</c:v>
                </c:pt>
                <c:pt idx="1">
                  <c:v>東京都中央区銀座2</c:v>
                </c:pt>
                <c:pt idx="2">
                  <c:v>東京都中央区銀座6</c:v>
                </c:pt>
                <c:pt idx="3">
                  <c:v>名古屋市中村区名駅2</c:v>
                </c:pt>
                <c:pt idx="4">
                  <c:v>京都市東山区四条通大和大路</c:v>
                </c:pt>
                <c:pt idx="5">
                  <c:v>⑤大阪市北区茶屋町12</c:v>
                </c:pt>
                <c:pt idx="6">
                  <c:v>④大阪市中央区心斎橋筋2</c:v>
                </c:pt>
                <c:pt idx="7">
                  <c:v>③大阪市北区小松原町4</c:v>
                </c:pt>
                <c:pt idx="8">
                  <c:v>②大阪市中央区宗右衛門町7</c:v>
                </c:pt>
                <c:pt idx="9">
                  <c:v>①大阪市中央区道頓堀1</c:v>
                </c:pt>
              </c:strCache>
            </c:strRef>
          </c:cat>
          <c:val>
            <c:numRef>
              <c:f>Sheet1!$B$2:$B$11</c:f>
              <c:numCache>
                <c:formatCode>General</c:formatCode>
                <c:ptCount val="10"/>
                <c:pt idx="0">
                  <c:v>128.08000000000001</c:v>
                </c:pt>
                <c:pt idx="1">
                  <c:v>128.91</c:v>
                </c:pt>
                <c:pt idx="2">
                  <c:v>129.01</c:v>
                </c:pt>
                <c:pt idx="3">
                  <c:v>129.03</c:v>
                </c:pt>
                <c:pt idx="4">
                  <c:v>129.16</c:v>
                </c:pt>
                <c:pt idx="5">
                  <c:v>130.58000000000001</c:v>
                </c:pt>
                <c:pt idx="6">
                  <c:v>133.01</c:v>
                </c:pt>
                <c:pt idx="7">
                  <c:v>134.81</c:v>
                </c:pt>
                <c:pt idx="8">
                  <c:v>135.07</c:v>
                </c:pt>
                <c:pt idx="9">
                  <c:v>141.34</c:v>
                </c:pt>
              </c:numCache>
            </c:numRef>
          </c:val>
          <c:extLst>
            <c:ext xmlns:c16="http://schemas.microsoft.com/office/drawing/2014/chart" uri="{C3380CC4-5D6E-409C-BE32-E72D297353CC}">
              <c16:uniqueId val="{0000000A-FEF9-4D9F-9214-CF7C9ED148FD}"/>
            </c:ext>
          </c:extLst>
        </c:ser>
        <c:dLbls>
          <c:showLegendKey val="0"/>
          <c:showVal val="0"/>
          <c:showCatName val="0"/>
          <c:showSerName val="0"/>
          <c:showPercent val="0"/>
          <c:showBubbleSize val="0"/>
        </c:dLbls>
        <c:gapWidth val="100"/>
        <c:axId val="392875672"/>
        <c:axId val="392873320"/>
      </c:barChart>
      <c:catAx>
        <c:axId val="3928756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92873320"/>
        <c:crosses val="autoZero"/>
        <c:auto val="1"/>
        <c:lblAlgn val="ctr"/>
        <c:lblOffset val="100"/>
        <c:noMultiLvlLbl val="0"/>
      </c:catAx>
      <c:valAx>
        <c:axId val="39287332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92875672"/>
        <c:crosses val="autoZero"/>
        <c:crossBetween val="between"/>
      </c:valAx>
      <c:spPr>
        <a:noFill/>
        <a:ln>
          <a:noFill/>
        </a:ln>
        <a:effectLst/>
      </c:spPr>
    </c:plotArea>
    <c:plotVisOnly val="1"/>
    <c:dispBlanksAs val="gap"/>
    <c:showDLblsOverMax val="0"/>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23特別区</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Sheet1!$B$2:$B$11</c:f>
              <c:numCache>
                <c:formatCode>General</c:formatCode>
                <c:ptCount val="10"/>
                <c:pt idx="0">
                  <c:v>-8.1</c:v>
                </c:pt>
                <c:pt idx="1">
                  <c:v>-9.8000000000000007</c:v>
                </c:pt>
                <c:pt idx="2">
                  <c:v>-3</c:v>
                </c:pt>
                <c:pt idx="3">
                  <c:v>-2.1</c:v>
                </c:pt>
                <c:pt idx="4">
                  <c:v>-0.4</c:v>
                </c:pt>
                <c:pt idx="5">
                  <c:v>2.7</c:v>
                </c:pt>
                <c:pt idx="6">
                  <c:v>3.4</c:v>
                </c:pt>
                <c:pt idx="7">
                  <c:v>4.8</c:v>
                </c:pt>
                <c:pt idx="8">
                  <c:v>5.5</c:v>
                </c:pt>
                <c:pt idx="9">
                  <c:v>6.4</c:v>
                </c:pt>
              </c:numCache>
            </c:numRef>
          </c:val>
          <c:smooth val="0"/>
          <c:extLst>
            <c:ext xmlns:c16="http://schemas.microsoft.com/office/drawing/2014/chart" uri="{C3380CC4-5D6E-409C-BE32-E72D297353CC}">
              <c16:uniqueId val="{00000000-86A3-4EE8-A541-1353F5DB9FF2}"/>
            </c:ext>
          </c:extLst>
        </c:ser>
        <c:ser>
          <c:idx val="1"/>
          <c:order val="1"/>
          <c:tx>
            <c:strRef>
              <c:f>Sheet1!$C$1</c:f>
              <c:strCache>
                <c:ptCount val="1"/>
                <c:pt idx="0">
                  <c:v>名古屋市</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Sheet1!$C$2:$C$11</c:f>
              <c:numCache>
                <c:formatCode>General</c:formatCode>
                <c:ptCount val="10"/>
                <c:pt idx="0">
                  <c:v>-9.1</c:v>
                </c:pt>
                <c:pt idx="1">
                  <c:v>-9.6999999999999993</c:v>
                </c:pt>
                <c:pt idx="2">
                  <c:v>-1.3</c:v>
                </c:pt>
                <c:pt idx="3">
                  <c:v>-1</c:v>
                </c:pt>
                <c:pt idx="4">
                  <c:v>-0.3</c:v>
                </c:pt>
                <c:pt idx="5">
                  <c:v>3.7</c:v>
                </c:pt>
                <c:pt idx="6">
                  <c:v>2.9</c:v>
                </c:pt>
                <c:pt idx="7">
                  <c:v>5.5</c:v>
                </c:pt>
                <c:pt idx="8">
                  <c:v>4.8</c:v>
                </c:pt>
                <c:pt idx="9">
                  <c:v>6.2</c:v>
                </c:pt>
              </c:numCache>
            </c:numRef>
          </c:val>
          <c:smooth val="0"/>
          <c:extLst>
            <c:ext xmlns:c16="http://schemas.microsoft.com/office/drawing/2014/chart" uri="{C3380CC4-5D6E-409C-BE32-E72D297353CC}">
              <c16:uniqueId val="{00000001-86A3-4EE8-A541-1353F5DB9FF2}"/>
            </c:ext>
          </c:extLst>
        </c:ser>
        <c:ser>
          <c:idx val="2"/>
          <c:order val="2"/>
          <c:tx>
            <c:strRef>
              <c:f>Sheet1!$D$1</c:f>
              <c:strCache>
                <c:ptCount val="1"/>
                <c:pt idx="0">
                  <c:v>大阪市</c:v>
                </c:pt>
              </c:strCache>
            </c:strRef>
          </c:tx>
          <c:spPr>
            <a:ln w="22225" cap="rnd">
              <a:solidFill>
                <a:schemeClr val="tx1"/>
              </a:solidFill>
              <a:round/>
            </a:ln>
            <a:effectLst/>
          </c:spPr>
          <c:marker>
            <c:symbol val="triangle"/>
            <c:size val="6"/>
            <c:spPr>
              <a:solidFill>
                <a:schemeClr val="tx1"/>
              </a:solidFill>
              <a:ln w="9525">
                <a:solidFill>
                  <a:schemeClr val="tx1"/>
                </a:solidFill>
                <a:round/>
              </a:ln>
              <a:effectLst/>
            </c:spPr>
          </c:marker>
          <c:dLbls>
            <c:dLbl>
              <c:idx val="9"/>
              <c:layout/>
              <c:dLblPos val="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86A3-4EE8-A541-1353F5DB9FF2}"/>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Sheet1!$D$2:$D$11</c:f>
              <c:numCache>
                <c:formatCode>General</c:formatCode>
                <c:ptCount val="10"/>
                <c:pt idx="0">
                  <c:v>-5.3</c:v>
                </c:pt>
                <c:pt idx="1">
                  <c:v>-11.7</c:v>
                </c:pt>
                <c:pt idx="2">
                  <c:v>-5.9</c:v>
                </c:pt>
                <c:pt idx="3">
                  <c:v>-2.4</c:v>
                </c:pt>
                <c:pt idx="4">
                  <c:v>-0.1</c:v>
                </c:pt>
                <c:pt idx="5">
                  <c:v>3.6</c:v>
                </c:pt>
                <c:pt idx="6">
                  <c:v>3.5</c:v>
                </c:pt>
                <c:pt idx="7">
                  <c:v>7.8</c:v>
                </c:pt>
                <c:pt idx="8">
                  <c:v>9</c:v>
                </c:pt>
                <c:pt idx="9">
                  <c:v>8.8000000000000007</c:v>
                </c:pt>
              </c:numCache>
            </c:numRef>
          </c:val>
          <c:smooth val="0"/>
          <c:extLst>
            <c:ext xmlns:c16="http://schemas.microsoft.com/office/drawing/2014/chart" uri="{C3380CC4-5D6E-409C-BE32-E72D297353CC}">
              <c16:uniqueId val="{00000003-86A3-4EE8-A541-1353F5DB9FF2}"/>
            </c:ext>
          </c:extLst>
        </c:ser>
        <c:dLbls>
          <c:showLegendKey val="0"/>
          <c:showVal val="0"/>
          <c:showCatName val="0"/>
          <c:showSerName val="0"/>
          <c:showPercent val="0"/>
          <c:showBubbleSize val="0"/>
        </c:dLbls>
        <c:marker val="1"/>
        <c:smooth val="0"/>
        <c:axId val="392870576"/>
        <c:axId val="392865088"/>
      </c:lineChart>
      <c:catAx>
        <c:axId val="392870576"/>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000" b="0" i="0" u="none" strike="noStrike" kern="1200" cap="all" spc="120" normalizeH="0" baseline="0">
                <a:solidFill>
                  <a:schemeClr val="tx1">
                    <a:lumMod val="65000"/>
                    <a:lumOff val="35000"/>
                  </a:schemeClr>
                </a:solidFill>
                <a:latin typeface="+mn-lt"/>
                <a:ea typeface="+mn-ea"/>
                <a:cs typeface="+mn-cs"/>
              </a:defRPr>
            </a:pPr>
            <a:endParaRPr lang="ja-JP"/>
          </a:p>
        </c:txPr>
        <c:crossAx val="392865088"/>
        <c:crosses val="autoZero"/>
        <c:auto val="1"/>
        <c:lblAlgn val="ctr"/>
        <c:lblOffset val="100"/>
        <c:noMultiLvlLbl val="0"/>
      </c:catAx>
      <c:valAx>
        <c:axId val="392865088"/>
        <c:scaling>
          <c:orientation val="minMax"/>
          <c:max val="12"/>
          <c:min val="-12"/>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92870576"/>
        <c:crosses val="autoZero"/>
        <c:crossBetween val="between"/>
        <c:majorUnit val="2"/>
      </c:valAx>
      <c:spPr>
        <a:noFill/>
        <a:ln>
          <a:noFill/>
        </a:ln>
        <a:effectLst/>
      </c:spPr>
    </c:plotArea>
    <c:legend>
      <c:legendPos val="r"/>
      <c:layout>
        <c:manualLayout>
          <c:xMode val="edge"/>
          <c:yMode val="edge"/>
          <c:x val="0.16168564235866109"/>
          <c:y val="6.2502433630409499E-2"/>
          <c:w val="0.27305096220317898"/>
          <c:h val="0.24305758489353457"/>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sz="1000"/>
      </a:pPr>
      <a:endParaRPr lang="ja-JP"/>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3"/>
          <c:order val="3"/>
          <c:tx>
            <c:strRef>
              <c:f>Sheet1!$E$1</c:f>
              <c:strCache>
                <c:ptCount val="1"/>
                <c:pt idx="0">
                  <c:v>列2</c:v>
                </c:pt>
              </c:strCache>
            </c:strRef>
          </c:tx>
          <c:spPr>
            <a:solidFill>
              <a:schemeClr val="bg1">
                <a:lumMod val="95000"/>
              </a:schemeClr>
            </a:solidFill>
            <a:ln>
              <a:noFill/>
            </a:ln>
            <a:effectLst>
              <a:innerShdw blurRad="114300">
                <a:schemeClr val="accent4"/>
              </a:innerShdw>
            </a:effectLst>
          </c:spPr>
          <c:invertIfNegative val="0"/>
          <c:cat>
            <c:numRef>
              <c:f>Sheet1!$A$2:$A$10</c:f>
              <c:numCache>
                <c:formatCode>General</c:formatCode>
                <c:ptCount val="9"/>
                <c:pt idx="0">
                  <c:v>2008</c:v>
                </c:pt>
                <c:pt idx="1">
                  <c:v>2009</c:v>
                </c:pt>
                <c:pt idx="2">
                  <c:v>2010</c:v>
                </c:pt>
                <c:pt idx="3">
                  <c:v>2011</c:v>
                </c:pt>
                <c:pt idx="4">
                  <c:v>2012</c:v>
                </c:pt>
                <c:pt idx="5">
                  <c:v>2013</c:v>
                </c:pt>
                <c:pt idx="6">
                  <c:v>2014</c:v>
                </c:pt>
                <c:pt idx="7">
                  <c:v>2015</c:v>
                </c:pt>
                <c:pt idx="8">
                  <c:v>2016</c:v>
                </c:pt>
              </c:numCache>
            </c:numRef>
          </c:cat>
          <c:val>
            <c:numRef>
              <c:f>Sheet1!$E$2:$E$10</c:f>
              <c:numCache>
                <c:formatCode>General</c:formatCode>
                <c:ptCount val="9"/>
                <c:pt idx="0">
                  <c:v>13.899999999999999</c:v>
                </c:pt>
                <c:pt idx="1">
                  <c:v>15.399999999999999</c:v>
                </c:pt>
                <c:pt idx="2">
                  <c:v>16.8</c:v>
                </c:pt>
                <c:pt idx="3">
                  <c:v>17.3</c:v>
                </c:pt>
                <c:pt idx="4">
                  <c:v>17.500000000000004</c:v>
                </c:pt>
                <c:pt idx="5">
                  <c:v>17.200000000000003</c:v>
                </c:pt>
                <c:pt idx="6">
                  <c:v>17.100000000000001</c:v>
                </c:pt>
                <c:pt idx="7">
                  <c:v>16.799999999999997</c:v>
                </c:pt>
                <c:pt idx="8">
                  <c:v>16.300000000000004</c:v>
                </c:pt>
              </c:numCache>
            </c:numRef>
          </c:val>
          <c:extLst>
            <c:ext xmlns:c16="http://schemas.microsoft.com/office/drawing/2014/chart" uri="{C3380CC4-5D6E-409C-BE32-E72D297353CC}">
              <c16:uniqueId val="{00000000-F373-47FD-A41E-F2D53050B760}"/>
            </c:ext>
          </c:extLst>
        </c:ser>
        <c:dLbls>
          <c:showLegendKey val="0"/>
          <c:showVal val="0"/>
          <c:showCatName val="0"/>
          <c:showSerName val="0"/>
          <c:showPercent val="0"/>
          <c:showBubbleSize val="0"/>
        </c:dLbls>
        <c:gapWidth val="80"/>
        <c:axId val="392865480"/>
        <c:axId val="392870968"/>
      </c:barChart>
      <c:lineChart>
        <c:grouping val="standard"/>
        <c:varyColors val="0"/>
        <c:ser>
          <c:idx val="0"/>
          <c:order val="0"/>
          <c:tx>
            <c:strRef>
              <c:f>Sheet1!$B$1</c:f>
              <c:strCache>
                <c:ptCount val="1"/>
                <c:pt idx="0">
                  <c:v>府</c:v>
                </c:pt>
              </c:strCache>
            </c:strRef>
          </c:tx>
          <c:spPr>
            <a:ln w="28575" cap="rnd">
              <a:solidFill>
                <a:schemeClr val="accent1"/>
              </a:solidFill>
              <a:round/>
            </a:ln>
            <a:effectLst/>
          </c:spPr>
          <c:marker>
            <c:symbol val="circle"/>
            <c:size val="6"/>
            <c:spPr>
              <a:solidFill>
                <a:schemeClr val="accen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Sheet1!$A$2:$A$10</c:f>
              <c:numCache>
                <c:formatCode>General</c:formatCode>
                <c:ptCount val="9"/>
                <c:pt idx="0">
                  <c:v>2008</c:v>
                </c:pt>
                <c:pt idx="1">
                  <c:v>2009</c:v>
                </c:pt>
                <c:pt idx="2">
                  <c:v>2010</c:v>
                </c:pt>
                <c:pt idx="3">
                  <c:v>2011</c:v>
                </c:pt>
                <c:pt idx="4">
                  <c:v>2012</c:v>
                </c:pt>
                <c:pt idx="5">
                  <c:v>2013</c:v>
                </c:pt>
                <c:pt idx="6">
                  <c:v>2014</c:v>
                </c:pt>
                <c:pt idx="7">
                  <c:v>2015</c:v>
                </c:pt>
                <c:pt idx="8">
                  <c:v>2016</c:v>
                </c:pt>
              </c:numCache>
            </c:numRef>
          </c:cat>
          <c:val>
            <c:numRef>
              <c:f>Sheet1!$B$2:$B$10</c:f>
              <c:numCache>
                <c:formatCode>General</c:formatCode>
                <c:ptCount val="9"/>
                <c:pt idx="0">
                  <c:v>26.4</c:v>
                </c:pt>
                <c:pt idx="1">
                  <c:v>29.2</c:v>
                </c:pt>
                <c:pt idx="2">
                  <c:v>32</c:v>
                </c:pt>
                <c:pt idx="3">
                  <c:v>33.5</c:v>
                </c:pt>
                <c:pt idx="4">
                  <c:v>34.200000000000003</c:v>
                </c:pt>
                <c:pt idx="5">
                  <c:v>34.200000000000003</c:v>
                </c:pt>
                <c:pt idx="6">
                  <c:v>34.1</c:v>
                </c:pt>
                <c:pt idx="7">
                  <c:v>33.799999999999997</c:v>
                </c:pt>
                <c:pt idx="8">
                  <c:v>33.200000000000003</c:v>
                </c:pt>
              </c:numCache>
            </c:numRef>
          </c:val>
          <c:smooth val="0"/>
          <c:extLst>
            <c:ext xmlns:c16="http://schemas.microsoft.com/office/drawing/2014/chart" uri="{C3380CC4-5D6E-409C-BE32-E72D297353CC}">
              <c16:uniqueId val="{00000001-F373-47FD-A41E-F2D53050B760}"/>
            </c:ext>
          </c:extLst>
        </c:ser>
        <c:ser>
          <c:idx val="1"/>
          <c:order val="1"/>
          <c:tx>
            <c:strRef>
              <c:f>Sheet1!$C$1</c:f>
              <c:strCache>
                <c:ptCount val="1"/>
                <c:pt idx="0">
                  <c:v>市</c:v>
                </c:pt>
              </c:strCache>
            </c:strRef>
          </c:tx>
          <c:spPr>
            <a:ln w="28575" cap="rnd">
              <a:solidFill>
                <a:schemeClr val="accent2"/>
              </a:solidFill>
              <a:round/>
            </a:ln>
            <a:effectLst/>
          </c:spPr>
          <c:marker>
            <c:symbol val="circle"/>
            <c:size val="6"/>
            <c:spPr>
              <a:solidFill>
                <a:schemeClr val="accent2"/>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Sheet1!$A$2:$A$10</c:f>
              <c:numCache>
                <c:formatCode>General</c:formatCode>
                <c:ptCount val="9"/>
                <c:pt idx="0">
                  <c:v>2008</c:v>
                </c:pt>
                <c:pt idx="1">
                  <c:v>2009</c:v>
                </c:pt>
                <c:pt idx="2">
                  <c:v>2010</c:v>
                </c:pt>
                <c:pt idx="3">
                  <c:v>2011</c:v>
                </c:pt>
                <c:pt idx="4">
                  <c:v>2012</c:v>
                </c:pt>
                <c:pt idx="5">
                  <c:v>2013</c:v>
                </c:pt>
                <c:pt idx="6">
                  <c:v>2014</c:v>
                </c:pt>
                <c:pt idx="7">
                  <c:v>2015</c:v>
                </c:pt>
                <c:pt idx="8">
                  <c:v>2016</c:v>
                </c:pt>
              </c:numCache>
            </c:numRef>
          </c:cat>
          <c:val>
            <c:numRef>
              <c:f>Sheet1!$C$2:$C$10</c:f>
              <c:numCache>
                <c:formatCode>General</c:formatCode>
                <c:ptCount val="9"/>
                <c:pt idx="0">
                  <c:v>44.4</c:v>
                </c:pt>
                <c:pt idx="1">
                  <c:v>49.9</c:v>
                </c:pt>
                <c:pt idx="2">
                  <c:v>54.9</c:v>
                </c:pt>
                <c:pt idx="3">
                  <c:v>56.8</c:v>
                </c:pt>
                <c:pt idx="4">
                  <c:v>57.1</c:v>
                </c:pt>
                <c:pt idx="5">
                  <c:v>56.4</c:v>
                </c:pt>
                <c:pt idx="6">
                  <c:v>55.5</c:v>
                </c:pt>
                <c:pt idx="7">
                  <c:v>54.7</c:v>
                </c:pt>
                <c:pt idx="8">
                  <c:v>53.5</c:v>
                </c:pt>
              </c:numCache>
            </c:numRef>
          </c:val>
          <c:smooth val="0"/>
          <c:extLst>
            <c:ext xmlns:c16="http://schemas.microsoft.com/office/drawing/2014/chart" uri="{C3380CC4-5D6E-409C-BE32-E72D297353CC}">
              <c16:uniqueId val="{00000002-F373-47FD-A41E-F2D53050B760}"/>
            </c:ext>
          </c:extLst>
        </c:ser>
        <c:ser>
          <c:idx val="2"/>
          <c:order val="2"/>
          <c:tx>
            <c:strRef>
              <c:f>Sheet1!$D$1</c:f>
              <c:strCache>
                <c:ptCount val="1"/>
                <c:pt idx="0">
                  <c:v>全国</c:v>
                </c:pt>
              </c:strCache>
            </c:strRef>
          </c:tx>
          <c:spPr>
            <a:ln w="28575" cap="rnd">
              <a:solidFill>
                <a:schemeClr val="accent3"/>
              </a:solidFill>
              <a:round/>
            </a:ln>
            <a:effectLst/>
          </c:spPr>
          <c:marker>
            <c:symbol val="circle"/>
            <c:size val="6"/>
            <c:spPr>
              <a:solidFill>
                <a:schemeClr val="accent3"/>
              </a:solidFill>
              <a:ln>
                <a:noFill/>
              </a:ln>
              <a:effectLst/>
            </c:spPr>
          </c:marker>
          <c:cat>
            <c:numRef>
              <c:f>Sheet1!$A$2:$A$10</c:f>
              <c:numCache>
                <c:formatCode>General</c:formatCode>
                <c:ptCount val="9"/>
                <c:pt idx="0">
                  <c:v>2008</c:v>
                </c:pt>
                <c:pt idx="1">
                  <c:v>2009</c:v>
                </c:pt>
                <c:pt idx="2">
                  <c:v>2010</c:v>
                </c:pt>
                <c:pt idx="3">
                  <c:v>2011</c:v>
                </c:pt>
                <c:pt idx="4">
                  <c:v>2012</c:v>
                </c:pt>
                <c:pt idx="5">
                  <c:v>2013</c:v>
                </c:pt>
                <c:pt idx="6">
                  <c:v>2014</c:v>
                </c:pt>
                <c:pt idx="7">
                  <c:v>2015</c:v>
                </c:pt>
                <c:pt idx="8">
                  <c:v>2016</c:v>
                </c:pt>
              </c:numCache>
            </c:numRef>
          </c:cat>
          <c:val>
            <c:numRef>
              <c:f>Sheet1!$D$2:$D$10</c:f>
              <c:numCache>
                <c:formatCode>General</c:formatCode>
                <c:ptCount val="9"/>
                <c:pt idx="0">
                  <c:v>12.5</c:v>
                </c:pt>
                <c:pt idx="1">
                  <c:v>13.8</c:v>
                </c:pt>
                <c:pt idx="2">
                  <c:v>15.2</c:v>
                </c:pt>
                <c:pt idx="3">
                  <c:v>16.2</c:v>
                </c:pt>
                <c:pt idx="4">
                  <c:v>16.7</c:v>
                </c:pt>
                <c:pt idx="5">
                  <c:v>17</c:v>
                </c:pt>
                <c:pt idx="6">
                  <c:v>17</c:v>
                </c:pt>
                <c:pt idx="7">
                  <c:v>17</c:v>
                </c:pt>
                <c:pt idx="8">
                  <c:v>16.899999999999999</c:v>
                </c:pt>
              </c:numCache>
            </c:numRef>
          </c:val>
          <c:smooth val="0"/>
          <c:extLst>
            <c:ext xmlns:c16="http://schemas.microsoft.com/office/drawing/2014/chart" uri="{C3380CC4-5D6E-409C-BE32-E72D297353CC}">
              <c16:uniqueId val="{00000003-F373-47FD-A41E-F2D53050B760}"/>
            </c:ext>
          </c:extLst>
        </c:ser>
        <c:dLbls>
          <c:showLegendKey val="0"/>
          <c:showVal val="0"/>
          <c:showCatName val="0"/>
          <c:showSerName val="0"/>
          <c:showPercent val="0"/>
          <c:showBubbleSize val="0"/>
        </c:dLbls>
        <c:marker val="1"/>
        <c:smooth val="0"/>
        <c:axId val="392874888"/>
        <c:axId val="392868616"/>
      </c:lineChart>
      <c:catAx>
        <c:axId val="392874888"/>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92868616"/>
        <c:crosses val="autoZero"/>
        <c:auto val="1"/>
        <c:lblAlgn val="ctr"/>
        <c:lblOffset val="100"/>
        <c:noMultiLvlLbl val="0"/>
      </c:catAx>
      <c:valAx>
        <c:axId val="39286861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92874888"/>
        <c:crosses val="autoZero"/>
        <c:crossBetween val="between"/>
      </c:valAx>
      <c:valAx>
        <c:axId val="392870968"/>
        <c:scaling>
          <c:orientation val="minMax"/>
        </c:scaling>
        <c:delete val="0"/>
        <c:axPos val="r"/>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92865480"/>
        <c:crosses val="max"/>
        <c:crossBetween val="between"/>
      </c:valAx>
      <c:catAx>
        <c:axId val="392865480"/>
        <c:scaling>
          <c:orientation val="minMax"/>
        </c:scaling>
        <c:delete val="1"/>
        <c:axPos val="b"/>
        <c:numFmt formatCode="General" sourceLinked="1"/>
        <c:majorTickMark val="none"/>
        <c:minorTickMark val="none"/>
        <c:tickLblPos val="nextTo"/>
        <c:crossAx val="392870968"/>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sz="9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年収</c:v>
                </c:pt>
              </c:strCache>
            </c:strRef>
          </c:tx>
          <c:spPr>
            <a:solidFill>
              <a:schemeClr val="bg1">
                <a:lumMod val="75000"/>
              </a:schemeClr>
            </a:solidFill>
            <a:ln>
              <a:noFill/>
            </a:ln>
            <a:effectLst/>
          </c:spPr>
          <c:invertIfNegative val="0"/>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General</c:formatCode>
                <c:ptCount val="10"/>
                <c:pt idx="0">
                  <c:v>523.6</c:v>
                </c:pt>
                <c:pt idx="1">
                  <c:v>509.21999999999997</c:v>
                </c:pt>
                <c:pt idx="2">
                  <c:v>489.17999999999995</c:v>
                </c:pt>
                <c:pt idx="3">
                  <c:v>503.87999999999994</c:v>
                </c:pt>
                <c:pt idx="4">
                  <c:v>483.28999999999996</c:v>
                </c:pt>
                <c:pt idx="5">
                  <c:v>498.43</c:v>
                </c:pt>
                <c:pt idx="6">
                  <c:v>511.39</c:v>
                </c:pt>
                <c:pt idx="7">
                  <c:v>528.08000000000004</c:v>
                </c:pt>
                <c:pt idx="8">
                  <c:v>526.53000000000009</c:v>
                </c:pt>
                <c:pt idx="9">
                  <c:v>528.28</c:v>
                </c:pt>
              </c:numCache>
            </c:numRef>
          </c:val>
          <c:extLst>
            <c:ext xmlns:c16="http://schemas.microsoft.com/office/drawing/2014/chart" uri="{C3380CC4-5D6E-409C-BE32-E72D297353CC}">
              <c16:uniqueId val="{00000000-740D-42FD-964F-204879A54AB4}"/>
            </c:ext>
          </c:extLst>
        </c:ser>
        <c:dLbls>
          <c:showLegendKey val="0"/>
          <c:showVal val="0"/>
          <c:showCatName val="0"/>
          <c:showSerName val="0"/>
          <c:showPercent val="0"/>
          <c:showBubbleSize val="0"/>
        </c:dLbls>
        <c:gapWidth val="90"/>
        <c:axId val="392866656"/>
        <c:axId val="392871360"/>
      </c:barChart>
      <c:lineChart>
        <c:grouping val="standard"/>
        <c:varyColors val="0"/>
        <c:ser>
          <c:idx val="1"/>
          <c:order val="1"/>
          <c:tx>
            <c:strRef>
              <c:f>Sheet1!$C$1</c:f>
              <c:strCache>
                <c:ptCount val="1"/>
                <c:pt idx="0">
                  <c:v>全国との差</c:v>
                </c:pt>
              </c:strCache>
            </c:strRef>
          </c:tx>
          <c:spPr>
            <a:ln w="28575" cap="rnd">
              <a:solidFill>
                <a:schemeClr val="tx1"/>
              </a:solidFill>
              <a:round/>
            </a:ln>
            <a:effectLst/>
          </c:spPr>
          <c:marker>
            <c:symbol val="circle"/>
            <c:size val="5"/>
            <c:spPr>
              <a:solidFill>
                <a:schemeClr val="tx1"/>
              </a:solidFill>
              <a:ln w="9525">
                <a:solidFill>
                  <a:schemeClr val="tx1"/>
                </a:solidFill>
              </a:ln>
              <a:effectLst/>
            </c:spPr>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General</c:formatCode>
                <c:ptCount val="10"/>
                <c:pt idx="0">
                  <c:v>1.0772332633831214</c:v>
                </c:pt>
                <c:pt idx="1">
                  <c:v>1.0821344327092672</c:v>
                </c:pt>
                <c:pt idx="2">
                  <c:v>1.0481230716489542</c:v>
                </c:pt>
                <c:pt idx="3">
                  <c:v>1.0699679357866347</c:v>
                </c:pt>
                <c:pt idx="4">
                  <c:v>1.0225113720512007</c:v>
                </c:pt>
                <c:pt idx="5">
                  <c:v>1.0629091762096687</c:v>
                </c:pt>
                <c:pt idx="6">
                  <c:v>1.0661065710473647</c:v>
                </c:pt>
                <c:pt idx="7">
                  <c:v>1.0794105022177707</c:v>
                </c:pt>
                <c:pt idx="8">
                  <c:v>1.0748581227289433</c:v>
                </c:pt>
                <c:pt idx="9">
                  <c:v>1.0755980861244017</c:v>
                </c:pt>
              </c:numCache>
            </c:numRef>
          </c:val>
          <c:smooth val="0"/>
          <c:extLst>
            <c:ext xmlns:c16="http://schemas.microsoft.com/office/drawing/2014/chart" uri="{C3380CC4-5D6E-409C-BE32-E72D297353CC}">
              <c16:uniqueId val="{00000001-740D-42FD-964F-204879A54AB4}"/>
            </c:ext>
          </c:extLst>
        </c:ser>
        <c:ser>
          <c:idx val="2"/>
          <c:order val="2"/>
          <c:tx>
            <c:strRef>
              <c:f>Sheet1!$D$1</c:f>
              <c:strCache>
                <c:ptCount val="1"/>
                <c:pt idx="0">
                  <c:v>東京都の差</c:v>
                </c:pt>
              </c:strCache>
            </c:strRef>
          </c:tx>
          <c:spPr>
            <a:ln w="28575" cap="rnd">
              <a:solidFill>
                <a:srgbClr val="FF0000"/>
              </a:solidFill>
              <a:round/>
            </a:ln>
            <a:effectLst/>
          </c:spPr>
          <c:marker>
            <c:symbol val="circle"/>
            <c:size val="5"/>
            <c:spPr>
              <a:solidFill>
                <a:srgbClr val="FF0000"/>
              </a:solidFill>
              <a:ln w="9525">
                <a:solidFill>
                  <a:srgbClr val="FF0000"/>
                </a:solidFill>
              </a:ln>
              <a:effectLst/>
            </c:spPr>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Sheet1!$D$2:$D$11</c:f>
              <c:numCache>
                <c:formatCode>General</c:formatCode>
                <c:ptCount val="10"/>
                <c:pt idx="0">
                  <c:v>0.87310321827580462</c:v>
                </c:pt>
                <c:pt idx="1">
                  <c:v>0.85597579425113457</c:v>
                </c:pt>
                <c:pt idx="2">
                  <c:v>0.85267561443263007</c:v>
                </c:pt>
                <c:pt idx="3">
                  <c:v>0.84586201107940229</c:v>
                </c:pt>
                <c:pt idx="4">
                  <c:v>0.82988186001785824</c:v>
                </c:pt>
                <c:pt idx="5">
                  <c:v>0.85897701030572504</c:v>
                </c:pt>
                <c:pt idx="6">
                  <c:v>0.8347861573620633</c:v>
                </c:pt>
                <c:pt idx="7">
                  <c:v>0.84690637328800089</c:v>
                </c:pt>
                <c:pt idx="8">
                  <c:v>0.86887572402184876</c:v>
                </c:pt>
                <c:pt idx="9">
                  <c:v>0.85821041003314036</c:v>
                </c:pt>
              </c:numCache>
            </c:numRef>
          </c:val>
          <c:smooth val="0"/>
          <c:extLst>
            <c:ext xmlns:c16="http://schemas.microsoft.com/office/drawing/2014/chart" uri="{C3380CC4-5D6E-409C-BE32-E72D297353CC}">
              <c16:uniqueId val="{00000002-740D-42FD-964F-204879A54AB4}"/>
            </c:ext>
          </c:extLst>
        </c:ser>
        <c:dLbls>
          <c:showLegendKey val="0"/>
          <c:showVal val="0"/>
          <c:showCatName val="0"/>
          <c:showSerName val="0"/>
          <c:showPercent val="0"/>
          <c:showBubbleSize val="0"/>
        </c:dLbls>
        <c:marker val="1"/>
        <c:smooth val="0"/>
        <c:axId val="392865872"/>
        <c:axId val="392869008"/>
      </c:lineChart>
      <c:catAx>
        <c:axId val="392865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392869008"/>
        <c:crosses val="autoZero"/>
        <c:auto val="1"/>
        <c:lblAlgn val="ctr"/>
        <c:lblOffset val="100"/>
        <c:noMultiLvlLbl val="0"/>
      </c:catAx>
      <c:valAx>
        <c:axId val="392869008"/>
        <c:scaling>
          <c:orientation val="minMax"/>
          <c:max val="1.1000000000000001"/>
          <c:min val="0.70000000000000007"/>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crossAx val="392865872"/>
        <c:crosses val="autoZero"/>
        <c:crossBetween val="between"/>
        <c:majorUnit val="0.1"/>
      </c:valAx>
      <c:valAx>
        <c:axId val="392871360"/>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crossAx val="392866656"/>
        <c:crosses val="max"/>
        <c:crossBetween val="between"/>
      </c:valAx>
      <c:catAx>
        <c:axId val="392866656"/>
        <c:scaling>
          <c:orientation val="minMax"/>
        </c:scaling>
        <c:delete val="1"/>
        <c:axPos val="b"/>
        <c:numFmt formatCode="General" sourceLinked="1"/>
        <c:majorTickMark val="out"/>
        <c:minorTickMark val="none"/>
        <c:tickLblPos val="nextTo"/>
        <c:crossAx val="392871360"/>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大阪府</c:v>
                </c:pt>
              </c:strCache>
            </c:strRef>
          </c:tx>
          <c:spPr>
            <a:solidFill>
              <a:schemeClr val="accent1"/>
            </a:solidFill>
            <a:ln>
              <a:noFill/>
            </a:ln>
            <a:effectLst/>
          </c:spPr>
          <c:invertIfNegative val="0"/>
          <c:dLbls>
            <c:dLbl>
              <c:idx val="1"/>
              <c:delete val="1"/>
              <c:extLst>
                <c:ext xmlns:c15="http://schemas.microsoft.com/office/drawing/2012/chart" uri="{CE6537A1-D6FC-4f65-9D91-7224C49458BB}"/>
                <c:ext xmlns:c16="http://schemas.microsoft.com/office/drawing/2014/chart" uri="{C3380CC4-5D6E-409C-BE32-E72D297353CC}">
                  <c16:uniqueId val="{00000000-083F-47D5-BC56-D993005C4891}"/>
                </c:ext>
              </c:extLst>
            </c:dLbl>
            <c:dLbl>
              <c:idx val="2"/>
              <c:delete val="1"/>
              <c:extLst>
                <c:ext xmlns:c15="http://schemas.microsoft.com/office/drawing/2012/chart" uri="{CE6537A1-D6FC-4f65-9D91-7224C49458BB}"/>
                <c:ext xmlns:c16="http://schemas.microsoft.com/office/drawing/2014/chart" uri="{C3380CC4-5D6E-409C-BE32-E72D297353CC}">
                  <c16:uniqueId val="{00000001-083F-47D5-BC56-D993005C4891}"/>
                </c:ext>
              </c:extLst>
            </c:dLbl>
            <c:spPr>
              <a:noFill/>
              <a:ln>
                <a:noFill/>
              </a:ln>
              <a:effectLst/>
            </c:spPr>
            <c:txPr>
              <a:bodyPr rot="-5400000" spcFirstLastPara="1" vertOverflow="ellipsis"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2000</c:v>
                </c:pt>
                <c:pt idx="1">
                  <c:v>2005</c:v>
                </c:pt>
                <c:pt idx="2">
                  <c:v>2010</c:v>
                </c:pt>
                <c:pt idx="3">
                  <c:v>2015</c:v>
                </c:pt>
              </c:numCache>
            </c:numRef>
          </c:cat>
          <c:val>
            <c:numRef>
              <c:f>Sheet1!$B$2:$B$5</c:f>
              <c:numCache>
                <c:formatCode>General</c:formatCode>
                <c:ptCount val="4"/>
                <c:pt idx="0">
                  <c:v>76.97</c:v>
                </c:pt>
                <c:pt idx="1">
                  <c:v>78.209999999999994</c:v>
                </c:pt>
                <c:pt idx="2">
                  <c:v>78.989999999999995</c:v>
                </c:pt>
                <c:pt idx="3">
                  <c:v>80.23</c:v>
                </c:pt>
              </c:numCache>
            </c:numRef>
          </c:val>
          <c:extLst>
            <c:ext xmlns:c16="http://schemas.microsoft.com/office/drawing/2014/chart" uri="{C3380CC4-5D6E-409C-BE32-E72D297353CC}">
              <c16:uniqueId val="{00000002-083F-47D5-BC56-D993005C4891}"/>
            </c:ext>
          </c:extLst>
        </c:ser>
        <c:ser>
          <c:idx val="1"/>
          <c:order val="1"/>
          <c:tx>
            <c:strRef>
              <c:f>Sheet1!$C$1</c:f>
              <c:strCache>
                <c:ptCount val="1"/>
                <c:pt idx="0">
                  <c:v>全国</c:v>
                </c:pt>
              </c:strCache>
            </c:strRef>
          </c:tx>
          <c:spPr>
            <a:pattFill prst="pct20">
              <a:fgClr>
                <a:schemeClr val="accent1"/>
              </a:fgClr>
              <a:bgClr>
                <a:schemeClr val="bg1"/>
              </a:bgClr>
            </a:pattFill>
            <a:ln>
              <a:solidFill>
                <a:schemeClr val="accent1"/>
              </a:solidFill>
            </a:ln>
            <a:effectLst/>
          </c:spPr>
          <c:invertIfNegative val="0"/>
          <c:dLbls>
            <c:dLbl>
              <c:idx val="1"/>
              <c:delete val="1"/>
              <c:extLst>
                <c:ext xmlns:c15="http://schemas.microsoft.com/office/drawing/2012/chart" uri="{CE6537A1-D6FC-4f65-9D91-7224C49458BB}"/>
                <c:ext xmlns:c16="http://schemas.microsoft.com/office/drawing/2014/chart" uri="{C3380CC4-5D6E-409C-BE32-E72D297353CC}">
                  <c16:uniqueId val="{00000003-083F-47D5-BC56-D993005C4891}"/>
                </c:ext>
              </c:extLst>
            </c:dLbl>
            <c:dLbl>
              <c:idx val="2"/>
              <c:delete val="1"/>
              <c:extLst>
                <c:ext xmlns:c15="http://schemas.microsoft.com/office/drawing/2012/chart" uri="{CE6537A1-D6FC-4f65-9D91-7224C49458BB}"/>
                <c:ext xmlns:c16="http://schemas.microsoft.com/office/drawing/2014/chart" uri="{C3380CC4-5D6E-409C-BE32-E72D297353CC}">
                  <c16:uniqueId val="{00000004-083F-47D5-BC56-D993005C4891}"/>
                </c:ext>
              </c:extLst>
            </c:dLbl>
            <c:spPr>
              <a:noFill/>
              <a:ln>
                <a:noFill/>
              </a:ln>
              <a:effectLst/>
            </c:spPr>
            <c:txPr>
              <a:bodyPr rot="-5400000" spcFirstLastPara="1" vertOverflow="ellipsis"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2000</c:v>
                </c:pt>
                <c:pt idx="1">
                  <c:v>2005</c:v>
                </c:pt>
                <c:pt idx="2">
                  <c:v>2010</c:v>
                </c:pt>
                <c:pt idx="3">
                  <c:v>2015</c:v>
                </c:pt>
              </c:numCache>
            </c:numRef>
          </c:cat>
          <c:val>
            <c:numRef>
              <c:f>Sheet1!$C$2:$C$5</c:f>
              <c:numCache>
                <c:formatCode>General</c:formatCode>
                <c:ptCount val="4"/>
                <c:pt idx="0">
                  <c:v>77.099999999999994</c:v>
                </c:pt>
                <c:pt idx="1">
                  <c:v>78.790000000000006</c:v>
                </c:pt>
                <c:pt idx="2">
                  <c:v>79.59</c:v>
                </c:pt>
                <c:pt idx="3">
                  <c:v>80.77</c:v>
                </c:pt>
              </c:numCache>
            </c:numRef>
          </c:val>
          <c:extLst>
            <c:ext xmlns:c16="http://schemas.microsoft.com/office/drawing/2014/chart" uri="{C3380CC4-5D6E-409C-BE32-E72D297353CC}">
              <c16:uniqueId val="{00000005-083F-47D5-BC56-D993005C4891}"/>
            </c:ext>
          </c:extLst>
        </c:ser>
        <c:dLbls>
          <c:showLegendKey val="0"/>
          <c:showVal val="0"/>
          <c:showCatName val="0"/>
          <c:showSerName val="0"/>
          <c:showPercent val="0"/>
          <c:showBubbleSize val="0"/>
        </c:dLbls>
        <c:gapWidth val="90"/>
        <c:overlap val="-27"/>
        <c:axId val="392874496"/>
        <c:axId val="392866264"/>
      </c:barChart>
      <c:lineChart>
        <c:grouping val="stacked"/>
        <c:varyColors val="0"/>
        <c:ser>
          <c:idx val="2"/>
          <c:order val="2"/>
          <c:tx>
            <c:strRef>
              <c:f>Sheet1!$D$1</c:f>
              <c:strCache>
                <c:ptCount val="1"/>
                <c:pt idx="0">
                  <c:v>差</c:v>
                </c:pt>
              </c:strCache>
            </c:strRef>
          </c:tx>
          <c:spPr>
            <a:ln w="28575" cap="rnd">
              <a:solidFill>
                <a:schemeClr val="tx1"/>
              </a:solidFill>
              <a:round/>
            </a:ln>
            <a:effectLst/>
          </c:spPr>
          <c:marker>
            <c:symbol val="circle"/>
            <c:size val="5"/>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2000</c:v>
                </c:pt>
                <c:pt idx="1">
                  <c:v>2005</c:v>
                </c:pt>
                <c:pt idx="2">
                  <c:v>2010</c:v>
                </c:pt>
                <c:pt idx="3">
                  <c:v>2015</c:v>
                </c:pt>
              </c:numCache>
            </c:numRef>
          </c:cat>
          <c:val>
            <c:numRef>
              <c:f>Sheet1!$D$2:$D$5</c:f>
              <c:numCache>
                <c:formatCode>General</c:formatCode>
                <c:ptCount val="4"/>
                <c:pt idx="0">
                  <c:v>0.74</c:v>
                </c:pt>
                <c:pt idx="1">
                  <c:v>0.57999999999999996</c:v>
                </c:pt>
                <c:pt idx="2">
                  <c:v>0.6</c:v>
                </c:pt>
                <c:pt idx="3">
                  <c:v>0.54</c:v>
                </c:pt>
              </c:numCache>
            </c:numRef>
          </c:val>
          <c:smooth val="0"/>
          <c:extLst>
            <c:ext xmlns:c16="http://schemas.microsoft.com/office/drawing/2014/chart" uri="{C3380CC4-5D6E-409C-BE32-E72D297353CC}">
              <c16:uniqueId val="{00000006-083F-47D5-BC56-D993005C4891}"/>
            </c:ext>
          </c:extLst>
        </c:ser>
        <c:dLbls>
          <c:showLegendKey val="0"/>
          <c:showVal val="0"/>
          <c:showCatName val="0"/>
          <c:showSerName val="0"/>
          <c:showPercent val="0"/>
          <c:showBubbleSize val="0"/>
        </c:dLbls>
        <c:marker val="1"/>
        <c:smooth val="0"/>
        <c:axId val="392867048"/>
        <c:axId val="392871752"/>
      </c:lineChart>
      <c:catAx>
        <c:axId val="392874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2866264"/>
        <c:crosses val="autoZero"/>
        <c:auto val="1"/>
        <c:lblAlgn val="ctr"/>
        <c:lblOffset val="100"/>
        <c:noMultiLvlLbl val="0"/>
      </c:catAx>
      <c:valAx>
        <c:axId val="39286626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2874496"/>
        <c:crosses val="autoZero"/>
        <c:crossBetween val="between"/>
      </c:valAx>
      <c:valAx>
        <c:axId val="39287175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2867048"/>
        <c:crosses val="max"/>
        <c:crossBetween val="between"/>
      </c:valAx>
      <c:catAx>
        <c:axId val="392867048"/>
        <c:scaling>
          <c:orientation val="minMax"/>
        </c:scaling>
        <c:delete val="1"/>
        <c:axPos val="b"/>
        <c:numFmt formatCode="General" sourceLinked="1"/>
        <c:majorTickMark val="out"/>
        <c:minorTickMark val="none"/>
        <c:tickLblPos val="nextTo"/>
        <c:crossAx val="392871752"/>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sz="8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大阪府</c:v>
                </c:pt>
              </c:strCache>
            </c:strRef>
          </c:tx>
          <c:spPr>
            <a:solidFill>
              <a:schemeClr val="accent1"/>
            </a:solidFill>
            <a:ln>
              <a:noFill/>
            </a:ln>
            <a:effectLst/>
          </c:spPr>
          <c:invertIfNegative val="0"/>
          <c:dLbls>
            <c:dLbl>
              <c:idx val="1"/>
              <c:delete val="1"/>
              <c:extLst>
                <c:ext xmlns:c15="http://schemas.microsoft.com/office/drawing/2012/chart" uri="{CE6537A1-D6FC-4f65-9D91-7224C49458BB}"/>
                <c:ext xmlns:c16="http://schemas.microsoft.com/office/drawing/2014/chart" uri="{C3380CC4-5D6E-409C-BE32-E72D297353CC}">
                  <c16:uniqueId val="{00000000-72C0-4C7A-BED2-D366C7EEC933}"/>
                </c:ext>
              </c:extLst>
            </c:dLbl>
            <c:dLbl>
              <c:idx val="2"/>
              <c:delete val="1"/>
              <c:extLst>
                <c:ext xmlns:c15="http://schemas.microsoft.com/office/drawing/2012/chart" uri="{CE6537A1-D6FC-4f65-9D91-7224C49458BB}"/>
                <c:ext xmlns:c16="http://schemas.microsoft.com/office/drawing/2014/chart" uri="{C3380CC4-5D6E-409C-BE32-E72D297353CC}">
                  <c16:uniqueId val="{00000001-72C0-4C7A-BED2-D366C7EEC933}"/>
                </c:ext>
              </c:extLst>
            </c:dLbl>
            <c:spPr>
              <a:noFill/>
              <a:ln>
                <a:noFill/>
              </a:ln>
              <a:effectLst/>
            </c:spPr>
            <c:txPr>
              <a:bodyPr rot="-5400000" spcFirstLastPara="1" vertOverflow="ellipsis"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2000</c:v>
                </c:pt>
                <c:pt idx="1">
                  <c:v>2005</c:v>
                </c:pt>
                <c:pt idx="2">
                  <c:v>2010</c:v>
                </c:pt>
                <c:pt idx="3">
                  <c:v>2015</c:v>
                </c:pt>
              </c:numCache>
            </c:numRef>
          </c:cat>
          <c:val>
            <c:numRef>
              <c:f>Sheet1!$B$2:$B$5</c:f>
              <c:numCache>
                <c:formatCode>General</c:formatCode>
                <c:ptCount val="4"/>
                <c:pt idx="0">
                  <c:v>84.01</c:v>
                </c:pt>
                <c:pt idx="1">
                  <c:v>85.2</c:v>
                </c:pt>
                <c:pt idx="2">
                  <c:v>85.93</c:v>
                </c:pt>
                <c:pt idx="3">
                  <c:v>86.73</c:v>
                </c:pt>
              </c:numCache>
            </c:numRef>
          </c:val>
          <c:extLst>
            <c:ext xmlns:c16="http://schemas.microsoft.com/office/drawing/2014/chart" uri="{C3380CC4-5D6E-409C-BE32-E72D297353CC}">
              <c16:uniqueId val="{00000002-72C0-4C7A-BED2-D366C7EEC933}"/>
            </c:ext>
          </c:extLst>
        </c:ser>
        <c:ser>
          <c:idx val="1"/>
          <c:order val="1"/>
          <c:tx>
            <c:strRef>
              <c:f>Sheet1!$C$1</c:f>
              <c:strCache>
                <c:ptCount val="1"/>
                <c:pt idx="0">
                  <c:v>全国</c:v>
                </c:pt>
              </c:strCache>
            </c:strRef>
          </c:tx>
          <c:spPr>
            <a:pattFill prst="pct20">
              <a:fgClr>
                <a:schemeClr val="accent1"/>
              </a:fgClr>
              <a:bgClr>
                <a:schemeClr val="bg1"/>
              </a:bgClr>
            </a:pattFill>
            <a:ln>
              <a:solidFill>
                <a:schemeClr val="accent1"/>
              </a:solidFill>
            </a:ln>
            <a:effectLst/>
          </c:spPr>
          <c:invertIfNegative val="0"/>
          <c:dLbls>
            <c:dLbl>
              <c:idx val="1"/>
              <c:delete val="1"/>
              <c:extLst>
                <c:ext xmlns:c15="http://schemas.microsoft.com/office/drawing/2012/chart" uri="{CE6537A1-D6FC-4f65-9D91-7224C49458BB}"/>
                <c:ext xmlns:c16="http://schemas.microsoft.com/office/drawing/2014/chart" uri="{C3380CC4-5D6E-409C-BE32-E72D297353CC}">
                  <c16:uniqueId val="{00000003-72C0-4C7A-BED2-D366C7EEC933}"/>
                </c:ext>
              </c:extLst>
            </c:dLbl>
            <c:dLbl>
              <c:idx val="2"/>
              <c:delete val="1"/>
              <c:extLst>
                <c:ext xmlns:c15="http://schemas.microsoft.com/office/drawing/2012/chart" uri="{CE6537A1-D6FC-4f65-9D91-7224C49458BB}"/>
                <c:ext xmlns:c16="http://schemas.microsoft.com/office/drawing/2014/chart" uri="{C3380CC4-5D6E-409C-BE32-E72D297353CC}">
                  <c16:uniqueId val="{00000004-72C0-4C7A-BED2-D366C7EEC933}"/>
                </c:ext>
              </c:extLst>
            </c:dLbl>
            <c:spPr>
              <a:noFill/>
              <a:ln>
                <a:noFill/>
              </a:ln>
              <a:effectLst/>
            </c:spPr>
            <c:txPr>
              <a:bodyPr rot="-5400000" spcFirstLastPara="1" vertOverflow="ellipsis"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2000</c:v>
                </c:pt>
                <c:pt idx="1">
                  <c:v>2005</c:v>
                </c:pt>
                <c:pt idx="2">
                  <c:v>2010</c:v>
                </c:pt>
                <c:pt idx="3">
                  <c:v>2015</c:v>
                </c:pt>
              </c:numCache>
            </c:numRef>
          </c:cat>
          <c:val>
            <c:numRef>
              <c:f>Sheet1!$C$2:$C$5</c:f>
              <c:numCache>
                <c:formatCode>General</c:formatCode>
                <c:ptCount val="4"/>
                <c:pt idx="0">
                  <c:v>84.62</c:v>
                </c:pt>
                <c:pt idx="1">
                  <c:v>85.75</c:v>
                </c:pt>
                <c:pt idx="2">
                  <c:v>86.35</c:v>
                </c:pt>
                <c:pt idx="3">
                  <c:v>87.01</c:v>
                </c:pt>
              </c:numCache>
            </c:numRef>
          </c:val>
          <c:extLst>
            <c:ext xmlns:c16="http://schemas.microsoft.com/office/drawing/2014/chart" uri="{C3380CC4-5D6E-409C-BE32-E72D297353CC}">
              <c16:uniqueId val="{00000005-72C0-4C7A-BED2-D366C7EEC933}"/>
            </c:ext>
          </c:extLst>
        </c:ser>
        <c:dLbls>
          <c:showLegendKey val="0"/>
          <c:showVal val="0"/>
          <c:showCatName val="0"/>
          <c:showSerName val="0"/>
          <c:showPercent val="0"/>
          <c:showBubbleSize val="0"/>
        </c:dLbls>
        <c:gapWidth val="90"/>
        <c:overlap val="-27"/>
        <c:axId val="392883512"/>
        <c:axId val="392879200"/>
      </c:barChart>
      <c:lineChart>
        <c:grouping val="stacked"/>
        <c:varyColors val="0"/>
        <c:ser>
          <c:idx val="2"/>
          <c:order val="2"/>
          <c:tx>
            <c:strRef>
              <c:f>Sheet1!$D$1</c:f>
              <c:strCache>
                <c:ptCount val="1"/>
                <c:pt idx="0">
                  <c:v>差</c:v>
                </c:pt>
              </c:strCache>
            </c:strRef>
          </c:tx>
          <c:spPr>
            <a:ln w="28575" cap="rnd">
              <a:solidFill>
                <a:schemeClr val="tx1"/>
              </a:solidFill>
              <a:round/>
            </a:ln>
            <a:effectLst/>
          </c:spPr>
          <c:marker>
            <c:symbol val="circle"/>
            <c:size val="5"/>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2000</c:v>
                </c:pt>
                <c:pt idx="1">
                  <c:v>2005</c:v>
                </c:pt>
                <c:pt idx="2">
                  <c:v>2010</c:v>
                </c:pt>
                <c:pt idx="3">
                  <c:v>2015</c:v>
                </c:pt>
              </c:numCache>
            </c:numRef>
          </c:cat>
          <c:val>
            <c:numRef>
              <c:f>Sheet1!$D$2:$D$5</c:f>
              <c:numCache>
                <c:formatCode>General</c:formatCode>
                <c:ptCount val="4"/>
                <c:pt idx="0">
                  <c:v>0.61</c:v>
                </c:pt>
                <c:pt idx="1">
                  <c:v>0.55000000000000004</c:v>
                </c:pt>
                <c:pt idx="2">
                  <c:v>0.42</c:v>
                </c:pt>
                <c:pt idx="3">
                  <c:v>0.28000000000000003</c:v>
                </c:pt>
              </c:numCache>
            </c:numRef>
          </c:val>
          <c:smooth val="0"/>
          <c:extLst>
            <c:ext xmlns:c16="http://schemas.microsoft.com/office/drawing/2014/chart" uri="{C3380CC4-5D6E-409C-BE32-E72D297353CC}">
              <c16:uniqueId val="{00000006-72C0-4C7A-BED2-D366C7EEC933}"/>
            </c:ext>
          </c:extLst>
        </c:ser>
        <c:dLbls>
          <c:showLegendKey val="0"/>
          <c:showVal val="0"/>
          <c:showCatName val="0"/>
          <c:showSerName val="0"/>
          <c:showPercent val="0"/>
          <c:showBubbleSize val="0"/>
        </c:dLbls>
        <c:marker val="1"/>
        <c:smooth val="0"/>
        <c:axId val="388242680"/>
        <c:axId val="392880768"/>
      </c:lineChart>
      <c:catAx>
        <c:axId val="3928835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2879200"/>
        <c:crosses val="autoZero"/>
        <c:auto val="1"/>
        <c:lblAlgn val="ctr"/>
        <c:lblOffset val="100"/>
        <c:noMultiLvlLbl val="0"/>
      </c:catAx>
      <c:valAx>
        <c:axId val="39287920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2883512"/>
        <c:crosses val="autoZero"/>
        <c:crossBetween val="between"/>
      </c:valAx>
      <c:valAx>
        <c:axId val="392880768"/>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88242680"/>
        <c:crosses val="max"/>
        <c:crossBetween val="between"/>
      </c:valAx>
      <c:catAx>
        <c:axId val="388242680"/>
        <c:scaling>
          <c:orientation val="minMax"/>
        </c:scaling>
        <c:delete val="1"/>
        <c:axPos val="b"/>
        <c:numFmt formatCode="General" sourceLinked="1"/>
        <c:majorTickMark val="out"/>
        <c:minorTickMark val="none"/>
        <c:tickLblPos val="nextTo"/>
        <c:crossAx val="392880768"/>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sz="8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大阪府</c:v>
                </c:pt>
              </c:strCache>
            </c:strRef>
          </c:tx>
          <c:spPr>
            <a:solidFill>
              <a:schemeClr val="accent1"/>
            </a:solidFill>
            <a:ln>
              <a:noFill/>
            </a:ln>
            <a:effectLst/>
          </c:spPr>
          <c:invertIfNegative val="0"/>
          <c:dLbls>
            <c:dLbl>
              <c:idx val="1"/>
              <c:delete val="1"/>
              <c:extLst>
                <c:ext xmlns:c15="http://schemas.microsoft.com/office/drawing/2012/chart" uri="{CE6537A1-D6FC-4f65-9D91-7224C49458BB}"/>
                <c:ext xmlns:c16="http://schemas.microsoft.com/office/drawing/2014/chart" uri="{C3380CC4-5D6E-409C-BE32-E72D297353CC}">
                  <c16:uniqueId val="{00000000-C1DA-4F34-A3C9-1AA929A77BC6}"/>
                </c:ext>
              </c:extLst>
            </c:dLbl>
            <c:dLbl>
              <c:idx val="2"/>
              <c:delete val="1"/>
              <c:extLst>
                <c:ext xmlns:c15="http://schemas.microsoft.com/office/drawing/2012/chart" uri="{CE6537A1-D6FC-4f65-9D91-7224C49458BB}"/>
                <c:ext xmlns:c16="http://schemas.microsoft.com/office/drawing/2014/chart" uri="{C3380CC4-5D6E-409C-BE32-E72D297353CC}">
                  <c16:uniqueId val="{00000001-C1DA-4F34-A3C9-1AA929A77BC6}"/>
                </c:ext>
              </c:extLst>
            </c:dLbl>
            <c:spPr>
              <a:noFill/>
              <a:ln>
                <a:noFill/>
              </a:ln>
              <a:effectLst/>
            </c:spPr>
            <c:txPr>
              <a:bodyPr rot="-5400000" spcFirstLastPara="1" vertOverflow="ellipsis"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2007</c:v>
                </c:pt>
                <c:pt idx="1">
                  <c:v>2010</c:v>
                </c:pt>
                <c:pt idx="2">
                  <c:v>2013</c:v>
                </c:pt>
                <c:pt idx="3">
                  <c:v>2016</c:v>
                </c:pt>
              </c:numCache>
            </c:numRef>
          </c:cat>
          <c:val>
            <c:numRef>
              <c:f>Sheet1!$B$2:$B$5</c:f>
              <c:numCache>
                <c:formatCode>General</c:formatCode>
                <c:ptCount val="4"/>
                <c:pt idx="0">
                  <c:v>69.12</c:v>
                </c:pt>
                <c:pt idx="1">
                  <c:v>69.39</c:v>
                </c:pt>
                <c:pt idx="2">
                  <c:v>70.459999999999994</c:v>
                </c:pt>
                <c:pt idx="3">
                  <c:v>71.5</c:v>
                </c:pt>
              </c:numCache>
            </c:numRef>
          </c:val>
          <c:extLst>
            <c:ext xmlns:c16="http://schemas.microsoft.com/office/drawing/2014/chart" uri="{C3380CC4-5D6E-409C-BE32-E72D297353CC}">
              <c16:uniqueId val="{00000002-C1DA-4F34-A3C9-1AA929A77BC6}"/>
            </c:ext>
          </c:extLst>
        </c:ser>
        <c:ser>
          <c:idx val="1"/>
          <c:order val="1"/>
          <c:tx>
            <c:strRef>
              <c:f>Sheet1!$C$1</c:f>
              <c:strCache>
                <c:ptCount val="1"/>
                <c:pt idx="0">
                  <c:v>全国</c:v>
                </c:pt>
              </c:strCache>
            </c:strRef>
          </c:tx>
          <c:spPr>
            <a:pattFill prst="pct20">
              <a:fgClr>
                <a:schemeClr val="accent1"/>
              </a:fgClr>
              <a:bgClr>
                <a:schemeClr val="bg1"/>
              </a:bgClr>
            </a:pattFill>
            <a:ln>
              <a:solidFill>
                <a:schemeClr val="accent1"/>
              </a:solidFill>
            </a:ln>
            <a:effectLst/>
          </c:spPr>
          <c:invertIfNegative val="0"/>
          <c:dLbls>
            <c:dLbl>
              <c:idx val="1"/>
              <c:delete val="1"/>
              <c:extLst>
                <c:ext xmlns:c15="http://schemas.microsoft.com/office/drawing/2012/chart" uri="{CE6537A1-D6FC-4f65-9D91-7224C49458BB}"/>
                <c:ext xmlns:c16="http://schemas.microsoft.com/office/drawing/2014/chart" uri="{C3380CC4-5D6E-409C-BE32-E72D297353CC}">
                  <c16:uniqueId val="{00000003-C1DA-4F34-A3C9-1AA929A77BC6}"/>
                </c:ext>
              </c:extLst>
            </c:dLbl>
            <c:dLbl>
              <c:idx val="2"/>
              <c:delete val="1"/>
              <c:extLst>
                <c:ext xmlns:c15="http://schemas.microsoft.com/office/drawing/2012/chart" uri="{CE6537A1-D6FC-4f65-9D91-7224C49458BB}"/>
                <c:ext xmlns:c16="http://schemas.microsoft.com/office/drawing/2014/chart" uri="{C3380CC4-5D6E-409C-BE32-E72D297353CC}">
                  <c16:uniqueId val="{00000004-C1DA-4F34-A3C9-1AA929A77BC6}"/>
                </c:ext>
              </c:extLst>
            </c:dLbl>
            <c:spPr>
              <a:noFill/>
              <a:ln>
                <a:noFill/>
              </a:ln>
              <a:effectLst/>
            </c:spPr>
            <c:txPr>
              <a:bodyPr rot="-5400000" spcFirstLastPara="1" vertOverflow="ellipsis"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2007</c:v>
                </c:pt>
                <c:pt idx="1">
                  <c:v>2010</c:v>
                </c:pt>
                <c:pt idx="2">
                  <c:v>2013</c:v>
                </c:pt>
                <c:pt idx="3">
                  <c:v>2016</c:v>
                </c:pt>
              </c:numCache>
            </c:numRef>
          </c:cat>
          <c:val>
            <c:numRef>
              <c:f>Sheet1!$C$2:$C$5</c:f>
              <c:numCache>
                <c:formatCode>General</c:formatCode>
                <c:ptCount val="4"/>
                <c:pt idx="0">
                  <c:v>69.47</c:v>
                </c:pt>
                <c:pt idx="1">
                  <c:v>70.42</c:v>
                </c:pt>
                <c:pt idx="2">
                  <c:v>71.19</c:v>
                </c:pt>
                <c:pt idx="3">
                  <c:v>72.14</c:v>
                </c:pt>
              </c:numCache>
            </c:numRef>
          </c:val>
          <c:extLst>
            <c:ext xmlns:c16="http://schemas.microsoft.com/office/drawing/2014/chart" uri="{C3380CC4-5D6E-409C-BE32-E72D297353CC}">
              <c16:uniqueId val="{00000005-C1DA-4F34-A3C9-1AA929A77BC6}"/>
            </c:ext>
          </c:extLst>
        </c:ser>
        <c:dLbls>
          <c:showLegendKey val="0"/>
          <c:showVal val="0"/>
          <c:showCatName val="0"/>
          <c:showSerName val="0"/>
          <c:showPercent val="0"/>
          <c:showBubbleSize val="0"/>
        </c:dLbls>
        <c:gapWidth val="90"/>
        <c:overlap val="-27"/>
        <c:axId val="388237584"/>
        <c:axId val="388241112"/>
      </c:barChart>
      <c:lineChart>
        <c:grouping val="stacked"/>
        <c:varyColors val="0"/>
        <c:ser>
          <c:idx val="2"/>
          <c:order val="2"/>
          <c:tx>
            <c:strRef>
              <c:f>Sheet1!$D$1</c:f>
              <c:strCache>
                <c:ptCount val="1"/>
                <c:pt idx="0">
                  <c:v>差</c:v>
                </c:pt>
              </c:strCache>
            </c:strRef>
          </c:tx>
          <c:spPr>
            <a:ln w="28575" cap="rnd">
              <a:solidFill>
                <a:schemeClr val="tx1"/>
              </a:solidFill>
              <a:round/>
            </a:ln>
            <a:effectLst/>
          </c:spPr>
          <c:marker>
            <c:symbol val="circle"/>
            <c:size val="5"/>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2007</c:v>
                </c:pt>
                <c:pt idx="1">
                  <c:v>2010</c:v>
                </c:pt>
                <c:pt idx="2">
                  <c:v>2013</c:v>
                </c:pt>
                <c:pt idx="3">
                  <c:v>2016</c:v>
                </c:pt>
              </c:numCache>
            </c:numRef>
          </c:cat>
          <c:val>
            <c:numRef>
              <c:f>Sheet1!$D$2:$D$5</c:f>
              <c:numCache>
                <c:formatCode>General</c:formatCode>
                <c:ptCount val="4"/>
                <c:pt idx="0">
                  <c:v>0.35</c:v>
                </c:pt>
                <c:pt idx="1">
                  <c:v>1.03</c:v>
                </c:pt>
                <c:pt idx="2">
                  <c:v>0.73</c:v>
                </c:pt>
                <c:pt idx="3">
                  <c:v>0.64</c:v>
                </c:pt>
              </c:numCache>
            </c:numRef>
          </c:val>
          <c:smooth val="0"/>
          <c:extLst>
            <c:ext xmlns:c16="http://schemas.microsoft.com/office/drawing/2014/chart" uri="{C3380CC4-5D6E-409C-BE32-E72D297353CC}">
              <c16:uniqueId val="{00000006-C1DA-4F34-A3C9-1AA929A77BC6}"/>
            </c:ext>
          </c:extLst>
        </c:ser>
        <c:dLbls>
          <c:showLegendKey val="0"/>
          <c:showVal val="0"/>
          <c:showCatName val="0"/>
          <c:showSerName val="0"/>
          <c:showPercent val="0"/>
          <c:showBubbleSize val="0"/>
        </c:dLbls>
        <c:marker val="1"/>
        <c:smooth val="0"/>
        <c:axId val="388241896"/>
        <c:axId val="388234056"/>
      </c:lineChart>
      <c:catAx>
        <c:axId val="3882375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88241112"/>
        <c:crosses val="autoZero"/>
        <c:auto val="1"/>
        <c:lblAlgn val="ctr"/>
        <c:lblOffset val="100"/>
        <c:noMultiLvlLbl val="0"/>
      </c:catAx>
      <c:valAx>
        <c:axId val="38824111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88237584"/>
        <c:crosses val="autoZero"/>
        <c:crossBetween val="between"/>
      </c:valAx>
      <c:valAx>
        <c:axId val="388234056"/>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88241896"/>
        <c:crosses val="max"/>
        <c:crossBetween val="between"/>
      </c:valAx>
      <c:catAx>
        <c:axId val="388241896"/>
        <c:scaling>
          <c:orientation val="minMax"/>
        </c:scaling>
        <c:delete val="1"/>
        <c:axPos val="b"/>
        <c:numFmt formatCode="General" sourceLinked="1"/>
        <c:majorTickMark val="out"/>
        <c:minorTickMark val="none"/>
        <c:tickLblPos val="nextTo"/>
        <c:crossAx val="388234056"/>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sz="8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大阪府</c:v>
                </c:pt>
              </c:strCache>
            </c:strRef>
          </c:tx>
          <c:spPr>
            <a:solidFill>
              <a:schemeClr val="accent1"/>
            </a:solidFill>
            <a:ln>
              <a:noFill/>
            </a:ln>
            <a:effectLst/>
          </c:spPr>
          <c:invertIfNegative val="0"/>
          <c:dLbls>
            <c:dLbl>
              <c:idx val="1"/>
              <c:delete val="1"/>
              <c:extLst>
                <c:ext xmlns:c15="http://schemas.microsoft.com/office/drawing/2012/chart" uri="{CE6537A1-D6FC-4f65-9D91-7224C49458BB}"/>
                <c:ext xmlns:c16="http://schemas.microsoft.com/office/drawing/2014/chart" uri="{C3380CC4-5D6E-409C-BE32-E72D297353CC}">
                  <c16:uniqueId val="{00000000-BED4-4747-B9AD-E87BE85EFD01}"/>
                </c:ext>
              </c:extLst>
            </c:dLbl>
            <c:dLbl>
              <c:idx val="2"/>
              <c:delete val="1"/>
              <c:extLst>
                <c:ext xmlns:c15="http://schemas.microsoft.com/office/drawing/2012/chart" uri="{CE6537A1-D6FC-4f65-9D91-7224C49458BB}"/>
                <c:ext xmlns:c16="http://schemas.microsoft.com/office/drawing/2014/chart" uri="{C3380CC4-5D6E-409C-BE32-E72D297353CC}">
                  <c16:uniqueId val="{00000001-BED4-4747-B9AD-E87BE85EFD01}"/>
                </c:ext>
              </c:extLst>
            </c:dLbl>
            <c:spPr>
              <a:noFill/>
              <a:ln>
                <a:noFill/>
              </a:ln>
              <a:effectLst/>
            </c:spPr>
            <c:txPr>
              <a:bodyPr rot="-5400000" spcFirstLastPara="1" vertOverflow="ellipsis"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2007</c:v>
                </c:pt>
                <c:pt idx="1">
                  <c:v>2010</c:v>
                </c:pt>
                <c:pt idx="2">
                  <c:v>2013</c:v>
                </c:pt>
                <c:pt idx="3">
                  <c:v>2016</c:v>
                </c:pt>
              </c:numCache>
            </c:numRef>
          </c:cat>
          <c:val>
            <c:numRef>
              <c:f>Sheet1!$B$2:$B$5</c:f>
              <c:numCache>
                <c:formatCode>General</c:formatCode>
                <c:ptCount val="4"/>
                <c:pt idx="0">
                  <c:v>72.33</c:v>
                </c:pt>
                <c:pt idx="1">
                  <c:v>72.55</c:v>
                </c:pt>
                <c:pt idx="2">
                  <c:v>72.489999999999995</c:v>
                </c:pt>
                <c:pt idx="3">
                  <c:v>74.459999999999994</c:v>
                </c:pt>
              </c:numCache>
            </c:numRef>
          </c:val>
          <c:extLst>
            <c:ext xmlns:c16="http://schemas.microsoft.com/office/drawing/2014/chart" uri="{C3380CC4-5D6E-409C-BE32-E72D297353CC}">
              <c16:uniqueId val="{00000002-BED4-4747-B9AD-E87BE85EFD01}"/>
            </c:ext>
          </c:extLst>
        </c:ser>
        <c:ser>
          <c:idx val="1"/>
          <c:order val="1"/>
          <c:tx>
            <c:strRef>
              <c:f>Sheet1!$C$1</c:f>
              <c:strCache>
                <c:ptCount val="1"/>
                <c:pt idx="0">
                  <c:v>全国</c:v>
                </c:pt>
              </c:strCache>
            </c:strRef>
          </c:tx>
          <c:spPr>
            <a:pattFill prst="pct20">
              <a:fgClr>
                <a:schemeClr val="accent1"/>
              </a:fgClr>
              <a:bgClr>
                <a:schemeClr val="bg1"/>
              </a:bgClr>
            </a:pattFill>
            <a:ln>
              <a:solidFill>
                <a:schemeClr val="accent1"/>
              </a:solidFill>
            </a:ln>
            <a:effectLst/>
          </c:spPr>
          <c:invertIfNegative val="0"/>
          <c:dLbls>
            <c:dLbl>
              <c:idx val="1"/>
              <c:delete val="1"/>
              <c:extLst>
                <c:ext xmlns:c15="http://schemas.microsoft.com/office/drawing/2012/chart" uri="{CE6537A1-D6FC-4f65-9D91-7224C49458BB}"/>
                <c:ext xmlns:c16="http://schemas.microsoft.com/office/drawing/2014/chart" uri="{C3380CC4-5D6E-409C-BE32-E72D297353CC}">
                  <c16:uniqueId val="{00000003-BED4-4747-B9AD-E87BE85EFD01}"/>
                </c:ext>
              </c:extLst>
            </c:dLbl>
            <c:dLbl>
              <c:idx val="2"/>
              <c:delete val="1"/>
              <c:extLst>
                <c:ext xmlns:c15="http://schemas.microsoft.com/office/drawing/2012/chart" uri="{CE6537A1-D6FC-4f65-9D91-7224C49458BB}"/>
                <c:ext xmlns:c16="http://schemas.microsoft.com/office/drawing/2014/chart" uri="{C3380CC4-5D6E-409C-BE32-E72D297353CC}">
                  <c16:uniqueId val="{00000004-BED4-4747-B9AD-E87BE85EFD01}"/>
                </c:ext>
              </c:extLst>
            </c:dLbl>
            <c:spPr>
              <a:noFill/>
              <a:ln>
                <a:noFill/>
              </a:ln>
              <a:effectLst/>
            </c:spPr>
            <c:txPr>
              <a:bodyPr rot="-5400000" spcFirstLastPara="1" vertOverflow="ellipsis"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2007</c:v>
                </c:pt>
                <c:pt idx="1">
                  <c:v>2010</c:v>
                </c:pt>
                <c:pt idx="2">
                  <c:v>2013</c:v>
                </c:pt>
                <c:pt idx="3">
                  <c:v>2016</c:v>
                </c:pt>
              </c:numCache>
            </c:numRef>
          </c:cat>
          <c:val>
            <c:numRef>
              <c:f>Sheet1!$C$2:$C$5</c:f>
              <c:numCache>
                <c:formatCode>General</c:formatCode>
                <c:ptCount val="4"/>
                <c:pt idx="0">
                  <c:v>72.69</c:v>
                </c:pt>
                <c:pt idx="1">
                  <c:v>73.62</c:v>
                </c:pt>
                <c:pt idx="2">
                  <c:v>74.209999999999994</c:v>
                </c:pt>
                <c:pt idx="3">
                  <c:v>74.790000000000006</c:v>
                </c:pt>
              </c:numCache>
            </c:numRef>
          </c:val>
          <c:extLst>
            <c:ext xmlns:c16="http://schemas.microsoft.com/office/drawing/2014/chart" uri="{C3380CC4-5D6E-409C-BE32-E72D297353CC}">
              <c16:uniqueId val="{00000005-BED4-4747-B9AD-E87BE85EFD01}"/>
            </c:ext>
          </c:extLst>
        </c:ser>
        <c:dLbls>
          <c:showLegendKey val="0"/>
          <c:showVal val="0"/>
          <c:showCatName val="0"/>
          <c:showSerName val="0"/>
          <c:showPercent val="0"/>
          <c:showBubbleSize val="0"/>
        </c:dLbls>
        <c:gapWidth val="90"/>
        <c:overlap val="-27"/>
        <c:axId val="388243856"/>
        <c:axId val="388244248"/>
      </c:barChart>
      <c:lineChart>
        <c:grouping val="stacked"/>
        <c:varyColors val="0"/>
        <c:ser>
          <c:idx val="2"/>
          <c:order val="2"/>
          <c:tx>
            <c:strRef>
              <c:f>Sheet1!$D$1</c:f>
              <c:strCache>
                <c:ptCount val="1"/>
                <c:pt idx="0">
                  <c:v>差</c:v>
                </c:pt>
              </c:strCache>
            </c:strRef>
          </c:tx>
          <c:spPr>
            <a:ln w="28575" cap="rnd">
              <a:solidFill>
                <a:schemeClr val="tx1"/>
              </a:solidFill>
              <a:round/>
            </a:ln>
            <a:effectLst/>
          </c:spPr>
          <c:marker>
            <c:symbol val="circle"/>
            <c:size val="5"/>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2007</c:v>
                </c:pt>
                <c:pt idx="1">
                  <c:v>2010</c:v>
                </c:pt>
                <c:pt idx="2">
                  <c:v>2013</c:v>
                </c:pt>
                <c:pt idx="3">
                  <c:v>2016</c:v>
                </c:pt>
              </c:numCache>
            </c:numRef>
          </c:cat>
          <c:val>
            <c:numRef>
              <c:f>Sheet1!$D$2:$D$5</c:f>
              <c:numCache>
                <c:formatCode>General</c:formatCode>
                <c:ptCount val="4"/>
                <c:pt idx="0">
                  <c:v>0.36</c:v>
                </c:pt>
                <c:pt idx="1">
                  <c:v>1.07</c:v>
                </c:pt>
                <c:pt idx="2">
                  <c:v>1.72</c:v>
                </c:pt>
                <c:pt idx="3">
                  <c:v>0.33</c:v>
                </c:pt>
              </c:numCache>
            </c:numRef>
          </c:val>
          <c:smooth val="0"/>
          <c:extLst>
            <c:ext xmlns:c16="http://schemas.microsoft.com/office/drawing/2014/chart" uri="{C3380CC4-5D6E-409C-BE32-E72D297353CC}">
              <c16:uniqueId val="{00000006-BED4-4747-B9AD-E87BE85EFD01}"/>
            </c:ext>
          </c:extLst>
        </c:ser>
        <c:dLbls>
          <c:showLegendKey val="0"/>
          <c:showVal val="0"/>
          <c:showCatName val="0"/>
          <c:showSerName val="0"/>
          <c:showPercent val="0"/>
          <c:showBubbleSize val="0"/>
        </c:dLbls>
        <c:marker val="1"/>
        <c:smooth val="0"/>
        <c:axId val="388242288"/>
        <c:axId val="388245032"/>
      </c:lineChart>
      <c:catAx>
        <c:axId val="3882438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88244248"/>
        <c:crosses val="autoZero"/>
        <c:auto val="1"/>
        <c:lblAlgn val="ctr"/>
        <c:lblOffset val="100"/>
        <c:noMultiLvlLbl val="0"/>
      </c:catAx>
      <c:valAx>
        <c:axId val="38824424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88243856"/>
        <c:crosses val="autoZero"/>
        <c:crossBetween val="between"/>
      </c:valAx>
      <c:valAx>
        <c:axId val="38824503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88242288"/>
        <c:crosses val="max"/>
        <c:crossBetween val="between"/>
      </c:valAx>
      <c:catAx>
        <c:axId val="388242288"/>
        <c:scaling>
          <c:orientation val="minMax"/>
        </c:scaling>
        <c:delete val="1"/>
        <c:axPos val="b"/>
        <c:numFmt formatCode="General" sourceLinked="1"/>
        <c:majorTickMark val="out"/>
        <c:minorTickMark val="none"/>
        <c:tickLblPos val="nextTo"/>
        <c:crossAx val="388245032"/>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sz="8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9871425135326297E-2"/>
          <c:y val="5.7172112613919628E-2"/>
          <c:w val="0.57749451669520446"/>
          <c:h val="0.73342203127564198"/>
        </c:manualLayout>
      </c:layout>
      <c:lineChart>
        <c:grouping val="standard"/>
        <c:varyColors val="0"/>
        <c:ser>
          <c:idx val="0"/>
          <c:order val="0"/>
          <c:tx>
            <c:strRef>
              <c:f>Sheet1!$B$1</c:f>
              <c:strCache>
                <c:ptCount val="1"/>
                <c:pt idx="0">
                  <c:v>大阪府</c:v>
                </c:pt>
              </c:strCache>
            </c:strRef>
          </c:tx>
          <c:spPr>
            <a:ln w="38100" cap="rnd">
              <a:solidFill>
                <a:srgbClr val="FF0000"/>
              </a:solidFill>
              <a:round/>
            </a:ln>
            <a:effectLst/>
          </c:spPr>
          <c:marker>
            <c:symbol val="none"/>
          </c:marker>
          <c:dLbls>
            <c:dLbl>
              <c:idx val="42"/>
              <c:layout/>
              <c:dLblPos val="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2EEB-48F9-A849-8A5F34E2C926}"/>
                </c:ext>
              </c:extLst>
            </c:dLbl>
            <c:numFmt formatCode="#,##0.00_);[Red]\(#,##0.00\)" sourceLinked="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Sheet1!$A$2:$A$44</c:f>
              <c:numCache>
                <c:formatCode>General</c:formatCode>
                <c:ptCount val="43"/>
                <c:pt idx="0" formatCode="0_ ">
                  <c:v>2008</c:v>
                </c:pt>
                <c:pt idx="4" formatCode="0_ ">
                  <c:v>2009</c:v>
                </c:pt>
                <c:pt idx="8" formatCode="0_ ">
                  <c:v>2010</c:v>
                </c:pt>
                <c:pt idx="12" formatCode="0_ ">
                  <c:v>2011</c:v>
                </c:pt>
                <c:pt idx="16" formatCode="0_ ">
                  <c:v>2012</c:v>
                </c:pt>
                <c:pt idx="20" formatCode="0_ ">
                  <c:v>2013</c:v>
                </c:pt>
                <c:pt idx="24" formatCode="0_ ">
                  <c:v>2014</c:v>
                </c:pt>
                <c:pt idx="28" formatCode="0_ ">
                  <c:v>2015</c:v>
                </c:pt>
                <c:pt idx="32" formatCode="0_ ">
                  <c:v>2016</c:v>
                </c:pt>
                <c:pt idx="36" formatCode="0_ ">
                  <c:v>2017</c:v>
                </c:pt>
                <c:pt idx="40" formatCode="0_ ">
                  <c:v>2018</c:v>
                </c:pt>
              </c:numCache>
            </c:numRef>
          </c:cat>
          <c:val>
            <c:numRef>
              <c:f>Sheet1!$B$2:$B$44</c:f>
              <c:numCache>
                <c:formatCode>General</c:formatCode>
                <c:ptCount val="43"/>
                <c:pt idx="0">
                  <c:v>1.03</c:v>
                </c:pt>
                <c:pt idx="1">
                  <c:v>0.99</c:v>
                </c:pt>
                <c:pt idx="2">
                  <c:v>0.92</c:v>
                </c:pt>
                <c:pt idx="3">
                  <c:v>0.81</c:v>
                </c:pt>
                <c:pt idx="4">
                  <c:v>0.66</c:v>
                </c:pt>
                <c:pt idx="5">
                  <c:v>0.5</c:v>
                </c:pt>
                <c:pt idx="6">
                  <c:v>0.45</c:v>
                </c:pt>
                <c:pt idx="7">
                  <c:v>0.45</c:v>
                </c:pt>
                <c:pt idx="8">
                  <c:v>0.46</c:v>
                </c:pt>
                <c:pt idx="9">
                  <c:v>0.5</c:v>
                </c:pt>
                <c:pt idx="10">
                  <c:v>0.53</c:v>
                </c:pt>
                <c:pt idx="11">
                  <c:v>0.57999999999999996</c:v>
                </c:pt>
                <c:pt idx="12">
                  <c:v>0.62</c:v>
                </c:pt>
                <c:pt idx="13">
                  <c:v>0.64</c:v>
                </c:pt>
                <c:pt idx="14">
                  <c:v>0.66</c:v>
                </c:pt>
                <c:pt idx="15">
                  <c:v>0.7</c:v>
                </c:pt>
                <c:pt idx="16">
                  <c:v>0.71</c:v>
                </c:pt>
                <c:pt idx="17">
                  <c:v>0.75</c:v>
                </c:pt>
                <c:pt idx="18">
                  <c:v>0.8</c:v>
                </c:pt>
                <c:pt idx="19">
                  <c:v>0.82</c:v>
                </c:pt>
                <c:pt idx="20">
                  <c:v>0.88</c:v>
                </c:pt>
                <c:pt idx="21">
                  <c:v>0.93</c:v>
                </c:pt>
                <c:pt idx="22">
                  <c:v>0.98</c:v>
                </c:pt>
                <c:pt idx="23">
                  <c:v>1.04</c:v>
                </c:pt>
                <c:pt idx="24">
                  <c:v>1.1000000000000001</c:v>
                </c:pt>
                <c:pt idx="25">
                  <c:v>1.1000000000000001</c:v>
                </c:pt>
                <c:pt idx="26">
                  <c:v>1.1200000000000001</c:v>
                </c:pt>
                <c:pt idx="27">
                  <c:v>1.1200000000000001</c:v>
                </c:pt>
                <c:pt idx="28">
                  <c:v>1.1599999999999999</c:v>
                </c:pt>
                <c:pt idx="29">
                  <c:v>1.18</c:v>
                </c:pt>
                <c:pt idx="30">
                  <c:v>1.21</c:v>
                </c:pt>
                <c:pt idx="31">
                  <c:v>1.25</c:v>
                </c:pt>
                <c:pt idx="32">
                  <c:v>1.31</c:v>
                </c:pt>
                <c:pt idx="33">
                  <c:v>1.36</c:v>
                </c:pt>
                <c:pt idx="34">
                  <c:v>1.4</c:v>
                </c:pt>
                <c:pt idx="35">
                  <c:v>1.43</c:v>
                </c:pt>
                <c:pt idx="36">
                  <c:v>1.47</c:v>
                </c:pt>
                <c:pt idx="37">
                  <c:v>1.55</c:v>
                </c:pt>
                <c:pt idx="38">
                  <c:v>1.59</c:v>
                </c:pt>
                <c:pt idx="39">
                  <c:v>1.66</c:v>
                </c:pt>
                <c:pt idx="40">
                  <c:v>1.7</c:v>
                </c:pt>
                <c:pt idx="41">
                  <c:v>1.74</c:v>
                </c:pt>
                <c:pt idx="42">
                  <c:v>1.8</c:v>
                </c:pt>
              </c:numCache>
            </c:numRef>
          </c:val>
          <c:smooth val="0"/>
          <c:extLst>
            <c:ext xmlns:c16="http://schemas.microsoft.com/office/drawing/2014/chart" uri="{C3380CC4-5D6E-409C-BE32-E72D297353CC}">
              <c16:uniqueId val="{00000001-2EEB-48F9-A849-8A5F34E2C926}"/>
            </c:ext>
          </c:extLst>
        </c:ser>
        <c:ser>
          <c:idx val="1"/>
          <c:order val="1"/>
          <c:tx>
            <c:strRef>
              <c:f>Sheet1!$C$1</c:f>
              <c:strCache>
                <c:ptCount val="1"/>
                <c:pt idx="0">
                  <c:v>全国</c:v>
                </c:pt>
              </c:strCache>
            </c:strRef>
          </c:tx>
          <c:spPr>
            <a:ln w="34925" cap="rnd">
              <a:solidFill>
                <a:schemeClr val="tx1"/>
              </a:solidFill>
              <a:prstDash val="sysDot"/>
              <a:round/>
            </a:ln>
            <a:effectLst/>
          </c:spPr>
          <c:marker>
            <c:symbol val="none"/>
          </c:marker>
          <c:dLbls>
            <c:dLbl>
              <c:idx val="6"/>
              <c:layout/>
              <c:dLblPos val="b"/>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2EEB-48F9-A849-8A5F34E2C926}"/>
                </c:ext>
              </c:extLst>
            </c:dLbl>
            <c:dLbl>
              <c:idx val="42"/>
              <c:layout/>
              <c:dLblPos val="b"/>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2EEB-48F9-A849-8A5F34E2C926}"/>
                </c:ext>
              </c:extLst>
            </c:dLbl>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b"/>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Sheet1!$A$2:$A$44</c:f>
              <c:numCache>
                <c:formatCode>General</c:formatCode>
                <c:ptCount val="43"/>
                <c:pt idx="0" formatCode="0_ ">
                  <c:v>2008</c:v>
                </c:pt>
                <c:pt idx="4" formatCode="0_ ">
                  <c:v>2009</c:v>
                </c:pt>
                <c:pt idx="8" formatCode="0_ ">
                  <c:v>2010</c:v>
                </c:pt>
                <c:pt idx="12" formatCode="0_ ">
                  <c:v>2011</c:v>
                </c:pt>
                <c:pt idx="16" formatCode="0_ ">
                  <c:v>2012</c:v>
                </c:pt>
                <c:pt idx="20" formatCode="0_ ">
                  <c:v>2013</c:v>
                </c:pt>
                <c:pt idx="24" formatCode="0_ ">
                  <c:v>2014</c:v>
                </c:pt>
                <c:pt idx="28" formatCode="0_ ">
                  <c:v>2015</c:v>
                </c:pt>
                <c:pt idx="32" formatCode="0_ ">
                  <c:v>2016</c:v>
                </c:pt>
                <c:pt idx="36" formatCode="0_ ">
                  <c:v>2017</c:v>
                </c:pt>
                <c:pt idx="40" formatCode="0_ ">
                  <c:v>2018</c:v>
                </c:pt>
              </c:numCache>
            </c:numRef>
          </c:cat>
          <c:val>
            <c:numRef>
              <c:f>Sheet1!$C$2:$C$44</c:f>
              <c:numCache>
                <c:formatCode>General</c:formatCode>
                <c:ptCount val="43"/>
                <c:pt idx="0">
                  <c:v>0.96</c:v>
                </c:pt>
                <c:pt idx="1">
                  <c:v>0.94</c:v>
                </c:pt>
                <c:pt idx="2">
                  <c:v>0.86</c:v>
                </c:pt>
                <c:pt idx="3">
                  <c:v>0.75</c:v>
                </c:pt>
                <c:pt idx="4">
                  <c:v>0.57999999999999996</c:v>
                </c:pt>
                <c:pt idx="5">
                  <c:v>0.46</c:v>
                </c:pt>
                <c:pt idx="6">
                  <c:v>0.43</c:v>
                </c:pt>
                <c:pt idx="7">
                  <c:v>0.44</c:v>
                </c:pt>
                <c:pt idx="8">
                  <c:v>0.47</c:v>
                </c:pt>
                <c:pt idx="9">
                  <c:v>0.5</c:v>
                </c:pt>
                <c:pt idx="10">
                  <c:v>0.54</c:v>
                </c:pt>
                <c:pt idx="11">
                  <c:v>0.57999999999999996</c:v>
                </c:pt>
                <c:pt idx="12">
                  <c:v>0.61</c:v>
                </c:pt>
                <c:pt idx="13">
                  <c:v>0.61</c:v>
                </c:pt>
                <c:pt idx="14">
                  <c:v>0.65</c:v>
                </c:pt>
                <c:pt idx="15">
                  <c:v>0.71</c:v>
                </c:pt>
                <c:pt idx="16">
                  <c:v>0.75</c:v>
                </c:pt>
                <c:pt idx="17">
                  <c:v>0.79</c:v>
                </c:pt>
                <c:pt idx="18">
                  <c:v>0.81</c:v>
                </c:pt>
                <c:pt idx="19">
                  <c:v>0.82</c:v>
                </c:pt>
                <c:pt idx="20">
                  <c:v>0.86</c:v>
                </c:pt>
                <c:pt idx="21">
                  <c:v>0.9</c:v>
                </c:pt>
                <c:pt idx="22">
                  <c:v>0.95</c:v>
                </c:pt>
                <c:pt idx="23">
                  <c:v>1.01</c:v>
                </c:pt>
                <c:pt idx="24">
                  <c:v>1.05</c:v>
                </c:pt>
                <c:pt idx="25">
                  <c:v>1.08</c:v>
                </c:pt>
                <c:pt idx="26">
                  <c:v>1.1000000000000001</c:v>
                </c:pt>
                <c:pt idx="27">
                  <c:v>1.1200000000000001</c:v>
                </c:pt>
                <c:pt idx="28">
                  <c:v>1.1599999999999999</c:v>
                </c:pt>
                <c:pt idx="29">
                  <c:v>1.17</c:v>
                </c:pt>
                <c:pt idx="30">
                  <c:v>1.22</c:v>
                </c:pt>
                <c:pt idx="31">
                  <c:v>1.26</c:v>
                </c:pt>
                <c:pt idx="32">
                  <c:v>1.3</c:v>
                </c:pt>
                <c:pt idx="33">
                  <c:v>1.35</c:v>
                </c:pt>
                <c:pt idx="34">
                  <c:v>1.37</c:v>
                </c:pt>
                <c:pt idx="35">
                  <c:v>1.41</c:v>
                </c:pt>
                <c:pt idx="36">
                  <c:v>1.44</c:v>
                </c:pt>
                <c:pt idx="37">
                  <c:v>1.49</c:v>
                </c:pt>
                <c:pt idx="38">
                  <c:v>1.52</c:v>
                </c:pt>
                <c:pt idx="39">
                  <c:v>1.57</c:v>
                </c:pt>
                <c:pt idx="40">
                  <c:v>1.59</c:v>
                </c:pt>
                <c:pt idx="41">
                  <c:v>1.6</c:v>
                </c:pt>
                <c:pt idx="42">
                  <c:v>1.63</c:v>
                </c:pt>
              </c:numCache>
            </c:numRef>
          </c:val>
          <c:smooth val="0"/>
          <c:extLst>
            <c:ext xmlns:c16="http://schemas.microsoft.com/office/drawing/2014/chart" uri="{C3380CC4-5D6E-409C-BE32-E72D297353CC}">
              <c16:uniqueId val="{00000004-2EEB-48F9-A849-8A5F34E2C926}"/>
            </c:ext>
          </c:extLst>
        </c:ser>
        <c:dLbls>
          <c:showLegendKey val="0"/>
          <c:showVal val="0"/>
          <c:showCatName val="0"/>
          <c:showSerName val="0"/>
          <c:showPercent val="0"/>
          <c:showBubbleSize val="0"/>
        </c:dLbls>
        <c:smooth val="0"/>
        <c:axId val="393415680"/>
        <c:axId val="393416072"/>
      </c:lineChart>
      <c:catAx>
        <c:axId val="393415680"/>
        <c:scaling>
          <c:orientation val="minMax"/>
        </c:scaling>
        <c:delete val="0"/>
        <c:axPos val="b"/>
        <c:numFmt formatCode="0_ "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3416072"/>
        <c:crosses val="autoZero"/>
        <c:auto val="1"/>
        <c:lblAlgn val="ctr"/>
        <c:lblOffset val="100"/>
        <c:noMultiLvlLbl val="0"/>
      </c:catAx>
      <c:valAx>
        <c:axId val="39341607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3415680"/>
        <c:crosses val="autoZero"/>
        <c:crossBetween val="between"/>
      </c:valAx>
      <c:spPr>
        <a:noFill/>
        <a:ln>
          <a:noFill/>
        </a:ln>
        <a:effectLst/>
      </c:spPr>
    </c:plotArea>
    <c:legend>
      <c:legendPos val="r"/>
      <c:layout>
        <c:manualLayout>
          <c:xMode val="edge"/>
          <c:yMode val="edge"/>
          <c:x val="0.75048284041142055"/>
          <c:y val="0.55033417243060057"/>
          <c:w val="0.19507705204198034"/>
          <c:h val="0.18795555555555554"/>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105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国語</c:v>
                </c:pt>
              </c:strCache>
            </c:strRef>
          </c:tx>
          <c:spPr>
            <a:ln w="28575" cap="rnd">
              <a:solidFill>
                <a:schemeClr val="tx1"/>
              </a:solidFill>
              <a:round/>
            </a:ln>
            <a:effectLst/>
          </c:spPr>
          <c:marker>
            <c:symbol val="triangle"/>
            <c:size val="8"/>
            <c:spPr>
              <a:solidFill>
                <a:schemeClr val="tx1"/>
              </a:solidFill>
              <a:ln w="9525">
                <a:solidFill>
                  <a:schemeClr val="tx1"/>
                </a:solidFill>
              </a:ln>
              <a:effectLst/>
            </c:spPr>
          </c:marker>
          <c:dLbls>
            <c:dLbl>
              <c:idx val="0"/>
              <c:layout>
                <c:manualLayout>
                  <c:x val="-0.11145460831042214"/>
                  <c:y val="5.725251133173946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F52-4F56-AD15-8ACE772626D9}"/>
                </c:ext>
              </c:extLst>
            </c:dLbl>
            <c:dLbl>
              <c:idx val="1"/>
              <c:layout>
                <c:manualLayout>
                  <c:x val="-1.4929861991568653E-2"/>
                  <c:y val="1.156781288735931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F52-4F56-AD15-8ACE772626D9}"/>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2018</c:v>
                </c:pt>
              </c:numCache>
            </c:numRef>
          </c:cat>
          <c:val>
            <c:numRef>
              <c:f>Sheet1!$B$2:$B$3</c:f>
              <c:numCache>
                <c:formatCode>General</c:formatCode>
                <c:ptCount val="2"/>
                <c:pt idx="0">
                  <c:v>95.8</c:v>
                </c:pt>
                <c:pt idx="1">
                  <c:v>98.2</c:v>
                </c:pt>
              </c:numCache>
            </c:numRef>
          </c:val>
          <c:smooth val="0"/>
          <c:extLst>
            <c:ext xmlns:c16="http://schemas.microsoft.com/office/drawing/2014/chart" uri="{C3380CC4-5D6E-409C-BE32-E72D297353CC}">
              <c16:uniqueId val="{00000002-DF52-4F56-AD15-8ACE772626D9}"/>
            </c:ext>
          </c:extLst>
        </c:ser>
        <c:ser>
          <c:idx val="1"/>
          <c:order val="1"/>
          <c:tx>
            <c:strRef>
              <c:f>Sheet1!$C$1</c:f>
              <c:strCache>
                <c:ptCount val="1"/>
                <c:pt idx="0">
                  <c:v>算数</c:v>
                </c:pt>
              </c:strCache>
            </c:strRef>
          </c:tx>
          <c:spPr>
            <a:ln w="28575" cap="rnd">
              <a:solidFill>
                <a:srgbClr val="FF0000"/>
              </a:solidFill>
              <a:round/>
            </a:ln>
            <a:effectLst/>
          </c:spPr>
          <c:marker>
            <c:symbol val="circle"/>
            <c:size val="8"/>
            <c:spPr>
              <a:solidFill>
                <a:srgbClr val="FF0000"/>
              </a:solidFill>
              <a:ln w="9525">
                <a:solidFill>
                  <a:srgbClr val="FF0000"/>
                </a:solidFill>
              </a:ln>
              <a:effectLst/>
            </c:spPr>
          </c:marker>
          <c:dLbls>
            <c:dLbl>
              <c:idx val="0"/>
              <c:layout>
                <c:manualLayout>
                  <c:x val="-0.11650694776239047"/>
                  <c:y val="-0.11039695080390337"/>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F52-4F56-AD15-8ACE772626D9}"/>
                </c:ext>
              </c:extLst>
            </c:dLbl>
            <c:dLbl>
              <c:idx val="1"/>
              <c:layout>
                <c:manualLayout>
                  <c:x val="-5.02962381553472E-2"/>
                  <c:y val="-5.549197196689781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DF52-4F56-AD15-8ACE772626D9}"/>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2018</c:v>
                </c:pt>
              </c:numCache>
            </c:numRef>
          </c:cat>
          <c:val>
            <c:numRef>
              <c:f>Sheet1!$C$2:$C$3</c:f>
              <c:numCache>
                <c:formatCode>General</c:formatCode>
                <c:ptCount val="2"/>
                <c:pt idx="0">
                  <c:v>95.9</c:v>
                </c:pt>
                <c:pt idx="1">
                  <c:v>98.6</c:v>
                </c:pt>
              </c:numCache>
            </c:numRef>
          </c:val>
          <c:smooth val="0"/>
          <c:extLst>
            <c:ext xmlns:c16="http://schemas.microsoft.com/office/drawing/2014/chart" uri="{C3380CC4-5D6E-409C-BE32-E72D297353CC}">
              <c16:uniqueId val="{00000005-DF52-4F56-AD15-8ACE772626D9}"/>
            </c:ext>
          </c:extLst>
        </c:ser>
        <c:dLbls>
          <c:showLegendKey val="0"/>
          <c:showVal val="0"/>
          <c:showCatName val="0"/>
          <c:showSerName val="0"/>
          <c:showPercent val="0"/>
          <c:showBubbleSize val="0"/>
        </c:dLbls>
        <c:marker val="1"/>
        <c:smooth val="0"/>
        <c:axId val="388234448"/>
        <c:axId val="388245424"/>
      </c:lineChart>
      <c:catAx>
        <c:axId val="3882344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88245424"/>
        <c:crosses val="autoZero"/>
        <c:auto val="1"/>
        <c:lblAlgn val="ctr"/>
        <c:lblOffset val="100"/>
        <c:noMultiLvlLbl val="0"/>
      </c:catAx>
      <c:valAx>
        <c:axId val="388245424"/>
        <c:scaling>
          <c:orientation val="minMax"/>
          <c:max val="102"/>
          <c:min val="94"/>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88234448"/>
        <c:crosses val="autoZero"/>
        <c:crossBetween val="between"/>
        <c:majorUnit val="2"/>
      </c:valAx>
      <c:spPr>
        <a:noFill/>
        <a:ln>
          <a:noFill/>
        </a:ln>
        <a:effectLst/>
      </c:spPr>
    </c:plotArea>
    <c:plotVisOnly val="1"/>
    <c:dispBlanksAs val="gap"/>
    <c:showDLblsOverMax val="0"/>
  </c:chart>
  <c:spPr>
    <a:noFill/>
    <a:ln>
      <a:noFill/>
    </a:ln>
    <a:effectLst/>
  </c:spPr>
  <c:txPr>
    <a:bodyPr/>
    <a:lstStyle/>
    <a:p>
      <a:pPr>
        <a:defRPr sz="105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国語</c:v>
                </c:pt>
              </c:strCache>
            </c:strRef>
          </c:tx>
          <c:spPr>
            <a:ln w="28575" cap="rnd">
              <a:solidFill>
                <a:schemeClr val="tx1"/>
              </a:solidFill>
              <a:round/>
            </a:ln>
            <a:effectLst/>
          </c:spPr>
          <c:marker>
            <c:symbol val="triangle"/>
            <c:size val="8"/>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2018</c:v>
                </c:pt>
              </c:numCache>
            </c:numRef>
          </c:cat>
          <c:val>
            <c:numRef>
              <c:f>Sheet1!$B$2:$B$3</c:f>
              <c:numCache>
                <c:formatCode>General</c:formatCode>
                <c:ptCount val="2"/>
                <c:pt idx="0">
                  <c:v>95.9</c:v>
                </c:pt>
                <c:pt idx="1">
                  <c:v>96.3</c:v>
                </c:pt>
              </c:numCache>
            </c:numRef>
          </c:val>
          <c:smooth val="0"/>
          <c:extLst>
            <c:ext xmlns:c16="http://schemas.microsoft.com/office/drawing/2014/chart" uri="{C3380CC4-5D6E-409C-BE32-E72D297353CC}">
              <c16:uniqueId val="{00000000-3755-4E9C-B575-F2B44FBA28B0}"/>
            </c:ext>
          </c:extLst>
        </c:ser>
        <c:ser>
          <c:idx val="1"/>
          <c:order val="1"/>
          <c:tx>
            <c:strRef>
              <c:f>Sheet1!$C$1</c:f>
              <c:strCache>
                <c:ptCount val="1"/>
                <c:pt idx="0">
                  <c:v>算数</c:v>
                </c:pt>
              </c:strCache>
            </c:strRef>
          </c:tx>
          <c:spPr>
            <a:ln w="28575" cap="rnd">
              <a:solidFill>
                <a:srgbClr val="FF0000"/>
              </a:solidFill>
              <a:round/>
            </a:ln>
            <a:effectLst/>
          </c:spPr>
          <c:marker>
            <c:symbol val="circle"/>
            <c:size val="8"/>
            <c:spPr>
              <a:solidFill>
                <a:srgbClr val="FF0000"/>
              </a:solidFill>
              <a:ln w="9525">
                <a:solidFill>
                  <a:srgbClr val="FF0000"/>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2018</c:v>
                </c:pt>
              </c:numCache>
            </c:numRef>
          </c:cat>
          <c:val>
            <c:numRef>
              <c:f>Sheet1!$C$2:$C$3</c:f>
              <c:numCache>
                <c:formatCode>General</c:formatCode>
                <c:ptCount val="2"/>
                <c:pt idx="0">
                  <c:v>98.6</c:v>
                </c:pt>
                <c:pt idx="1">
                  <c:v>99.8</c:v>
                </c:pt>
              </c:numCache>
            </c:numRef>
          </c:val>
          <c:smooth val="0"/>
          <c:extLst>
            <c:ext xmlns:c16="http://schemas.microsoft.com/office/drawing/2014/chart" uri="{C3380CC4-5D6E-409C-BE32-E72D297353CC}">
              <c16:uniqueId val="{00000001-3755-4E9C-B575-F2B44FBA28B0}"/>
            </c:ext>
          </c:extLst>
        </c:ser>
        <c:dLbls>
          <c:showLegendKey val="0"/>
          <c:showVal val="0"/>
          <c:showCatName val="0"/>
          <c:showSerName val="0"/>
          <c:showPercent val="0"/>
          <c:showBubbleSize val="0"/>
        </c:dLbls>
        <c:marker val="1"/>
        <c:smooth val="0"/>
        <c:axId val="388245816"/>
        <c:axId val="388235232"/>
      </c:lineChart>
      <c:catAx>
        <c:axId val="3882458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88235232"/>
        <c:crosses val="autoZero"/>
        <c:auto val="1"/>
        <c:lblAlgn val="ctr"/>
        <c:lblOffset val="100"/>
        <c:noMultiLvlLbl val="0"/>
      </c:catAx>
      <c:valAx>
        <c:axId val="388235232"/>
        <c:scaling>
          <c:orientation val="minMax"/>
          <c:max val="102"/>
          <c:min val="94"/>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88245816"/>
        <c:crosses val="autoZero"/>
        <c:crossBetween val="between"/>
        <c:majorUnit val="2"/>
      </c:valAx>
      <c:spPr>
        <a:noFill/>
        <a:ln>
          <a:noFill/>
        </a:ln>
        <a:effectLst/>
      </c:spPr>
    </c:plotArea>
    <c:plotVisOnly val="1"/>
    <c:dispBlanksAs val="gap"/>
    <c:showDLblsOverMax val="0"/>
  </c:chart>
  <c:spPr>
    <a:noFill/>
    <a:ln>
      <a:noFill/>
    </a:ln>
    <a:effectLst/>
  </c:spPr>
  <c:txPr>
    <a:bodyPr/>
    <a:lstStyle/>
    <a:p>
      <a:pPr>
        <a:defRPr sz="105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3005162413211557"/>
          <c:y val="0.18218833952885211"/>
          <c:w val="0.79785217465435698"/>
          <c:h val="0.69850524887347021"/>
        </c:manualLayout>
      </c:layout>
      <c:lineChart>
        <c:grouping val="standard"/>
        <c:varyColors val="0"/>
        <c:ser>
          <c:idx val="0"/>
          <c:order val="0"/>
          <c:tx>
            <c:strRef>
              <c:f>Sheet1!$B$1</c:f>
              <c:strCache>
                <c:ptCount val="1"/>
                <c:pt idx="0">
                  <c:v>全国</c:v>
                </c:pt>
              </c:strCache>
            </c:strRef>
          </c:tx>
          <c:spPr>
            <a:ln>
              <a:solidFill>
                <a:srgbClr val="FF0000"/>
              </a:solidFill>
              <a:prstDash val="dash"/>
            </a:ln>
          </c:spPr>
          <c:dLbls>
            <c:dLbl>
              <c:idx val="0"/>
              <c:layout>
                <c:manualLayout>
                  <c:x val="-0.11034504409587446"/>
                  <c:y val="1.175769900850489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C63B-4439-BBF7-8E227A840FE1}"/>
                </c:ext>
              </c:extLst>
            </c:dLbl>
            <c:dLbl>
              <c:idx val="1"/>
              <c:layout>
                <c:manualLayout>
                  <c:x val="1.5959906220136551E-2"/>
                  <c:y val="-2.2009893316602674E-3"/>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63B-4439-BBF7-8E227A840FE1}"/>
                </c:ext>
              </c:extLst>
            </c:dLbl>
            <c:spPr>
              <a:noFill/>
              <a:ln>
                <a:noFill/>
              </a:ln>
              <a:effectLst/>
            </c:sp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2011</c:v>
                </c:pt>
                <c:pt idx="1">
                  <c:v>2016</c:v>
                </c:pt>
              </c:numCache>
            </c:numRef>
          </c:cat>
          <c:val>
            <c:numRef>
              <c:f>Sheet1!$B$2:$B$3</c:f>
              <c:numCache>
                <c:formatCode>General</c:formatCode>
                <c:ptCount val="2"/>
                <c:pt idx="0">
                  <c:v>67</c:v>
                </c:pt>
                <c:pt idx="1">
                  <c:v>82</c:v>
                </c:pt>
              </c:numCache>
            </c:numRef>
          </c:val>
          <c:smooth val="0"/>
          <c:extLst>
            <c:ext xmlns:c16="http://schemas.microsoft.com/office/drawing/2014/chart" uri="{C3380CC4-5D6E-409C-BE32-E72D297353CC}">
              <c16:uniqueId val="{00000002-C63B-4439-BBF7-8E227A840FE1}"/>
            </c:ext>
          </c:extLst>
        </c:ser>
        <c:ser>
          <c:idx val="1"/>
          <c:order val="1"/>
          <c:tx>
            <c:strRef>
              <c:f>Sheet1!$C$1</c:f>
              <c:strCache>
                <c:ptCount val="1"/>
                <c:pt idx="0">
                  <c:v>府</c:v>
                </c:pt>
              </c:strCache>
            </c:strRef>
          </c:tx>
          <c:spPr>
            <a:ln w="44450">
              <a:solidFill>
                <a:schemeClr val="tx1"/>
              </a:solidFill>
            </a:ln>
          </c:spPr>
          <c:dLbls>
            <c:dLbl>
              <c:idx val="0"/>
              <c:layout>
                <c:manualLayout>
                  <c:x val="-0.11672428494109877"/>
                  <c:y val="1.175833531649323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63B-4439-BBF7-8E227A840FE1}"/>
                </c:ext>
              </c:extLst>
            </c:dLbl>
            <c:dLbl>
              <c:idx val="1"/>
              <c:layout>
                <c:manualLayout>
                  <c:x val="7.6709115407750279E-3"/>
                  <c:y val="-9.329611355806882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C63B-4439-BBF7-8E227A840FE1}"/>
                </c:ext>
              </c:extLst>
            </c:dLbl>
            <c:spPr>
              <a:noFill/>
              <a:ln>
                <a:noFill/>
              </a:ln>
              <a:effectLst/>
            </c:sp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2011</c:v>
                </c:pt>
                <c:pt idx="1">
                  <c:v>2016</c:v>
                </c:pt>
              </c:numCache>
            </c:numRef>
          </c:cat>
          <c:val>
            <c:numRef>
              <c:f>Sheet1!$C$2:$C$3</c:f>
              <c:numCache>
                <c:formatCode>General</c:formatCode>
                <c:ptCount val="2"/>
                <c:pt idx="0">
                  <c:v>56</c:v>
                </c:pt>
                <c:pt idx="1">
                  <c:v>85</c:v>
                </c:pt>
              </c:numCache>
            </c:numRef>
          </c:val>
          <c:smooth val="0"/>
          <c:extLst>
            <c:ext xmlns:c16="http://schemas.microsoft.com/office/drawing/2014/chart" uri="{C3380CC4-5D6E-409C-BE32-E72D297353CC}">
              <c16:uniqueId val="{00000005-C63B-4439-BBF7-8E227A840FE1}"/>
            </c:ext>
          </c:extLst>
        </c:ser>
        <c:dLbls>
          <c:dLblPos val="t"/>
          <c:showLegendKey val="0"/>
          <c:showVal val="1"/>
          <c:showCatName val="0"/>
          <c:showSerName val="0"/>
          <c:showPercent val="0"/>
          <c:showBubbleSize val="0"/>
        </c:dLbls>
        <c:marker val="1"/>
        <c:smooth val="0"/>
        <c:axId val="388236016"/>
        <c:axId val="388236408"/>
      </c:lineChart>
      <c:catAx>
        <c:axId val="388236016"/>
        <c:scaling>
          <c:orientation val="minMax"/>
        </c:scaling>
        <c:delete val="0"/>
        <c:axPos val="b"/>
        <c:numFmt formatCode="General" sourceLinked="1"/>
        <c:majorTickMark val="out"/>
        <c:minorTickMark val="none"/>
        <c:tickLblPos val="nextTo"/>
        <c:crossAx val="388236408"/>
        <c:crosses val="autoZero"/>
        <c:auto val="1"/>
        <c:lblAlgn val="ctr"/>
        <c:lblOffset val="100"/>
        <c:noMultiLvlLbl val="0"/>
      </c:catAx>
      <c:valAx>
        <c:axId val="388236408"/>
        <c:scaling>
          <c:orientation val="minMax"/>
          <c:max val="100"/>
          <c:min val="50"/>
        </c:scaling>
        <c:delete val="0"/>
        <c:axPos val="l"/>
        <c:numFmt formatCode="General" sourceLinked="1"/>
        <c:majorTickMark val="out"/>
        <c:minorTickMark val="none"/>
        <c:tickLblPos val="nextTo"/>
        <c:crossAx val="388236016"/>
        <c:crosses val="autoZero"/>
        <c:crossBetween val="between"/>
        <c:majorUnit val="25"/>
      </c:valAx>
    </c:plotArea>
    <c:legend>
      <c:legendPos val="r"/>
      <c:layout>
        <c:manualLayout>
          <c:xMode val="edge"/>
          <c:yMode val="edge"/>
          <c:x val="0.55427567519678789"/>
          <c:y val="0.64839152516010357"/>
          <c:w val="0.40591792829884016"/>
          <c:h val="0.20707228500131869"/>
        </c:manualLayout>
      </c:layout>
      <c:overlay val="0"/>
    </c:legend>
    <c:plotVisOnly val="1"/>
    <c:dispBlanksAs val="gap"/>
    <c:showDLblsOverMax val="0"/>
  </c:chart>
  <c:txPr>
    <a:bodyPr/>
    <a:lstStyle/>
    <a:p>
      <a:pPr>
        <a:defRPr sz="1000"/>
      </a:pPr>
      <a:endParaRPr lang="ja-JP"/>
    </a:p>
  </c:txPr>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3005162413211557"/>
          <c:y val="0.19835056243263088"/>
          <c:w val="0.76458421108586705"/>
          <c:h val="0.53920229885350035"/>
        </c:manualLayout>
      </c:layout>
      <c:lineChart>
        <c:grouping val="standard"/>
        <c:varyColors val="0"/>
        <c:ser>
          <c:idx val="0"/>
          <c:order val="0"/>
          <c:tx>
            <c:strRef>
              <c:f>Sheet1!$B$1</c:f>
              <c:strCache>
                <c:ptCount val="1"/>
                <c:pt idx="0">
                  <c:v>全国</c:v>
                </c:pt>
              </c:strCache>
            </c:strRef>
          </c:tx>
          <c:spPr>
            <a:ln>
              <a:solidFill>
                <a:srgbClr val="FF0000"/>
              </a:solidFill>
              <a:prstDash val="dash"/>
            </a:ln>
          </c:spPr>
          <c:dLbls>
            <c:dLbl>
              <c:idx val="0"/>
              <c:layout>
                <c:manualLayout>
                  <c:x val="-0.13122902102512393"/>
                  <c:y val="-4.4038875872855479E-3"/>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4827-4FB5-9006-A063C51EC2CE}"/>
                </c:ext>
              </c:extLst>
            </c:dLbl>
            <c:dLbl>
              <c:idx val="1"/>
              <c:layout>
                <c:manualLayout>
                  <c:x val="1.9149526642748698E-2"/>
                  <c:y val="-9.917432675433293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827-4FB5-9006-A063C51EC2CE}"/>
                </c:ext>
              </c:extLst>
            </c:dLbl>
            <c:spPr>
              <a:noFill/>
              <a:ln>
                <a:noFill/>
              </a:ln>
              <a:effectLst/>
            </c:sp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2011</c:v>
                </c:pt>
                <c:pt idx="1">
                  <c:v>2016</c:v>
                </c:pt>
              </c:numCache>
            </c:numRef>
          </c:cat>
          <c:val>
            <c:numRef>
              <c:f>Sheet1!$B$2:$B$3</c:f>
              <c:numCache>
                <c:formatCode>General</c:formatCode>
                <c:ptCount val="2"/>
                <c:pt idx="0">
                  <c:v>461</c:v>
                </c:pt>
                <c:pt idx="1">
                  <c:v>450</c:v>
                </c:pt>
              </c:numCache>
            </c:numRef>
          </c:val>
          <c:smooth val="0"/>
          <c:extLst>
            <c:ext xmlns:c16="http://schemas.microsoft.com/office/drawing/2014/chart" uri="{C3380CC4-5D6E-409C-BE32-E72D297353CC}">
              <c16:uniqueId val="{00000002-4827-4FB5-9006-A063C51EC2CE}"/>
            </c:ext>
          </c:extLst>
        </c:ser>
        <c:ser>
          <c:idx val="1"/>
          <c:order val="1"/>
          <c:tx>
            <c:strRef>
              <c:f>Sheet1!$C$1</c:f>
              <c:strCache>
                <c:ptCount val="1"/>
                <c:pt idx="0">
                  <c:v>府</c:v>
                </c:pt>
              </c:strCache>
            </c:strRef>
          </c:tx>
          <c:spPr>
            <a:ln w="44450">
              <a:solidFill>
                <a:schemeClr val="tx1"/>
              </a:solidFill>
            </a:ln>
          </c:spPr>
          <c:dLbls>
            <c:dLbl>
              <c:idx val="0"/>
              <c:layout>
                <c:manualLayout>
                  <c:x val="-0.14079788229296039"/>
                  <c:y val="-9.329611355806885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827-4FB5-9006-A063C51EC2CE}"/>
                </c:ext>
              </c:extLst>
            </c:dLbl>
            <c:dLbl>
              <c:idx val="1"/>
              <c:layout>
                <c:manualLayout>
                  <c:x val="1.2303897992422768E-2"/>
                  <c:y val="6.024500402782956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4827-4FB5-9006-A063C51EC2CE}"/>
                </c:ext>
              </c:extLst>
            </c:dLbl>
            <c:spPr>
              <a:noFill/>
              <a:ln>
                <a:noFill/>
              </a:ln>
              <a:effectLst/>
            </c:sp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2011</c:v>
                </c:pt>
                <c:pt idx="1">
                  <c:v>2016</c:v>
                </c:pt>
              </c:numCache>
            </c:numRef>
          </c:cat>
          <c:val>
            <c:numRef>
              <c:f>Sheet1!$C$2:$C$3</c:f>
              <c:numCache>
                <c:formatCode>General</c:formatCode>
                <c:ptCount val="2"/>
                <c:pt idx="0">
                  <c:v>479</c:v>
                </c:pt>
                <c:pt idx="1">
                  <c:v>445</c:v>
                </c:pt>
              </c:numCache>
            </c:numRef>
          </c:val>
          <c:smooth val="0"/>
          <c:extLst>
            <c:ext xmlns:c16="http://schemas.microsoft.com/office/drawing/2014/chart" uri="{C3380CC4-5D6E-409C-BE32-E72D297353CC}">
              <c16:uniqueId val="{00000005-4827-4FB5-9006-A063C51EC2CE}"/>
            </c:ext>
          </c:extLst>
        </c:ser>
        <c:dLbls>
          <c:dLblPos val="t"/>
          <c:showLegendKey val="0"/>
          <c:showVal val="1"/>
          <c:showCatName val="0"/>
          <c:showSerName val="0"/>
          <c:showPercent val="0"/>
          <c:showBubbleSize val="0"/>
        </c:dLbls>
        <c:marker val="1"/>
        <c:smooth val="0"/>
        <c:axId val="388249344"/>
        <c:axId val="388248560"/>
      </c:lineChart>
      <c:catAx>
        <c:axId val="388249344"/>
        <c:scaling>
          <c:orientation val="minMax"/>
        </c:scaling>
        <c:delete val="0"/>
        <c:axPos val="b"/>
        <c:numFmt formatCode="General" sourceLinked="1"/>
        <c:majorTickMark val="out"/>
        <c:minorTickMark val="none"/>
        <c:tickLblPos val="nextTo"/>
        <c:crossAx val="388248560"/>
        <c:crosses val="autoZero"/>
        <c:auto val="1"/>
        <c:lblAlgn val="ctr"/>
        <c:lblOffset val="100"/>
        <c:noMultiLvlLbl val="0"/>
      </c:catAx>
      <c:valAx>
        <c:axId val="388248560"/>
        <c:scaling>
          <c:orientation val="minMax"/>
          <c:min val="425"/>
        </c:scaling>
        <c:delete val="0"/>
        <c:axPos val="l"/>
        <c:numFmt formatCode="General" sourceLinked="1"/>
        <c:majorTickMark val="out"/>
        <c:minorTickMark val="none"/>
        <c:tickLblPos val="nextTo"/>
        <c:crossAx val="388249344"/>
        <c:crosses val="autoZero"/>
        <c:crossBetween val="between"/>
        <c:majorUnit val="25"/>
      </c:valAx>
    </c:plotArea>
    <c:plotVisOnly val="1"/>
    <c:dispBlanksAs val="gap"/>
    <c:showDLblsOverMax val="0"/>
  </c:chart>
  <c:txPr>
    <a:bodyPr/>
    <a:lstStyle/>
    <a:p>
      <a:pPr>
        <a:defRPr sz="1000"/>
      </a:pPr>
      <a:endParaRPr lang="ja-JP"/>
    </a:p>
  </c:txPr>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38100" cap="rnd">
              <a:solidFill>
                <a:schemeClr val="tx1"/>
              </a:solidFill>
              <a:round/>
            </a:ln>
            <a:effectLst/>
          </c:spPr>
          <c:marker>
            <c:symbol val="circle"/>
            <c:size val="5"/>
            <c:spPr>
              <a:solidFill>
                <a:schemeClr val="tx1"/>
              </a:solidFill>
              <a:ln w="38100">
                <a:solidFill>
                  <a:schemeClr val="tx1"/>
                </a:solidFill>
              </a:ln>
              <a:effectLst/>
            </c:spPr>
          </c:marker>
          <c:dLbls>
            <c:dLbl>
              <c:idx val="3"/>
              <c:layout>
                <c:manualLayout>
                  <c:x val="-5.5852238565639825E-2"/>
                  <c:y val="9.573758840181716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81-41D4-8BED-50070D7AD76C}"/>
                </c:ext>
              </c:extLst>
            </c:dLbl>
            <c:dLbl>
              <c:idx val="4"/>
              <c:layout>
                <c:manualLayout>
                  <c:x val="-8.2117917831855403E-2"/>
                  <c:y val="-0.1194721478900005"/>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5681-41D4-8BED-50070D7AD76C}"/>
                </c:ext>
              </c:extLst>
            </c:dLbl>
            <c:dLbl>
              <c:idx val="6"/>
              <c:layout>
                <c:manualLayout>
                  <c:x val="-4.8347758775292536E-2"/>
                  <c:y val="-0.10717444867332523"/>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81-41D4-8BED-50070D7AD76C}"/>
                </c:ext>
              </c:extLst>
            </c:dLbl>
            <c:dLbl>
              <c:idx val="11"/>
              <c:layout>
                <c:manualLayout>
                  <c:x val="-2.7019672668773375E-2"/>
                  <c:y val="-0.10248582980662121"/>
                </c:manualLayout>
              </c:layout>
              <c:tx>
                <c:rich>
                  <a:bodyPr rot="0" spcFirstLastPara="1" vertOverflow="ellipsis" vert="horz" wrap="square" anchor="ctr" anchorCtr="1"/>
                  <a:lstStyle/>
                  <a:p>
                    <a:pPr>
                      <a:defRPr sz="1050" b="1" i="0" u="none" strike="noStrike" kern="1200" baseline="0">
                        <a:solidFill>
                          <a:schemeClr val="tx1"/>
                        </a:solidFill>
                        <a:latin typeface="Meiryo UI" panose="020B0604030504040204" pitchFamily="50" charset="-128"/>
                        <a:ea typeface="Meiryo UI" panose="020B0604030504040204" pitchFamily="50" charset="-128"/>
                        <a:cs typeface="+mn-cs"/>
                      </a:defRPr>
                    </a:pPr>
                    <a:r>
                      <a:rPr lang="en-US" altLang="ja-JP" sz="1050" b="1" smtClean="0">
                        <a:solidFill>
                          <a:schemeClr val="tx1"/>
                        </a:solidFill>
                      </a:rPr>
                      <a:t>65</a:t>
                    </a:r>
                    <a:endParaRPr lang="en-US" altLang="ja-JP" sz="1050" b="1">
                      <a:solidFill>
                        <a:schemeClr val="tx1"/>
                      </a:solidFill>
                    </a:endParaRPr>
                  </a:p>
                </c:rich>
              </c:tx>
              <c:spPr>
                <a:noFill/>
                <a:ln>
                  <a:noFill/>
                </a:ln>
                <a:effectLst/>
              </c:spPr>
              <c:txPr>
                <a:bodyPr rot="0" spcFirstLastPara="1" vertOverflow="ellipsis" vert="horz" wrap="square" anchor="ctr" anchorCtr="1"/>
                <a:lstStyle/>
                <a:p>
                  <a:pPr>
                    <a:defRPr sz="1050" b="1"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0764-465C-887D-4387C14E1B90}"/>
                </c:ext>
              </c:extLst>
            </c:dLbl>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待機児童数・入所枠!$B$26:$B$37</c:f>
              <c:strCache>
                <c:ptCount val="12"/>
                <c:pt idx="0">
                  <c:v>2007</c:v>
                </c:pt>
                <c:pt idx="1">
                  <c:v>08</c:v>
                </c:pt>
                <c:pt idx="2">
                  <c:v>09</c:v>
                </c:pt>
                <c:pt idx="3">
                  <c:v>10</c:v>
                </c:pt>
                <c:pt idx="4">
                  <c:v>11</c:v>
                </c:pt>
                <c:pt idx="5">
                  <c:v>12</c:v>
                </c:pt>
                <c:pt idx="6">
                  <c:v>13</c:v>
                </c:pt>
                <c:pt idx="7">
                  <c:v>14</c:v>
                </c:pt>
                <c:pt idx="8">
                  <c:v>15</c:v>
                </c:pt>
                <c:pt idx="9">
                  <c:v>16</c:v>
                </c:pt>
                <c:pt idx="10">
                  <c:v>17</c:v>
                </c:pt>
                <c:pt idx="11">
                  <c:v>18</c:v>
                </c:pt>
              </c:strCache>
            </c:strRef>
          </c:cat>
          <c:val>
            <c:numRef>
              <c:f>待機児童数・入所枠!$C$26:$C$37</c:f>
              <c:numCache>
                <c:formatCode>General</c:formatCode>
                <c:ptCount val="12"/>
                <c:pt idx="0">
                  <c:v>744</c:v>
                </c:pt>
                <c:pt idx="1">
                  <c:v>696</c:v>
                </c:pt>
                <c:pt idx="2">
                  <c:v>608</c:v>
                </c:pt>
                <c:pt idx="3">
                  <c:v>205</c:v>
                </c:pt>
                <c:pt idx="4">
                  <c:v>396</c:v>
                </c:pt>
                <c:pt idx="5">
                  <c:v>664</c:v>
                </c:pt>
                <c:pt idx="6">
                  <c:v>287</c:v>
                </c:pt>
                <c:pt idx="7">
                  <c:v>224</c:v>
                </c:pt>
                <c:pt idx="8">
                  <c:v>217</c:v>
                </c:pt>
                <c:pt idx="9">
                  <c:v>273</c:v>
                </c:pt>
                <c:pt idx="10">
                  <c:v>325</c:v>
                </c:pt>
                <c:pt idx="11">
                  <c:v>67</c:v>
                </c:pt>
              </c:numCache>
            </c:numRef>
          </c:val>
          <c:smooth val="0"/>
          <c:extLst>
            <c:ext xmlns:c16="http://schemas.microsoft.com/office/drawing/2014/chart" uri="{C3380CC4-5D6E-409C-BE32-E72D297353CC}">
              <c16:uniqueId val="{00000001-0764-465C-887D-4387C14E1B90}"/>
            </c:ext>
          </c:extLst>
        </c:ser>
        <c:dLbls>
          <c:showLegendKey val="0"/>
          <c:showVal val="0"/>
          <c:showCatName val="0"/>
          <c:showSerName val="0"/>
          <c:showPercent val="0"/>
          <c:showBubbleSize val="0"/>
        </c:dLbls>
        <c:marker val="1"/>
        <c:smooth val="0"/>
        <c:axId val="388248168"/>
        <c:axId val="388248952"/>
      </c:lineChart>
      <c:catAx>
        <c:axId val="3882481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88248952"/>
        <c:crosses val="autoZero"/>
        <c:auto val="1"/>
        <c:lblAlgn val="ctr"/>
        <c:lblOffset val="100"/>
        <c:noMultiLvlLbl val="0"/>
      </c:catAx>
      <c:valAx>
        <c:axId val="38824895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88248168"/>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sz="900">
          <a:latin typeface="Meiryo UI" panose="020B0604030504040204" pitchFamily="50" charset="-128"/>
          <a:ea typeface="Meiryo UI" panose="020B0604030504040204" pitchFamily="50" charset="-128"/>
        </a:defRPr>
      </a:pPr>
      <a:endParaRPr lang="ja-JP"/>
    </a:p>
  </c:txPr>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茨城県</c:v>
                </c:pt>
              </c:strCache>
            </c:strRef>
          </c:tx>
          <c:spPr>
            <a:ln w="28575" cap="rnd">
              <a:solidFill>
                <a:schemeClr val="tx1"/>
              </a:solidFill>
              <a:prstDash val="sysDash"/>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General</c:formatCode>
                <c:ptCount val="10"/>
                <c:pt idx="0">
                  <c:v>2194</c:v>
                </c:pt>
                <c:pt idx="1">
                  <c:v>198</c:v>
                </c:pt>
                <c:pt idx="2">
                  <c:v>125</c:v>
                </c:pt>
                <c:pt idx="3">
                  <c:v>2025</c:v>
                </c:pt>
                <c:pt idx="4">
                  <c:v>1857</c:v>
                </c:pt>
                <c:pt idx="5">
                  <c:v>2425</c:v>
                </c:pt>
                <c:pt idx="6">
                  <c:v>1814</c:v>
                </c:pt>
                <c:pt idx="7">
                  <c:v>2107</c:v>
                </c:pt>
                <c:pt idx="8">
                  <c:v>1590</c:v>
                </c:pt>
                <c:pt idx="9">
                  <c:v>1397</c:v>
                </c:pt>
              </c:numCache>
            </c:numRef>
          </c:val>
          <c:smooth val="0"/>
          <c:extLst>
            <c:ext xmlns:c16="http://schemas.microsoft.com/office/drawing/2014/chart" uri="{C3380CC4-5D6E-409C-BE32-E72D297353CC}">
              <c16:uniqueId val="{00000000-98A7-404A-825B-737647FBAF3B}"/>
            </c:ext>
          </c:extLst>
        </c:ser>
        <c:ser>
          <c:idx val="3"/>
          <c:order val="1"/>
          <c:tx>
            <c:strRef>
              <c:f>Sheet1!$C$1</c:f>
              <c:strCache>
                <c:ptCount val="1"/>
                <c:pt idx="0">
                  <c:v>大阪</c:v>
                </c:pt>
              </c:strCache>
            </c:strRef>
          </c:tx>
          <c:spPr>
            <a:ln w="38100" cap="rnd">
              <a:solidFill>
                <a:srgbClr val="FF0000"/>
              </a:solidFill>
              <a:round/>
            </a:ln>
            <a:effectLst/>
          </c:spPr>
          <c:marker>
            <c:symbol val="none"/>
          </c:marker>
          <c:dLbls>
            <c:dLbl>
              <c:idx val="0"/>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8F6D-41EA-892E-983D0581A724}"/>
                </c:ext>
              </c:extLst>
            </c:dLbl>
            <c:dLbl>
              <c:idx val="9"/>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F6D-41EA-892E-983D0581A724}"/>
                </c:ext>
              </c:extLst>
            </c:dLbl>
            <c:numFmt formatCode="0_);[Red]\(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General</c:formatCode>
                <c:ptCount val="10"/>
                <c:pt idx="0">
                  <c:v>3633</c:v>
                </c:pt>
                <c:pt idx="1">
                  <c:v>3185</c:v>
                </c:pt>
                <c:pt idx="2">
                  <c:v>2164</c:v>
                </c:pt>
                <c:pt idx="3">
                  <c:v>2310</c:v>
                </c:pt>
                <c:pt idx="4">
                  <c:v>2598</c:v>
                </c:pt>
                <c:pt idx="5">
                  <c:v>2400</c:v>
                </c:pt>
                <c:pt idx="6">
                  <c:v>2184</c:v>
                </c:pt>
                <c:pt idx="7">
                  <c:v>1747</c:v>
                </c:pt>
                <c:pt idx="8">
                  <c:v>1577</c:v>
                </c:pt>
                <c:pt idx="9">
                  <c:v>1393</c:v>
                </c:pt>
              </c:numCache>
            </c:numRef>
          </c:val>
          <c:smooth val="0"/>
          <c:extLst>
            <c:ext xmlns:c16="http://schemas.microsoft.com/office/drawing/2014/chart" uri="{C3380CC4-5D6E-409C-BE32-E72D297353CC}">
              <c16:uniqueId val="{00000003-98A7-404A-825B-737647FBAF3B}"/>
            </c:ext>
          </c:extLst>
        </c:ser>
        <c:ser>
          <c:idx val="1"/>
          <c:order val="2"/>
          <c:tx>
            <c:strRef>
              <c:f>Sheet1!$D$1</c:f>
              <c:strCache>
                <c:ptCount val="1"/>
                <c:pt idx="0">
                  <c:v>千葉県</c:v>
                </c:pt>
              </c:strCache>
            </c:strRef>
          </c:tx>
          <c:spPr>
            <a:ln w="38100" cap="rnd">
              <a:solidFill>
                <a:schemeClr val="tx1"/>
              </a:solidFill>
              <a:prstDash val="sysDot"/>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Sheet1!$D$2:$D$11</c:f>
              <c:numCache>
                <c:formatCode>General</c:formatCode>
                <c:ptCount val="10"/>
                <c:pt idx="0">
                  <c:v>3665</c:v>
                </c:pt>
                <c:pt idx="1">
                  <c:v>2211</c:v>
                </c:pt>
                <c:pt idx="2">
                  <c:v>2188</c:v>
                </c:pt>
                <c:pt idx="3">
                  <c:v>3247</c:v>
                </c:pt>
                <c:pt idx="4">
                  <c:v>2380</c:v>
                </c:pt>
                <c:pt idx="5">
                  <c:v>3295</c:v>
                </c:pt>
                <c:pt idx="6">
                  <c:v>1846</c:v>
                </c:pt>
                <c:pt idx="7">
                  <c:v>1277</c:v>
                </c:pt>
                <c:pt idx="8">
                  <c:v>1538</c:v>
                </c:pt>
                <c:pt idx="9">
                  <c:v>1178</c:v>
                </c:pt>
              </c:numCache>
            </c:numRef>
          </c:val>
          <c:smooth val="0"/>
          <c:extLst>
            <c:ext xmlns:c16="http://schemas.microsoft.com/office/drawing/2014/chart" uri="{C3380CC4-5D6E-409C-BE32-E72D297353CC}">
              <c16:uniqueId val="{00000002-8F6D-41EA-892E-983D0581A724}"/>
            </c:ext>
          </c:extLst>
        </c:ser>
        <c:dLbls>
          <c:showLegendKey val="0"/>
          <c:showVal val="0"/>
          <c:showCatName val="0"/>
          <c:showSerName val="0"/>
          <c:showPercent val="0"/>
          <c:showBubbleSize val="0"/>
        </c:dLbls>
        <c:smooth val="0"/>
        <c:axId val="388249736"/>
        <c:axId val="343103872"/>
      </c:lineChart>
      <c:catAx>
        <c:axId val="3882497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43103872"/>
        <c:crosses val="autoZero"/>
        <c:auto val="1"/>
        <c:lblAlgn val="ctr"/>
        <c:lblOffset val="100"/>
        <c:noMultiLvlLbl val="0"/>
      </c:catAx>
      <c:valAx>
        <c:axId val="343103872"/>
        <c:scaling>
          <c:orientation val="minMax"/>
        </c:scaling>
        <c:delete val="0"/>
        <c:axPos val="l"/>
        <c:numFmt formatCode="0_);[Red]\(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88249736"/>
        <c:crosses val="autoZero"/>
        <c:crossBetween val="between"/>
      </c:valAx>
      <c:spPr>
        <a:noFill/>
        <a:ln>
          <a:noFill/>
        </a:ln>
        <a:effectLst/>
      </c:spPr>
    </c:plotArea>
    <c:plotVisOnly val="1"/>
    <c:dispBlanksAs val="gap"/>
    <c:showDLblsOverMax val="0"/>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東京</c:v>
                </c:pt>
              </c:strCache>
            </c:strRef>
          </c:tx>
          <c:spPr>
            <a:ln w="28575" cap="rnd">
              <a:solidFill>
                <a:schemeClr val="tx1"/>
              </a:solidFill>
              <a:prstDash val="sysDash"/>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General</c:formatCode>
                <c:ptCount val="10"/>
                <c:pt idx="0">
                  <c:v>212152</c:v>
                </c:pt>
                <c:pt idx="1">
                  <c:v>205708</c:v>
                </c:pt>
                <c:pt idx="2">
                  <c:v>195970</c:v>
                </c:pt>
                <c:pt idx="3">
                  <c:v>186432</c:v>
                </c:pt>
                <c:pt idx="4">
                  <c:v>172385</c:v>
                </c:pt>
                <c:pt idx="5">
                  <c:v>162557</c:v>
                </c:pt>
                <c:pt idx="6">
                  <c:v>160120</c:v>
                </c:pt>
                <c:pt idx="7">
                  <c:v>148182</c:v>
                </c:pt>
                <c:pt idx="8">
                  <c:v>134619</c:v>
                </c:pt>
                <c:pt idx="9">
                  <c:v>125251</c:v>
                </c:pt>
              </c:numCache>
            </c:numRef>
          </c:val>
          <c:smooth val="0"/>
          <c:extLst>
            <c:ext xmlns:c16="http://schemas.microsoft.com/office/drawing/2014/chart" uri="{C3380CC4-5D6E-409C-BE32-E72D297353CC}">
              <c16:uniqueId val="{00000000-98A7-404A-825B-737647FBAF3B}"/>
            </c:ext>
          </c:extLst>
        </c:ser>
        <c:ser>
          <c:idx val="3"/>
          <c:order val="1"/>
          <c:tx>
            <c:strRef>
              <c:f>Sheet1!$E$1</c:f>
              <c:strCache>
                <c:ptCount val="1"/>
                <c:pt idx="0">
                  <c:v>大阪</c:v>
                </c:pt>
              </c:strCache>
            </c:strRef>
          </c:tx>
          <c:spPr>
            <a:ln w="38100" cap="rnd">
              <a:solidFill>
                <a:srgbClr val="FF0000"/>
              </a:solidFill>
              <a:round/>
            </a:ln>
            <a:effectLst/>
          </c:spPr>
          <c:marker>
            <c:symbol val="none"/>
          </c:marker>
          <c:dLbls>
            <c:dLbl>
              <c:idx val="0"/>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BD6-40C6-A134-B39447C869A1}"/>
                </c:ext>
              </c:extLst>
            </c:dLbl>
            <c:dLbl>
              <c:idx val="9"/>
              <c:dLblPos val="b"/>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BD6-40C6-A134-B39447C869A1}"/>
                </c:ext>
              </c:extLst>
            </c:dLbl>
            <c:numFmt formatCode="#,##0.0_);[Red]\(#,##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Sheet1!$E$2:$E$11</c:f>
              <c:numCache>
                <c:formatCode>General</c:formatCode>
                <c:ptCount val="10"/>
                <c:pt idx="0">
                  <c:v>210293</c:v>
                </c:pt>
                <c:pt idx="1">
                  <c:v>193325</c:v>
                </c:pt>
                <c:pt idx="2">
                  <c:v>182259</c:v>
                </c:pt>
                <c:pt idx="3">
                  <c:v>177397</c:v>
                </c:pt>
                <c:pt idx="4">
                  <c:v>168012</c:v>
                </c:pt>
                <c:pt idx="5">
                  <c:v>151413</c:v>
                </c:pt>
                <c:pt idx="6">
                  <c:v>148257</c:v>
                </c:pt>
                <c:pt idx="7">
                  <c:v>132471</c:v>
                </c:pt>
                <c:pt idx="8">
                  <c:v>122136</c:v>
                </c:pt>
                <c:pt idx="9">
                  <c:v>107023</c:v>
                </c:pt>
              </c:numCache>
            </c:numRef>
          </c:val>
          <c:smooth val="0"/>
          <c:extLst>
            <c:ext xmlns:c16="http://schemas.microsoft.com/office/drawing/2014/chart" uri="{C3380CC4-5D6E-409C-BE32-E72D297353CC}">
              <c16:uniqueId val="{00000003-98A7-404A-825B-737647FBAF3B}"/>
            </c:ext>
          </c:extLst>
        </c:ser>
        <c:dLbls>
          <c:showLegendKey val="0"/>
          <c:showVal val="0"/>
          <c:showCatName val="0"/>
          <c:showSerName val="0"/>
          <c:showPercent val="0"/>
          <c:showBubbleSize val="0"/>
        </c:dLbls>
        <c:smooth val="0"/>
        <c:axId val="343103088"/>
        <c:axId val="343109752"/>
      </c:lineChart>
      <c:catAx>
        <c:axId val="343103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43109752"/>
        <c:crosses val="autoZero"/>
        <c:auto val="1"/>
        <c:lblAlgn val="ctr"/>
        <c:lblOffset val="100"/>
        <c:noMultiLvlLbl val="0"/>
      </c:catAx>
      <c:valAx>
        <c:axId val="343109752"/>
        <c:scaling>
          <c:orientation val="minMax"/>
          <c:max val="230000"/>
          <c:min val="5000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43103088"/>
        <c:crosses val="autoZero"/>
        <c:crossBetween val="between"/>
        <c:majorUnit val="50000"/>
        <c:dispUnits>
          <c:builtInUnit val="thousands"/>
        </c:dispUnits>
      </c:valAx>
      <c:spPr>
        <a:noFill/>
        <a:ln>
          <a:noFill/>
        </a:ln>
        <a:effectLst/>
      </c:spPr>
    </c:plotArea>
    <c:plotVisOnly val="1"/>
    <c:dispBlanksAs val="gap"/>
    <c:showDLblsOverMax val="0"/>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東京</c:v>
                </c:pt>
              </c:strCache>
            </c:strRef>
          </c:tx>
          <c:spPr>
            <a:ln w="28575" cap="rnd">
              <a:solidFill>
                <a:schemeClr val="tx1"/>
              </a:solidFill>
              <a:prstDash val="sysDash"/>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General</c:formatCode>
                <c:ptCount val="10"/>
                <c:pt idx="0">
                  <c:v>83245</c:v>
                </c:pt>
                <c:pt idx="1">
                  <c:v>82865</c:v>
                </c:pt>
                <c:pt idx="2">
                  <c:v>79979</c:v>
                </c:pt>
                <c:pt idx="3">
                  <c:v>79557</c:v>
                </c:pt>
                <c:pt idx="4">
                  <c:v>69183</c:v>
                </c:pt>
                <c:pt idx="5">
                  <c:v>65153</c:v>
                </c:pt>
                <c:pt idx="6">
                  <c:v>68108</c:v>
                </c:pt>
                <c:pt idx="7">
                  <c:v>62020</c:v>
                </c:pt>
                <c:pt idx="8">
                  <c:v>55468</c:v>
                </c:pt>
                <c:pt idx="9">
                  <c:v>48676</c:v>
                </c:pt>
              </c:numCache>
            </c:numRef>
          </c:val>
          <c:smooth val="0"/>
          <c:extLst>
            <c:ext xmlns:c16="http://schemas.microsoft.com/office/drawing/2014/chart" uri="{C3380CC4-5D6E-409C-BE32-E72D297353CC}">
              <c16:uniqueId val="{00000000-98A7-404A-825B-737647FBAF3B}"/>
            </c:ext>
          </c:extLst>
        </c:ser>
        <c:ser>
          <c:idx val="3"/>
          <c:order val="1"/>
          <c:tx>
            <c:strRef>
              <c:f>Sheet1!$E$1</c:f>
              <c:strCache>
                <c:ptCount val="1"/>
                <c:pt idx="0">
                  <c:v>大阪</c:v>
                </c:pt>
              </c:strCache>
            </c:strRef>
          </c:tx>
          <c:spPr>
            <a:ln w="38100" cap="rnd">
              <a:solidFill>
                <a:srgbClr val="FF0000"/>
              </a:solidFill>
              <a:round/>
            </a:ln>
            <a:effectLst/>
          </c:spPr>
          <c:marker>
            <c:symbol val="none"/>
          </c:marker>
          <c:dLbls>
            <c:dLbl>
              <c:idx val="0"/>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C2EE-4185-9863-71AF42D2A421}"/>
                </c:ext>
              </c:extLst>
            </c:dLbl>
            <c:dLbl>
              <c:idx val="9"/>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2EE-4185-9863-71AF42D2A421}"/>
                </c:ext>
              </c:extLst>
            </c:dLbl>
            <c:numFmt formatCode="#,##0.0_);[Red]\(#,##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Sheet1!$E$2:$E$11</c:f>
              <c:numCache>
                <c:formatCode>General</c:formatCode>
                <c:ptCount val="10"/>
                <c:pt idx="0">
                  <c:v>101367</c:v>
                </c:pt>
                <c:pt idx="1">
                  <c:v>94276</c:v>
                </c:pt>
                <c:pt idx="2">
                  <c:v>87164</c:v>
                </c:pt>
                <c:pt idx="3">
                  <c:v>81139</c:v>
                </c:pt>
                <c:pt idx="4">
                  <c:v>77250</c:v>
                </c:pt>
                <c:pt idx="5">
                  <c:v>68311</c:v>
                </c:pt>
                <c:pt idx="6">
                  <c:v>71968</c:v>
                </c:pt>
                <c:pt idx="7">
                  <c:v>63109</c:v>
                </c:pt>
                <c:pt idx="8">
                  <c:v>58630</c:v>
                </c:pt>
                <c:pt idx="9">
                  <c:v>49113</c:v>
                </c:pt>
              </c:numCache>
            </c:numRef>
          </c:val>
          <c:smooth val="0"/>
          <c:extLst>
            <c:ext xmlns:c16="http://schemas.microsoft.com/office/drawing/2014/chart" uri="{C3380CC4-5D6E-409C-BE32-E72D297353CC}">
              <c16:uniqueId val="{00000003-98A7-404A-825B-737647FBAF3B}"/>
            </c:ext>
          </c:extLst>
        </c:ser>
        <c:dLbls>
          <c:showLegendKey val="0"/>
          <c:showVal val="0"/>
          <c:showCatName val="0"/>
          <c:showSerName val="0"/>
          <c:showPercent val="0"/>
          <c:showBubbleSize val="0"/>
        </c:dLbls>
        <c:smooth val="0"/>
        <c:axId val="343107792"/>
        <c:axId val="343114456"/>
      </c:lineChart>
      <c:catAx>
        <c:axId val="3431077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43114456"/>
        <c:crosses val="autoZero"/>
        <c:auto val="1"/>
        <c:lblAlgn val="ctr"/>
        <c:lblOffset val="100"/>
        <c:noMultiLvlLbl val="0"/>
      </c:catAx>
      <c:valAx>
        <c:axId val="343114456"/>
        <c:scaling>
          <c:orientation val="minMax"/>
          <c:max val="120000"/>
          <c:min val="3000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343107792"/>
        <c:crosses val="autoZero"/>
        <c:crossBetween val="between"/>
        <c:majorUnit val="30000"/>
        <c:dispUnits>
          <c:builtInUnit val="thousands"/>
        </c:dispUnits>
      </c:valAx>
      <c:spPr>
        <a:noFill/>
        <a:ln>
          <a:noFill/>
        </a:ln>
        <a:effectLst/>
      </c:spPr>
    </c:plotArea>
    <c:plotVisOnly val="1"/>
    <c:dispBlanksAs val="gap"/>
    <c:showDLblsOverMax val="0"/>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東京</c:v>
                </c:pt>
              </c:strCache>
            </c:strRef>
          </c:tx>
          <c:spPr>
            <a:ln w="28575" cap="rnd">
              <a:solidFill>
                <a:schemeClr val="tx1"/>
              </a:solidFill>
              <a:prstDash val="sysDash"/>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General</c:formatCode>
                <c:ptCount val="10"/>
                <c:pt idx="0">
                  <c:v>1983</c:v>
                </c:pt>
                <c:pt idx="1">
                  <c:v>2304</c:v>
                </c:pt>
                <c:pt idx="2">
                  <c:v>1812</c:v>
                </c:pt>
                <c:pt idx="3">
                  <c:v>1719</c:v>
                </c:pt>
                <c:pt idx="4">
                  <c:v>904</c:v>
                </c:pt>
                <c:pt idx="5">
                  <c:v>826</c:v>
                </c:pt>
                <c:pt idx="6">
                  <c:v>823</c:v>
                </c:pt>
                <c:pt idx="7">
                  <c:v>506</c:v>
                </c:pt>
                <c:pt idx="8">
                  <c:v>386</c:v>
                </c:pt>
                <c:pt idx="9">
                  <c:v>382</c:v>
                </c:pt>
              </c:numCache>
            </c:numRef>
          </c:val>
          <c:smooth val="0"/>
          <c:extLst>
            <c:ext xmlns:c16="http://schemas.microsoft.com/office/drawing/2014/chart" uri="{C3380CC4-5D6E-409C-BE32-E72D297353CC}">
              <c16:uniqueId val="{00000000-98A7-404A-825B-737647FBAF3B}"/>
            </c:ext>
          </c:extLst>
        </c:ser>
        <c:ser>
          <c:idx val="3"/>
          <c:order val="1"/>
          <c:tx>
            <c:strRef>
              <c:f>Sheet1!$C$1</c:f>
              <c:strCache>
                <c:ptCount val="1"/>
                <c:pt idx="0">
                  <c:v>大阪</c:v>
                </c:pt>
              </c:strCache>
            </c:strRef>
          </c:tx>
          <c:spPr>
            <a:ln w="38100" cap="rnd">
              <a:solidFill>
                <a:srgbClr val="FF0000"/>
              </a:solidFill>
              <a:round/>
            </a:ln>
            <a:effectLst/>
          </c:spPr>
          <c:marker>
            <c:symbol val="none"/>
          </c:marker>
          <c:dLbls>
            <c:dLbl>
              <c:idx val="0"/>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CC35-4A40-A71C-269D2EEC10B4}"/>
                </c:ext>
              </c:extLst>
            </c:dLbl>
            <c:dLbl>
              <c:idx val="9"/>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C35-4A40-A71C-269D2EEC10B4}"/>
                </c:ext>
              </c:extLst>
            </c:dLbl>
            <c:numFmt formatCode="0_);[Red]\(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General</c:formatCode>
                <c:ptCount val="10"/>
                <c:pt idx="0">
                  <c:v>3582</c:v>
                </c:pt>
                <c:pt idx="1">
                  <c:v>3185</c:v>
                </c:pt>
                <c:pt idx="2">
                  <c:v>2164</c:v>
                </c:pt>
                <c:pt idx="3">
                  <c:v>1778</c:v>
                </c:pt>
                <c:pt idx="4">
                  <c:v>1701</c:v>
                </c:pt>
                <c:pt idx="5">
                  <c:v>1466</c:v>
                </c:pt>
                <c:pt idx="6">
                  <c:v>1294</c:v>
                </c:pt>
                <c:pt idx="7">
                  <c:v>877</c:v>
                </c:pt>
                <c:pt idx="8">
                  <c:v>806</c:v>
                </c:pt>
                <c:pt idx="9">
                  <c:v>646</c:v>
                </c:pt>
              </c:numCache>
            </c:numRef>
          </c:val>
          <c:smooth val="0"/>
          <c:extLst>
            <c:ext xmlns:c16="http://schemas.microsoft.com/office/drawing/2014/chart" uri="{C3380CC4-5D6E-409C-BE32-E72D297353CC}">
              <c16:uniqueId val="{00000003-98A7-404A-825B-737647FBAF3B}"/>
            </c:ext>
          </c:extLst>
        </c:ser>
        <c:ser>
          <c:idx val="1"/>
          <c:order val="2"/>
          <c:tx>
            <c:strRef>
              <c:f>Sheet1!$D$1</c:f>
              <c:strCache>
                <c:ptCount val="1"/>
                <c:pt idx="0">
                  <c:v>神奈川</c:v>
                </c:pt>
              </c:strCache>
            </c:strRef>
          </c:tx>
          <c:spPr>
            <a:ln w="28575" cap="rnd">
              <a:solidFill>
                <a:schemeClr val="tx1"/>
              </a:solidFill>
              <a:prstDash val="sysDot"/>
              <a:round/>
            </a:ln>
            <a:effectLst/>
          </c:spPr>
          <c:marker>
            <c:symbol val="none"/>
          </c:marker>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Sheet1!$D$2:$D$11</c:f>
              <c:numCache>
                <c:formatCode>General</c:formatCode>
                <c:ptCount val="10"/>
                <c:pt idx="0">
                  <c:v>1995</c:v>
                </c:pt>
                <c:pt idx="1">
                  <c:v>2472</c:v>
                </c:pt>
                <c:pt idx="2">
                  <c:v>1785</c:v>
                </c:pt>
                <c:pt idx="3">
                  <c:v>1576</c:v>
                </c:pt>
                <c:pt idx="4">
                  <c:v>981</c:v>
                </c:pt>
                <c:pt idx="5">
                  <c:v>980</c:v>
                </c:pt>
                <c:pt idx="6">
                  <c:v>818</c:v>
                </c:pt>
                <c:pt idx="7">
                  <c:v>486</c:v>
                </c:pt>
                <c:pt idx="8">
                  <c:v>401</c:v>
                </c:pt>
                <c:pt idx="9">
                  <c:v>326</c:v>
                </c:pt>
              </c:numCache>
            </c:numRef>
          </c:val>
          <c:smooth val="0"/>
          <c:extLst>
            <c:ext xmlns:c16="http://schemas.microsoft.com/office/drawing/2014/chart" uri="{C3380CC4-5D6E-409C-BE32-E72D297353CC}">
              <c16:uniqueId val="{00000002-CC35-4A40-A71C-269D2EEC10B4}"/>
            </c:ext>
          </c:extLst>
        </c:ser>
        <c:dLbls>
          <c:showLegendKey val="0"/>
          <c:showVal val="0"/>
          <c:showCatName val="0"/>
          <c:showSerName val="0"/>
          <c:showPercent val="0"/>
          <c:showBubbleSize val="0"/>
        </c:dLbls>
        <c:smooth val="0"/>
        <c:axId val="285647072"/>
        <c:axId val="285646680"/>
      </c:lineChart>
      <c:catAx>
        <c:axId val="2856470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285646680"/>
        <c:crosses val="autoZero"/>
        <c:auto val="1"/>
        <c:lblAlgn val="ctr"/>
        <c:lblOffset val="100"/>
        <c:noMultiLvlLbl val="0"/>
      </c:catAx>
      <c:valAx>
        <c:axId val="285646680"/>
        <c:scaling>
          <c:orientation val="minMax"/>
        </c:scaling>
        <c:delete val="0"/>
        <c:axPos val="l"/>
        <c:numFmt formatCode="0_);[Red]\(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285647072"/>
        <c:crosses val="autoZero"/>
        <c:crossBetween val="between"/>
      </c:valAx>
      <c:spPr>
        <a:noFill/>
        <a:ln>
          <a:noFill/>
        </a:ln>
        <a:effectLst/>
      </c:spPr>
    </c:plotArea>
    <c:plotVisOnly val="1"/>
    <c:dispBlanksAs val="gap"/>
    <c:showDLblsOverMax val="0"/>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127692113278303E-2"/>
          <c:y val="5.4971670111741623E-2"/>
          <c:w val="0.60227680085940372"/>
          <c:h val="0.79472271966927277"/>
        </c:manualLayout>
      </c:layout>
      <c:lineChart>
        <c:grouping val="standard"/>
        <c:varyColors val="0"/>
        <c:ser>
          <c:idx val="0"/>
          <c:order val="0"/>
          <c:tx>
            <c:strRef>
              <c:f>Sheet1!$B$1</c:f>
              <c:strCache>
                <c:ptCount val="1"/>
                <c:pt idx="0">
                  <c:v>千葉県</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cat>
            <c:numRef>
              <c:f>Sheet1!$A$2:$A$8</c:f>
              <c:numCache>
                <c:formatCode>0_);[Red]\(0\)</c:formatCode>
                <c:ptCount val="7"/>
                <c:pt idx="0">
                  <c:v>2011</c:v>
                </c:pt>
                <c:pt idx="1">
                  <c:v>12</c:v>
                </c:pt>
                <c:pt idx="2">
                  <c:v>13</c:v>
                </c:pt>
                <c:pt idx="3">
                  <c:v>14</c:v>
                </c:pt>
                <c:pt idx="4">
                  <c:v>15</c:v>
                </c:pt>
                <c:pt idx="5">
                  <c:v>16</c:v>
                </c:pt>
                <c:pt idx="6">
                  <c:v>17</c:v>
                </c:pt>
              </c:numCache>
            </c:numRef>
          </c:cat>
          <c:val>
            <c:numRef>
              <c:f>Sheet1!$B$2:$B$8</c:f>
              <c:numCache>
                <c:formatCode>General</c:formatCode>
                <c:ptCount val="7"/>
                <c:pt idx="0">
                  <c:v>9.9450175660249123</c:v>
                </c:pt>
                <c:pt idx="1">
                  <c:v>11.255040073994598</c:v>
                </c:pt>
                <c:pt idx="2">
                  <c:v>11.132053998981588</c:v>
                </c:pt>
                <c:pt idx="3">
                  <c:v>13.445095653858729</c:v>
                </c:pt>
                <c:pt idx="4">
                  <c:v>40.087972563434889</c:v>
                </c:pt>
                <c:pt idx="5">
                  <c:v>35.424105461377437</c:v>
                </c:pt>
                <c:pt idx="6">
                  <c:v>32.42043076869232</c:v>
                </c:pt>
              </c:numCache>
            </c:numRef>
          </c:val>
          <c:smooth val="0"/>
          <c:extLst>
            <c:ext xmlns:c16="http://schemas.microsoft.com/office/drawing/2014/chart" uri="{C3380CC4-5D6E-409C-BE32-E72D297353CC}">
              <c16:uniqueId val="{00000000-B080-480A-B2E4-51CC8B8A1651}"/>
            </c:ext>
          </c:extLst>
        </c:ser>
        <c:ser>
          <c:idx val="1"/>
          <c:order val="1"/>
          <c:tx>
            <c:strRef>
              <c:f>Sheet1!$C$1</c:f>
              <c:strCache>
                <c:ptCount val="1"/>
                <c:pt idx="0">
                  <c:v>東京都</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dLbls>
            <c:dLbl>
              <c:idx val="5"/>
              <c:delete val="1"/>
              <c:extLst>
                <c:ext xmlns:c15="http://schemas.microsoft.com/office/drawing/2012/chart" uri="{CE6537A1-D6FC-4f65-9D91-7224C49458BB}"/>
                <c:ext xmlns:c16="http://schemas.microsoft.com/office/drawing/2014/chart" uri="{C3380CC4-5D6E-409C-BE32-E72D297353CC}">
                  <c16:uniqueId val="{00000006-B080-480A-B2E4-51CC8B8A1651}"/>
                </c:ext>
              </c:extLst>
            </c:dLbl>
            <c:dLbl>
              <c:idx val="6"/>
              <c:dLblPos val="b"/>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B080-480A-B2E4-51CC8B8A1651}"/>
                </c:ext>
              </c:extLst>
            </c:dLbl>
            <c:numFmt formatCode="#,##0.0_);[Red]\(#,##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Sheet1!$A$2:$A$8</c:f>
              <c:numCache>
                <c:formatCode>0_);[Red]\(0\)</c:formatCode>
                <c:ptCount val="7"/>
                <c:pt idx="0">
                  <c:v>2011</c:v>
                </c:pt>
                <c:pt idx="1">
                  <c:v>12</c:v>
                </c:pt>
                <c:pt idx="2">
                  <c:v>13</c:v>
                </c:pt>
                <c:pt idx="3">
                  <c:v>14</c:v>
                </c:pt>
                <c:pt idx="4">
                  <c:v>15</c:v>
                </c:pt>
                <c:pt idx="5">
                  <c:v>16</c:v>
                </c:pt>
                <c:pt idx="6">
                  <c:v>17</c:v>
                </c:pt>
              </c:numCache>
            </c:numRef>
          </c:cat>
          <c:val>
            <c:numRef>
              <c:f>Sheet1!$C$2:$C$8</c:f>
              <c:numCache>
                <c:formatCode>General</c:formatCode>
                <c:ptCount val="7"/>
                <c:pt idx="0">
                  <c:v>49.839150358859655</c:v>
                </c:pt>
                <c:pt idx="1">
                  <c:v>50.487262283717463</c:v>
                </c:pt>
                <c:pt idx="2">
                  <c:v>43.22644173702367</c:v>
                </c:pt>
                <c:pt idx="3">
                  <c:v>48.521959573245134</c:v>
                </c:pt>
                <c:pt idx="4">
                  <c:v>48.190202274766357</c:v>
                </c:pt>
                <c:pt idx="5">
                  <c:v>44.467220607498469</c:v>
                </c:pt>
                <c:pt idx="6">
                  <c:v>41.087214860523865</c:v>
                </c:pt>
              </c:numCache>
            </c:numRef>
          </c:val>
          <c:smooth val="0"/>
          <c:extLst>
            <c:ext xmlns:c16="http://schemas.microsoft.com/office/drawing/2014/chart" uri="{C3380CC4-5D6E-409C-BE32-E72D297353CC}">
              <c16:uniqueId val="{00000001-B080-480A-B2E4-51CC8B8A1651}"/>
            </c:ext>
          </c:extLst>
        </c:ser>
        <c:ser>
          <c:idx val="2"/>
          <c:order val="2"/>
          <c:tx>
            <c:strRef>
              <c:f>Sheet1!$D$1</c:f>
              <c:strCache>
                <c:ptCount val="1"/>
                <c:pt idx="0">
                  <c:v>京都府</c:v>
                </c:pt>
              </c:strCache>
            </c:strRef>
          </c:tx>
          <c:spPr>
            <a:ln w="22225" cap="rnd">
              <a:solidFill>
                <a:schemeClr val="accent3"/>
              </a:solidFill>
              <a:round/>
            </a:ln>
            <a:effectLst/>
          </c:spPr>
          <c:marker>
            <c:symbol val="triangle"/>
            <c:size val="6"/>
            <c:spPr>
              <a:solidFill>
                <a:schemeClr val="accent3"/>
              </a:solidFill>
              <a:ln w="9525">
                <a:solidFill>
                  <a:schemeClr val="accent3"/>
                </a:solidFill>
                <a:round/>
              </a:ln>
              <a:effectLst/>
            </c:spPr>
          </c:marker>
          <c:cat>
            <c:numRef>
              <c:f>Sheet1!$A$2:$A$8</c:f>
              <c:numCache>
                <c:formatCode>0_);[Red]\(0\)</c:formatCode>
                <c:ptCount val="7"/>
                <c:pt idx="0">
                  <c:v>2011</c:v>
                </c:pt>
                <c:pt idx="1">
                  <c:v>12</c:v>
                </c:pt>
                <c:pt idx="2">
                  <c:v>13</c:v>
                </c:pt>
                <c:pt idx="3">
                  <c:v>14</c:v>
                </c:pt>
                <c:pt idx="4">
                  <c:v>15</c:v>
                </c:pt>
                <c:pt idx="5">
                  <c:v>16</c:v>
                </c:pt>
                <c:pt idx="6">
                  <c:v>17</c:v>
                </c:pt>
              </c:numCache>
            </c:numRef>
          </c:cat>
          <c:val>
            <c:numRef>
              <c:f>Sheet1!$D$2:$D$8</c:f>
              <c:numCache>
                <c:formatCode>General</c:formatCode>
                <c:ptCount val="7"/>
                <c:pt idx="0">
                  <c:v>23.337950938810106</c:v>
                </c:pt>
                <c:pt idx="1">
                  <c:v>23.379789109895011</c:v>
                </c:pt>
                <c:pt idx="2">
                  <c:v>24.949616701743079</c:v>
                </c:pt>
                <c:pt idx="3">
                  <c:v>27.929756709814686</c:v>
                </c:pt>
                <c:pt idx="4">
                  <c:v>30.3709426595832</c:v>
                </c:pt>
                <c:pt idx="5">
                  <c:v>33.188591871962124</c:v>
                </c:pt>
                <c:pt idx="6">
                  <c:v>30.69515512549372</c:v>
                </c:pt>
              </c:numCache>
            </c:numRef>
          </c:val>
          <c:smooth val="0"/>
          <c:extLst>
            <c:ext xmlns:c16="http://schemas.microsoft.com/office/drawing/2014/chart" uri="{C3380CC4-5D6E-409C-BE32-E72D297353CC}">
              <c16:uniqueId val="{00000002-B080-480A-B2E4-51CC8B8A1651}"/>
            </c:ext>
          </c:extLst>
        </c:ser>
        <c:ser>
          <c:idx val="3"/>
          <c:order val="3"/>
          <c:tx>
            <c:strRef>
              <c:f>Sheet1!$E$1</c:f>
              <c:strCache>
                <c:ptCount val="1"/>
                <c:pt idx="0">
                  <c:v>大阪府</c:v>
                </c:pt>
              </c:strCache>
            </c:strRef>
          </c:tx>
          <c:spPr>
            <a:ln w="38100" cap="rnd">
              <a:solidFill>
                <a:schemeClr val="tx1"/>
              </a:solidFill>
              <a:round/>
            </a:ln>
            <a:effectLst/>
          </c:spPr>
          <c:marker>
            <c:symbol val="x"/>
            <c:size val="6"/>
            <c:spPr>
              <a:noFill/>
              <a:ln w="38100">
                <a:solidFill>
                  <a:schemeClr val="tx1"/>
                </a:solidFill>
                <a:round/>
              </a:ln>
              <a:effectLst/>
            </c:spPr>
          </c:marker>
          <c:dLbls>
            <c:numFmt formatCode="#,##0.0_);[Red]\(#,##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Sheet1!$A$2:$A$8</c:f>
              <c:numCache>
                <c:formatCode>0_);[Red]\(0\)</c:formatCode>
                <c:ptCount val="7"/>
                <c:pt idx="0">
                  <c:v>2011</c:v>
                </c:pt>
                <c:pt idx="1">
                  <c:v>12</c:v>
                </c:pt>
                <c:pt idx="2">
                  <c:v>13</c:v>
                </c:pt>
                <c:pt idx="3">
                  <c:v>14</c:v>
                </c:pt>
                <c:pt idx="4">
                  <c:v>15</c:v>
                </c:pt>
                <c:pt idx="5">
                  <c:v>16</c:v>
                </c:pt>
                <c:pt idx="6">
                  <c:v>17</c:v>
                </c:pt>
              </c:numCache>
            </c:numRef>
          </c:cat>
          <c:val>
            <c:numRef>
              <c:f>Sheet1!$E$2:$E$8</c:f>
              <c:numCache>
                <c:formatCode>General</c:formatCode>
                <c:ptCount val="7"/>
                <c:pt idx="0">
                  <c:v>32.406713924635568</c:v>
                </c:pt>
                <c:pt idx="1">
                  <c:v>30.07725953644368</c:v>
                </c:pt>
                <c:pt idx="2">
                  <c:v>30.152505339531544</c:v>
                </c:pt>
                <c:pt idx="3">
                  <c:v>34.127464195198648</c:v>
                </c:pt>
                <c:pt idx="4">
                  <c:v>41.853035126171406</c:v>
                </c:pt>
                <c:pt idx="5">
                  <c:v>44.725282545243353</c:v>
                </c:pt>
                <c:pt idx="6">
                  <c:v>44.1</c:v>
                </c:pt>
              </c:numCache>
            </c:numRef>
          </c:val>
          <c:smooth val="0"/>
          <c:extLst>
            <c:ext xmlns:c16="http://schemas.microsoft.com/office/drawing/2014/chart" uri="{C3380CC4-5D6E-409C-BE32-E72D297353CC}">
              <c16:uniqueId val="{00000003-B080-480A-B2E4-51CC8B8A1651}"/>
            </c:ext>
          </c:extLst>
        </c:ser>
        <c:dLbls>
          <c:showLegendKey val="0"/>
          <c:showVal val="0"/>
          <c:showCatName val="0"/>
          <c:showSerName val="0"/>
          <c:showPercent val="0"/>
          <c:showBubbleSize val="0"/>
        </c:dLbls>
        <c:marker val="1"/>
        <c:smooth val="0"/>
        <c:axId val="631280552"/>
        <c:axId val="631279768"/>
      </c:lineChart>
      <c:catAx>
        <c:axId val="631280552"/>
        <c:scaling>
          <c:orientation val="minMax"/>
        </c:scaling>
        <c:delete val="0"/>
        <c:axPos val="b"/>
        <c:numFmt formatCode="0_);[Red]\(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cap="all" spc="120" normalizeH="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1279768"/>
        <c:crosses val="autoZero"/>
        <c:auto val="1"/>
        <c:lblAlgn val="ctr"/>
        <c:lblOffset val="100"/>
        <c:noMultiLvlLbl val="0"/>
      </c:catAx>
      <c:valAx>
        <c:axId val="631279768"/>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1280552"/>
        <c:crosses val="autoZero"/>
        <c:crossBetween val="between"/>
      </c:valAx>
      <c:spPr>
        <a:noFill/>
        <a:ln>
          <a:noFill/>
        </a:ln>
        <a:effectLst/>
      </c:spPr>
    </c:plotArea>
    <c:legend>
      <c:legendPos val="r"/>
      <c:layout>
        <c:manualLayout>
          <c:xMode val="edge"/>
          <c:yMode val="edge"/>
          <c:x val="0.69629213348797725"/>
          <c:y val="0.50426768252109444"/>
          <c:w val="0.1786516861835428"/>
          <c:h val="0.32629168668587727"/>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4580216535433078E-2"/>
          <c:y val="9.5589121002042962E-2"/>
          <c:w val="0.83626569372285975"/>
          <c:h val="0.76218745726855441"/>
        </c:manualLayout>
      </c:layout>
      <c:lineChart>
        <c:grouping val="standard"/>
        <c:varyColors val="0"/>
        <c:ser>
          <c:idx val="0"/>
          <c:order val="0"/>
          <c:tx>
            <c:strRef>
              <c:f>Sheet1!$B$1</c:f>
              <c:strCache>
                <c:ptCount val="1"/>
                <c:pt idx="0">
                  <c:v>大阪府</c:v>
                </c:pt>
              </c:strCache>
            </c:strRef>
          </c:tx>
          <c:spPr>
            <a:ln w="38100" cap="rnd">
              <a:solidFill>
                <a:srgbClr val="FF0000"/>
              </a:solidFill>
              <a:round/>
            </a:ln>
            <a:effectLst/>
          </c:spPr>
          <c:marker>
            <c:symbol val="none"/>
          </c:marker>
          <c:cat>
            <c:numRef>
              <c:f>Sheet1!$A$2:$A$117</c:f>
              <c:numCache>
                <c:formatCode>General</c:formatCode>
                <c:ptCount val="116"/>
                <c:pt idx="0">
                  <c:v>2009</c:v>
                </c:pt>
                <c:pt idx="12">
                  <c:v>2010</c:v>
                </c:pt>
                <c:pt idx="24">
                  <c:v>2011</c:v>
                </c:pt>
                <c:pt idx="36">
                  <c:v>2012</c:v>
                </c:pt>
                <c:pt idx="48">
                  <c:v>2013</c:v>
                </c:pt>
                <c:pt idx="60">
                  <c:v>2014</c:v>
                </c:pt>
                <c:pt idx="72">
                  <c:v>2015</c:v>
                </c:pt>
                <c:pt idx="84">
                  <c:v>2016</c:v>
                </c:pt>
                <c:pt idx="96">
                  <c:v>2017</c:v>
                </c:pt>
                <c:pt idx="108">
                  <c:v>2018</c:v>
                </c:pt>
              </c:numCache>
            </c:numRef>
          </c:cat>
          <c:val>
            <c:numRef>
              <c:f>Sheet1!$B$2:$B$117</c:f>
              <c:numCache>
                <c:formatCode>General</c:formatCode>
                <c:ptCount val="116"/>
                <c:pt idx="0">
                  <c:v>92.6</c:v>
                </c:pt>
                <c:pt idx="1">
                  <c:v>87.4</c:v>
                </c:pt>
                <c:pt idx="2">
                  <c:v>85.5</c:v>
                </c:pt>
                <c:pt idx="3">
                  <c:v>86.6</c:v>
                </c:pt>
                <c:pt idx="4">
                  <c:v>86.1</c:v>
                </c:pt>
                <c:pt idx="5">
                  <c:v>85.3</c:v>
                </c:pt>
                <c:pt idx="6">
                  <c:v>87.3</c:v>
                </c:pt>
                <c:pt idx="7">
                  <c:v>88.2</c:v>
                </c:pt>
                <c:pt idx="8">
                  <c:v>91.1</c:v>
                </c:pt>
                <c:pt idx="9">
                  <c:v>91.4</c:v>
                </c:pt>
                <c:pt idx="10">
                  <c:v>92.9</c:v>
                </c:pt>
                <c:pt idx="11">
                  <c:v>93.6</c:v>
                </c:pt>
                <c:pt idx="12">
                  <c:v>95.2</c:v>
                </c:pt>
                <c:pt idx="13">
                  <c:v>96.3</c:v>
                </c:pt>
                <c:pt idx="14">
                  <c:v>97.1</c:v>
                </c:pt>
                <c:pt idx="15">
                  <c:v>97.7</c:v>
                </c:pt>
                <c:pt idx="16">
                  <c:v>100</c:v>
                </c:pt>
                <c:pt idx="17">
                  <c:v>99.8</c:v>
                </c:pt>
                <c:pt idx="18">
                  <c:v>101.1</c:v>
                </c:pt>
                <c:pt idx="19">
                  <c:v>102.3</c:v>
                </c:pt>
                <c:pt idx="20">
                  <c:v>101.1</c:v>
                </c:pt>
                <c:pt idx="21">
                  <c:v>101.5</c:v>
                </c:pt>
                <c:pt idx="22">
                  <c:v>103.9</c:v>
                </c:pt>
                <c:pt idx="23">
                  <c:v>103.8</c:v>
                </c:pt>
                <c:pt idx="24">
                  <c:v>106.3</c:v>
                </c:pt>
                <c:pt idx="25">
                  <c:v>108.6</c:v>
                </c:pt>
                <c:pt idx="26">
                  <c:v>109.3</c:v>
                </c:pt>
                <c:pt idx="27">
                  <c:v>109.5</c:v>
                </c:pt>
                <c:pt idx="28">
                  <c:v>107.1</c:v>
                </c:pt>
                <c:pt idx="29">
                  <c:v>110</c:v>
                </c:pt>
                <c:pt idx="30">
                  <c:v>111.4</c:v>
                </c:pt>
                <c:pt idx="31">
                  <c:v>112.5</c:v>
                </c:pt>
                <c:pt idx="32">
                  <c:v>109.8</c:v>
                </c:pt>
                <c:pt idx="33">
                  <c:v>112.6</c:v>
                </c:pt>
                <c:pt idx="34">
                  <c:v>112.3</c:v>
                </c:pt>
                <c:pt idx="35">
                  <c:v>113.6</c:v>
                </c:pt>
                <c:pt idx="36">
                  <c:v>112.2</c:v>
                </c:pt>
                <c:pt idx="37">
                  <c:v>111.6</c:v>
                </c:pt>
                <c:pt idx="38">
                  <c:v>113</c:v>
                </c:pt>
                <c:pt idx="39">
                  <c:v>113</c:v>
                </c:pt>
                <c:pt idx="40">
                  <c:v>113.4</c:v>
                </c:pt>
                <c:pt idx="41">
                  <c:v>113.4</c:v>
                </c:pt>
                <c:pt idx="42">
                  <c:v>111.6</c:v>
                </c:pt>
                <c:pt idx="43">
                  <c:v>112.7</c:v>
                </c:pt>
                <c:pt idx="44">
                  <c:v>114.5</c:v>
                </c:pt>
                <c:pt idx="45">
                  <c:v>116.5</c:v>
                </c:pt>
                <c:pt idx="46">
                  <c:v>116.6</c:v>
                </c:pt>
                <c:pt idx="47">
                  <c:v>116.3</c:v>
                </c:pt>
                <c:pt idx="48">
                  <c:v>116.3</c:v>
                </c:pt>
                <c:pt idx="49">
                  <c:v>119.6</c:v>
                </c:pt>
                <c:pt idx="50">
                  <c:v>119.9</c:v>
                </c:pt>
                <c:pt idx="51">
                  <c:v>123.3</c:v>
                </c:pt>
                <c:pt idx="52">
                  <c:v>123.2</c:v>
                </c:pt>
                <c:pt idx="53">
                  <c:v>123.1</c:v>
                </c:pt>
                <c:pt idx="54">
                  <c:v>125</c:v>
                </c:pt>
                <c:pt idx="55">
                  <c:v>124.6</c:v>
                </c:pt>
                <c:pt idx="56">
                  <c:v>124.6</c:v>
                </c:pt>
                <c:pt idx="57">
                  <c:v>125.6</c:v>
                </c:pt>
                <c:pt idx="58">
                  <c:v>126.3</c:v>
                </c:pt>
                <c:pt idx="59">
                  <c:v>128.30000000000001</c:v>
                </c:pt>
                <c:pt idx="60">
                  <c:v>131</c:v>
                </c:pt>
                <c:pt idx="61">
                  <c:v>130.9</c:v>
                </c:pt>
                <c:pt idx="62">
                  <c:v>134.80000000000001</c:v>
                </c:pt>
                <c:pt idx="63">
                  <c:v>130.19999999999999</c:v>
                </c:pt>
                <c:pt idx="64">
                  <c:v>132.19999999999999</c:v>
                </c:pt>
                <c:pt idx="65">
                  <c:v>131.69999999999999</c:v>
                </c:pt>
                <c:pt idx="66">
                  <c:v>132</c:v>
                </c:pt>
                <c:pt idx="67">
                  <c:v>131</c:v>
                </c:pt>
                <c:pt idx="68">
                  <c:v>134.5</c:v>
                </c:pt>
                <c:pt idx="69">
                  <c:v>133</c:v>
                </c:pt>
                <c:pt idx="70">
                  <c:v>132.9</c:v>
                </c:pt>
                <c:pt idx="71">
                  <c:v>132.1</c:v>
                </c:pt>
                <c:pt idx="72">
                  <c:v>133.4</c:v>
                </c:pt>
                <c:pt idx="73">
                  <c:v>131.80000000000001</c:v>
                </c:pt>
                <c:pt idx="74">
                  <c:v>129</c:v>
                </c:pt>
                <c:pt idx="75">
                  <c:v>129.80000000000001</c:v>
                </c:pt>
                <c:pt idx="76">
                  <c:v>127.7</c:v>
                </c:pt>
                <c:pt idx="77">
                  <c:v>128</c:v>
                </c:pt>
                <c:pt idx="78">
                  <c:v>130.19999999999999</c:v>
                </c:pt>
                <c:pt idx="79">
                  <c:v>128</c:v>
                </c:pt>
                <c:pt idx="80">
                  <c:v>128.1</c:v>
                </c:pt>
                <c:pt idx="81">
                  <c:v>128.80000000000001</c:v>
                </c:pt>
                <c:pt idx="82">
                  <c:v>126.6</c:v>
                </c:pt>
                <c:pt idx="83">
                  <c:v>124.6</c:v>
                </c:pt>
                <c:pt idx="84">
                  <c:v>124.8</c:v>
                </c:pt>
                <c:pt idx="85">
                  <c:v>125.7</c:v>
                </c:pt>
                <c:pt idx="86">
                  <c:v>125.2</c:v>
                </c:pt>
                <c:pt idx="87">
                  <c:v>125.9</c:v>
                </c:pt>
                <c:pt idx="88">
                  <c:v>123.7</c:v>
                </c:pt>
                <c:pt idx="89">
                  <c:v>123.4</c:v>
                </c:pt>
                <c:pt idx="90">
                  <c:v>124.3</c:v>
                </c:pt>
                <c:pt idx="91">
                  <c:v>125</c:v>
                </c:pt>
                <c:pt idx="92">
                  <c:v>124.4</c:v>
                </c:pt>
                <c:pt idx="93">
                  <c:v>125.9</c:v>
                </c:pt>
                <c:pt idx="94">
                  <c:v>128.80000000000001</c:v>
                </c:pt>
                <c:pt idx="95">
                  <c:v>131.19999999999999</c:v>
                </c:pt>
                <c:pt idx="96">
                  <c:v>129.1</c:v>
                </c:pt>
                <c:pt idx="97">
                  <c:v>129.69999999999999</c:v>
                </c:pt>
                <c:pt idx="98">
                  <c:v>130.19999999999999</c:v>
                </c:pt>
                <c:pt idx="99">
                  <c:v>133.5</c:v>
                </c:pt>
                <c:pt idx="100">
                  <c:v>127.8</c:v>
                </c:pt>
                <c:pt idx="101">
                  <c:v>131.80000000000001</c:v>
                </c:pt>
                <c:pt idx="102">
                  <c:v>132.4</c:v>
                </c:pt>
                <c:pt idx="103">
                  <c:v>131.19999999999999</c:v>
                </c:pt>
                <c:pt idx="104">
                  <c:v>132.80000000000001</c:v>
                </c:pt>
                <c:pt idx="105">
                  <c:v>130.5</c:v>
                </c:pt>
                <c:pt idx="106">
                  <c:v>132.9</c:v>
                </c:pt>
                <c:pt idx="107">
                  <c:v>134.19999999999999</c:v>
                </c:pt>
                <c:pt idx="108">
                  <c:v>130.30000000000001</c:v>
                </c:pt>
                <c:pt idx="109">
                  <c:v>135.4</c:v>
                </c:pt>
                <c:pt idx="110">
                  <c:v>132.9</c:v>
                </c:pt>
                <c:pt idx="111">
                  <c:v>131.30000000000001</c:v>
                </c:pt>
                <c:pt idx="112">
                  <c:v>131.69999999999999</c:v>
                </c:pt>
                <c:pt idx="113">
                  <c:v>127.5</c:v>
                </c:pt>
                <c:pt idx="114">
                  <c:v>127.8</c:v>
                </c:pt>
                <c:pt idx="115">
                  <c:v>130.9</c:v>
                </c:pt>
              </c:numCache>
            </c:numRef>
          </c:val>
          <c:smooth val="0"/>
          <c:extLst>
            <c:ext xmlns:c16="http://schemas.microsoft.com/office/drawing/2014/chart" uri="{C3380CC4-5D6E-409C-BE32-E72D297353CC}">
              <c16:uniqueId val="{00000000-98DB-47E8-BA50-281AA27B9C4E}"/>
            </c:ext>
          </c:extLst>
        </c:ser>
        <c:ser>
          <c:idx val="1"/>
          <c:order val="1"/>
          <c:tx>
            <c:strRef>
              <c:f>Sheet1!$C$1</c:f>
              <c:strCache>
                <c:ptCount val="1"/>
                <c:pt idx="0">
                  <c:v>全国</c:v>
                </c:pt>
              </c:strCache>
            </c:strRef>
          </c:tx>
          <c:spPr>
            <a:ln w="34925" cap="rnd">
              <a:solidFill>
                <a:schemeClr val="tx1"/>
              </a:solidFill>
              <a:prstDash val="sysDot"/>
              <a:round/>
            </a:ln>
            <a:effectLst/>
          </c:spPr>
          <c:marker>
            <c:symbol val="none"/>
          </c:marker>
          <c:cat>
            <c:numRef>
              <c:f>Sheet1!$A$2:$A$117</c:f>
              <c:numCache>
                <c:formatCode>General</c:formatCode>
                <c:ptCount val="116"/>
                <c:pt idx="0">
                  <c:v>2009</c:v>
                </c:pt>
                <c:pt idx="12">
                  <c:v>2010</c:v>
                </c:pt>
                <c:pt idx="24">
                  <c:v>2011</c:v>
                </c:pt>
                <c:pt idx="36">
                  <c:v>2012</c:v>
                </c:pt>
                <c:pt idx="48">
                  <c:v>2013</c:v>
                </c:pt>
                <c:pt idx="60">
                  <c:v>2014</c:v>
                </c:pt>
                <c:pt idx="72">
                  <c:v>2015</c:v>
                </c:pt>
                <c:pt idx="84">
                  <c:v>2016</c:v>
                </c:pt>
                <c:pt idx="96">
                  <c:v>2017</c:v>
                </c:pt>
                <c:pt idx="108">
                  <c:v>2018</c:v>
                </c:pt>
              </c:numCache>
            </c:numRef>
          </c:cat>
          <c:val>
            <c:numRef>
              <c:f>Sheet1!$C$2:$C$117</c:f>
              <c:numCache>
                <c:formatCode>0.0_ ;[Red]\-0.0\ </c:formatCode>
                <c:ptCount val="116"/>
                <c:pt idx="0">
                  <c:v>75.5</c:v>
                </c:pt>
                <c:pt idx="1">
                  <c:v>70.2</c:v>
                </c:pt>
                <c:pt idx="2">
                  <c:v>69.400000000000006</c:v>
                </c:pt>
                <c:pt idx="3">
                  <c:v>70.5</c:v>
                </c:pt>
                <c:pt idx="4">
                  <c:v>72.400000000000006</c:v>
                </c:pt>
                <c:pt idx="5">
                  <c:v>73.5</c:v>
                </c:pt>
                <c:pt idx="6">
                  <c:v>74.2</c:v>
                </c:pt>
                <c:pt idx="7">
                  <c:v>75.900000000000006</c:v>
                </c:pt>
                <c:pt idx="8">
                  <c:v>78.099999999999994</c:v>
                </c:pt>
                <c:pt idx="9">
                  <c:v>80.099999999999994</c:v>
                </c:pt>
                <c:pt idx="10">
                  <c:v>81.7</c:v>
                </c:pt>
                <c:pt idx="11">
                  <c:v>83.3</c:v>
                </c:pt>
                <c:pt idx="12">
                  <c:v>85.8</c:v>
                </c:pt>
                <c:pt idx="13">
                  <c:v>86.9</c:v>
                </c:pt>
                <c:pt idx="14">
                  <c:v>87.8</c:v>
                </c:pt>
                <c:pt idx="15">
                  <c:v>89</c:v>
                </c:pt>
                <c:pt idx="16">
                  <c:v>88.4</c:v>
                </c:pt>
                <c:pt idx="17">
                  <c:v>88.8</c:v>
                </c:pt>
                <c:pt idx="18">
                  <c:v>89.4</c:v>
                </c:pt>
                <c:pt idx="19">
                  <c:v>90.1</c:v>
                </c:pt>
                <c:pt idx="20">
                  <c:v>90.3</c:v>
                </c:pt>
                <c:pt idx="21">
                  <c:v>89.9</c:v>
                </c:pt>
                <c:pt idx="22">
                  <c:v>91.9</c:v>
                </c:pt>
                <c:pt idx="23">
                  <c:v>91.8</c:v>
                </c:pt>
                <c:pt idx="24">
                  <c:v>92</c:v>
                </c:pt>
                <c:pt idx="25">
                  <c:v>93.2</c:v>
                </c:pt>
                <c:pt idx="26">
                  <c:v>86.9</c:v>
                </c:pt>
                <c:pt idx="27">
                  <c:v>85.4</c:v>
                </c:pt>
                <c:pt idx="28">
                  <c:v>87.4</c:v>
                </c:pt>
                <c:pt idx="29">
                  <c:v>89.6</c:v>
                </c:pt>
                <c:pt idx="30">
                  <c:v>91</c:v>
                </c:pt>
                <c:pt idx="31">
                  <c:v>92.1</c:v>
                </c:pt>
                <c:pt idx="32">
                  <c:v>92.8</c:v>
                </c:pt>
                <c:pt idx="33">
                  <c:v>94.6</c:v>
                </c:pt>
                <c:pt idx="34">
                  <c:v>93</c:v>
                </c:pt>
                <c:pt idx="35">
                  <c:v>95.1</c:v>
                </c:pt>
                <c:pt idx="36">
                  <c:v>95.5</c:v>
                </c:pt>
                <c:pt idx="37">
                  <c:v>96.4</c:v>
                </c:pt>
                <c:pt idx="38">
                  <c:v>97.5</c:v>
                </c:pt>
                <c:pt idx="39">
                  <c:v>96.1</c:v>
                </c:pt>
                <c:pt idx="40">
                  <c:v>95.6</c:v>
                </c:pt>
                <c:pt idx="41">
                  <c:v>93.7</c:v>
                </c:pt>
                <c:pt idx="42">
                  <c:v>93.1</c:v>
                </c:pt>
                <c:pt idx="43">
                  <c:v>93.1</c:v>
                </c:pt>
                <c:pt idx="44">
                  <c:v>91.7</c:v>
                </c:pt>
                <c:pt idx="45">
                  <c:v>91.6</c:v>
                </c:pt>
                <c:pt idx="46">
                  <c:v>91.2</c:v>
                </c:pt>
                <c:pt idx="47">
                  <c:v>92.6</c:v>
                </c:pt>
                <c:pt idx="48">
                  <c:v>92.8</c:v>
                </c:pt>
                <c:pt idx="49">
                  <c:v>93.8</c:v>
                </c:pt>
                <c:pt idx="50">
                  <c:v>95.4</c:v>
                </c:pt>
                <c:pt idx="51">
                  <c:v>95.9</c:v>
                </c:pt>
                <c:pt idx="52">
                  <c:v>96.9</c:v>
                </c:pt>
                <c:pt idx="53">
                  <c:v>97.1</c:v>
                </c:pt>
                <c:pt idx="54">
                  <c:v>98.2</c:v>
                </c:pt>
                <c:pt idx="55">
                  <c:v>99.2</c:v>
                </c:pt>
                <c:pt idx="56">
                  <c:v>100.1</c:v>
                </c:pt>
                <c:pt idx="57">
                  <c:v>100.8</c:v>
                </c:pt>
                <c:pt idx="58">
                  <c:v>101.9</c:v>
                </c:pt>
                <c:pt idx="59">
                  <c:v>101.8</c:v>
                </c:pt>
                <c:pt idx="60">
                  <c:v>103.9</c:v>
                </c:pt>
                <c:pt idx="61">
                  <c:v>103.1</c:v>
                </c:pt>
                <c:pt idx="62">
                  <c:v>105.6</c:v>
                </c:pt>
                <c:pt idx="63">
                  <c:v>100.7</c:v>
                </c:pt>
                <c:pt idx="64">
                  <c:v>100.9</c:v>
                </c:pt>
                <c:pt idx="65">
                  <c:v>99.7</c:v>
                </c:pt>
                <c:pt idx="66">
                  <c:v>100.1</c:v>
                </c:pt>
                <c:pt idx="67">
                  <c:v>99.4</c:v>
                </c:pt>
                <c:pt idx="68">
                  <c:v>100.7</c:v>
                </c:pt>
                <c:pt idx="69">
                  <c:v>100.3</c:v>
                </c:pt>
                <c:pt idx="70">
                  <c:v>100</c:v>
                </c:pt>
                <c:pt idx="71">
                  <c:v>100.3</c:v>
                </c:pt>
                <c:pt idx="72">
                  <c:v>101.5</c:v>
                </c:pt>
                <c:pt idx="73">
                  <c:v>100.2</c:v>
                </c:pt>
                <c:pt idx="74">
                  <c:v>99.2</c:v>
                </c:pt>
                <c:pt idx="75">
                  <c:v>100.2</c:v>
                </c:pt>
                <c:pt idx="76">
                  <c:v>99.8</c:v>
                </c:pt>
                <c:pt idx="77">
                  <c:v>100.6</c:v>
                </c:pt>
                <c:pt idx="78">
                  <c:v>100.3</c:v>
                </c:pt>
                <c:pt idx="79">
                  <c:v>99.6</c:v>
                </c:pt>
                <c:pt idx="80">
                  <c:v>100.2</c:v>
                </c:pt>
                <c:pt idx="81">
                  <c:v>100.3</c:v>
                </c:pt>
                <c:pt idx="82">
                  <c:v>99.5</c:v>
                </c:pt>
                <c:pt idx="83">
                  <c:v>98.5</c:v>
                </c:pt>
                <c:pt idx="84">
                  <c:v>99</c:v>
                </c:pt>
                <c:pt idx="85">
                  <c:v>98.6</c:v>
                </c:pt>
                <c:pt idx="86">
                  <c:v>98.4</c:v>
                </c:pt>
                <c:pt idx="87">
                  <c:v>98.6</c:v>
                </c:pt>
                <c:pt idx="88">
                  <c:v>97.9</c:v>
                </c:pt>
                <c:pt idx="89">
                  <c:v>98.4</c:v>
                </c:pt>
                <c:pt idx="90">
                  <c:v>98.9</c:v>
                </c:pt>
                <c:pt idx="91">
                  <c:v>98.9</c:v>
                </c:pt>
                <c:pt idx="92">
                  <c:v>99.4</c:v>
                </c:pt>
                <c:pt idx="93">
                  <c:v>100.1</c:v>
                </c:pt>
                <c:pt idx="94">
                  <c:v>101.4</c:v>
                </c:pt>
                <c:pt idx="95">
                  <c:v>101.1</c:v>
                </c:pt>
                <c:pt idx="96">
                  <c:v>100.7</c:v>
                </c:pt>
                <c:pt idx="97">
                  <c:v>101.3</c:v>
                </c:pt>
                <c:pt idx="98">
                  <c:v>101.4</c:v>
                </c:pt>
                <c:pt idx="99">
                  <c:v>102.7</c:v>
                </c:pt>
                <c:pt idx="100">
                  <c:v>102.2</c:v>
                </c:pt>
                <c:pt idx="101">
                  <c:v>102.7</c:v>
                </c:pt>
                <c:pt idx="102">
                  <c:v>102.2</c:v>
                </c:pt>
                <c:pt idx="103">
                  <c:v>103.5</c:v>
                </c:pt>
                <c:pt idx="104">
                  <c:v>102.8</c:v>
                </c:pt>
                <c:pt idx="105">
                  <c:v>102.9</c:v>
                </c:pt>
                <c:pt idx="106">
                  <c:v>103.9</c:v>
                </c:pt>
                <c:pt idx="107">
                  <c:v>105.1</c:v>
                </c:pt>
                <c:pt idx="108">
                  <c:v>101.9</c:v>
                </c:pt>
                <c:pt idx="109">
                  <c:v>102.6</c:v>
                </c:pt>
                <c:pt idx="110">
                  <c:v>102.9</c:v>
                </c:pt>
                <c:pt idx="111">
                  <c:v>104.2</c:v>
                </c:pt>
                <c:pt idx="112">
                  <c:v>103.4</c:v>
                </c:pt>
                <c:pt idx="113">
                  <c:v>103.3</c:v>
                </c:pt>
                <c:pt idx="114">
                  <c:v>102.5</c:v>
                </c:pt>
                <c:pt idx="115">
                  <c:v>102.7</c:v>
                </c:pt>
              </c:numCache>
            </c:numRef>
          </c:val>
          <c:smooth val="0"/>
          <c:extLst>
            <c:ext xmlns:c16="http://schemas.microsoft.com/office/drawing/2014/chart" uri="{C3380CC4-5D6E-409C-BE32-E72D297353CC}">
              <c16:uniqueId val="{00000001-98DB-47E8-BA50-281AA27B9C4E}"/>
            </c:ext>
          </c:extLst>
        </c:ser>
        <c:dLbls>
          <c:showLegendKey val="0"/>
          <c:showVal val="0"/>
          <c:showCatName val="0"/>
          <c:showSerName val="0"/>
          <c:showPercent val="0"/>
          <c:showBubbleSize val="0"/>
        </c:dLbls>
        <c:smooth val="0"/>
        <c:axId val="393409016"/>
        <c:axId val="393409408"/>
      </c:lineChart>
      <c:catAx>
        <c:axId val="3934090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3409408"/>
        <c:crosses val="autoZero"/>
        <c:auto val="1"/>
        <c:lblAlgn val="ctr"/>
        <c:lblOffset val="100"/>
        <c:noMultiLvlLbl val="0"/>
      </c:catAx>
      <c:valAx>
        <c:axId val="393409408"/>
        <c:scaling>
          <c:orientation val="minMax"/>
          <c:max val="140"/>
          <c:min val="5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3409016"/>
        <c:crosses val="autoZero"/>
        <c:crossBetween val="between"/>
        <c:majorUnit val="20"/>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1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tx>
            <c:strRef>
              <c:f>Sheet1!$C$1</c:f>
              <c:strCache>
                <c:ptCount val="1"/>
                <c:pt idx="0">
                  <c:v>東京都</c:v>
                </c:pt>
              </c:strCache>
            </c:strRef>
          </c:tx>
          <c:spPr>
            <a:ln w="38100" cap="rnd">
              <a:solidFill>
                <a:schemeClr val="tx1"/>
              </a:solidFill>
              <a:prstDash val="sysDot"/>
              <a:round/>
            </a:ln>
            <a:effectLst/>
          </c:spPr>
          <c:marker>
            <c:symbol val="none"/>
          </c:marker>
          <c:cat>
            <c:numRef>
              <c:f>Sheet1!$A$2:$A$8</c:f>
              <c:numCache>
                <c:formatCode>General</c:formatCode>
                <c:ptCount val="7"/>
                <c:pt idx="0">
                  <c:v>2011</c:v>
                </c:pt>
                <c:pt idx="1">
                  <c:v>2012</c:v>
                </c:pt>
                <c:pt idx="2">
                  <c:v>2013</c:v>
                </c:pt>
                <c:pt idx="3">
                  <c:v>2014</c:v>
                </c:pt>
                <c:pt idx="4">
                  <c:v>2015</c:v>
                </c:pt>
                <c:pt idx="5">
                  <c:v>2016</c:v>
                </c:pt>
                <c:pt idx="6">
                  <c:v>2017</c:v>
                </c:pt>
              </c:numCache>
            </c:numRef>
          </c:cat>
          <c:val>
            <c:numRef>
              <c:f>Sheet1!$C$2:$C$8</c:f>
              <c:numCache>
                <c:formatCode>General</c:formatCode>
                <c:ptCount val="7"/>
                <c:pt idx="0">
                  <c:v>3148562.6266255481</c:v>
                </c:pt>
                <c:pt idx="1">
                  <c:v>4285306.1463193074</c:v>
                </c:pt>
                <c:pt idx="2">
                  <c:v>4902918.8211923651</c:v>
                </c:pt>
                <c:pt idx="3">
                  <c:v>6898246.9327185415</c:v>
                </c:pt>
                <c:pt idx="4">
                  <c:v>10275403.576803243</c:v>
                </c:pt>
                <c:pt idx="5">
                  <c:v>11582313.414803285</c:v>
                </c:pt>
                <c:pt idx="6">
                  <c:v>13256599.023279028</c:v>
                </c:pt>
              </c:numCache>
            </c:numRef>
          </c:val>
          <c:smooth val="0"/>
          <c:extLst>
            <c:ext xmlns:c16="http://schemas.microsoft.com/office/drawing/2014/chart" uri="{C3380CC4-5D6E-409C-BE32-E72D297353CC}">
              <c16:uniqueId val="{00000000-3096-4BA1-8809-4680D3FA889F}"/>
            </c:ext>
          </c:extLst>
        </c:ser>
        <c:ser>
          <c:idx val="2"/>
          <c:order val="1"/>
          <c:tx>
            <c:strRef>
              <c:f>Sheet1!$D$1</c:f>
              <c:strCache>
                <c:ptCount val="1"/>
                <c:pt idx="0">
                  <c:v>京都府</c:v>
                </c:pt>
              </c:strCache>
            </c:strRef>
          </c:tx>
          <c:spPr>
            <a:ln w="28575" cap="rnd">
              <a:solidFill>
                <a:schemeClr val="tx1"/>
              </a:solidFill>
              <a:prstDash val="sysDash"/>
              <a:round/>
            </a:ln>
            <a:effectLst/>
          </c:spPr>
          <c:marker>
            <c:symbol val="none"/>
          </c:marker>
          <c:cat>
            <c:numRef>
              <c:f>Sheet1!$A$2:$A$8</c:f>
              <c:numCache>
                <c:formatCode>General</c:formatCode>
                <c:ptCount val="7"/>
                <c:pt idx="0">
                  <c:v>2011</c:v>
                </c:pt>
                <c:pt idx="1">
                  <c:v>2012</c:v>
                </c:pt>
                <c:pt idx="2">
                  <c:v>2013</c:v>
                </c:pt>
                <c:pt idx="3">
                  <c:v>2014</c:v>
                </c:pt>
                <c:pt idx="4">
                  <c:v>2015</c:v>
                </c:pt>
                <c:pt idx="5">
                  <c:v>2016</c:v>
                </c:pt>
                <c:pt idx="6">
                  <c:v>2017</c:v>
                </c:pt>
              </c:numCache>
            </c:numRef>
          </c:cat>
          <c:val>
            <c:numRef>
              <c:f>Sheet1!$D$2:$D$8</c:f>
              <c:numCache>
                <c:formatCode>General</c:formatCode>
                <c:ptCount val="7"/>
                <c:pt idx="0">
                  <c:v>1040645.3717985919</c:v>
                </c:pt>
                <c:pt idx="1">
                  <c:v>1446465.855578088</c:v>
                </c:pt>
                <c:pt idx="2">
                  <c:v>1962172.7747281983</c:v>
                </c:pt>
                <c:pt idx="3">
                  <c:v>2940957.3127839011</c:v>
                </c:pt>
                <c:pt idx="4">
                  <c:v>4817990.5324482741</c:v>
                </c:pt>
                <c:pt idx="5">
                  <c:v>6604357.1451187572</c:v>
                </c:pt>
                <c:pt idx="6">
                  <c:v>7417629.6725512836</c:v>
                </c:pt>
              </c:numCache>
            </c:numRef>
          </c:val>
          <c:smooth val="0"/>
          <c:extLst>
            <c:ext xmlns:c16="http://schemas.microsoft.com/office/drawing/2014/chart" uri="{C3380CC4-5D6E-409C-BE32-E72D297353CC}">
              <c16:uniqueId val="{00000001-3096-4BA1-8809-4680D3FA889F}"/>
            </c:ext>
          </c:extLst>
        </c:ser>
        <c:ser>
          <c:idx val="3"/>
          <c:order val="2"/>
          <c:tx>
            <c:strRef>
              <c:f>Sheet1!$E$1</c:f>
              <c:strCache>
                <c:ptCount val="1"/>
                <c:pt idx="0">
                  <c:v>大阪府</c:v>
                </c:pt>
              </c:strCache>
            </c:strRef>
          </c:tx>
          <c:spPr>
            <a:ln w="38100" cap="rnd">
              <a:solidFill>
                <a:srgbClr val="FF0000"/>
              </a:solidFill>
              <a:round/>
            </a:ln>
            <a:effectLst/>
          </c:spPr>
          <c:marker>
            <c:symbol val="none"/>
          </c:marker>
          <c:dLbls>
            <c:numFmt formatCode="#,##0_);[Red]\(#,##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2011</c:v>
                </c:pt>
                <c:pt idx="1">
                  <c:v>2012</c:v>
                </c:pt>
                <c:pt idx="2">
                  <c:v>2013</c:v>
                </c:pt>
                <c:pt idx="3">
                  <c:v>2014</c:v>
                </c:pt>
                <c:pt idx="4">
                  <c:v>2015</c:v>
                </c:pt>
                <c:pt idx="5">
                  <c:v>2016</c:v>
                </c:pt>
                <c:pt idx="6">
                  <c:v>2017</c:v>
                </c:pt>
              </c:numCache>
            </c:numRef>
          </c:cat>
          <c:val>
            <c:numRef>
              <c:f>Sheet1!$E$2:$E$8</c:f>
              <c:numCache>
                <c:formatCode>General</c:formatCode>
                <c:ptCount val="7"/>
                <c:pt idx="0">
                  <c:v>1580000</c:v>
                </c:pt>
                <c:pt idx="1">
                  <c:v>2030000</c:v>
                </c:pt>
                <c:pt idx="2">
                  <c:v>2630000</c:v>
                </c:pt>
                <c:pt idx="3">
                  <c:v>3760000</c:v>
                </c:pt>
                <c:pt idx="4">
                  <c:v>7160000</c:v>
                </c:pt>
                <c:pt idx="5">
                  <c:v>9400000</c:v>
                </c:pt>
                <c:pt idx="6">
                  <c:v>11100000</c:v>
                </c:pt>
              </c:numCache>
            </c:numRef>
          </c:val>
          <c:smooth val="0"/>
          <c:extLst>
            <c:ext xmlns:c16="http://schemas.microsoft.com/office/drawing/2014/chart" uri="{C3380CC4-5D6E-409C-BE32-E72D297353CC}">
              <c16:uniqueId val="{00000002-3096-4BA1-8809-4680D3FA889F}"/>
            </c:ext>
          </c:extLst>
        </c:ser>
        <c:dLbls>
          <c:showLegendKey val="0"/>
          <c:showVal val="0"/>
          <c:showCatName val="0"/>
          <c:showSerName val="0"/>
          <c:showPercent val="0"/>
          <c:showBubbleSize val="0"/>
        </c:dLbls>
        <c:smooth val="0"/>
        <c:axId val="631285256"/>
        <c:axId val="631278200"/>
      </c:lineChart>
      <c:catAx>
        <c:axId val="6312852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460000" spcFirstLastPara="1" vertOverflow="ellipsis"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1278200"/>
        <c:crosses val="autoZero"/>
        <c:auto val="1"/>
        <c:lblAlgn val="ctr"/>
        <c:lblOffset val="100"/>
        <c:noMultiLvlLbl val="0"/>
      </c:catAx>
      <c:valAx>
        <c:axId val="63127820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1285256"/>
        <c:crosses val="autoZero"/>
        <c:crossBetween val="between"/>
        <c:dispUnits>
          <c:builtInUnit val="tenThousands"/>
        </c:dispUnits>
      </c:valAx>
      <c:spPr>
        <a:noFill/>
        <a:ln>
          <a:noFill/>
        </a:ln>
        <a:effectLst/>
      </c:spPr>
    </c:plotArea>
    <c:legend>
      <c:legendPos val="r"/>
      <c:layout>
        <c:manualLayout>
          <c:xMode val="edge"/>
          <c:yMode val="edge"/>
          <c:x val="0.14536698717948715"/>
          <c:y val="5.2464285714285713E-2"/>
          <c:w val="0.2187900641025641"/>
          <c:h val="0.2315571428571428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105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ＴＤＬ</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dLbls>
            <c:numFmt formatCode="0_);[Red]\(0\)"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Sheet1!$A$2:$A$8</c:f>
              <c:numCache>
                <c:formatCode>General</c:formatCode>
                <c:ptCount val="7"/>
                <c:pt idx="0">
                  <c:v>2010</c:v>
                </c:pt>
                <c:pt idx="1">
                  <c:v>11</c:v>
                </c:pt>
                <c:pt idx="2">
                  <c:v>12</c:v>
                </c:pt>
                <c:pt idx="3">
                  <c:v>13</c:v>
                </c:pt>
                <c:pt idx="4">
                  <c:v>14</c:v>
                </c:pt>
                <c:pt idx="5">
                  <c:v>15</c:v>
                </c:pt>
                <c:pt idx="6">
                  <c:v>16</c:v>
                </c:pt>
              </c:numCache>
            </c:numRef>
          </c:cat>
          <c:val>
            <c:numRef>
              <c:f>Sheet1!$B$2:$B$8</c:f>
              <c:numCache>
                <c:formatCode>#,##0_);[Red]\(#,##0\)</c:formatCode>
                <c:ptCount val="7"/>
                <c:pt idx="0" formatCode="General">
                  <c:v>25366000</c:v>
                </c:pt>
                <c:pt idx="1">
                  <c:v>25347000</c:v>
                </c:pt>
                <c:pt idx="2" formatCode="General">
                  <c:v>27503000</c:v>
                </c:pt>
                <c:pt idx="3" formatCode="General">
                  <c:v>31298000</c:v>
                </c:pt>
                <c:pt idx="4" formatCode="General">
                  <c:v>31377000</c:v>
                </c:pt>
                <c:pt idx="5" formatCode="General">
                  <c:v>30191000</c:v>
                </c:pt>
                <c:pt idx="6" formatCode="General">
                  <c:v>30004000</c:v>
                </c:pt>
              </c:numCache>
            </c:numRef>
          </c:val>
          <c:smooth val="0"/>
          <c:extLst>
            <c:ext xmlns:c16="http://schemas.microsoft.com/office/drawing/2014/chart" uri="{C3380CC4-5D6E-409C-BE32-E72D297353CC}">
              <c16:uniqueId val="{00000000-6FBF-48CE-A44C-0973A3F583F1}"/>
            </c:ext>
          </c:extLst>
        </c:ser>
        <c:ser>
          <c:idx val="1"/>
          <c:order val="1"/>
          <c:tx>
            <c:strRef>
              <c:f>Sheet1!$C$1</c:f>
              <c:strCache>
                <c:ptCount val="1"/>
                <c:pt idx="0">
                  <c:v>ＵＳＪ</c:v>
                </c:pt>
              </c:strCache>
            </c:strRef>
          </c:tx>
          <c:spPr>
            <a:ln w="38100" cap="rnd">
              <a:solidFill>
                <a:srgbClr val="FF0000"/>
              </a:solidFill>
              <a:round/>
            </a:ln>
            <a:effectLst/>
          </c:spPr>
          <c:marker>
            <c:symbol val="square"/>
            <c:size val="6"/>
            <c:spPr>
              <a:solidFill>
                <a:srgbClr val="FF0000"/>
              </a:solidFill>
              <a:ln w="38100">
                <a:solidFill>
                  <a:srgbClr val="FF0000"/>
                </a:solidFill>
                <a:round/>
              </a:ln>
              <a:effectLst/>
            </c:spPr>
          </c:marker>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Sheet1!$A$2:$A$8</c:f>
              <c:numCache>
                <c:formatCode>General</c:formatCode>
                <c:ptCount val="7"/>
                <c:pt idx="0">
                  <c:v>2010</c:v>
                </c:pt>
                <c:pt idx="1">
                  <c:v>11</c:v>
                </c:pt>
                <c:pt idx="2">
                  <c:v>12</c:v>
                </c:pt>
                <c:pt idx="3">
                  <c:v>13</c:v>
                </c:pt>
                <c:pt idx="4">
                  <c:v>14</c:v>
                </c:pt>
                <c:pt idx="5">
                  <c:v>15</c:v>
                </c:pt>
                <c:pt idx="6">
                  <c:v>16</c:v>
                </c:pt>
              </c:numCache>
            </c:numRef>
          </c:cat>
          <c:val>
            <c:numRef>
              <c:f>Sheet1!$C$2:$C$8</c:f>
              <c:numCache>
                <c:formatCode>#,##0_);[Red]\(#,##0\)</c:formatCode>
                <c:ptCount val="7"/>
                <c:pt idx="0" formatCode="General">
                  <c:v>7500000</c:v>
                </c:pt>
                <c:pt idx="1">
                  <c:v>8800000</c:v>
                </c:pt>
                <c:pt idx="2" formatCode="General">
                  <c:v>9750000</c:v>
                </c:pt>
                <c:pt idx="3" formatCode="General">
                  <c:v>10500000</c:v>
                </c:pt>
                <c:pt idx="4" formatCode="General">
                  <c:v>12700000</c:v>
                </c:pt>
                <c:pt idx="5" formatCode="General">
                  <c:v>13900000</c:v>
                </c:pt>
                <c:pt idx="6" formatCode="General">
                  <c:v>14600000</c:v>
                </c:pt>
              </c:numCache>
            </c:numRef>
          </c:val>
          <c:smooth val="0"/>
          <c:extLst>
            <c:ext xmlns:c16="http://schemas.microsoft.com/office/drawing/2014/chart" uri="{C3380CC4-5D6E-409C-BE32-E72D297353CC}">
              <c16:uniqueId val="{00000001-6FBF-48CE-A44C-0973A3F583F1}"/>
            </c:ext>
          </c:extLst>
        </c:ser>
        <c:ser>
          <c:idx val="2"/>
          <c:order val="2"/>
          <c:tx>
            <c:strRef>
              <c:f>Sheet1!$D$1</c:f>
              <c:strCache>
                <c:ptCount val="1"/>
                <c:pt idx="0">
                  <c:v>ＨＴＢ</c:v>
                </c:pt>
              </c:strCache>
            </c:strRef>
          </c:tx>
          <c:spPr>
            <a:ln w="22225" cap="rnd">
              <a:solidFill>
                <a:schemeClr val="accent3"/>
              </a:solidFill>
              <a:round/>
            </a:ln>
            <a:effectLst/>
          </c:spPr>
          <c:marker>
            <c:symbol val="triangle"/>
            <c:size val="6"/>
            <c:spPr>
              <a:solidFill>
                <a:schemeClr val="accent3"/>
              </a:solidFill>
              <a:ln w="9525">
                <a:solidFill>
                  <a:schemeClr val="accent3"/>
                </a:solidFill>
                <a:round/>
              </a:ln>
              <a:effectLst/>
            </c:spPr>
          </c:marker>
          <c:cat>
            <c:numRef>
              <c:f>Sheet1!$A$2:$A$8</c:f>
              <c:numCache>
                <c:formatCode>General</c:formatCode>
                <c:ptCount val="7"/>
                <c:pt idx="0">
                  <c:v>2010</c:v>
                </c:pt>
                <c:pt idx="1">
                  <c:v>11</c:v>
                </c:pt>
                <c:pt idx="2">
                  <c:v>12</c:v>
                </c:pt>
                <c:pt idx="3">
                  <c:v>13</c:v>
                </c:pt>
                <c:pt idx="4">
                  <c:v>14</c:v>
                </c:pt>
                <c:pt idx="5">
                  <c:v>15</c:v>
                </c:pt>
                <c:pt idx="6">
                  <c:v>16</c:v>
                </c:pt>
              </c:numCache>
            </c:numRef>
          </c:cat>
          <c:val>
            <c:numRef>
              <c:f>Sheet1!$D$2:$D$8</c:f>
              <c:numCache>
                <c:formatCode>#,##0_);[Red]\(#,##0\)</c:formatCode>
                <c:ptCount val="7"/>
                <c:pt idx="0" formatCode="General">
                  <c:v>1740000</c:v>
                </c:pt>
                <c:pt idx="1">
                  <c:v>1790000</c:v>
                </c:pt>
                <c:pt idx="2" formatCode="General">
                  <c:v>1918000</c:v>
                </c:pt>
                <c:pt idx="3" formatCode="General">
                  <c:v>2477000</c:v>
                </c:pt>
                <c:pt idx="4" formatCode="General">
                  <c:v>2794000</c:v>
                </c:pt>
                <c:pt idx="5" formatCode="General">
                  <c:v>3107000</c:v>
                </c:pt>
                <c:pt idx="6" formatCode="General">
                  <c:v>2894000</c:v>
                </c:pt>
              </c:numCache>
            </c:numRef>
          </c:val>
          <c:smooth val="0"/>
          <c:extLst>
            <c:ext xmlns:c16="http://schemas.microsoft.com/office/drawing/2014/chart" uri="{C3380CC4-5D6E-409C-BE32-E72D297353CC}">
              <c16:uniqueId val="{00000002-6FBF-48CE-A44C-0973A3F583F1}"/>
            </c:ext>
          </c:extLst>
        </c:ser>
        <c:dLbls>
          <c:showLegendKey val="0"/>
          <c:showVal val="0"/>
          <c:showCatName val="0"/>
          <c:showSerName val="0"/>
          <c:showPercent val="0"/>
          <c:showBubbleSize val="0"/>
        </c:dLbls>
        <c:marker val="1"/>
        <c:smooth val="0"/>
        <c:axId val="631277808"/>
        <c:axId val="631278984"/>
      </c:lineChart>
      <c:catAx>
        <c:axId val="631277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800" b="0" i="0" u="none" strike="noStrike" kern="1200" cap="all" spc="120" normalizeH="0" baseline="0">
                <a:solidFill>
                  <a:schemeClr val="tx1"/>
                </a:solidFill>
                <a:latin typeface="Meiryo UI" panose="020B0604030504040204" pitchFamily="50" charset="-128"/>
                <a:ea typeface="Meiryo UI" panose="020B0604030504040204" pitchFamily="50" charset="-128"/>
                <a:cs typeface="+mn-cs"/>
              </a:defRPr>
            </a:pPr>
            <a:endParaRPr lang="ja-JP"/>
          </a:p>
        </c:txPr>
        <c:crossAx val="631278984"/>
        <c:crosses val="autoZero"/>
        <c:auto val="1"/>
        <c:lblAlgn val="ctr"/>
        <c:lblOffset val="100"/>
        <c:noMultiLvlLbl val="0"/>
      </c:catAx>
      <c:valAx>
        <c:axId val="631278984"/>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1277808"/>
        <c:crosses val="autoZero"/>
        <c:crossBetween val="between"/>
        <c:dispUnits>
          <c:builtInUnit val="tenThousands"/>
        </c:dispUnits>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9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外国人</c:v>
                </c:pt>
              </c:strCache>
            </c:strRef>
          </c:tx>
          <c:spPr>
            <a:ln>
              <a:solidFill>
                <a:schemeClr val="tx1"/>
              </a:solidFill>
            </a:ln>
          </c:spPr>
          <c:dPt>
            <c:idx val="0"/>
            <c:bubble3D val="0"/>
            <c:spPr>
              <a:solidFill>
                <a:schemeClr val="accent1"/>
              </a:solidFill>
              <a:ln w="25400">
                <a:solidFill>
                  <a:schemeClr val="tx1"/>
                </a:solidFill>
              </a:ln>
              <a:effectLst/>
              <a:sp3d contourW="25400">
                <a:contourClr>
                  <a:schemeClr val="tx1"/>
                </a:contourClr>
              </a:sp3d>
            </c:spPr>
            <c:extLst>
              <c:ext xmlns:c16="http://schemas.microsoft.com/office/drawing/2014/chart" uri="{C3380CC4-5D6E-409C-BE32-E72D297353CC}">
                <c16:uniqueId val="{00000001-802C-40E3-B6F5-B249AA6FE433}"/>
              </c:ext>
            </c:extLst>
          </c:dPt>
          <c:dPt>
            <c:idx val="1"/>
            <c:bubble3D val="0"/>
            <c:explosion val="26"/>
            <c:spPr>
              <a:solidFill>
                <a:schemeClr val="accent2"/>
              </a:solidFill>
              <a:ln w="25400">
                <a:solidFill>
                  <a:schemeClr val="tx1"/>
                </a:solidFill>
              </a:ln>
              <a:effectLst/>
              <a:sp3d contourW="25400">
                <a:contourClr>
                  <a:schemeClr val="tx1"/>
                </a:contourClr>
              </a:sp3d>
            </c:spPr>
            <c:extLst>
              <c:ext xmlns:c16="http://schemas.microsoft.com/office/drawing/2014/chart" uri="{C3380CC4-5D6E-409C-BE32-E72D297353CC}">
                <c16:uniqueId val="{00000003-802C-40E3-B6F5-B249AA6FE433}"/>
              </c:ext>
            </c:extLst>
          </c:dPt>
          <c:dPt>
            <c:idx val="2"/>
            <c:bubble3D val="0"/>
            <c:spPr>
              <a:solidFill>
                <a:schemeClr val="accent3"/>
              </a:solidFill>
              <a:ln w="25400">
                <a:solidFill>
                  <a:schemeClr val="tx1"/>
                </a:solidFill>
              </a:ln>
              <a:effectLst/>
              <a:sp3d contourW="25400">
                <a:contourClr>
                  <a:schemeClr val="tx1"/>
                </a:contourClr>
              </a:sp3d>
            </c:spPr>
            <c:extLst>
              <c:ext xmlns:c16="http://schemas.microsoft.com/office/drawing/2014/chart" uri="{C3380CC4-5D6E-409C-BE32-E72D297353CC}">
                <c16:uniqueId val="{00000005-802C-40E3-B6F5-B249AA6FE433}"/>
              </c:ext>
            </c:extLst>
          </c:dPt>
          <c:dPt>
            <c:idx val="3"/>
            <c:bubble3D val="0"/>
            <c:spPr>
              <a:solidFill>
                <a:schemeClr val="accent4"/>
              </a:solidFill>
              <a:ln w="25400">
                <a:solidFill>
                  <a:schemeClr val="tx1"/>
                </a:solidFill>
              </a:ln>
              <a:effectLst/>
              <a:sp3d contourW="25400">
                <a:contourClr>
                  <a:schemeClr val="tx1"/>
                </a:contourClr>
              </a:sp3d>
            </c:spPr>
            <c:extLst>
              <c:ext xmlns:c16="http://schemas.microsoft.com/office/drawing/2014/chart" uri="{C3380CC4-5D6E-409C-BE32-E72D297353CC}">
                <c16:uniqueId val="{00000007-802C-40E3-B6F5-B249AA6FE433}"/>
              </c:ext>
            </c:extLst>
          </c:dPt>
          <c:dPt>
            <c:idx val="4"/>
            <c:bubble3D val="0"/>
            <c:spPr>
              <a:solidFill>
                <a:schemeClr val="accent1">
                  <a:lumMod val="20000"/>
                  <a:lumOff val="80000"/>
                </a:schemeClr>
              </a:solidFill>
              <a:ln w="25400">
                <a:solidFill>
                  <a:schemeClr val="tx1"/>
                </a:solidFill>
              </a:ln>
              <a:effectLst/>
              <a:sp3d contourW="25400">
                <a:contourClr>
                  <a:schemeClr val="tx1"/>
                </a:contourClr>
              </a:sp3d>
            </c:spPr>
            <c:extLst>
              <c:ext xmlns:c16="http://schemas.microsoft.com/office/drawing/2014/chart" uri="{C3380CC4-5D6E-409C-BE32-E72D297353CC}">
                <c16:uniqueId val="{00000009-802C-40E3-B6F5-B249AA6FE433}"/>
              </c:ext>
            </c:extLst>
          </c:dPt>
          <c:dLbls>
            <c:dLbl>
              <c:idx val="0"/>
              <c:layout>
                <c:manualLayout>
                  <c:x val="1.4267407172568688E-2"/>
                  <c:y val="-3.2121214500411541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802C-40E3-B6F5-B249AA6FE433}"/>
                </c:ext>
              </c:extLst>
            </c:dLbl>
            <c:dLbl>
              <c:idx val="2"/>
              <c:layout>
                <c:manualLayout>
                  <c:x val="-3.7663543089378547E-2"/>
                  <c:y val="6.7016575525484859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802C-40E3-B6F5-B249AA6FE433}"/>
                </c:ext>
              </c:extLst>
            </c:dLbl>
            <c:dLbl>
              <c:idx val="3"/>
              <c:layout>
                <c:manualLayout>
                  <c:x val="-2.476944223601061E-2"/>
                  <c:y val="-4.2032899807510869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802C-40E3-B6F5-B249AA6FE433}"/>
                </c:ext>
              </c:extLst>
            </c:dLbl>
            <c:dLbl>
              <c:idx val="4"/>
              <c:layout>
                <c:manualLayout>
                  <c:x val="-5.7223506660678887E-2"/>
                  <c:y val="-1.5897691569865965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802C-40E3-B6F5-B249AA6FE433}"/>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成田空港</c:v>
                </c:pt>
                <c:pt idx="1">
                  <c:v>関西空港</c:v>
                </c:pt>
                <c:pt idx="2">
                  <c:v>羽田空港</c:v>
                </c:pt>
                <c:pt idx="3">
                  <c:v>中部空港</c:v>
                </c:pt>
                <c:pt idx="4">
                  <c:v>その他</c:v>
                </c:pt>
              </c:strCache>
            </c:strRef>
          </c:cat>
          <c:val>
            <c:numRef>
              <c:f>Sheet1!$B$2:$B$6</c:f>
              <c:numCache>
                <c:formatCode>#,##0_ </c:formatCode>
                <c:ptCount val="5"/>
                <c:pt idx="0">
                  <c:v>7639125</c:v>
                </c:pt>
                <c:pt idx="1">
                  <c:v>7159996</c:v>
                </c:pt>
                <c:pt idx="2">
                  <c:v>3745577</c:v>
                </c:pt>
                <c:pt idx="3">
                  <c:v>1359385</c:v>
                </c:pt>
                <c:pt idx="4">
                  <c:v>7524699</c:v>
                </c:pt>
              </c:numCache>
            </c:numRef>
          </c:val>
          <c:extLst>
            <c:ext xmlns:c16="http://schemas.microsoft.com/office/drawing/2014/chart" uri="{C3380CC4-5D6E-409C-BE32-E72D297353CC}">
              <c16:uniqueId val="{0000000A-802C-40E3-B6F5-B249AA6FE433}"/>
            </c:ext>
          </c:extLst>
        </c:ser>
        <c:dLbls>
          <c:showLegendKey val="0"/>
          <c:showVal val="0"/>
          <c:showCatName val="0"/>
          <c:showSerName val="0"/>
          <c:showPercent val="0"/>
          <c:showBubbleSize val="0"/>
          <c:showLeaderLines val="1"/>
        </c:dLbls>
      </c:pie3DChart>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938376119097698"/>
          <c:y val="4.7152123145009488E-2"/>
          <c:w val="0.49555792394509113"/>
          <c:h val="0.78806555123937183"/>
        </c:manualLayout>
      </c:layout>
      <c:barChart>
        <c:barDir val="col"/>
        <c:grouping val="stacked"/>
        <c:varyColors val="0"/>
        <c:ser>
          <c:idx val="0"/>
          <c:order val="0"/>
          <c:tx>
            <c:strRef>
              <c:f>Sheet1!$B$1</c:f>
              <c:strCache>
                <c:ptCount val="1"/>
                <c:pt idx="0">
                  <c:v>客室数（左軸）</c:v>
                </c:pt>
              </c:strCache>
            </c:strRef>
          </c:tx>
          <c:spPr>
            <a:solidFill>
              <a:schemeClr val="accent1">
                <a:lumMod val="40000"/>
                <a:lumOff val="60000"/>
              </a:schemeClr>
            </a:solidFill>
            <a:ln>
              <a:solidFill>
                <a:schemeClr val="accent1"/>
              </a:solidFill>
            </a:ln>
            <a:effectLst/>
          </c:spPr>
          <c:invertIfNegative val="0"/>
          <c:dLbls>
            <c:spPr>
              <a:noFill/>
              <a:ln>
                <a:noFill/>
              </a:ln>
              <a:effectLst/>
            </c:spPr>
            <c:txPr>
              <a:bodyPr rot="-5400000" spcFirstLastPara="1" vertOverflow="ellipsis"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Sheet1!$B$2:$B$9</c:f>
              <c:numCache>
                <c:formatCode>General</c:formatCode>
                <c:ptCount val="8"/>
                <c:pt idx="0">
                  <c:v>55374</c:v>
                </c:pt>
                <c:pt idx="1">
                  <c:v>54733</c:v>
                </c:pt>
                <c:pt idx="2">
                  <c:v>55367</c:v>
                </c:pt>
                <c:pt idx="3">
                  <c:v>56992</c:v>
                </c:pt>
                <c:pt idx="4">
                  <c:v>57147</c:v>
                </c:pt>
                <c:pt idx="5">
                  <c:v>59284</c:v>
                </c:pt>
                <c:pt idx="6">
                  <c:v>62306</c:v>
                </c:pt>
                <c:pt idx="7">
                  <c:v>71193</c:v>
                </c:pt>
              </c:numCache>
            </c:numRef>
          </c:val>
          <c:extLst>
            <c:ext xmlns:c16="http://schemas.microsoft.com/office/drawing/2014/chart" uri="{C3380CC4-5D6E-409C-BE32-E72D297353CC}">
              <c16:uniqueId val="{00000000-5A74-4BB7-ACA0-4E0F96555BF3}"/>
            </c:ext>
          </c:extLst>
        </c:ser>
        <c:dLbls>
          <c:showLegendKey val="0"/>
          <c:showVal val="0"/>
          <c:showCatName val="0"/>
          <c:showSerName val="0"/>
          <c:showPercent val="0"/>
          <c:showBubbleSize val="0"/>
        </c:dLbls>
        <c:gapWidth val="90"/>
        <c:overlap val="100"/>
        <c:axId val="633486936"/>
        <c:axId val="633487720"/>
      </c:barChart>
      <c:lineChart>
        <c:grouping val="standard"/>
        <c:varyColors val="0"/>
        <c:ser>
          <c:idx val="1"/>
          <c:order val="1"/>
          <c:tx>
            <c:strRef>
              <c:f>Sheet1!$C$1</c:f>
              <c:strCache>
                <c:ptCount val="1"/>
                <c:pt idx="0">
                  <c:v>施設数（右軸）</c:v>
                </c:pt>
              </c:strCache>
            </c:strRef>
          </c:tx>
          <c:spPr>
            <a:ln w="28575" cap="rnd">
              <a:solidFill>
                <a:schemeClr val="tx1"/>
              </a:solidFill>
              <a:round/>
            </a:ln>
            <a:effectLst/>
          </c:spPr>
          <c:marker>
            <c:symbol val="circle"/>
            <c:size val="5"/>
            <c:spPr>
              <a:solidFill>
                <a:schemeClr val="tx1"/>
              </a:solidFill>
              <a:ln w="9525">
                <a:solidFill>
                  <a:schemeClr val="tx1"/>
                </a:solidFill>
              </a:ln>
              <a:effectLst/>
            </c:spPr>
          </c:marker>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Sheet1!$C$2:$C$9</c:f>
              <c:numCache>
                <c:formatCode>General</c:formatCode>
                <c:ptCount val="8"/>
                <c:pt idx="0">
                  <c:v>365</c:v>
                </c:pt>
                <c:pt idx="1">
                  <c:v>356</c:v>
                </c:pt>
                <c:pt idx="2">
                  <c:v>359</c:v>
                </c:pt>
                <c:pt idx="3">
                  <c:v>374</c:v>
                </c:pt>
                <c:pt idx="4">
                  <c:v>371</c:v>
                </c:pt>
                <c:pt idx="5">
                  <c:v>387</c:v>
                </c:pt>
                <c:pt idx="6">
                  <c:v>421</c:v>
                </c:pt>
                <c:pt idx="7">
                  <c:v>498</c:v>
                </c:pt>
              </c:numCache>
            </c:numRef>
          </c:val>
          <c:smooth val="0"/>
          <c:extLst>
            <c:ext xmlns:c16="http://schemas.microsoft.com/office/drawing/2014/chart" uri="{C3380CC4-5D6E-409C-BE32-E72D297353CC}">
              <c16:uniqueId val="{00000001-5A74-4BB7-ACA0-4E0F96555BF3}"/>
            </c:ext>
          </c:extLst>
        </c:ser>
        <c:dLbls>
          <c:showLegendKey val="0"/>
          <c:showVal val="0"/>
          <c:showCatName val="0"/>
          <c:showSerName val="0"/>
          <c:showPercent val="0"/>
          <c:showBubbleSize val="0"/>
        </c:dLbls>
        <c:marker val="1"/>
        <c:smooth val="0"/>
        <c:axId val="633493992"/>
        <c:axId val="633493600"/>
      </c:lineChart>
      <c:catAx>
        <c:axId val="6334869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160000" spcFirstLastPara="1" vertOverflow="ellipsis"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3487720"/>
        <c:crosses val="autoZero"/>
        <c:auto val="1"/>
        <c:lblAlgn val="ctr"/>
        <c:lblOffset val="100"/>
        <c:noMultiLvlLbl val="0"/>
      </c:catAx>
      <c:valAx>
        <c:axId val="633487720"/>
        <c:scaling>
          <c:orientation val="minMax"/>
          <c:max val="10000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3486936"/>
        <c:crosses val="autoZero"/>
        <c:crossBetween val="between"/>
      </c:valAx>
      <c:valAx>
        <c:axId val="633493600"/>
        <c:scaling>
          <c:orientation val="minMax"/>
          <c:min val="0"/>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3493992"/>
        <c:crosses val="max"/>
        <c:crossBetween val="between"/>
      </c:valAx>
      <c:catAx>
        <c:axId val="633493992"/>
        <c:scaling>
          <c:orientation val="minMax"/>
        </c:scaling>
        <c:delete val="1"/>
        <c:axPos val="b"/>
        <c:numFmt formatCode="General" sourceLinked="1"/>
        <c:majorTickMark val="out"/>
        <c:minorTickMark val="none"/>
        <c:tickLblPos val="nextTo"/>
        <c:crossAx val="633493600"/>
        <c:crosses val="autoZero"/>
        <c:auto val="1"/>
        <c:lblAlgn val="ctr"/>
        <c:lblOffset val="100"/>
        <c:noMultiLvlLbl val="0"/>
      </c:catAx>
      <c:spPr>
        <a:noFill/>
        <a:ln>
          <a:noFill/>
        </a:ln>
        <a:effectLst/>
      </c:spPr>
    </c:plotArea>
    <c:legend>
      <c:legendPos val="r"/>
      <c:layout>
        <c:manualLayout>
          <c:xMode val="edge"/>
          <c:yMode val="edge"/>
          <c:x val="0.73367953087944848"/>
          <c:y val="0.67059803540695795"/>
          <c:w val="0.24495786464564093"/>
          <c:h val="0.13766934852101981"/>
        </c:manualLayout>
      </c:layout>
      <c:overlay val="1"/>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9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東京</c:v>
                </c:pt>
              </c:strCache>
            </c:strRef>
          </c:tx>
          <c:spPr>
            <a:ln w="28575" cap="rnd">
              <a:solidFill>
                <a:schemeClr val="accent1"/>
              </a:solidFill>
              <a:prstDash val="sysDash"/>
              <a:round/>
            </a:ln>
            <a:effectLst/>
          </c:spPr>
          <c:marker>
            <c:symbol val="circle"/>
            <c:size val="5"/>
            <c:spPr>
              <a:solidFill>
                <a:schemeClr val="accent1"/>
              </a:solidFill>
              <a:ln w="9525">
                <a:solidFill>
                  <a:schemeClr val="accent1"/>
                </a:solidFill>
                <a:prstDash val="sysDash"/>
              </a:ln>
              <a:effectLst/>
            </c:spPr>
          </c:marker>
          <c:cat>
            <c:numRef>
              <c:f>Sheet1!$A$2:$A$8</c:f>
              <c:numCache>
                <c:formatCode>General</c:formatCode>
                <c:ptCount val="7"/>
                <c:pt idx="0">
                  <c:v>2011</c:v>
                </c:pt>
                <c:pt idx="1">
                  <c:v>12</c:v>
                </c:pt>
                <c:pt idx="2">
                  <c:v>13</c:v>
                </c:pt>
                <c:pt idx="3">
                  <c:v>14</c:v>
                </c:pt>
                <c:pt idx="4">
                  <c:v>15</c:v>
                </c:pt>
                <c:pt idx="5">
                  <c:v>16</c:v>
                </c:pt>
                <c:pt idx="6">
                  <c:v>17</c:v>
                </c:pt>
              </c:numCache>
            </c:numRef>
          </c:cat>
          <c:val>
            <c:numRef>
              <c:f>Sheet1!$B$2:$B$8</c:f>
              <c:numCache>
                <c:formatCode>#,##0_);[Red]\(#,##0\)</c:formatCode>
                <c:ptCount val="7"/>
                <c:pt idx="0">
                  <c:v>5651810</c:v>
                </c:pt>
                <c:pt idx="1">
                  <c:v>8291740</c:v>
                </c:pt>
                <c:pt idx="2">
                  <c:v>9830950</c:v>
                </c:pt>
                <c:pt idx="3">
                  <c:v>13195260</c:v>
                </c:pt>
                <c:pt idx="4">
                  <c:v>17560590</c:v>
                </c:pt>
                <c:pt idx="5">
                  <c:v>18059960</c:v>
                </c:pt>
                <c:pt idx="6">
                  <c:v>19775890</c:v>
                </c:pt>
              </c:numCache>
            </c:numRef>
          </c:val>
          <c:smooth val="0"/>
          <c:extLst>
            <c:ext xmlns:c16="http://schemas.microsoft.com/office/drawing/2014/chart" uri="{C3380CC4-5D6E-409C-BE32-E72D297353CC}">
              <c16:uniqueId val="{00000000-3F4B-4DEE-A9D6-4CB8DE94C600}"/>
            </c:ext>
          </c:extLst>
        </c:ser>
        <c:ser>
          <c:idx val="1"/>
          <c:order val="1"/>
          <c:tx>
            <c:strRef>
              <c:f>Sheet1!$C$1</c:f>
              <c:strCache>
                <c:ptCount val="1"/>
                <c:pt idx="0">
                  <c:v>愛知</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Sheet1!$A$2:$A$8</c:f>
              <c:numCache>
                <c:formatCode>General</c:formatCode>
                <c:ptCount val="7"/>
                <c:pt idx="0">
                  <c:v>2011</c:v>
                </c:pt>
                <c:pt idx="1">
                  <c:v>12</c:v>
                </c:pt>
                <c:pt idx="2">
                  <c:v>13</c:v>
                </c:pt>
                <c:pt idx="3">
                  <c:v>14</c:v>
                </c:pt>
                <c:pt idx="4">
                  <c:v>15</c:v>
                </c:pt>
                <c:pt idx="5">
                  <c:v>16</c:v>
                </c:pt>
                <c:pt idx="6">
                  <c:v>17</c:v>
                </c:pt>
              </c:numCache>
            </c:numRef>
          </c:cat>
          <c:val>
            <c:numRef>
              <c:f>Sheet1!$C$2:$C$8</c:f>
              <c:numCache>
                <c:formatCode>#,##0_);[Red]\(#,##0\)</c:formatCode>
                <c:ptCount val="7"/>
                <c:pt idx="0">
                  <c:v>712630</c:v>
                </c:pt>
                <c:pt idx="1">
                  <c:v>944640</c:v>
                </c:pt>
                <c:pt idx="2">
                  <c:v>1147560</c:v>
                </c:pt>
                <c:pt idx="3">
                  <c:v>1489680</c:v>
                </c:pt>
                <c:pt idx="4">
                  <c:v>2347290</c:v>
                </c:pt>
                <c:pt idx="5">
                  <c:v>2393190</c:v>
                </c:pt>
                <c:pt idx="6">
                  <c:v>2542860</c:v>
                </c:pt>
              </c:numCache>
            </c:numRef>
          </c:val>
          <c:smooth val="0"/>
          <c:extLst>
            <c:ext xmlns:c16="http://schemas.microsoft.com/office/drawing/2014/chart" uri="{C3380CC4-5D6E-409C-BE32-E72D297353CC}">
              <c16:uniqueId val="{00000001-3F4B-4DEE-A9D6-4CB8DE94C600}"/>
            </c:ext>
          </c:extLst>
        </c:ser>
        <c:ser>
          <c:idx val="2"/>
          <c:order val="2"/>
          <c:tx>
            <c:strRef>
              <c:f>Sheet1!$D$1</c:f>
              <c:strCache>
                <c:ptCount val="1"/>
                <c:pt idx="0">
                  <c:v>京都</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numRef>
              <c:f>Sheet1!$A$2:$A$8</c:f>
              <c:numCache>
                <c:formatCode>General</c:formatCode>
                <c:ptCount val="7"/>
                <c:pt idx="0">
                  <c:v>2011</c:v>
                </c:pt>
                <c:pt idx="1">
                  <c:v>12</c:v>
                </c:pt>
                <c:pt idx="2">
                  <c:v>13</c:v>
                </c:pt>
                <c:pt idx="3">
                  <c:v>14</c:v>
                </c:pt>
                <c:pt idx="4">
                  <c:v>15</c:v>
                </c:pt>
                <c:pt idx="5">
                  <c:v>16</c:v>
                </c:pt>
                <c:pt idx="6">
                  <c:v>17</c:v>
                </c:pt>
              </c:numCache>
            </c:numRef>
          </c:cat>
          <c:val>
            <c:numRef>
              <c:f>Sheet1!$D$2:$D$8</c:f>
              <c:numCache>
                <c:formatCode>#,##0_);[Red]\(#,##0\)</c:formatCode>
                <c:ptCount val="7"/>
                <c:pt idx="0">
                  <c:v>1052740</c:v>
                </c:pt>
                <c:pt idx="1">
                  <c:v>2305170</c:v>
                </c:pt>
                <c:pt idx="2">
                  <c:v>2625880</c:v>
                </c:pt>
                <c:pt idx="3">
                  <c:v>3291010</c:v>
                </c:pt>
                <c:pt idx="4">
                  <c:v>4578670</c:v>
                </c:pt>
                <c:pt idx="5">
                  <c:v>4602810</c:v>
                </c:pt>
                <c:pt idx="6">
                  <c:v>5556380</c:v>
                </c:pt>
              </c:numCache>
            </c:numRef>
          </c:val>
          <c:smooth val="0"/>
          <c:extLst>
            <c:ext xmlns:c16="http://schemas.microsoft.com/office/drawing/2014/chart" uri="{C3380CC4-5D6E-409C-BE32-E72D297353CC}">
              <c16:uniqueId val="{00000002-3F4B-4DEE-A9D6-4CB8DE94C600}"/>
            </c:ext>
          </c:extLst>
        </c:ser>
        <c:ser>
          <c:idx val="3"/>
          <c:order val="3"/>
          <c:tx>
            <c:strRef>
              <c:f>Sheet1!$E$1</c:f>
              <c:strCache>
                <c:ptCount val="1"/>
                <c:pt idx="0">
                  <c:v>大阪</c:v>
                </c:pt>
              </c:strCache>
            </c:strRef>
          </c:tx>
          <c:spPr>
            <a:ln w="38100" cap="rnd">
              <a:solidFill>
                <a:schemeClr val="tx1"/>
              </a:solidFill>
              <a:round/>
            </a:ln>
            <a:effectLst/>
          </c:spPr>
          <c:marker>
            <c:symbol val="circle"/>
            <c:size val="5"/>
            <c:spPr>
              <a:solidFill>
                <a:schemeClr val="tx1"/>
              </a:solidFill>
              <a:ln w="38100">
                <a:solidFill>
                  <a:schemeClr val="tx1"/>
                </a:solidFill>
              </a:ln>
              <a:effectLst/>
            </c:spPr>
          </c:marker>
          <c:dLbls>
            <c:numFmt formatCode="#,##0_);[Red]\(#,##0\)" sourceLinked="0"/>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mn-lt"/>
                    <a:ea typeface="+mn-ea"/>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2011</c:v>
                </c:pt>
                <c:pt idx="1">
                  <c:v>12</c:v>
                </c:pt>
                <c:pt idx="2">
                  <c:v>13</c:v>
                </c:pt>
                <c:pt idx="3">
                  <c:v>14</c:v>
                </c:pt>
                <c:pt idx="4">
                  <c:v>15</c:v>
                </c:pt>
                <c:pt idx="5">
                  <c:v>16</c:v>
                </c:pt>
                <c:pt idx="6">
                  <c:v>17</c:v>
                </c:pt>
              </c:numCache>
            </c:numRef>
          </c:cat>
          <c:val>
            <c:numRef>
              <c:f>Sheet1!$E$2:$E$8</c:f>
              <c:numCache>
                <c:formatCode>#,##0_);[Red]\(#,##0\)</c:formatCode>
                <c:ptCount val="7"/>
                <c:pt idx="0">
                  <c:v>2365390</c:v>
                </c:pt>
                <c:pt idx="1">
                  <c:v>3060850</c:v>
                </c:pt>
                <c:pt idx="2">
                  <c:v>4314500</c:v>
                </c:pt>
                <c:pt idx="3">
                  <c:v>6200160</c:v>
                </c:pt>
                <c:pt idx="4">
                  <c:v>8965670</c:v>
                </c:pt>
                <c:pt idx="5">
                  <c:v>10008830</c:v>
                </c:pt>
                <c:pt idx="6">
                  <c:v>11672040</c:v>
                </c:pt>
              </c:numCache>
            </c:numRef>
          </c:val>
          <c:smooth val="0"/>
          <c:extLst>
            <c:ext xmlns:c16="http://schemas.microsoft.com/office/drawing/2014/chart" uri="{C3380CC4-5D6E-409C-BE32-E72D297353CC}">
              <c16:uniqueId val="{00000003-3F4B-4DEE-A9D6-4CB8DE94C600}"/>
            </c:ext>
          </c:extLst>
        </c:ser>
        <c:dLbls>
          <c:showLegendKey val="0"/>
          <c:showVal val="0"/>
          <c:showCatName val="0"/>
          <c:showSerName val="0"/>
          <c:showPercent val="0"/>
          <c:showBubbleSize val="0"/>
        </c:dLbls>
        <c:marker val="1"/>
        <c:smooth val="0"/>
        <c:axId val="633489680"/>
        <c:axId val="633496736"/>
      </c:lineChart>
      <c:catAx>
        <c:axId val="633489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ja-JP"/>
          </a:p>
        </c:txPr>
        <c:crossAx val="633496736"/>
        <c:crosses val="autoZero"/>
        <c:auto val="1"/>
        <c:lblAlgn val="ctr"/>
        <c:lblOffset val="100"/>
        <c:noMultiLvlLbl val="0"/>
      </c:catAx>
      <c:valAx>
        <c:axId val="633496736"/>
        <c:scaling>
          <c:orientation val="minMax"/>
        </c:scaling>
        <c:delete val="0"/>
        <c:axPos val="l"/>
        <c:numFmt formatCode="#,##0_);[Red]\(#,##0\)"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ja-JP"/>
          </a:p>
        </c:txPr>
        <c:crossAx val="633489680"/>
        <c:crosses val="autoZero"/>
        <c:crossBetween val="between"/>
        <c:dispUnits>
          <c:builtInUnit val="tenThousands"/>
        </c:dispUnits>
      </c:valAx>
      <c:spPr>
        <a:noFill/>
        <a:ln>
          <a:noFill/>
        </a:ln>
        <a:effectLst/>
      </c:spPr>
    </c:plotArea>
    <c:plotVisOnly val="1"/>
    <c:dispBlanksAs val="gap"/>
    <c:showDLblsOverMax val="0"/>
  </c:chart>
  <c:spPr>
    <a:noFill/>
    <a:ln>
      <a:noFill/>
    </a:ln>
    <a:effectLst/>
  </c:spPr>
  <c:txPr>
    <a:bodyPr/>
    <a:lstStyle/>
    <a:p>
      <a:pPr>
        <a:defRPr sz="1050"/>
      </a:pPr>
      <a:endParaRPr lang="ja-JP"/>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228974187351936"/>
          <c:y val="7.0547218157046093E-2"/>
          <c:w val="0.67350772714068785"/>
          <c:h val="0.70357341607102997"/>
        </c:manualLayout>
      </c:layout>
      <c:barChart>
        <c:barDir val="col"/>
        <c:grouping val="stacked"/>
        <c:varyColors val="0"/>
        <c:ser>
          <c:idx val="0"/>
          <c:order val="0"/>
          <c:tx>
            <c:strRef>
              <c:f>Sheet1!$B$1</c:f>
              <c:strCache>
                <c:ptCount val="1"/>
                <c:pt idx="0">
                  <c:v>法人2税</c:v>
                </c:pt>
              </c:strCache>
            </c:strRef>
          </c:tx>
          <c:spPr>
            <a:solidFill>
              <a:schemeClr val="accent1"/>
            </a:solidFill>
            <a:ln>
              <a:solidFill>
                <a:schemeClr val="tx2"/>
              </a:solidFill>
            </a:ln>
            <a:effectLst/>
          </c:spPr>
          <c:invertIfNegative val="0"/>
          <c:dLbls>
            <c:numFmt formatCode="0_);[Red]\(0\)" sourceLinked="0"/>
            <c:spPr>
              <a:noFill/>
              <a:ln>
                <a:noFill/>
              </a:ln>
              <a:effectLst/>
            </c:spPr>
            <c:txPr>
              <a:bodyPr rot="-5400000" spcFirstLastPara="1" vertOverflow="ellipsis" wrap="square" anchor="ctr" anchorCtr="1"/>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#,##0\ ;"△ "#,##0\ </c:formatCode>
                <c:ptCount val="10"/>
                <c:pt idx="0">
                  <c:v>5235</c:v>
                </c:pt>
                <c:pt idx="1">
                  <c:v>2944</c:v>
                </c:pt>
                <c:pt idx="2">
                  <c:v>2629</c:v>
                </c:pt>
                <c:pt idx="3" formatCode="#,##0\ ;&quot;△&quot;#,##0\ ">
                  <c:v>2687</c:v>
                </c:pt>
                <c:pt idx="4" formatCode="#,##0\ ;&quot;△&quot;#,##0\ ">
                  <c:v>2780</c:v>
                </c:pt>
                <c:pt idx="5" formatCode="#,##0\ ;&quot;△&quot;#,##0\ ">
                  <c:v>3049</c:v>
                </c:pt>
                <c:pt idx="6" formatCode="#,##0\ ;&quot;△&quot;#,##0\ ">
                  <c:v>3292</c:v>
                </c:pt>
                <c:pt idx="7" formatCode="#,##0\ ;&quot;△&quot;#,##0\ ">
                  <c:v>3689</c:v>
                </c:pt>
                <c:pt idx="8" formatCode="#,##0\ ;&quot;△&quot;#,##0\ ">
                  <c:v>4080</c:v>
                </c:pt>
                <c:pt idx="9" formatCode="#,##0\ ;&quot;△&quot;#,##0\ ">
                  <c:v>4285</c:v>
                </c:pt>
              </c:numCache>
            </c:numRef>
          </c:val>
          <c:extLst>
            <c:ext xmlns:c16="http://schemas.microsoft.com/office/drawing/2014/chart" uri="{C3380CC4-5D6E-409C-BE32-E72D297353CC}">
              <c16:uniqueId val="{00000000-75F9-426A-B55D-C7F0C6DDA480}"/>
            </c:ext>
          </c:extLst>
        </c:ser>
        <c:ser>
          <c:idx val="1"/>
          <c:order val="1"/>
          <c:tx>
            <c:strRef>
              <c:f>Sheet1!$C$1</c:f>
              <c:strCache>
                <c:ptCount val="1"/>
                <c:pt idx="0">
                  <c:v>その他</c:v>
                </c:pt>
              </c:strCache>
            </c:strRef>
          </c:tx>
          <c:spPr>
            <a:solidFill>
              <a:schemeClr val="accent1">
                <a:lumMod val="40000"/>
                <a:lumOff val="60000"/>
              </a:schemeClr>
            </a:solidFill>
            <a:ln>
              <a:solidFill>
                <a:schemeClr val="tx2"/>
              </a:solidFill>
            </a:ln>
            <a:effectLst/>
          </c:spPr>
          <c:invertIfNegative val="0"/>
          <c:dLbls>
            <c:numFmt formatCode="#,##0_);[Red]\(#,##0\)" sourceLinked="0"/>
            <c:spPr>
              <a:noFill/>
              <a:ln>
                <a:noFill/>
              </a:ln>
              <a:effectLst/>
            </c:spPr>
            <c:txPr>
              <a:bodyPr rot="-5400000" spcFirstLastPara="1" vertOverflow="ellipsis" wrap="square" anchor="ctr" anchorCtr="1"/>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#,##0\ ;"△ "#,##0\ </c:formatCode>
                <c:ptCount val="10"/>
                <c:pt idx="0">
                  <c:v>8332</c:v>
                </c:pt>
                <c:pt idx="1">
                  <c:v>8002</c:v>
                </c:pt>
                <c:pt idx="2">
                  <c:v>8028</c:v>
                </c:pt>
                <c:pt idx="3">
                  <c:v>7740</c:v>
                </c:pt>
                <c:pt idx="4">
                  <c:v>7916</c:v>
                </c:pt>
                <c:pt idx="5">
                  <c:v>8122</c:v>
                </c:pt>
                <c:pt idx="6">
                  <c:v>8729</c:v>
                </c:pt>
                <c:pt idx="7">
                  <c:v>10587</c:v>
                </c:pt>
                <c:pt idx="8">
                  <c:v>10079</c:v>
                </c:pt>
                <c:pt idx="9">
                  <c:v>10714</c:v>
                </c:pt>
              </c:numCache>
            </c:numRef>
          </c:val>
          <c:extLst>
            <c:ext xmlns:c16="http://schemas.microsoft.com/office/drawing/2014/chart" uri="{C3380CC4-5D6E-409C-BE32-E72D297353CC}">
              <c16:uniqueId val="{00000001-75F9-426A-B55D-C7F0C6DDA480}"/>
            </c:ext>
          </c:extLst>
        </c:ser>
        <c:dLbls>
          <c:showLegendKey val="0"/>
          <c:showVal val="0"/>
          <c:showCatName val="0"/>
          <c:showSerName val="0"/>
          <c:showPercent val="0"/>
          <c:showBubbleSize val="0"/>
        </c:dLbls>
        <c:gapWidth val="75"/>
        <c:overlap val="100"/>
        <c:axId val="633478704"/>
        <c:axId val="633475568"/>
      </c:barChart>
      <c:catAx>
        <c:axId val="6334787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75568"/>
        <c:crosses val="autoZero"/>
        <c:auto val="1"/>
        <c:lblAlgn val="ctr"/>
        <c:lblOffset val="100"/>
        <c:noMultiLvlLbl val="0"/>
      </c:catAx>
      <c:valAx>
        <c:axId val="633475568"/>
        <c:scaling>
          <c:orientation val="minMax"/>
          <c:max val="15000"/>
          <c:min val="0"/>
        </c:scaling>
        <c:delete val="0"/>
        <c:axPos val="l"/>
        <c:numFmt formatCode="0_);[Red]\(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78704"/>
        <c:crosses val="autoZero"/>
        <c:crossBetween val="between"/>
      </c:valAx>
      <c:spPr>
        <a:noFill/>
        <a:ln>
          <a:noFill/>
        </a:ln>
        <a:effectLst/>
      </c:spPr>
    </c:plotArea>
    <c:legend>
      <c:legendPos val="r"/>
      <c:layout>
        <c:manualLayout>
          <c:xMode val="edge"/>
          <c:yMode val="edge"/>
          <c:x val="0.81966727645847981"/>
          <c:y val="0.45505567819687026"/>
          <c:w val="0.1454631959785119"/>
          <c:h val="0.1813296238535677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9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228974187351936"/>
          <c:y val="7.0547218157046093E-2"/>
          <c:w val="0.67350772714068785"/>
          <c:h val="0.70357341607102997"/>
        </c:manualLayout>
      </c:layout>
      <c:barChart>
        <c:barDir val="col"/>
        <c:grouping val="stacked"/>
        <c:varyColors val="0"/>
        <c:ser>
          <c:idx val="0"/>
          <c:order val="0"/>
          <c:tx>
            <c:strRef>
              <c:f>Sheet1!$B$1</c:f>
              <c:strCache>
                <c:ptCount val="1"/>
                <c:pt idx="0">
                  <c:v>その他</c:v>
                </c:pt>
              </c:strCache>
            </c:strRef>
          </c:tx>
          <c:spPr>
            <a:solidFill>
              <a:schemeClr val="accent1"/>
            </a:solidFill>
            <a:ln>
              <a:solidFill>
                <a:schemeClr val="tx2"/>
              </a:solidFill>
            </a:ln>
            <a:effectLst/>
          </c:spPr>
          <c:invertIfNegative val="0"/>
          <c:dLbls>
            <c:numFmt formatCode="#,##0_);[Red]\(#,##0\)" sourceLinked="0"/>
            <c:spPr>
              <a:noFill/>
              <a:ln>
                <a:noFill/>
              </a:ln>
              <a:effectLst/>
            </c:spPr>
            <c:txPr>
              <a:bodyPr rot="-5400000" spcFirstLastPara="1" vertOverflow="ellipsis" wrap="square" anchor="ctr" anchorCtr="1"/>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#,##0_);[Red]\(#,##0\)</c:formatCode>
                <c:ptCount val="10"/>
                <c:pt idx="0">
                  <c:v>40247</c:v>
                </c:pt>
                <c:pt idx="1">
                  <c:v>39180</c:v>
                </c:pt>
                <c:pt idx="2">
                  <c:v>37886</c:v>
                </c:pt>
                <c:pt idx="3">
                  <c:v>35454</c:v>
                </c:pt>
                <c:pt idx="4">
                  <c:v>35095</c:v>
                </c:pt>
                <c:pt idx="5">
                  <c:v>34176</c:v>
                </c:pt>
                <c:pt idx="6">
                  <c:v>33190</c:v>
                </c:pt>
                <c:pt idx="7">
                  <c:v>31538</c:v>
                </c:pt>
                <c:pt idx="8">
                  <c:v>30403</c:v>
                </c:pt>
                <c:pt idx="9">
                  <c:v>29069</c:v>
                </c:pt>
              </c:numCache>
            </c:numRef>
          </c:val>
          <c:extLst>
            <c:ext xmlns:c16="http://schemas.microsoft.com/office/drawing/2014/chart" uri="{C3380CC4-5D6E-409C-BE32-E72D297353CC}">
              <c16:uniqueId val="{00000000-B703-471E-80A3-FF0458C41AFA}"/>
            </c:ext>
          </c:extLst>
        </c:ser>
        <c:ser>
          <c:idx val="1"/>
          <c:order val="1"/>
          <c:tx>
            <c:strRef>
              <c:f>Sheet1!$C$1</c:f>
              <c:strCache>
                <c:ptCount val="1"/>
                <c:pt idx="0">
                  <c:v>臨財債等</c:v>
                </c:pt>
              </c:strCache>
            </c:strRef>
          </c:tx>
          <c:spPr>
            <a:solidFill>
              <a:schemeClr val="accent1">
                <a:lumMod val="20000"/>
                <a:lumOff val="80000"/>
              </a:schemeClr>
            </a:solidFill>
            <a:ln>
              <a:solidFill>
                <a:schemeClr val="tx2"/>
              </a:solidFill>
            </a:ln>
            <a:effectLst/>
          </c:spPr>
          <c:invertIfNegative val="0"/>
          <c:dLbls>
            <c:numFmt formatCode="#,##0_);[Red]\(#,##0\)" sourceLinked="0"/>
            <c:spPr>
              <a:noFill/>
              <a:ln>
                <a:noFill/>
              </a:ln>
              <a:effectLst/>
            </c:spPr>
            <c:txPr>
              <a:bodyPr rot="-5400000" spcFirstLastPara="1" vertOverflow="ellipsis" wrap="square" anchor="ctr" anchorCtr="1"/>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#,##0_);[Red]\(#,##0\)</c:formatCode>
                <c:ptCount val="10"/>
                <c:pt idx="0">
                  <c:v>18153</c:v>
                </c:pt>
                <c:pt idx="1">
                  <c:v>20040</c:v>
                </c:pt>
                <c:pt idx="2">
                  <c:v>22853</c:v>
                </c:pt>
                <c:pt idx="3">
                  <c:v>24924</c:v>
                </c:pt>
                <c:pt idx="4">
                  <c:v>27415</c:v>
                </c:pt>
                <c:pt idx="5">
                  <c:v>29117</c:v>
                </c:pt>
                <c:pt idx="6">
                  <c:v>30561</c:v>
                </c:pt>
                <c:pt idx="7">
                  <c:v>31323</c:v>
                </c:pt>
                <c:pt idx="8">
                  <c:v>31925</c:v>
                </c:pt>
                <c:pt idx="9">
                  <c:v>32661</c:v>
                </c:pt>
              </c:numCache>
            </c:numRef>
          </c:val>
          <c:extLst>
            <c:ext xmlns:c16="http://schemas.microsoft.com/office/drawing/2014/chart" uri="{C3380CC4-5D6E-409C-BE32-E72D297353CC}">
              <c16:uniqueId val="{00000001-B703-471E-80A3-FF0458C41AFA}"/>
            </c:ext>
          </c:extLst>
        </c:ser>
        <c:dLbls>
          <c:showLegendKey val="0"/>
          <c:showVal val="0"/>
          <c:showCatName val="0"/>
          <c:showSerName val="0"/>
          <c:showPercent val="0"/>
          <c:showBubbleSize val="0"/>
        </c:dLbls>
        <c:gapWidth val="75"/>
        <c:overlap val="100"/>
        <c:axId val="633485368"/>
        <c:axId val="633473216"/>
      </c:barChart>
      <c:catAx>
        <c:axId val="6334853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73216"/>
        <c:crosses val="autoZero"/>
        <c:auto val="1"/>
        <c:lblAlgn val="ctr"/>
        <c:lblOffset val="100"/>
        <c:noMultiLvlLbl val="0"/>
      </c:catAx>
      <c:valAx>
        <c:axId val="633473216"/>
        <c:scaling>
          <c:orientation val="minMax"/>
        </c:scaling>
        <c:delete val="0"/>
        <c:axPos val="l"/>
        <c:numFmt formatCode="0_);[Red]\(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85368"/>
        <c:crosses val="autoZero"/>
        <c:crossBetween val="between"/>
      </c:valAx>
      <c:spPr>
        <a:noFill/>
        <a:ln>
          <a:noFill/>
        </a:ln>
        <a:effectLst/>
      </c:spPr>
    </c:plotArea>
    <c:legend>
      <c:legendPos val="r"/>
      <c:layout>
        <c:manualLayout>
          <c:xMode val="edge"/>
          <c:yMode val="edge"/>
          <c:x val="0.81966727645847981"/>
          <c:y val="0.45505567819687026"/>
          <c:w val="0.16093896259751328"/>
          <c:h val="0.1813296238535677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9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大阪府</c:v>
                </c:pt>
              </c:strCache>
            </c:strRef>
          </c:tx>
          <c:spPr>
            <a:ln w="38100" cap="rnd">
              <a:solidFill>
                <a:schemeClr val="tx1"/>
              </a:solidFill>
              <a:round/>
            </a:ln>
            <a:effectLst/>
          </c:spPr>
          <c:marker>
            <c:symbol val="diamond"/>
            <c:size val="6"/>
            <c:spPr>
              <a:solidFill>
                <a:schemeClr val="tx1"/>
              </a:solidFill>
              <a:ln w="38100">
                <a:solidFill>
                  <a:schemeClr val="tx1"/>
                </a:solidFill>
                <a:round/>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0-B244-4330-9514-4BE4E1509B88}"/>
                </c:ext>
              </c:extLst>
            </c:dLbl>
            <c:dLbl>
              <c:idx val="2"/>
              <c:delete val="1"/>
              <c:extLst>
                <c:ext xmlns:c15="http://schemas.microsoft.com/office/drawing/2012/chart" uri="{CE6537A1-D6FC-4f65-9D91-7224C49458BB}"/>
                <c:ext xmlns:c16="http://schemas.microsoft.com/office/drawing/2014/chart" uri="{C3380CC4-5D6E-409C-BE32-E72D297353CC}">
                  <c16:uniqueId val="{00000001-B244-4330-9514-4BE4E1509B88}"/>
                </c:ext>
              </c:extLst>
            </c:dLbl>
            <c:dLbl>
              <c:idx val="3"/>
              <c:delete val="1"/>
              <c:extLst>
                <c:ext xmlns:c15="http://schemas.microsoft.com/office/drawing/2012/chart" uri="{CE6537A1-D6FC-4f65-9D91-7224C49458BB}"/>
                <c:ext xmlns:c16="http://schemas.microsoft.com/office/drawing/2014/chart" uri="{C3380CC4-5D6E-409C-BE32-E72D297353CC}">
                  <c16:uniqueId val="{00000002-B244-4330-9514-4BE4E1509B88}"/>
                </c:ext>
              </c:extLst>
            </c:dLbl>
            <c:dLbl>
              <c:idx val="4"/>
              <c:delete val="1"/>
              <c:extLst>
                <c:ext xmlns:c15="http://schemas.microsoft.com/office/drawing/2012/chart" uri="{CE6537A1-D6FC-4f65-9D91-7224C49458BB}"/>
                <c:ext xmlns:c16="http://schemas.microsoft.com/office/drawing/2014/chart" uri="{C3380CC4-5D6E-409C-BE32-E72D297353CC}">
                  <c16:uniqueId val="{00000003-B244-4330-9514-4BE4E1509B88}"/>
                </c:ext>
              </c:extLst>
            </c:dLbl>
            <c:dLbl>
              <c:idx val="5"/>
              <c:delete val="1"/>
              <c:extLst>
                <c:ext xmlns:c15="http://schemas.microsoft.com/office/drawing/2012/chart" uri="{CE6537A1-D6FC-4f65-9D91-7224C49458BB}"/>
                <c:ext xmlns:c16="http://schemas.microsoft.com/office/drawing/2014/chart" uri="{C3380CC4-5D6E-409C-BE32-E72D297353CC}">
                  <c16:uniqueId val="{00000004-B244-4330-9514-4BE4E1509B88}"/>
                </c:ext>
              </c:extLst>
            </c:dLbl>
            <c:dLbl>
              <c:idx val="6"/>
              <c:delete val="1"/>
              <c:extLst>
                <c:ext xmlns:c15="http://schemas.microsoft.com/office/drawing/2012/chart" uri="{CE6537A1-D6FC-4f65-9D91-7224C49458BB}"/>
                <c:ext xmlns:c16="http://schemas.microsoft.com/office/drawing/2014/chart" uri="{C3380CC4-5D6E-409C-BE32-E72D297353CC}">
                  <c16:uniqueId val="{00000005-B244-4330-9514-4BE4E1509B88}"/>
                </c:ext>
              </c:extLst>
            </c:dLbl>
            <c:dLbl>
              <c:idx val="7"/>
              <c:delete val="1"/>
              <c:extLst>
                <c:ext xmlns:c15="http://schemas.microsoft.com/office/drawing/2012/chart" uri="{CE6537A1-D6FC-4f65-9D91-7224C49458BB}"/>
                <c:ext xmlns:c16="http://schemas.microsoft.com/office/drawing/2014/chart" uri="{C3380CC4-5D6E-409C-BE32-E72D297353CC}">
                  <c16:uniqueId val="{00000006-B244-4330-9514-4BE4E1509B88}"/>
                </c:ext>
              </c:extLst>
            </c:dLbl>
            <c:dLbl>
              <c:idx val="8"/>
              <c:delete val="1"/>
              <c:extLst>
                <c:ext xmlns:c15="http://schemas.microsoft.com/office/drawing/2012/chart" uri="{CE6537A1-D6FC-4f65-9D91-7224C49458BB}"/>
                <c:ext xmlns:c16="http://schemas.microsoft.com/office/drawing/2014/chart" uri="{C3380CC4-5D6E-409C-BE32-E72D297353CC}">
                  <c16:uniqueId val="{00000007-B244-4330-9514-4BE4E1509B88}"/>
                </c:ext>
              </c:extLst>
            </c:dLbl>
            <c:numFmt formatCode="#,##0_);[Red]\(#,##0\)" sourceLinked="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0.0_ </c:formatCode>
                <c:ptCount val="10"/>
                <c:pt idx="0">
                  <c:v>288.60000000000002</c:v>
                </c:pt>
                <c:pt idx="1">
                  <c:v>289.2</c:v>
                </c:pt>
                <c:pt idx="2">
                  <c:v>266.8</c:v>
                </c:pt>
                <c:pt idx="3">
                  <c:v>254.7</c:v>
                </c:pt>
                <c:pt idx="4">
                  <c:v>251.2</c:v>
                </c:pt>
                <c:pt idx="5">
                  <c:v>227.5</c:v>
                </c:pt>
                <c:pt idx="6">
                  <c:v>208.4</c:v>
                </c:pt>
                <c:pt idx="7">
                  <c:v>189</c:v>
                </c:pt>
                <c:pt idx="8">
                  <c:v>183.4</c:v>
                </c:pt>
                <c:pt idx="9" formatCode="General">
                  <c:v>183.1</c:v>
                </c:pt>
              </c:numCache>
            </c:numRef>
          </c:val>
          <c:smooth val="0"/>
          <c:extLst>
            <c:ext xmlns:c16="http://schemas.microsoft.com/office/drawing/2014/chart" uri="{C3380CC4-5D6E-409C-BE32-E72D297353CC}">
              <c16:uniqueId val="{00000000-08DE-42BE-A98C-6B9A63892A6A}"/>
            </c:ext>
          </c:extLst>
        </c:ser>
        <c:ser>
          <c:idx val="1"/>
          <c:order val="1"/>
          <c:tx>
            <c:strRef>
              <c:f>Sheet1!$C$1</c:f>
              <c:strCache>
                <c:ptCount val="1"/>
                <c:pt idx="0">
                  <c:v>全国</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8-B244-4330-9514-4BE4E1509B88}"/>
                </c:ext>
              </c:extLst>
            </c:dLbl>
            <c:dLbl>
              <c:idx val="2"/>
              <c:delete val="1"/>
              <c:extLst>
                <c:ext xmlns:c15="http://schemas.microsoft.com/office/drawing/2012/chart" uri="{CE6537A1-D6FC-4f65-9D91-7224C49458BB}"/>
                <c:ext xmlns:c16="http://schemas.microsoft.com/office/drawing/2014/chart" uri="{C3380CC4-5D6E-409C-BE32-E72D297353CC}">
                  <c16:uniqueId val="{00000009-B244-4330-9514-4BE4E1509B88}"/>
                </c:ext>
              </c:extLst>
            </c:dLbl>
            <c:dLbl>
              <c:idx val="3"/>
              <c:delete val="1"/>
              <c:extLst>
                <c:ext xmlns:c15="http://schemas.microsoft.com/office/drawing/2012/chart" uri="{CE6537A1-D6FC-4f65-9D91-7224C49458BB}"/>
                <c:ext xmlns:c16="http://schemas.microsoft.com/office/drawing/2014/chart" uri="{C3380CC4-5D6E-409C-BE32-E72D297353CC}">
                  <c16:uniqueId val="{0000000A-B244-4330-9514-4BE4E1509B88}"/>
                </c:ext>
              </c:extLst>
            </c:dLbl>
            <c:dLbl>
              <c:idx val="4"/>
              <c:delete val="1"/>
              <c:extLst>
                <c:ext xmlns:c15="http://schemas.microsoft.com/office/drawing/2012/chart" uri="{CE6537A1-D6FC-4f65-9D91-7224C49458BB}"/>
                <c:ext xmlns:c16="http://schemas.microsoft.com/office/drawing/2014/chart" uri="{C3380CC4-5D6E-409C-BE32-E72D297353CC}">
                  <c16:uniqueId val="{0000000B-B244-4330-9514-4BE4E1509B88}"/>
                </c:ext>
              </c:extLst>
            </c:dLbl>
            <c:dLbl>
              <c:idx val="5"/>
              <c:delete val="1"/>
              <c:extLst>
                <c:ext xmlns:c15="http://schemas.microsoft.com/office/drawing/2012/chart" uri="{CE6537A1-D6FC-4f65-9D91-7224C49458BB}"/>
                <c:ext xmlns:c16="http://schemas.microsoft.com/office/drawing/2014/chart" uri="{C3380CC4-5D6E-409C-BE32-E72D297353CC}">
                  <c16:uniqueId val="{0000000C-B244-4330-9514-4BE4E1509B88}"/>
                </c:ext>
              </c:extLst>
            </c:dLbl>
            <c:dLbl>
              <c:idx val="6"/>
              <c:delete val="1"/>
              <c:extLst>
                <c:ext xmlns:c15="http://schemas.microsoft.com/office/drawing/2012/chart" uri="{CE6537A1-D6FC-4f65-9D91-7224C49458BB}"/>
                <c:ext xmlns:c16="http://schemas.microsoft.com/office/drawing/2014/chart" uri="{C3380CC4-5D6E-409C-BE32-E72D297353CC}">
                  <c16:uniqueId val="{0000000D-B244-4330-9514-4BE4E1509B88}"/>
                </c:ext>
              </c:extLst>
            </c:dLbl>
            <c:dLbl>
              <c:idx val="7"/>
              <c:delete val="1"/>
              <c:extLst>
                <c:ext xmlns:c15="http://schemas.microsoft.com/office/drawing/2012/chart" uri="{CE6537A1-D6FC-4f65-9D91-7224C49458BB}"/>
                <c:ext xmlns:c16="http://schemas.microsoft.com/office/drawing/2014/chart" uri="{C3380CC4-5D6E-409C-BE32-E72D297353CC}">
                  <c16:uniqueId val="{0000000E-B244-4330-9514-4BE4E1509B88}"/>
                </c:ext>
              </c:extLst>
            </c:dLbl>
            <c:dLbl>
              <c:idx val="8"/>
              <c:delete val="1"/>
              <c:extLst>
                <c:ext xmlns:c15="http://schemas.microsoft.com/office/drawing/2012/chart" uri="{CE6537A1-D6FC-4f65-9D91-7224C49458BB}"/>
                <c:ext xmlns:c16="http://schemas.microsoft.com/office/drawing/2014/chart" uri="{C3380CC4-5D6E-409C-BE32-E72D297353CC}">
                  <c16:uniqueId val="{0000000F-B244-4330-9514-4BE4E1509B88}"/>
                </c:ext>
              </c:extLst>
            </c:dLbl>
            <c:numFmt formatCode="#,##0_);[Red]\(#,##0\)"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General</c:formatCode>
                <c:ptCount val="10"/>
                <c:pt idx="0">
                  <c:v>219.3</c:v>
                </c:pt>
                <c:pt idx="1">
                  <c:v>229.2</c:v>
                </c:pt>
                <c:pt idx="2">
                  <c:v>220.8</c:v>
                </c:pt>
                <c:pt idx="3">
                  <c:v>217.5</c:v>
                </c:pt>
                <c:pt idx="4">
                  <c:v>210.5</c:v>
                </c:pt>
                <c:pt idx="5">
                  <c:v>200.7</c:v>
                </c:pt>
                <c:pt idx="6">
                  <c:v>187</c:v>
                </c:pt>
                <c:pt idx="7">
                  <c:v>175.6</c:v>
                </c:pt>
                <c:pt idx="8">
                  <c:v>173.4</c:v>
                </c:pt>
                <c:pt idx="9">
                  <c:v>173.1</c:v>
                </c:pt>
              </c:numCache>
            </c:numRef>
          </c:val>
          <c:smooth val="0"/>
          <c:extLst>
            <c:ext xmlns:c16="http://schemas.microsoft.com/office/drawing/2014/chart" uri="{C3380CC4-5D6E-409C-BE32-E72D297353CC}">
              <c16:uniqueId val="{00000001-08DE-42BE-A98C-6B9A63892A6A}"/>
            </c:ext>
          </c:extLst>
        </c:ser>
        <c:dLbls>
          <c:showLegendKey val="0"/>
          <c:showVal val="0"/>
          <c:showCatName val="0"/>
          <c:showSerName val="0"/>
          <c:showPercent val="0"/>
          <c:showBubbleSize val="0"/>
        </c:dLbls>
        <c:marker val="1"/>
        <c:smooth val="0"/>
        <c:axId val="633473608"/>
        <c:axId val="633481448"/>
      </c:lineChart>
      <c:catAx>
        <c:axId val="633473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cap="all" spc="120" normalizeH="0" baseline="0">
                <a:solidFill>
                  <a:schemeClr val="tx1"/>
                </a:solidFill>
                <a:latin typeface="Meiryo UI" panose="020B0604030504040204" pitchFamily="50" charset="-128"/>
                <a:ea typeface="Meiryo UI" panose="020B0604030504040204" pitchFamily="50" charset="-128"/>
                <a:cs typeface="+mn-cs"/>
              </a:defRPr>
            </a:pPr>
            <a:endParaRPr lang="ja-JP"/>
          </a:p>
        </c:txPr>
        <c:crossAx val="633481448"/>
        <c:crosses val="autoZero"/>
        <c:auto val="1"/>
        <c:lblAlgn val="ctr"/>
        <c:lblOffset val="100"/>
        <c:noMultiLvlLbl val="0"/>
      </c:catAx>
      <c:valAx>
        <c:axId val="633481448"/>
        <c:scaling>
          <c:orientation val="minMax"/>
        </c:scaling>
        <c:delete val="0"/>
        <c:axPos val="l"/>
        <c:numFmt formatCode="0_ " sourceLinked="0"/>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3473608"/>
        <c:crosses val="autoZero"/>
        <c:crossBetween val="between"/>
        <c:majorUnit val="50"/>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dPt>
            <c:idx val="0"/>
            <c:invertIfNegative val="0"/>
            <c:bubble3D val="0"/>
            <c:spPr>
              <a:solidFill>
                <a:srgbClr val="FF0000"/>
              </a:solidFill>
              <a:ln>
                <a:solidFill>
                  <a:srgbClr val="FF0000"/>
                </a:solidFill>
              </a:ln>
              <a:effectLst/>
            </c:spPr>
            <c:extLst>
              <c:ext xmlns:c16="http://schemas.microsoft.com/office/drawing/2014/chart" uri="{C3380CC4-5D6E-409C-BE32-E72D297353CC}">
                <c16:uniqueId val="{00000001-69AB-481F-9492-AF169D0B5F38}"/>
              </c:ext>
            </c:extLst>
          </c:dPt>
          <c:dPt>
            <c:idx val="1"/>
            <c:invertIfNegative val="0"/>
            <c:bubble3D val="0"/>
            <c:spPr>
              <a:solidFill>
                <a:srgbClr val="FF0000"/>
              </a:solidFill>
              <a:ln>
                <a:solidFill>
                  <a:srgbClr val="FF0000"/>
                </a:solidFill>
              </a:ln>
              <a:effectLst/>
            </c:spPr>
            <c:extLst>
              <c:ext xmlns:c16="http://schemas.microsoft.com/office/drawing/2014/chart" uri="{C3380CC4-5D6E-409C-BE32-E72D297353CC}">
                <c16:uniqueId val="{00000003-69AB-481F-9492-AF169D0B5F38}"/>
              </c:ext>
            </c:extLst>
          </c:dPt>
          <c:dPt>
            <c:idx val="2"/>
            <c:invertIfNegative val="0"/>
            <c:bubble3D val="0"/>
            <c:spPr>
              <a:solidFill>
                <a:srgbClr val="FF0000"/>
              </a:solidFill>
              <a:ln>
                <a:solidFill>
                  <a:srgbClr val="FF0000"/>
                </a:solidFill>
              </a:ln>
              <a:effectLst/>
            </c:spPr>
            <c:extLst>
              <c:ext xmlns:c16="http://schemas.microsoft.com/office/drawing/2014/chart" uri="{C3380CC4-5D6E-409C-BE32-E72D297353CC}">
                <c16:uniqueId val="{00000005-69AB-481F-9492-AF169D0B5F38}"/>
              </c:ext>
            </c:extLst>
          </c:dPt>
          <c:dPt>
            <c:idx val="3"/>
            <c:invertIfNegative val="0"/>
            <c:bubble3D val="0"/>
            <c:spPr>
              <a:solidFill>
                <a:srgbClr val="FF0000"/>
              </a:solidFill>
              <a:ln>
                <a:solidFill>
                  <a:srgbClr val="FF0000"/>
                </a:solidFill>
              </a:ln>
              <a:effectLst/>
            </c:spPr>
            <c:extLst>
              <c:ext xmlns:c16="http://schemas.microsoft.com/office/drawing/2014/chart" uri="{C3380CC4-5D6E-409C-BE32-E72D297353CC}">
                <c16:uniqueId val="{00000007-69AB-481F-9492-AF169D0B5F38}"/>
              </c:ext>
            </c:extLst>
          </c:dPt>
          <c:dPt>
            <c:idx val="4"/>
            <c:invertIfNegative val="0"/>
            <c:bubble3D val="0"/>
            <c:spPr>
              <a:solidFill>
                <a:srgbClr val="FF0000"/>
              </a:solidFill>
              <a:ln>
                <a:solidFill>
                  <a:srgbClr val="FF0000"/>
                </a:solidFill>
              </a:ln>
              <a:effectLst/>
            </c:spPr>
            <c:extLst>
              <c:ext xmlns:c16="http://schemas.microsoft.com/office/drawing/2014/chart" uri="{C3380CC4-5D6E-409C-BE32-E72D297353CC}">
                <c16:uniqueId val="{00000009-69AB-481F-9492-AF169D0B5F38}"/>
              </c:ext>
            </c:extLst>
          </c:dPt>
          <c:dPt>
            <c:idx val="5"/>
            <c:invertIfNegative val="0"/>
            <c:bubble3D val="0"/>
            <c:spPr>
              <a:solidFill>
                <a:srgbClr val="FF0000"/>
              </a:solidFill>
              <a:ln>
                <a:solidFill>
                  <a:srgbClr val="FF0000"/>
                </a:solidFill>
              </a:ln>
              <a:effectLst/>
            </c:spPr>
            <c:extLst>
              <c:ext xmlns:c16="http://schemas.microsoft.com/office/drawing/2014/chart" uri="{C3380CC4-5D6E-409C-BE32-E72D297353CC}">
                <c16:uniqueId val="{0000000B-69AB-481F-9492-AF169D0B5F38}"/>
              </c:ext>
            </c:extLst>
          </c:dPt>
          <c:dPt>
            <c:idx val="6"/>
            <c:invertIfNegative val="0"/>
            <c:bubble3D val="0"/>
            <c:spPr>
              <a:solidFill>
                <a:srgbClr val="FF0000"/>
              </a:solidFill>
              <a:ln>
                <a:solidFill>
                  <a:srgbClr val="FF0000"/>
                </a:solidFill>
              </a:ln>
              <a:effectLst/>
            </c:spPr>
            <c:extLst>
              <c:ext xmlns:c16="http://schemas.microsoft.com/office/drawing/2014/chart" uri="{C3380CC4-5D6E-409C-BE32-E72D297353CC}">
                <c16:uniqueId val="{0000000D-69AB-481F-9492-AF169D0B5F38}"/>
              </c:ext>
            </c:extLst>
          </c:dPt>
          <c:dPt>
            <c:idx val="7"/>
            <c:invertIfNegative val="0"/>
            <c:bubble3D val="0"/>
            <c:spPr>
              <a:solidFill>
                <a:srgbClr val="FF0000"/>
              </a:solidFill>
              <a:ln>
                <a:solidFill>
                  <a:srgbClr val="FF0000"/>
                </a:solidFill>
              </a:ln>
              <a:effectLst/>
            </c:spPr>
            <c:extLst>
              <c:ext xmlns:c16="http://schemas.microsoft.com/office/drawing/2014/chart" uri="{C3380CC4-5D6E-409C-BE32-E72D297353CC}">
                <c16:uniqueId val="{0000000F-69AB-481F-9492-AF169D0B5F38}"/>
              </c:ext>
            </c:extLst>
          </c:dPt>
          <c:dPt>
            <c:idx val="8"/>
            <c:invertIfNegative val="0"/>
            <c:bubble3D val="0"/>
            <c:spPr>
              <a:solidFill>
                <a:srgbClr val="FF0000"/>
              </a:solidFill>
              <a:ln>
                <a:solidFill>
                  <a:srgbClr val="FF0000"/>
                </a:solidFill>
              </a:ln>
              <a:effectLst/>
            </c:spPr>
            <c:extLst>
              <c:ext xmlns:c16="http://schemas.microsoft.com/office/drawing/2014/chart" uri="{C3380CC4-5D6E-409C-BE32-E72D297353CC}">
                <c16:uniqueId val="{00000011-69AB-481F-9492-AF169D0B5F38}"/>
              </c:ext>
            </c:extLst>
          </c:dPt>
          <c:dPt>
            <c:idx val="9"/>
            <c:invertIfNegative val="0"/>
            <c:bubble3D val="0"/>
            <c:spPr>
              <a:solidFill>
                <a:srgbClr val="FF0000"/>
              </a:solidFill>
              <a:ln>
                <a:solidFill>
                  <a:srgbClr val="FF0000"/>
                </a:solidFill>
              </a:ln>
              <a:effectLst/>
            </c:spPr>
            <c:extLst>
              <c:ext xmlns:c16="http://schemas.microsoft.com/office/drawing/2014/chart" uri="{C3380CC4-5D6E-409C-BE32-E72D297353CC}">
                <c16:uniqueId val="{00000013-69AB-481F-9492-AF169D0B5F38}"/>
              </c:ext>
            </c:extLst>
          </c:dPt>
          <c:dLbls>
            <c:numFmt formatCode="#,##0;&quot;▲ &quot;#,##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1998</c:v>
                </c:pt>
                <c:pt idx="1">
                  <c:v>1999</c:v>
                </c:pt>
                <c:pt idx="2">
                  <c:v>2000</c:v>
                </c:pt>
                <c:pt idx="3">
                  <c:v>2001</c:v>
                </c:pt>
                <c:pt idx="4">
                  <c:v>2002</c:v>
                </c:pt>
                <c:pt idx="5">
                  <c:v>2003</c:v>
                </c:pt>
                <c:pt idx="6">
                  <c:v>2004</c:v>
                </c:pt>
                <c:pt idx="7">
                  <c:v>2005</c:v>
                </c:pt>
                <c:pt idx="8">
                  <c:v>2006</c:v>
                </c:pt>
                <c:pt idx="9">
                  <c:v>2007</c:v>
                </c:pt>
                <c:pt idx="10">
                  <c:v>2008</c:v>
                </c:pt>
                <c:pt idx="11">
                  <c:v>2009</c:v>
                </c:pt>
                <c:pt idx="12">
                  <c:v>2010</c:v>
                </c:pt>
                <c:pt idx="13">
                  <c:v>2011</c:v>
                </c:pt>
                <c:pt idx="14">
                  <c:v>2012</c:v>
                </c:pt>
                <c:pt idx="15">
                  <c:v>2013</c:v>
                </c:pt>
                <c:pt idx="16">
                  <c:v>2014</c:v>
                </c:pt>
                <c:pt idx="17">
                  <c:v>2015</c:v>
                </c:pt>
                <c:pt idx="18">
                  <c:v>2016</c:v>
                </c:pt>
                <c:pt idx="19">
                  <c:v>2017</c:v>
                </c:pt>
              </c:strCache>
            </c:strRef>
          </c:cat>
          <c:val>
            <c:numRef>
              <c:f>Sheet1!$B$2:$B$21</c:f>
              <c:numCache>
                <c:formatCode>#,##0\ ;"△ "#,##0\ </c:formatCode>
                <c:ptCount val="20"/>
                <c:pt idx="0">
                  <c:v>-102</c:v>
                </c:pt>
                <c:pt idx="1">
                  <c:v>-79</c:v>
                </c:pt>
                <c:pt idx="2">
                  <c:v>-396</c:v>
                </c:pt>
                <c:pt idx="3">
                  <c:v>-377</c:v>
                </c:pt>
                <c:pt idx="4">
                  <c:v>-342</c:v>
                </c:pt>
                <c:pt idx="5">
                  <c:v>-289</c:v>
                </c:pt>
                <c:pt idx="6">
                  <c:v>-234</c:v>
                </c:pt>
                <c:pt idx="7">
                  <c:v>-197</c:v>
                </c:pt>
                <c:pt idx="8">
                  <c:v>-135</c:v>
                </c:pt>
                <c:pt idx="9">
                  <c:v>-13</c:v>
                </c:pt>
                <c:pt idx="10">
                  <c:v>104</c:v>
                </c:pt>
                <c:pt idx="11">
                  <c:v>311</c:v>
                </c:pt>
                <c:pt idx="12">
                  <c:v>257</c:v>
                </c:pt>
                <c:pt idx="13">
                  <c:v>105</c:v>
                </c:pt>
                <c:pt idx="14">
                  <c:v>123</c:v>
                </c:pt>
                <c:pt idx="15">
                  <c:v>224</c:v>
                </c:pt>
                <c:pt idx="16">
                  <c:v>39</c:v>
                </c:pt>
                <c:pt idx="17">
                  <c:v>54</c:v>
                </c:pt>
                <c:pt idx="18">
                  <c:v>21</c:v>
                </c:pt>
                <c:pt idx="19">
                  <c:v>28</c:v>
                </c:pt>
              </c:numCache>
            </c:numRef>
          </c:val>
          <c:extLst>
            <c:ext xmlns:c16="http://schemas.microsoft.com/office/drawing/2014/chart" uri="{C3380CC4-5D6E-409C-BE32-E72D297353CC}">
              <c16:uniqueId val="{00000014-69AB-481F-9492-AF169D0B5F38}"/>
            </c:ext>
          </c:extLst>
        </c:ser>
        <c:dLbls>
          <c:showLegendKey val="0"/>
          <c:showVal val="0"/>
          <c:showCatName val="0"/>
          <c:showSerName val="0"/>
          <c:showPercent val="0"/>
          <c:showBubbleSize val="0"/>
        </c:dLbls>
        <c:gapWidth val="85"/>
        <c:overlap val="-27"/>
        <c:axId val="633482624"/>
        <c:axId val="633474000"/>
      </c:barChart>
      <c:catAx>
        <c:axId val="63348262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36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74000"/>
        <c:crosses val="autoZero"/>
        <c:auto val="1"/>
        <c:lblAlgn val="ctr"/>
        <c:lblOffset val="100"/>
        <c:noMultiLvlLbl val="0"/>
      </c:catAx>
      <c:valAx>
        <c:axId val="633474000"/>
        <c:scaling>
          <c:orientation val="minMax"/>
        </c:scaling>
        <c:delete val="0"/>
        <c:axPos val="l"/>
        <c:numFmt formatCode="#,##0\ ;&quot;△ &quot;#,##0\ "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82624"/>
        <c:crosses val="autoZero"/>
        <c:crossBetween val="between"/>
      </c:valAx>
      <c:spPr>
        <a:noFill/>
        <a:ln>
          <a:noFill/>
        </a:ln>
        <a:effectLst/>
      </c:spPr>
    </c:plotArea>
    <c:plotVisOnly val="1"/>
    <c:dispBlanksAs val="gap"/>
    <c:showDLblsOverMax val="0"/>
  </c:chart>
  <c:spPr>
    <a:noFill/>
    <a:ln>
      <a:noFill/>
    </a:ln>
    <a:effectLst/>
  </c:spPr>
  <c:txPr>
    <a:bodyPr/>
    <a:lstStyle/>
    <a:p>
      <a:pPr>
        <a:defRPr sz="105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大阪市</c:v>
                </c:pt>
              </c:strCache>
            </c:strRef>
          </c:tx>
          <c:spPr>
            <a:ln w="38100" cap="rnd">
              <a:solidFill>
                <a:schemeClr val="tx1"/>
              </a:solidFill>
              <a:round/>
            </a:ln>
            <a:effectLst/>
          </c:spPr>
          <c:marker>
            <c:symbol val="diamond"/>
            <c:size val="6"/>
            <c:spPr>
              <a:solidFill>
                <a:schemeClr val="tx1"/>
              </a:solidFill>
              <a:ln w="38100">
                <a:solidFill>
                  <a:schemeClr val="tx1"/>
                </a:solidFill>
                <a:round/>
              </a:ln>
              <a:effectLst/>
            </c:spPr>
          </c:marker>
          <c:dLbls>
            <c:dLbl>
              <c:idx val="0"/>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F007-4129-92FA-8B0E5988D546}"/>
                </c:ext>
              </c:extLst>
            </c:dLbl>
            <c:dLbl>
              <c:idx val="9"/>
              <c:dLblPos val="b"/>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F007-4129-92FA-8B0E5988D54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0.0_ </c:formatCode>
                <c:ptCount val="10"/>
                <c:pt idx="0">
                  <c:v>245.7</c:v>
                </c:pt>
                <c:pt idx="1">
                  <c:v>238.7</c:v>
                </c:pt>
                <c:pt idx="2">
                  <c:v>220.6</c:v>
                </c:pt>
                <c:pt idx="3">
                  <c:v>199.9</c:v>
                </c:pt>
                <c:pt idx="4">
                  <c:v>180.8</c:v>
                </c:pt>
                <c:pt idx="5">
                  <c:v>152.5</c:v>
                </c:pt>
                <c:pt idx="6">
                  <c:v>141.80000000000001</c:v>
                </c:pt>
                <c:pt idx="7">
                  <c:v>117.1</c:v>
                </c:pt>
                <c:pt idx="8">
                  <c:v>95.2</c:v>
                </c:pt>
                <c:pt idx="9" formatCode="General">
                  <c:v>65.2</c:v>
                </c:pt>
              </c:numCache>
            </c:numRef>
          </c:val>
          <c:smooth val="0"/>
          <c:extLst>
            <c:ext xmlns:c16="http://schemas.microsoft.com/office/drawing/2014/chart" uri="{C3380CC4-5D6E-409C-BE32-E72D297353CC}">
              <c16:uniqueId val="{00000000-08DE-42BE-A98C-6B9A63892A6A}"/>
            </c:ext>
          </c:extLst>
        </c:ser>
        <c:ser>
          <c:idx val="1"/>
          <c:order val="1"/>
          <c:tx>
            <c:strRef>
              <c:f>Sheet1!$C$1</c:f>
              <c:strCache>
                <c:ptCount val="1"/>
                <c:pt idx="0">
                  <c:v>政令市平均</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dLbls>
            <c:dLbl>
              <c:idx val="0"/>
              <c:dLblPos val="b"/>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F007-4129-92FA-8B0E5988D546}"/>
                </c:ext>
              </c:extLst>
            </c:dLbl>
            <c:dLbl>
              <c:idx val="9"/>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007-4129-92FA-8B0E5988D54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b"/>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General</c:formatCode>
                <c:ptCount val="10"/>
                <c:pt idx="0">
                  <c:v>198.4</c:v>
                </c:pt>
                <c:pt idx="1">
                  <c:v>190.5</c:v>
                </c:pt>
                <c:pt idx="2">
                  <c:v>176.1</c:v>
                </c:pt>
                <c:pt idx="3">
                  <c:v>162.1</c:v>
                </c:pt>
                <c:pt idx="4">
                  <c:v>150.5</c:v>
                </c:pt>
                <c:pt idx="5">
                  <c:v>139</c:v>
                </c:pt>
                <c:pt idx="6">
                  <c:v>132.4</c:v>
                </c:pt>
                <c:pt idx="7">
                  <c:v>124.2</c:v>
                </c:pt>
                <c:pt idx="8">
                  <c:v>115.7</c:v>
                </c:pt>
                <c:pt idx="9">
                  <c:v>106</c:v>
                </c:pt>
              </c:numCache>
            </c:numRef>
          </c:val>
          <c:smooth val="0"/>
          <c:extLst>
            <c:ext xmlns:c16="http://schemas.microsoft.com/office/drawing/2014/chart" uri="{C3380CC4-5D6E-409C-BE32-E72D297353CC}">
              <c16:uniqueId val="{00000001-08DE-42BE-A98C-6B9A63892A6A}"/>
            </c:ext>
          </c:extLst>
        </c:ser>
        <c:dLbls>
          <c:showLegendKey val="0"/>
          <c:showVal val="0"/>
          <c:showCatName val="0"/>
          <c:showSerName val="0"/>
          <c:showPercent val="0"/>
          <c:showBubbleSize val="0"/>
        </c:dLbls>
        <c:marker val="1"/>
        <c:smooth val="0"/>
        <c:axId val="633479488"/>
        <c:axId val="633474392"/>
      </c:lineChart>
      <c:catAx>
        <c:axId val="6334794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cap="all" spc="120" normalizeH="0" baseline="0">
                <a:solidFill>
                  <a:schemeClr val="tx1"/>
                </a:solidFill>
                <a:latin typeface="Meiryo UI" panose="020B0604030504040204" pitchFamily="50" charset="-128"/>
                <a:ea typeface="Meiryo UI" panose="020B0604030504040204" pitchFamily="50" charset="-128"/>
                <a:cs typeface="+mn-cs"/>
              </a:defRPr>
            </a:pPr>
            <a:endParaRPr lang="ja-JP"/>
          </a:p>
        </c:txPr>
        <c:crossAx val="633474392"/>
        <c:crosses val="autoZero"/>
        <c:auto val="1"/>
        <c:lblAlgn val="ctr"/>
        <c:lblOffset val="100"/>
        <c:noMultiLvlLbl val="0"/>
      </c:catAx>
      <c:valAx>
        <c:axId val="633474392"/>
        <c:scaling>
          <c:orientation val="minMax"/>
          <c:max val="350"/>
        </c:scaling>
        <c:delete val="0"/>
        <c:axPos val="l"/>
        <c:numFmt formatCode="0_ " sourceLinked="0"/>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34794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9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606895087984725"/>
          <c:y val="6.2682196775433963E-2"/>
          <c:w val="0.73371285809809106"/>
          <c:h val="0.72788478321247829"/>
        </c:manualLayout>
      </c:layout>
      <c:lineChart>
        <c:grouping val="standard"/>
        <c:varyColors val="0"/>
        <c:ser>
          <c:idx val="0"/>
          <c:order val="0"/>
          <c:tx>
            <c:strRef>
              <c:f>Sheet1!$B$1</c:f>
              <c:strCache>
                <c:ptCount val="1"/>
                <c:pt idx="0">
                  <c:v>大阪府</c:v>
                </c:pt>
              </c:strCache>
            </c:strRef>
          </c:tx>
          <c:spPr>
            <a:ln w="38100" cap="rnd">
              <a:solidFill>
                <a:srgbClr val="FF0000"/>
              </a:solidFill>
              <a:round/>
            </a:ln>
            <a:effectLst/>
          </c:spPr>
          <c:marker>
            <c:symbol val="none"/>
          </c:marker>
          <c:cat>
            <c:numRef>
              <c:f>Sheet1!$A$2:$A$43</c:f>
              <c:numCache>
                <c:formatCode>General</c:formatCode>
                <c:ptCount val="42"/>
                <c:pt idx="0">
                  <c:v>2008</c:v>
                </c:pt>
                <c:pt idx="4">
                  <c:v>2009</c:v>
                </c:pt>
                <c:pt idx="8">
                  <c:v>2010</c:v>
                </c:pt>
                <c:pt idx="12">
                  <c:v>2011</c:v>
                </c:pt>
                <c:pt idx="16">
                  <c:v>2012</c:v>
                </c:pt>
                <c:pt idx="20">
                  <c:v>2013</c:v>
                </c:pt>
                <c:pt idx="24">
                  <c:v>2014</c:v>
                </c:pt>
                <c:pt idx="28">
                  <c:v>2015</c:v>
                </c:pt>
                <c:pt idx="32">
                  <c:v>2016</c:v>
                </c:pt>
                <c:pt idx="36">
                  <c:v>2017</c:v>
                </c:pt>
                <c:pt idx="40">
                  <c:v>2018</c:v>
                </c:pt>
              </c:numCache>
            </c:numRef>
          </c:cat>
          <c:val>
            <c:numRef>
              <c:f>Sheet1!$B$2:$B$43</c:f>
              <c:numCache>
                <c:formatCode>General</c:formatCode>
                <c:ptCount val="42"/>
                <c:pt idx="0">
                  <c:v>-22.4</c:v>
                </c:pt>
                <c:pt idx="1">
                  <c:v>-27.6</c:v>
                </c:pt>
                <c:pt idx="2">
                  <c:v>-33.700000000000003</c:v>
                </c:pt>
                <c:pt idx="3">
                  <c:v>-42.4</c:v>
                </c:pt>
                <c:pt idx="4">
                  <c:v>-51.1</c:v>
                </c:pt>
                <c:pt idx="5">
                  <c:v>-52.7</c:v>
                </c:pt>
                <c:pt idx="6">
                  <c:v>-35.299999999999997</c:v>
                </c:pt>
                <c:pt idx="7">
                  <c:v>-38</c:v>
                </c:pt>
                <c:pt idx="8">
                  <c:v>-34.700000000000003</c:v>
                </c:pt>
                <c:pt idx="9">
                  <c:v>-24.3</c:v>
                </c:pt>
                <c:pt idx="10">
                  <c:v>-23.9</c:v>
                </c:pt>
                <c:pt idx="11">
                  <c:v>-25.3</c:v>
                </c:pt>
                <c:pt idx="12">
                  <c:v>-23.4</c:v>
                </c:pt>
                <c:pt idx="13">
                  <c:v>-26.4</c:v>
                </c:pt>
                <c:pt idx="14">
                  <c:v>-23.1</c:v>
                </c:pt>
                <c:pt idx="15">
                  <c:v>-19.8</c:v>
                </c:pt>
                <c:pt idx="16">
                  <c:v>-21.1</c:v>
                </c:pt>
                <c:pt idx="17">
                  <c:v>-22</c:v>
                </c:pt>
                <c:pt idx="18">
                  <c:v>-25</c:v>
                </c:pt>
                <c:pt idx="19">
                  <c:v>-26.2</c:v>
                </c:pt>
                <c:pt idx="20">
                  <c:v>-23.8</c:v>
                </c:pt>
                <c:pt idx="21">
                  <c:v>-19.600000000000001</c:v>
                </c:pt>
                <c:pt idx="22">
                  <c:v>-16.5</c:v>
                </c:pt>
                <c:pt idx="23">
                  <c:v>-11.8</c:v>
                </c:pt>
                <c:pt idx="24">
                  <c:v>-6.6</c:v>
                </c:pt>
                <c:pt idx="25">
                  <c:v>-23.6</c:v>
                </c:pt>
                <c:pt idx="26">
                  <c:v>-15.3</c:v>
                </c:pt>
                <c:pt idx="27">
                  <c:v>-17.5</c:v>
                </c:pt>
                <c:pt idx="28">
                  <c:v>-16.899999999999999</c:v>
                </c:pt>
                <c:pt idx="29">
                  <c:v>-17.399999999999999</c:v>
                </c:pt>
                <c:pt idx="30">
                  <c:v>-16</c:v>
                </c:pt>
                <c:pt idx="31">
                  <c:v>-15.6</c:v>
                </c:pt>
                <c:pt idx="32">
                  <c:v>-19.399999999999999</c:v>
                </c:pt>
                <c:pt idx="33">
                  <c:v>-19.3</c:v>
                </c:pt>
                <c:pt idx="34">
                  <c:v>-20.399999999999999</c:v>
                </c:pt>
                <c:pt idx="35">
                  <c:v>-19.3</c:v>
                </c:pt>
                <c:pt idx="36">
                  <c:v>-16.600000000000001</c:v>
                </c:pt>
                <c:pt idx="37">
                  <c:v>-15.4</c:v>
                </c:pt>
                <c:pt idx="38">
                  <c:v>-12.8</c:v>
                </c:pt>
                <c:pt idx="39">
                  <c:v>-13.7</c:v>
                </c:pt>
                <c:pt idx="40">
                  <c:v>-10.7</c:v>
                </c:pt>
                <c:pt idx="41">
                  <c:v>-8</c:v>
                </c:pt>
              </c:numCache>
            </c:numRef>
          </c:val>
          <c:smooth val="0"/>
          <c:extLst>
            <c:ext xmlns:c16="http://schemas.microsoft.com/office/drawing/2014/chart" uri="{C3380CC4-5D6E-409C-BE32-E72D297353CC}">
              <c16:uniqueId val="{00000000-6B8E-4252-BF1B-2D717D2B3686}"/>
            </c:ext>
          </c:extLst>
        </c:ser>
        <c:ser>
          <c:idx val="1"/>
          <c:order val="1"/>
          <c:tx>
            <c:strRef>
              <c:f>Sheet1!$C$1</c:f>
              <c:strCache>
                <c:ptCount val="1"/>
                <c:pt idx="0">
                  <c:v>全国</c:v>
                </c:pt>
              </c:strCache>
            </c:strRef>
          </c:tx>
          <c:spPr>
            <a:ln w="34925" cap="rnd">
              <a:solidFill>
                <a:schemeClr val="tx1"/>
              </a:solidFill>
              <a:prstDash val="sysDot"/>
              <a:round/>
            </a:ln>
            <a:effectLst/>
          </c:spPr>
          <c:marker>
            <c:symbol val="none"/>
          </c:marker>
          <c:cat>
            <c:numRef>
              <c:f>Sheet1!$A$2:$A$43</c:f>
              <c:numCache>
                <c:formatCode>General</c:formatCode>
                <c:ptCount val="42"/>
                <c:pt idx="0">
                  <c:v>2008</c:v>
                </c:pt>
                <c:pt idx="4">
                  <c:v>2009</c:v>
                </c:pt>
                <c:pt idx="8">
                  <c:v>2010</c:v>
                </c:pt>
                <c:pt idx="12">
                  <c:v>2011</c:v>
                </c:pt>
                <c:pt idx="16">
                  <c:v>2012</c:v>
                </c:pt>
                <c:pt idx="20">
                  <c:v>2013</c:v>
                </c:pt>
                <c:pt idx="24">
                  <c:v>2014</c:v>
                </c:pt>
                <c:pt idx="28">
                  <c:v>2015</c:v>
                </c:pt>
                <c:pt idx="32">
                  <c:v>2016</c:v>
                </c:pt>
                <c:pt idx="36">
                  <c:v>2017</c:v>
                </c:pt>
                <c:pt idx="40">
                  <c:v>2018</c:v>
                </c:pt>
              </c:numCache>
            </c:numRef>
          </c:cat>
          <c:val>
            <c:numRef>
              <c:f>Sheet1!$C$2:$C$43</c:f>
              <c:numCache>
                <c:formatCode>General</c:formatCode>
                <c:ptCount val="42"/>
                <c:pt idx="0">
                  <c:v>-29.2</c:v>
                </c:pt>
                <c:pt idx="1">
                  <c:v>-32.799999999999997</c:v>
                </c:pt>
                <c:pt idx="2">
                  <c:v>-37.1</c:v>
                </c:pt>
                <c:pt idx="3">
                  <c:v>-41.9</c:v>
                </c:pt>
                <c:pt idx="4">
                  <c:v>-49.6</c:v>
                </c:pt>
                <c:pt idx="5">
                  <c:v>-43.3</c:v>
                </c:pt>
                <c:pt idx="6">
                  <c:v>-38.5</c:v>
                </c:pt>
                <c:pt idx="7">
                  <c:v>-36.200000000000003</c:v>
                </c:pt>
                <c:pt idx="8">
                  <c:v>-34.200000000000003</c:v>
                </c:pt>
                <c:pt idx="9">
                  <c:v>-30.9</c:v>
                </c:pt>
                <c:pt idx="10">
                  <c:v>-29.2</c:v>
                </c:pt>
                <c:pt idx="11">
                  <c:v>-28</c:v>
                </c:pt>
                <c:pt idx="12">
                  <c:v>-26.3</c:v>
                </c:pt>
                <c:pt idx="13">
                  <c:v>-34.799999999999997</c:v>
                </c:pt>
                <c:pt idx="14">
                  <c:v>-26.6</c:v>
                </c:pt>
                <c:pt idx="15">
                  <c:v>-24.3</c:v>
                </c:pt>
                <c:pt idx="16">
                  <c:v>-24.4</c:v>
                </c:pt>
                <c:pt idx="17">
                  <c:v>-22.3</c:v>
                </c:pt>
                <c:pt idx="18">
                  <c:v>-25.6</c:v>
                </c:pt>
                <c:pt idx="19">
                  <c:v>-24.8</c:v>
                </c:pt>
                <c:pt idx="20">
                  <c:v>-20.9</c:v>
                </c:pt>
                <c:pt idx="21">
                  <c:v>-18.3</c:v>
                </c:pt>
                <c:pt idx="22">
                  <c:v>-18.399999999999999</c:v>
                </c:pt>
                <c:pt idx="23">
                  <c:v>-13.7</c:v>
                </c:pt>
                <c:pt idx="24">
                  <c:v>-11.1</c:v>
                </c:pt>
                <c:pt idx="25">
                  <c:v>-23.2</c:v>
                </c:pt>
                <c:pt idx="26">
                  <c:v>-18.7</c:v>
                </c:pt>
                <c:pt idx="27">
                  <c:v>-19.399999999999999</c:v>
                </c:pt>
                <c:pt idx="28">
                  <c:v>-17.8</c:v>
                </c:pt>
                <c:pt idx="29">
                  <c:v>-18.7</c:v>
                </c:pt>
                <c:pt idx="30">
                  <c:v>-15.5</c:v>
                </c:pt>
                <c:pt idx="31">
                  <c:v>-15.1</c:v>
                </c:pt>
                <c:pt idx="32">
                  <c:v>-17.600000000000001</c:v>
                </c:pt>
                <c:pt idx="33">
                  <c:v>-19.399999999999999</c:v>
                </c:pt>
                <c:pt idx="34">
                  <c:v>-18.5</c:v>
                </c:pt>
                <c:pt idx="35">
                  <c:v>-18.399999999999999</c:v>
                </c:pt>
                <c:pt idx="36">
                  <c:v>-16.899999999999999</c:v>
                </c:pt>
                <c:pt idx="37">
                  <c:v>-14.5</c:v>
                </c:pt>
                <c:pt idx="38">
                  <c:v>-14.9</c:v>
                </c:pt>
                <c:pt idx="39">
                  <c:v>-14.4</c:v>
                </c:pt>
                <c:pt idx="40">
                  <c:v>-13.9</c:v>
                </c:pt>
                <c:pt idx="41">
                  <c:v>-14</c:v>
                </c:pt>
              </c:numCache>
            </c:numRef>
          </c:val>
          <c:smooth val="0"/>
          <c:extLst>
            <c:ext xmlns:c16="http://schemas.microsoft.com/office/drawing/2014/chart" uri="{C3380CC4-5D6E-409C-BE32-E72D297353CC}">
              <c16:uniqueId val="{00000001-6B8E-4252-BF1B-2D717D2B3686}"/>
            </c:ext>
          </c:extLst>
        </c:ser>
        <c:dLbls>
          <c:showLegendKey val="0"/>
          <c:showVal val="0"/>
          <c:showCatName val="0"/>
          <c:showSerName val="0"/>
          <c:showPercent val="0"/>
          <c:showBubbleSize val="0"/>
        </c:dLbls>
        <c:smooth val="0"/>
        <c:axId val="393410976"/>
        <c:axId val="393411368"/>
      </c:lineChart>
      <c:catAx>
        <c:axId val="393410976"/>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3411368"/>
        <c:crosses val="autoZero"/>
        <c:auto val="1"/>
        <c:lblAlgn val="ctr"/>
        <c:lblOffset val="100"/>
        <c:noMultiLvlLbl val="0"/>
      </c:catAx>
      <c:valAx>
        <c:axId val="393411368"/>
        <c:scaling>
          <c:orientation val="minMax"/>
          <c:max val="0"/>
          <c:min val="-55"/>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3410976"/>
        <c:crosses val="autoZero"/>
        <c:crossBetween val="between"/>
        <c:majorUnit val="5"/>
      </c:valAx>
      <c:spPr>
        <a:noFill/>
        <a:ln>
          <a:noFill/>
        </a:ln>
        <a:effectLst/>
      </c:spPr>
    </c:plotArea>
    <c:plotVisOnly val="1"/>
    <c:dispBlanksAs val="gap"/>
    <c:showDLblsOverMax val="0"/>
  </c:chart>
  <c:spPr>
    <a:noFill/>
    <a:ln>
      <a:noFill/>
    </a:ln>
    <a:effectLst/>
  </c:spPr>
  <c:txPr>
    <a:bodyPr/>
    <a:lstStyle/>
    <a:p>
      <a:pPr>
        <a:defRPr sz="11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228974187351936"/>
          <c:y val="7.0547218157046093E-2"/>
          <c:w val="0.67350772714068785"/>
          <c:h val="0.70357341607102997"/>
        </c:manualLayout>
      </c:layout>
      <c:barChart>
        <c:barDir val="col"/>
        <c:grouping val="stacked"/>
        <c:varyColors val="0"/>
        <c:ser>
          <c:idx val="0"/>
          <c:order val="0"/>
          <c:tx>
            <c:strRef>
              <c:f>Sheet1!$B$1</c:f>
              <c:strCache>
                <c:ptCount val="1"/>
                <c:pt idx="0">
                  <c:v>固定資産税・都市計画税</c:v>
                </c:pt>
              </c:strCache>
            </c:strRef>
          </c:tx>
          <c:spPr>
            <a:solidFill>
              <a:schemeClr val="accent1"/>
            </a:solidFill>
            <a:ln>
              <a:solidFill>
                <a:schemeClr val="tx2"/>
              </a:solidFill>
            </a:ln>
            <a:effectLst/>
          </c:spPr>
          <c:invertIfNegative val="0"/>
          <c:dLbls>
            <c:numFmt formatCode="0_);[Red]\(0\)" sourceLinked="0"/>
            <c:spPr>
              <a:noFill/>
              <a:ln>
                <a:noFill/>
              </a:ln>
              <a:effectLst/>
            </c:spPr>
            <c:txPr>
              <a:bodyPr rot="-5400000" spcFirstLastPara="1" vertOverflow="ellipsis" wrap="square" anchor="ctr" anchorCtr="1"/>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#,##0\ ;"△ "#,##0\ </c:formatCode>
                <c:ptCount val="10"/>
                <c:pt idx="0">
                  <c:v>3242</c:v>
                </c:pt>
                <c:pt idx="1">
                  <c:v>3302</c:v>
                </c:pt>
                <c:pt idx="2">
                  <c:v>3363</c:v>
                </c:pt>
                <c:pt idx="3" formatCode="#,##0\ ;&quot;△&quot;#,##0\ ">
                  <c:v>3357</c:v>
                </c:pt>
                <c:pt idx="4" formatCode="#,##0\ ;&quot;△&quot;#,##0\ ">
                  <c:v>3191</c:v>
                </c:pt>
                <c:pt idx="5" formatCode="#,##0\ ;&quot;△&quot;#,##0\ ">
                  <c:v>3225</c:v>
                </c:pt>
                <c:pt idx="6" formatCode="#,##0\ ;&quot;△&quot;#,##0\ ">
                  <c:v>3267</c:v>
                </c:pt>
                <c:pt idx="7" formatCode="#,##0\ ;&quot;△&quot;#,##0\ ">
                  <c:v>3266</c:v>
                </c:pt>
                <c:pt idx="8" formatCode="#,##0\ ;&quot;△&quot;#,##0\ ">
                  <c:v>3317</c:v>
                </c:pt>
                <c:pt idx="9" formatCode="#,##0\ ;&quot;△&quot;#,##0\ ">
                  <c:v>3346</c:v>
                </c:pt>
              </c:numCache>
            </c:numRef>
          </c:val>
          <c:extLst>
            <c:ext xmlns:c16="http://schemas.microsoft.com/office/drawing/2014/chart" uri="{C3380CC4-5D6E-409C-BE32-E72D297353CC}">
              <c16:uniqueId val="{00000000-613E-4A42-8751-002D49D388FB}"/>
            </c:ext>
          </c:extLst>
        </c:ser>
        <c:ser>
          <c:idx val="1"/>
          <c:order val="1"/>
          <c:tx>
            <c:strRef>
              <c:f>Sheet1!$C$1</c:f>
              <c:strCache>
                <c:ptCount val="1"/>
                <c:pt idx="0">
                  <c:v>市民税</c:v>
                </c:pt>
              </c:strCache>
            </c:strRef>
          </c:tx>
          <c:spPr>
            <a:solidFill>
              <a:schemeClr val="accent1">
                <a:lumMod val="40000"/>
                <a:lumOff val="60000"/>
              </a:schemeClr>
            </a:solidFill>
            <a:ln>
              <a:solidFill>
                <a:schemeClr val="tx2"/>
              </a:solid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7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#,##0\ ;"△ "#,##0\ </c:formatCode>
                <c:ptCount val="10"/>
                <c:pt idx="0">
                  <c:v>2944</c:v>
                </c:pt>
                <c:pt idx="1">
                  <c:v>2423</c:v>
                </c:pt>
                <c:pt idx="2">
                  <c:v>2387</c:v>
                </c:pt>
                <c:pt idx="3" formatCode="#,##0\ ;&quot;△&quot;#,##0\ ">
                  <c:v>2449</c:v>
                </c:pt>
                <c:pt idx="4" formatCode="#,##0\ ;&quot;△&quot;#,##0\ ">
                  <c:v>2522</c:v>
                </c:pt>
                <c:pt idx="5" formatCode="#,##0\ ;&quot;△&quot;#,##0\ ">
                  <c:v>2606</c:v>
                </c:pt>
                <c:pt idx="6" formatCode="#,##0\ ;&quot;△&quot;#,##0\ ">
                  <c:v>2733</c:v>
                </c:pt>
                <c:pt idx="7" formatCode="#,##0\ ;&quot;△&quot;#,##0\ ">
                  <c:v>2741</c:v>
                </c:pt>
                <c:pt idx="8" formatCode="#,##0\ ;&quot;△&quot;#,##0\ ">
                  <c:v>2689</c:v>
                </c:pt>
                <c:pt idx="9" formatCode="#,##0\ ;&quot;△&quot;#,##0\ ">
                  <c:v>2816</c:v>
                </c:pt>
              </c:numCache>
            </c:numRef>
          </c:val>
          <c:extLst>
            <c:ext xmlns:c16="http://schemas.microsoft.com/office/drawing/2014/chart" uri="{C3380CC4-5D6E-409C-BE32-E72D297353CC}">
              <c16:uniqueId val="{00000001-613E-4A42-8751-002D49D388FB}"/>
            </c:ext>
          </c:extLst>
        </c:ser>
        <c:ser>
          <c:idx val="2"/>
          <c:order val="2"/>
          <c:tx>
            <c:strRef>
              <c:f>Sheet1!$D$1</c:f>
              <c:strCache>
                <c:ptCount val="1"/>
                <c:pt idx="0">
                  <c:v>その他</c:v>
                </c:pt>
              </c:strCache>
            </c:strRef>
          </c:tx>
          <c:spPr>
            <a:solidFill>
              <a:schemeClr val="bg1"/>
            </a:solidFill>
            <a:ln>
              <a:solidFill>
                <a:schemeClr val="tx2"/>
              </a:solidFill>
            </a:ln>
            <a:effectLst/>
          </c:spPr>
          <c:invertIfNegative val="0"/>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Sheet1!$D$2:$D$11</c:f>
              <c:numCache>
                <c:formatCode>#,##0\ ;"△ "#,##0\ </c:formatCode>
                <c:ptCount val="10"/>
                <c:pt idx="0">
                  <c:v>522</c:v>
                </c:pt>
                <c:pt idx="1">
                  <c:v>511</c:v>
                </c:pt>
                <c:pt idx="2">
                  <c:v>510</c:v>
                </c:pt>
                <c:pt idx="3">
                  <c:v>555</c:v>
                </c:pt>
                <c:pt idx="4">
                  <c:v>557</c:v>
                </c:pt>
                <c:pt idx="5">
                  <c:v>588</c:v>
                </c:pt>
                <c:pt idx="6">
                  <c:v>593</c:v>
                </c:pt>
                <c:pt idx="7">
                  <c:v>594</c:v>
                </c:pt>
                <c:pt idx="8">
                  <c:v>589</c:v>
                </c:pt>
                <c:pt idx="9">
                  <c:v>592</c:v>
                </c:pt>
              </c:numCache>
            </c:numRef>
          </c:val>
          <c:extLst>
            <c:ext xmlns:c16="http://schemas.microsoft.com/office/drawing/2014/chart" uri="{C3380CC4-5D6E-409C-BE32-E72D297353CC}">
              <c16:uniqueId val="{00000002-613E-4A42-8751-002D49D388FB}"/>
            </c:ext>
          </c:extLst>
        </c:ser>
        <c:dLbls>
          <c:showLegendKey val="0"/>
          <c:showVal val="0"/>
          <c:showCatName val="0"/>
          <c:showSerName val="0"/>
          <c:showPercent val="0"/>
          <c:showBubbleSize val="0"/>
        </c:dLbls>
        <c:gapWidth val="75"/>
        <c:overlap val="100"/>
        <c:axId val="633476744"/>
        <c:axId val="633477136"/>
      </c:barChart>
      <c:catAx>
        <c:axId val="6334767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77136"/>
        <c:crosses val="autoZero"/>
        <c:auto val="1"/>
        <c:lblAlgn val="ctr"/>
        <c:lblOffset val="100"/>
        <c:noMultiLvlLbl val="0"/>
      </c:catAx>
      <c:valAx>
        <c:axId val="633477136"/>
        <c:scaling>
          <c:orientation val="minMax"/>
        </c:scaling>
        <c:delete val="0"/>
        <c:axPos val="l"/>
        <c:numFmt formatCode="0_);[Red]\(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76744"/>
        <c:crosses val="autoZero"/>
        <c:crossBetween val="between"/>
      </c:valAx>
      <c:spPr>
        <a:noFill/>
        <a:ln>
          <a:noFill/>
        </a:ln>
        <a:effectLst/>
      </c:spPr>
    </c:plotArea>
    <c:legend>
      <c:legendPos val="r"/>
      <c:legendEntry>
        <c:idx val="2"/>
        <c:txPr>
          <a:bodyPr rot="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legendEntry>
      <c:layout>
        <c:manualLayout>
          <c:xMode val="edge"/>
          <c:yMode val="edge"/>
          <c:x val="0.81653963202519131"/>
          <c:y val="0.22464123670665878"/>
          <c:w val="0.18346036797480864"/>
          <c:h val="0.3049529240867273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9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228974187351936"/>
          <c:y val="7.0547218157046093E-2"/>
          <c:w val="0.67350772714068785"/>
          <c:h val="0.70357341607102997"/>
        </c:manualLayout>
      </c:layout>
      <c:barChart>
        <c:barDir val="col"/>
        <c:grouping val="stacked"/>
        <c:varyColors val="0"/>
        <c:ser>
          <c:idx val="0"/>
          <c:order val="0"/>
          <c:tx>
            <c:strRef>
              <c:f>Sheet1!$B$1</c:f>
              <c:strCache>
                <c:ptCount val="1"/>
                <c:pt idx="0">
                  <c:v>その他</c:v>
                </c:pt>
              </c:strCache>
            </c:strRef>
          </c:tx>
          <c:spPr>
            <a:solidFill>
              <a:schemeClr val="accent1"/>
            </a:solidFill>
            <a:ln>
              <a:solidFill>
                <a:schemeClr val="tx2"/>
              </a:solidFill>
            </a:ln>
            <a:effectLst/>
          </c:spPr>
          <c:invertIfNegative val="0"/>
          <c:dLbls>
            <c:numFmt formatCode="#,##0_);[Red]\(#,##0\)" sourceLinked="0"/>
            <c:spPr>
              <a:noFill/>
              <a:ln>
                <a:noFill/>
              </a:ln>
              <a:effectLst/>
            </c:spPr>
            <c:txPr>
              <a:bodyPr rot="-5400000" spcFirstLastPara="1" vertOverflow="ellipsis" wrap="square" anchor="ctr" anchorCtr="1"/>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#,##0_);[Red]\(#,##0\)</c:formatCode>
                <c:ptCount val="10"/>
                <c:pt idx="0">
                  <c:v>52122</c:v>
                </c:pt>
                <c:pt idx="1">
                  <c:v>51344</c:v>
                </c:pt>
                <c:pt idx="2">
                  <c:v>50624</c:v>
                </c:pt>
                <c:pt idx="3">
                  <c:v>49993</c:v>
                </c:pt>
                <c:pt idx="4">
                  <c:v>49153</c:v>
                </c:pt>
                <c:pt idx="5">
                  <c:v>48258</c:v>
                </c:pt>
                <c:pt idx="6">
                  <c:v>46686</c:v>
                </c:pt>
                <c:pt idx="7">
                  <c:v>44567</c:v>
                </c:pt>
                <c:pt idx="8">
                  <c:v>42768</c:v>
                </c:pt>
                <c:pt idx="9">
                  <c:v>41380</c:v>
                </c:pt>
              </c:numCache>
            </c:numRef>
          </c:val>
          <c:extLst>
            <c:ext xmlns:c16="http://schemas.microsoft.com/office/drawing/2014/chart" uri="{C3380CC4-5D6E-409C-BE32-E72D297353CC}">
              <c16:uniqueId val="{00000000-465B-4A75-A202-32BB363B45B3}"/>
            </c:ext>
          </c:extLst>
        </c:ser>
        <c:dLbls>
          <c:showLegendKey val="0"/>
          <c:showVal val="0"/>
          <c:showCatName val="0"/>
          <c:showSerName val="0"/>
          <c:showPercent val="0"/>
          <c:showBubbleSize val="0"/>
        </c:dLbls>
        <c:gapWidth val="75"/>
        <c:overlap val="100"/>
        <c:axId val="633483016"/>
        <c:axId val="633481056"/>
      </c:barChart>
      <c:catAx>
        <c:axId val="6334830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81056"/>
        <c:crosses val="autoZero"/>
        <c:auto val="1"/>
        <c:lblAlgn val="ctr"/>
        <c:lblOffset val="100"/>
        <c:noMultiLvlLbl val="0"/>
      </c:catAx>
      <c:valAx>
        <c:axId val="633481056"/>
        <c:scaling>
          <c:orientation val="minMax"/>
          <c:min val="0"/>
        </c:scaling>
        <c:delete val="0"/>
        <c:axPos val="l"/>
        <c:numFmt formatCode="0_);[Red]\(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83016"/>
        <c:crosses val="autoZero"/>
        <c:crossBetween val="between"/>
      </c:valAx>
      <c:spPr>
        <a:noFill/>
        <a:ln>
          <a:noFill/>
        </a:ln>
        <a:effectLst/>
      </c:spPr>
    </c:plotArea>
    <c:plotVisOnly val="1"/>
    <c:dispBlanksAs val="gap"/>
    <c:showDLblsOverMax val="0"/>
  </c:chart>
  <c:spPr>
    <a:noFill/>
    <a:ln>
      <a:noFill/>
    </a:ln>
    <a:effectLst/>
  </c:spPr>
  <c:txPr>
    <a:bodyPr/>
    <a:lstStyle/>
    <a:p>
      <a:pPr>
        <a:defRPr sz="9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solidFill>
                <a:schemeClr val="accent1"/>
              </a:solidFill>
            </a:ln>
            <a:effectLst/>
          </c:spPr>
          <c:invertIfNegative val="0"/>
          <c:dPt>
            <c:idx val="0"/>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1-3B62-42E7-8317-26B2103C7D23}"/>
              </c:ext>
            </c:extLst>
          </c:dPt>
          <c:dPt>
            <c:idx val="1"/>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3-3B62-42E7-8317-26B2103C7D23}"/>
              </c:ext>
            </c:extLst>
          </c:dPt>
          <c:dPt>
            <c:idx val="2"/>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5-3B62-42E7-8317-26B2103C7D23}"/>
              </c:ext>
            </c:extLst>
          </c:dPt>
          <c:dPt>
            <c:idx val="3"/>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7-3B62-42E7-8317-26B2103C7D23}"/>
              </c:ext>
            </c:extLst>
          </c:dPt>
          <c:dPt>
            <c:idx val="4"/>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9-3B62-42E7-8317-26B2103C7D23}"/>
              </c:ext>
            </c:extLst>
          </c:dPt>
          <c:dPt>
            <c:idx val="5"/>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B-3B62-42E7-8317-26B2103C7D23}"/>
              </c:ext>
            </c:extLst>
          </c:dPt>
          <c:dPt>
            <c:idx val="6"/>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D-3B62-42E7-8317-26B2103C7D23}"/>
              </c:ext>
            </c:extLst>
          </c:dPt>
          <c:dPt>
            <c:idx val="7"/>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F-3B62-42E7-8317-26B2103C7D23}"/>
              </c:ext>
            </c:extLst>
          </c:dPt>
          <c:dPt>
            <c:idx val="8"/>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11-3B62-42E7-8317-26B2103C7D23}"/>
              </c:ext>
            </c:extLst>
          </c:dPt>
          <c:dPt>
            <c:idx val="9"/>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13-3B62-42E7-8317-26B2103C7D23}"/>
              </c:ext>
            </c:extLst>
          </c:dPt>
          <c:dLbls>
            <c:numFmt formatCode="#,##0;&quot;▲ &quot;#,##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0"/>
                <c:pt idx="0">
                  <c:v>1998</c:v>
                </c:pt>
                <c:pt idx="1">
                  <c:v>1999</c:v>
                </c:pt>
                <c:pt idx="2">
                  <c:v>2000</c:v>
                </c:pt>
                <c:pt idx="3">
                  <c:v>2001</c:v>
                </c:pt>
                <c:pt idx="4">
                  <c:v>2002</c:v>
                </c:pt>
                <c:pt idx="5">
                  <c:v>2003</c:v>
                </c:pt>
                <c:pt idx="6">
                  <c:v>2004</c:v>
                </c:pt>
                <c:pt idx="7">
                  <c:v>2005</c:v>
                </c:pt>
                <c:pt idx="8">
                  <c:v>2006</c:v>
                </c:pt>
                <c:pt idx="9">
                  <c:v>2007</c:v>
                </c:pt>
                <c:pt idx="10">
                  <c:v>2008</c:v>
                </c:pt>
                <c:pt idx="11">
                  <c:v>2009</c:v>
                </c:pt>
                <c:pt idx="12">
                  <c:v>2010</c:v>
                </c:pt>
                <c:pt idx="13">
                  <c:v>2011</c:v>
                </c:pt>
                <c:pt idx="14">
                  <c:v>2012</c:v>
                </c:pt>
                <c:pt idx="15">
                  <c:v>2013</c:v>
                </c:pt>
                <c:pt idx="16">
                  <c:v>2014</c:v>
                </c:pt>
                <c:pt idx="17">
                  <c:v>2015</c:v>
                </c:pt>
                <c:pt idx="18">
                  <c:v>2016</c:v>
                </c:pt>
                <c:pt idx="19">
                  <c:v>2017</c:v>
                </c:pt>
              </c:strCache>
            </c:strRef>
          </c:cat>
          <c:val>
            <c:numRef>
              <c:f>Sheet1!$B$2:$B$22</c:f>
              <c:numCache>
                <c:formatCode>#,##0\ ;"△ "#,##0\ </c:formatCode>
                <c:ptCount val="21"/>
                <c:pt idx="0">
                  <c:v>4</c:v>
                </c:pt>
                <c:pt idx="1">
                  <c:v>4</c:v>
                </c:pt>
                <c:pt idx="2">
                  <c:v>3</c:v>
                </c:pt>
                <c:pt idx="3">
                  <c:v>2</c:v>
                </c:pt>
                <c:pt idx="4">
                  <c:v>2</c:v>
                </c:pt>
                <c:pt idx="5">
                  <c:v>2</c:v>
                </c:pt>
                <c:pt idx="6">
                  <c:v>3</c:v>
                </c:pt>
                <c:pt idx="7">
                  <c:v>9</c:v>
                </c:pt>
                <c:pt idx="8">
                  <c:v>4</c:v>
                </c:pt>
                <c:pt idx="9">
                  <c:v>4</c:v>
                </c:pt>
                <c:pt idx="10">
                  <c:v>4</c:v>
                </c:pt>
                <c:pt idx="11">
                  <c:v>4</c:v>
                </c:pt>
                <c:pt idx="12">
                  <c:v>4</c:v>
                </c:pt>
                <c:pt idx="13">
                  <c:v>5</c:v>
                </c:pt>
                <c:pt idx="14">
                  <c:v>4</c:v>
                </c:pt>
                <c:pt idx="15">
                  <c:v>242</c:v>
                </c:pt>
                <c:pt idx="16">
                  <c:v>4</c:v>
                </c:pt>
                <c:pt idx="17">
                  <c:v>4</c:v>
                </c:pt>
                <c:pt idx="18">
                  <c:v>4</c:v>
                </c:pt>
                <c:pt idx="19">
                  <c:v>4</c:v>
                </c:pt>
              </c:numCache>
            </c:numRef>
          </c:val>
          <c:extLst>
            <c:ext xmlns:c16="http://schemas.microsoft.com/office/drawing/2014/chart" uri="{C3380CC4-5D6E-409C-BE32-E72D297353CC}">
              <c16:uniqueId val="{00000014-3B62-42E7-8317-26B2103C7D23}"/>
            </c:ext>
          </c:extLst>
        </c:ser>
        <c:dLbls>
          <c:showLegendKey val="0"/>
          <c:showVal val="0"/>
          <c:showCatName val="0"/>
          <c:showSerName val="0"/>
          <c:showPercent val="0"/>
          <c:showBubbleSize val="0"/>
        </c:dLbls>
        <c:gapWidth val="85"/>
        <c:overlap val="-27"/>
        <c:axId val="633483408"/>
        <c:axId val="633483800"/>
      </c:barChart>
      <c:catAx>
        <c:axId val="633483408"/>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3600000" spcFirstLastPara="1" vertOverflow="ellipsis"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83800"/>
        <c:crosses val="autoZero"/>
        <c:auto val="1"/>
        <c:lblAlgn val="ctr"/>
        <c:lblOffset val="100"/>
        <c:noMultiLvlLbl val="0"/>
      </c:catAx>
      <c:valAx>
        <c:axId val="633483800"/>
        <c:scaling>
          <c:orientation val="minMax"/>
          <c:max val="20"/>
          <c:min val="0"/>
        </c:scaling>
        <c:delete val="0"/>
        <c:axPos val="l"/>
        <c:numFmt formatCode="#,##0\ ;&quot;△ &quot;#,##0\ "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83408"/>
        <c:crosses val="autoZero"/>
        <c:crossBetween val="between"/>
      </c:valAx>
      <c:spPr>
        <a:noFill/>
        <a:ln>
          <a:noFill/>
        </a:ln>
        <a:effectLst/>
      </c:spPr>
    </c:plotArea>
    <c:plotVisOnly val="1"/>
    <c:dispBlanksAs val="gap"/>
    <c:showDLblsOverMax val="0"/>
  </c:chart>
  <c:spPr>
    <a:noFill/>
    <a:ln>
      <a:noFill/>
    </a:ln>
    <a:effectLst/>
  </c:spPr>
  <c:txPr>
    <a:bodyPr/>
    <a:lstStyle/>
    <a:p>
      <a:pPr>
        <a:defRPr sz="105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千葉県</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cat>
            <c:numRef>
              <c:f>Sheet1!$A$2:$A$8</c:f>
              <c:numCache>
                <c:formatCode>0_);[Red]\(0\)</c:formatCode>
                <c:ptCount val="7"/>
                <c:pt idx="0">
                  <c:v>2011</c:v>
                </c:pt>
                <c:pt idx="1">
                  <c:v>12</c:v>
                </c:pt>
                <c:pt idx="2">
                  <c:v>13</c:v>
                </c:pt>
                <c:pt idx="3">
                  <c:v>14</c:v>
                </c:pt>
                <c:pt idx="4">
                  <c:v>15</c:v>
                </c:pt>
                <c:pt idx="5">
                  <c:v>16</c:v>
                </c:pt>
                <c:pt idx="6">
                  <c:v>17</c:v>
                </c:pt>
              </c:numCache>
            </c:numRef>
          </c:cat>
          <c:val>
            <c:numRef>
              <c:f>Sheet1!$B$2:$B$8</c:f>
              <c:numCache>
                <c:formatCode>General</c:formatCode>
                <c:ptCount val="7"/>
                <c:pt idx="0">
                  <c:v>9.9450175660249123</c:v>
                </c:pt>
                <c:pt idx="1">
                  <c:v>11.255040073994598</c:v>
                </c:pt>
                <c:pt idx="2">
                  <c:v>11.132053998981588</c:v>
                </c:pt>
                <c:pt idx="3">
                  <c:v>13.445095653858729</c:v>
                </c:pt>
                <c:pt idx="4">
                  <c:v>40.087972563434889</c:v>
                </c:pt>
                <c:pt idx="5">
                  <c:v>35.424105461377437</c:v>
                </c:pt>
                <c:pt idx="6">
                  <c:v>32.42043076869232</c:v>
                </c:pt>
              </c:numCache>
            </c:numRef>
          </c:val>
          <c:smooth val="0"/>
          <c:extLst>
            <c:ext xmlns:c16="http://schemas.microsoft.com/office/drawing/2014/chart" uri="{C3380CC4-5D6E-409C-BE32-E72D297353CC}">
              <c16:uniqueId val="{00000000-B080-480A-B2E4-51CC8B8A1651}"/>
            </c:ext>
          </c:extLst>
        </c:ser>
        <c:ser>
          <c:idx val="1"/>
          <c:order val="1"/>
          <c:tx>
            <c:strRef>
              <c:f>Sheet1!$C$1</c:f>
              <c:strCache>
                <c:ptCount val="1"/>
                <c:pt idx="0">
                  <c:v>東京都</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dLbls>
            <c:dLbl>
              <c:idx val="6"/>
              <c:layout>
                <c:manualLayout>
                  <c:x val="-4.663299663299663E-2"/>
                  <c:y val="5.650134408602145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808-4DD9-BDBA-BEAF93463A18}"/>
                </c:ext>
              </c:extLst>
            </c:dLbl>
            <c:numFmt formatCode="#,##0.0_);[Red]\(#,##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eiryo UI" panose="020B0604030504040204" pitchFamily="50" charset="-128"/>
                    <a:ea typeface="Meiryo UI" panose="020B0604030504040204" pitchFamily="50" charset="-128"/>
                    <a:cs typeface="+mn-cs"/>
                  </a:defRPr>
                </a:pPr>
                <a:endParaRPr lang="ja-JP"/>
              </a:p>
            </c:txPr>
            <c:dLblPos val="b"/>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Sheet1!$A$2:$A$8</c:f>
              <c:numCache>
                <c:formatCode>0_);[Red]\(0\)</c:formatCode>
                <c:ptCount val="7"/>
                <c:pt idx="0">
                  <c:v>2011</c:v>
                </c:pt>
                <c:pt idx="1">
                  <c:v>12</c:v>
                </c:pt>
                <c:pt idx="2">
                  <c:v>13</c:v>
                </c:pt>
                <c:pt idx="3">
                  <c:v>14</c:v>
                </c:pt>
                <c:pt idx="4">
                  <c:v>15</c:v>
                </c:pt>
                <c:pt idx="5">
                  <c:v>16</c:v>
                </c:pt>
                <c:pt idx="6">
                  <c:v>17</c:v>
                </c:pt>
              </c:numCache>
            </c:numRef>
          </c:cat>
          <c:val>
            <c:numRef>
              <c:f>Sheet1!$C$2:$C$8</c:f>
              <c:numCache>
                <c:formatCode>General</c:formatCode>
                <c:ptCount val="7"/>
                <c:pt idx="0">
                  <c:v>49.839150358859655</c:v>
                </c:pt>
                <c:pt idx="1">
                  <c:v>50.487262283717463</c:v>
                </c:pt>
                <c:pt idx="2">
                  <c:v>43.22644173702367</c:v>
                </c:pt>
                <c:pt idx="3">
                  <c:v>48.521959573245134</c:v>
                </c:pt>
                <c:pt idx="4">
                  <c:v>48.190202274766357</c:v>
                </c:pt>
                <c:pt idx="5">
                  <c:v>44.467220607498469</c:v>
                </c:pt>
                <c:pt idx="6">
                  <c:v>41.087214860523865</c:v>
                </c:pt>
              </c:numCache>
            </c:numRef>
          </c:val>
          <c:smooth val="0"/>
          <c:extLst>
            <c:ext xmlns:c16="http://schemas.microsoft.com/office/drawing/2014/chart" uri="{C3380CC4-5D6E-409C-BE32-E72D297353CC}">
              <c16:uniqueId val="{00000001-B080-480A-B2E4-51CC8B8A1651}"/>
            </c:ext>
          </c:extLst>
        </c:ser>
        <c:ser>
          <c:idx val="3"/>
          <c:order val="2"/>
          <c:tx>
            <c:strRef>
              <c:f>Sheet1!$E$1</c:f>
              <c:strCache>
                <c:ptCount val="1"/>
                <c:pt idx="0">
                  <c:v>大阪府</c:v>
                </c:pt>
              </c:strCache>
            </c:strRef>
          </c:tx>
          <c:spPr>
            <a:ln w="38100" cap="rnd">
              <a:solidFill>
                <a:schemeClr val="tx1"/>
              </a:solidFill>
              <a:round/>
            </a:ln>
            <a:effectLst/>
          </c:spPr>
          <c:marker>
            <c:symbol val="x"/>
            <c:size val="6"/>
            <c:spPr>
              <a:noFill/>
              <a:ln w="38100">
                <a:solidFill>
                  <a:schemeClr val="tx1"/>
                </a:solidFill>
                <a:round/>
              </a:ln>
              <a:effectLst/>
            </c:spPr>
          </c:marker>
          <c:dLbls>
            <c:dLbl>
              <c:idx val="6"/>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808-4DD9-BDBA-BEAF93463A18}"/>
                </c:ext>
              </c:extLst>
            </c:dLbl>
            <c:numFmt formatCode="#,##0.0_);[Red]\(#,##0.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50000"/>
                        <a:lumOff val="50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Sheet1!$A$2:$A$8</c:f>
              <c:numCache>
                <c:formatCode>0_);[Red]\(0\)</c:formatCode>
                <c:ptCount val="7"/>
                <c:pt idx="0">
                  <c:v>2011</c:v>
                </c:pt>
                <c:pt idx="1">
                  <c:v>12</c:v>
                </c:pt>
                <c:pt idx="2">
                  <c:v>13</c:v>
                </c:pt>
                <c:pt idx="3">
                  <c:v>14</c:v>
                </c:pt>
                <c:pt idx="4">
                  <c:v>15</c:v>
                </c:pt>
                <c:pt idx="5">
                  <c:v>16</c:v>
                </c:pt>
                <c:pt idx="6">
                  <c:v>17</c:v>
                </c:pt>
              </c:numCache>
            </c:numRef>
          </c:cat>
          <c:val>
            <c:numRef>
              <c:f>Sheet1!$E$2:$E$8</c:f>
              <c:numCache>
                <c:formatCode>General</c:formatCode>
                <c:ptCount val="7"/>
                <c:pt idx="0">
                  <c:v>32.406713924635568</c:v>
                </c:pt>
                <c:pt idx="1">
                  <c:v>30.07725953644368</c:v>
                </c:pt>
                <c:pt idx="2">
                  <c:v>30.152505339531544</c:v>
                </c:pt>
                <c:pt idx="3">
                  <c:v>34.127464195198648</c:v>
                </c:pt>
                <c:pt idx="4">
                  <c:v>41.853035126171406</c:v>
                </c:pt>
                <c:pt idx="5">
                  <c:v>44.725282545243353</c:v>
                </c:pt>
                <c:pt idx="6">
                  <c:v>43.988626942300314</c:v>
                </c:pt>
              </c:numCache>
            </c:numRef>
          </c:val>
          <c:smooth val="0"/>
          <c:extLst>
            <c:ext xmlns:c16="http://schemas.microsoft.com/office/drawing/2014/chart" uri="{C3380CC4-5D6E-409C-BE32-E72D297353CC}">
              <c16:uniqueId val="{00000003-B080-480A-B2E4-51CC8B8A1651}"/>
            </c:ext>
          </c:extLst>
        </c:ser>
        <c:dLbls>
          <c:showLegendKey val="0"/>
          <c:showVal val="0"/>
          <c:showCatName val="0"/>
          <c:showSerName val="0"/>
          <c:showPercent val="0"/>
          <c:showBubbleSize val="0"/>
        </c:dLbls>
        <c:marker val="1"/>
        <c:smooth val="0"/>
        <c:axId val="635813448"/>
        <c:axId val="635808352"/>
      </c:lineChart>
      <c:catAx>
        <c:axId val="635813448"/>
        <c:scaling>
          <c:orientation val="minMax"/>
        </c:scaling>
        <c:delete val="0"/>
        <c:axPos val="b"/>
        <c:numFmt formatCode="0_);[Red]\(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all" spc="120" normalizeH="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5808352"/>
        <c:crosses val="autoZero"/>
        <c:auto val="1"/>
        <c:lblAlgn val="ctr"/>
        <c:lblOffset val="100"/>
        <c:noMultiLvlLbl val="0"/>
      </c:catAx>
      <c:valAx>
        <c:axId val="635808352"/>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581344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900">
          <a:latin typeface="Meiryo UI" panose="020B0604030504040204" pitchFamily="50" charset="-128"/>
          <a:ea typeface="Meiryo UI" panose="020B0604030504040204" pitchFamily="50" charset="-128"/>
        </a:defRPr>
      </a:pPr>
      <a:endParaRPr lang="ja-JP"/>
    </a:p>
  </c:txPr>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外国人</c:v>
                </c:pt>
              </c:strCache>
            </c:strRef>
          </c:tx>
          <c:spPr>
            <a:solidFill>
              <a:schemeClr val="accent1"/>
            </a:solidFill>
            <a:ln>
              <a:noFill/>
            </a:ln>
            <a:effectLst/>
          </c:spPr>
          <c:invertIfNegative val="0"/>
          <c:dLbls>
            <c:numFmt formatCode="#,##0_);[Red]\(#,##0\)" sourceLinked="0"/>
            <c:spPr>
              <a:noFill/>
              <a:ln>
                <a:noFill/>
              </a:ln>
              <a:effectLst/>
            </c:spPr>
            <c:txPr>
              <a:bodyPr rot="0" spcFirstLastPara="1" vertOverflow="ellipsis" vert="horz" wrap="square" anchor="ctr" anchorCtr="1"/>
              <a:lstStyle/>
              <a:p>
                <a:pPr>
                  <a:defRPr sz="1050" b="0" i="0" u="none" strike="noStrike" kern="1200" baseline="0">
                    <a:solidFill>
                      <a:schemeClr val="tx1">
                        <a:lumMod val="75000"/>
                        <a:lumOff val="25000"/>
                      </a:schemeClr>
                    </a:solidFill>
                    <a:latin typeface="+mn-lt"/>
                    <a:ea typeface="+mn-ea"/>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2013</c:v>
                </c:pt>
                <c:pt idx="1">
                  <c:v>2014</c:v>
                </c:pt>
                <c:pt idx="2">
                  <c:v>2015</c:v>
                </c:pt>
                <c:pt idx="3">
                  <c:v>2016</c:v>
                </c:pt>
                <c:pt idx="4">
                  <c:v>2017</c:v>
                </c:pt>
              </c:numCache>
            </c:numRef>
          </c:cat>
          <c:val>
            <c:numRef>
              <c:f>Sheet1!$B$2:$B$6</c:f>
              <c:numCache>
                <c:formatCode>General</c:formatCode>
                <c:ptCount val="5"/>
                <c:pt idx="0">
                  <c:v>180227</c:v>
                </c:pt>
                <c:pt idx="1">
                  <c:v>195608</c:v>
                </c:pt>
                <c:pt idx="2">
                  <c:v>242405</c:v>
                </c:pt>
                <c:pt idx="3">
                  <c:v>252000</c:v>
                </c:pt>
                <c:pt idx="4">
                  <c:v>326000</c:v>
                </c:pt>
              </c:numCache>
            </c:numRef>
          </c:val>
          <c:extLst>
            <c:ext xmlns:c16="http://schemas.microsoft.com/office/drawing/2014/chart" uri="{C3380CC4-5D6E-409C-BE32-E72D297353CC}">
              <c16:uniqueId val="{00000000-BBC4-465A-877E-7BB7F73749EB}"/>
            </c:ext>
          </c:extLst>
        </c:ser>
        <c:dLbls>
          <c:showLegendKey val="0"/>
          <c:showVal val="0"/>
          <c:showCatName val="0"/>
          <c:showSerName val="0"/>
          <c:showPercent val="0"/>
          <c:showBubbleSize val="0"/>
        </c:dLbls>
        <c:gapWidth val="100"/>
        <c:axId val="635812272"/>
        <c:axId val="635812664"/>
      </c:barChart>
      <c:catAx>
        <c:axId val="635812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ja-JP"/>
          </a:p>
        </c:txPr>
        <c:crossAx val="635812664"/>
        <c:crosses val="autoZero"/>
        <c:auto val="1"/>
        <c:lblAlgn val="ctr"/>
        <c:lblOffset val="100"/>
        <c:noMultiLvlLbl val="0"/>
      </c:catAx>
      <c:valAx>
        <c:axId val="63581266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ja-JP"/>
          </a:p>
        </c:txPr>
        <c:crossAx val="635812272"/>
        <c:crosses val="autoZero"/>
        <c:crossBetween val="between"/>
        <c:dispUnits>
          <c:builtInUnit val="thousands"/>
        </c:dispUnits>
      </c:valAx>
      <c:spPr>
        <a:noFill/>
        <a:ln>
          <a:noFill/>
        </a:ln>
        <a:effectLst/>
      </c:spPr>
    </c:plotArea>
    <c:plotVisOnly val="1"/>
    <c:dispBlanksAs val="gap"/>
    <c:showDLblsOverMax val="0"/>
  </c:chart>
  <c:spPr>
    <a:noFill/>
    <a:ln>
      <a:noFill/>
    </a:ln>
    <a:effectLst/>
  </c:spPr>
  <c:txPr>
    <a:bodyPr/>
    <a:lstStyle/>
    <a:p>
      <a:pPr>
        <a:defRPr sz="1050"/>
      </a:pPr>
      <a:endParaRPr lang="ja-JP"/>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周遊パス</c:v>
                </c:pt>
              </c:strCache>
            </c:strRef>
          </c:tx>
          <c:spPr>
            <a:solidFill>
              <a:schemeClr val="accent1"/>
            </a:solidFill>
            <a:ln>
              <a:noFill/>
            </a:ln>
            <a:effectLst/>
          </c:spPr>
          <c:invertIfNegative val="0"/>
          <c:dLbls>
            <c:numFmt formatCode="#,##0_);[Red]\(#,##0\)" sourceLinked="0"/>
            <c:spPr>
              <a:noFill/>
              <a:ln>
                <a:noFill/>
              </a:ln>
              <a:effectLst/>
            </c:spPr>
            <c:txPr>
              <a:bodyPr rot="0" spcFirstLastPara="1" vertOverflow="ellipsis" vert="horz" wrap="square" anchor="ctr" anchorCtr="1"/>
              <a:lstStyle/>
              <a:p>
                <a:pPr>
                  <a:defRPr sz="1050" b="0" i="0" u="none" strike="noStrike" kern="1200" baseline="0">
                    <a:solidFill>
                      <a:schemeClr val="tx1">
                        <a:lumMod val="75000"/>
                        <a:lumOff val="25000"/>
                      </a:schemeClr>
                    </a:solidFill>
                    <a:latin typeface="+mn-lt"/>
                    <a:ea typeface="+mn-ea"/>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2013</c:v>
                </c:pt>
                <c:pt idx="1">
                  <c:v>2014</c:v>
                </c:pt>
                <c:pt idx="2">
                  <c:v>2015</c:v>
                </c:pt>
                <c:pt idx="3">
                  <c:v>2016</c:v>
                </c:pt>
                <c:pt idx="4">
                  <c:v>2017</c:v>
                </c:pt>
              </c:numCache>
            </c:numRef>
          </c:cat>
          <c:val>
            <c:numRef>
              <c:f>Sheet1!$B$2:$B$6</c:f>
              <c:numCache>
                <c:formatCode>General</c:formatCode>
                <c:ptCount val="5"/>
                <c:pt idx="0">
                  <c:v>293280</c:v>
                </c:pt>
                <c:pt idx="1">
                  <c:v>428369</c:v>
                </c:pt>
                <c:pt idx="2">
                  <c:v>910683</c:v>
                </c:pt>
                <c:pt idx="3">
                  <c:v>1224000</c:v>
                </c:pt>
                <c:pt idx="4">
                  <c:v>1511000</c:v>
                </c:pt>
              </c:numCache>
            </c:numRef>
          </c:val>
          <c:extLst>
            <c:ext xmlns:c16="http://schemas.microsoft.com/office/drawing/2014/chart" uri="{C3380CC4-5D6E-409C-BE32-E72D297353CC}">
              <c16:uniqueId val="{00000000-F49C-4960-9950-83F1A4E0118C}"/>
            </c:ext>
          </c:extLst>
        </c:ser>
        <c:dLbls>
          <c:showLegendKey val="0"/>
          <c:showVal val="0"/>
          <c:showCatName val="0"/>
          <c:showSerName val="0"/>
          <c:showPercent val="0"/>
          <c:showBubbleSize val="0"/>
        </c:dLbls>
        <c:gapWidth val="100"/>
        <c:axId val="635808744"/>
        <c:axId val="635809136"/>
      </c:barChart>
      <c:catAx>
        <c:axId val="6358087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ja-JP"/>
          </a:p>
        </c:txPr>
        <c:crossAx val="635809136"/>
        <c:crosses val="autoZero"/>
        <c:auto val="1"/>
        <c:lblAlgn val="ctr"/>
        <c:lblOffset val="100"/>
        <c:noMultiLvlLbl val="0"/>
      </c:catAx>
      <c:valAx>
        <c:axId val="635809136"/>
        <c:scaling>
          <c:orientation val="minMax"/>
          <c:max val="1600000"/>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ja-JP"/>
          </a:p>
        </c:txPr>
        <c:crossAx val="635808744"/>
        <c:crosses val="autoZero"/>
        <c:crossBetween val="between"/>
        <c:dispUnits>
          <c:builtInUnit val="thousands"/>
        </c:dispUnits>
      </c:valAx>
      <c:spPr>
        <a:noFill/>
        <a:ln>
          <a:noFill/>
        </a:ln>
        <a:effectLst/>
      </c:spPr>
    </c:plotArea>
    <c:plotVisOnly val="1"/>
    <c:dispBlanksAs val="gap"/>
    <c:showDLblsOverMax val="0"/>
  </c:chart>
  <c:spPr>
    <a:noFill/>
    <a:ln>
      <a:noFill/>
    </a:ln>
    <a:effectLst/>
  </c:spPr>
  <c:txPr>
    <a:bodyPr/>
    <a:lstStyle/>
    <a:p>
      <a:pPr>
        <a:defRPr sz="1050"/>
      </a:pPr>
      <a:endParaRPr lang="ja-JP"/>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stacked"/>
        <c:varyColors val="0"/>
        <c:ser>
          <c:idx val="0"/>
          <c:order val="0"/>
          <c:tx>
            <c:strRef>
              <c:f>Sheet1!$B$1</c:f>
              <c:strCache>
                <c:ptCount val="1"/>
                <c:pt idx="0">
                  <c:v>参加者数</c:v>
                </c:pt>
              </c:strCache>
            </c:strRef>
          </c:tx>
          <c:invertIfNegative val="0"/>
          <c:dLbls>
            <c:spPr>
              <a:noFill/>
              <a:ln>
                <a:noFill/>
              </a:ln>
              <a:effectLst/>
            </c:spPr>
            <c:txPr>
              <a:bodyPr/>
              <a:lstStyle/>
              <a:p>
                <a:pPr>
                  <a:defRPr sz="1100" b="1"/>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Sheet1!$A$2:$A$6</c:f>
              <c:numCache>
                <c:formatCode>General</c:formatCode>
                <c:ptCount val="5"/>
                <c:pt idx="0">
                  <c:v>2013</c:v>
                </c:pt>
                <c:pt idx="1">
                  <c:v>2014</c:v>
                </c:pt>
                <c:pt idx="2">
                  <c:v>2015</c:v>
                </c:pt>
                <c:pt idx="3">
                  <c:v>2016</c:v>
                </c:pt>
                <c:pt idx="4">
                  <c:v>2017</c:v>
                </c:pt>
              </c:numCache>
            </c:numRef>
          </c:cat>
          <c:val>
            <c:numRef>
              <c:f>Sheet1!$B$2:$B$6</c:f>
              <c:numCache>
                <c:formatCode>#,##0_);[Red]\(#,##0\)</c:formatCode>
                <c:ptCount val="5"/>
                <c:pt idx="0">
                  <c:v>517</c:v>
                </c:pt>
                <c:pt idx="1">
                  <c:v>886</c:v>
                </c:pt>
                <c:pt idx="2">
                  <c:v>1154</c:v>
                </c:pt>
                <c:pt idx="3">
                  <c:v>1293</c:v>
                </c:pt>
                <c:pt idx="4">
                  <c:v>1367</c:v>
                </c:pt>
              </c:numCache>
            </c:numRef>
          </c:val>
          <c:extLst>
            <c:ext xmlns:c16="http://schemas.microsoft.com/office/drawing/2014/chart" uri="{C3380CC4-5D6E-409C-BE32-E72D297353CC}">
              <c16:uniqueId val="{00000000-124C-4472-BF25-43329B93CA8A}"/>
            </c:ext>
          </c:extLst>
        </c:ser>
        <c:dLbls>
          <c:showLegendKey val="0"/>
          <c:showVal val="0"/>
          <c:showCatName val="0"/>
          <c:showSerName val="0"/>
          <c:showPercent val="0"/>
          <c:showBubbleSize val="0"/>
        </c:dLbls>
        <c:gapWidth val="50"/>
        <c:overlap val="100"/>
        <c:axId val="635809528"/>
        <c:axId val="635810312"/>
      </c:barChart>
      <c:lineChart>
        <c:grouping val="standard"/>
        <c:varyColors val="0"/>
        <c:ser>
          <c:idx val="1"/>
          <c:order val="1"/>
          <c:tx>
            <c:strRef>
              <c:f>Sheet1!$C$1</c:f>
              <c:strCache>
                <c:ptCount val="1"/>
                <c:pt idx="0">
                  <c:v>経済効果</c:v>
                </c:pt>
              </c:strCache>
            </c:strRef>
          </c:tx>
          <c:spPr>
            <a:ln>
              <a:solidFill>
                <a:schemeClr val="tx1"/>
              </a:solidFill>
            </a:ln>
          </c:spPr>
          <c:marker>
            <c:symbol val="circle"/>
            <c:size val="3"/>
          </c:marker>
          <c:dLbls>
            <c:spPr>
              <a:noFill/>
              <a:ln>
                <a:noFill/>
              </a:ln>
              <a:effectLst/>
            </c:spPr>
            <c:txPr>
              <a:bodyPr/>
              <a:lstStyle/>
              <a:p>
                <a:pPr>
                  <a:defRPr sz="1000">
                    <a:solidFill>
                      <a:schemeClr val="tx1"/>
                    </a:solidFill>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Sheet1!$A$2:$A$6</c:f>
              <c:numCache>
                <c:formatCode>General</c:formatCode>
                <c:ptCount val="5"/>
                <c:pt idx="0">
                  <c:v>2013</c:v>
                </c:pt>
                <c:pt idx="1">
                  <c:v>2014</c:v>
                </c:pt>
                <c:pt idx="2">
                  <c:v>2015</c:v>
                </c:pt>
                <c:pt idx="3">
                  <c:v>2016</c:v>
                </c:pt>
                <c:pt idx="4">
                  <c:v>2017</c:v>
                </c:pt>
              </c:numCache>
            </c:numRef>
          </c:cat>
          <c:val>
            <c:numRef>
              <c:f>Sheet1!$C$2:$C$6</c:f>
              <c:numCache>
                <c:formatCode>#,##0_);[Red]\(#,##0\)</c:formatCode>
                <c:ptCount val="5"/>
                <c:pt idx="0">
                  <c:v>284</c:v>
                </c:pt>
                <c:pt idx="1">
                  <c:v>487</c:v>
                </c:pt>
                <c:pt idx="2">
                  <c:v>543</c:v>
                </c:pt>
                <c:pt idx="3">
                  <c:v>665</c:v>
                </c:pt>
                <c:pt idx="4">
                  <c:v>673</c:v>
                </c:pt>
              </c:numCache>
            </c:numRef>
          </c:val>
          <c:smooth val="0"/>
          <c:extLst>
            <c:ext xmlns:c16="http://schemas.microsoft.com/office/drawing/2014/chart" uri="{C3380CC4-5D6E-409C-BE32-E72D297353CC}">
              <c16:uniqueId val="{00000001-124C-4472-BF25-43329B93CA8A}"/>
            </c:ext>
          </c:extLst>
        </c:ser>
        <c:dLbls>
          <c:showLegendKey val="0"/>
          <c:showVal val="0"/>
          <c:showCatName val="0"/>
          <c:showSerName val="0"/>
          <c:showPercent val="0"/>
          <c:showBubbleSize val="0"/>
        </c:dLbls>
        <c:marker val="1"/>
        <c:smooth val="0"/>
        <c:axId val="635807176"/>
        <c:axId val="635813056"/>
      </c:lineChart>
      <c:catAx>
        <c:axId val="635809528"/>
        <c:scaling>
          <c:orientation val="minMax"/>
        </c:scaling>
        <c:delete val="0"/>
        <c:axPos val="b"/>
        <c:numFmt formatCode="General" sourceLinked="1"/>
        <c:majorTickMark val="out"/>
        <c:minorTickMark val="none"/>
        <c:tickLblPos val="nextTo"/>
        <c:txPr>
          <a:bodyPr/>
          <a:lstStyle/>
          <a:p>
            <a:pPr>
              <a:defRPr sz="1100"/>
            </a:pPr>
            <a:endParaRPr lang="ja-JP"/>
          </a:p>
        </c:txPr>
        <c:crossAx val="635810312"/>
        <c:crosses val="autoZero"/>
        <c:auto val="1"/>
        <c:lblAlgn val="ctr"/>
        <c:lblOffset val="100"/>
        <c:noMultiLvlLbl val="0"/>
      </c:catAx>
      <c:valAx>
        <c:axId val="635810312"/>
        <c:scaling>
          <c:orientation val="minMax"/>
          <c:max val="1600"/>
        </c:scaling>
        <c:delete val="0"/>
        <c:axPos val="l"/>
        <c:numFmt formatCode="#,##0_);[Red]\(#,##0\)" sourceLinked="1"/>
        <c:majorTickMark val="out"/>
        <c:minorTickMark val="none"/>
        <c:tickLblPos val="nextTo"/>
        <c:txPr>
          <a:bodyPr/>
          <a:lstStyle/>
          <a:p>
            <a:pPr>
              <a:defRPr sz="1000">
                <a:solidFill>
                  <a:schemeClr val="tx1"/>
                </a:solidFill>
              </a:defRPr>
            </a:pPr>
            <a:endParaRPr lang="ja-JP"/>
          </a:p>
        </c:txPr>
        <c:crossAx val="635809528"/>
        <c:crosses val="autoZero"/>
        <c:crossBetween val="between"/>
        <c:majorUnit val="200"/>
      </c:valAx>
      <c:valAx>
        <c:axId val="635813056"/>
        <c:scaling>
          <c:orientation val="minMax"/>
          <c:max val="700"/>
          <c:min val="0"/>
        </c:scaling>
        <c:delete val="0"/>
        <c:axPos val="r"/>
        <c:numFmt formatCode="#,##0_);[Red]\(#,##0\)" sourceLinked="1"/>
        <c:majorTickMark val="out"/>
        <c:minorTickMark val="none"/>
        <c:tickLblPos val="nextTo"/>
        <c:txPr>
          <a:bodyPr/>
          <a:lstStyle/>
          <a:p>
            <a:pPr>
              <a:defRPr sz="1000">
                <a:solidFill>
                  <a:schemeClr val="tx1"/>
                </a:solidFill>
              </a:defRPr>
            </a:pPr>
            <a:endParaRPr lang="ja-JP"/>
          </a:p>
        </c:txPr>
        <c:crossAx val="635807176"/>
        <c:crosses val="max"/>
        <c:crossBetween val="between"/>
        <c:majorUnit val="200"/>
      </c:valAx>
      <c:catAx>
        <c:axId val="635807176"/>
        <c:scaling>
          <c:orientation val="minMax"/>
        </c:scaling>
        <c:delete val="1"/>
        <c:axPos val="b"/>
        <c:numFmt formatCode="General" sourceLinked="1"/>
        <c:majorTickMark val="out"/>
        <c:minorTickMark val="none"/>
        <c:tickLblPos val="nextTo"/>
        <c:crossAx val="635813056"/>
        <c:crosses val="autoZero"/>
        <c:auto val="1"/>
        <c:lblAlgn val="ctr"/>
        <c:lblOffset val="100"/>
        <c:noMultiLvlLbl val="0"/>
      </c:catAx>
    </c:plotArea>
    <c:plotVisOnly val="1"/>
    <c:dispBlanksAs val="gap"/>
    <c:showDLblsOverMax val="0"/>
  </c:chart>
  <c:spPr>
    <a:noFill/>
  </c:spPr>
  <c:txPr>
    <a:bodyPr/>
    <a:lstStyle/>
    <a:p>
      <a:pPr>
        <a:defRPr sz="1800"/>
      </a:pPr>
      <a:endParaRPr lang="ja-JP"/>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stacked"/>
        <c:varyColors val="0"/>
        <c:ser>
          <c:idx val="0"/>
          <c:order val="0"/>
          <c:tx>
            <c:strRef>
              <c:f>Sheet1!$B$1</c:f>
              <c:strCache>
                <c:ptCount val="1"/>
                <c:pt idx="0">
                  <c:v>参加者数</c:v>
                </c:pt>
              </c:strCache>
            </c:strRef>
          </c:tx>
          <c:invertIfNegative val="0"/>
          <c:dLbls>
            <c:spPr>
              <a:noFill/>
              <a:ln>
                <a:noFill/>
              </a:ln>
              <a:effectLst/>
            </c:spPr>
            <c:txPr>
              <a:bodyPr/>
              <a:lstStyle/>
              <a:p>
                <a:pPr>
                  <a:defRPr sz="700" b="1"/>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Sheet1!$A$2:$A$8</c:f>
              <c:numCache>
                <c:formatCode>General</c:formatCode>
                <c:ptCount val="7"/>
                <c:pt idx="0">
                  <c:v>2011</c:v>
                </c:pt>
                <c:pt idx="1">
                  <c:v>2012</c:v>
                </c:pt>
                <c:pt idx="2">
                  <c:v>2013</c:v>
                </c:pt>
                <c:pt idx="3">
                  <c:v>2014</c:v>
                </c:pt>
                <c:pt idx="4">
                  <c:v>2015</c:v>
                </c:pt>
                <c:pt idx="5">
                  <c:v>2016</c:v>
                </c:pt>
                <c:pt idx="6">
                  <c:v>2017</c:v>
                </c:pt>
              </c:numCache>
            </c:numRef>
          </c:cat>
          <c:val>
            <c:numRef>
              <c:f>Sheet1!$B$2:$B$8</c:f>
              <c:numCache>
                <c:formatCode>#,##0_);[Red]\(#,##0\)</c:formatCode>
                <c:ptCount val="7"/>
                <c:pt idx="0">
                  <c:v>27134</c:v>
                </c:pt>
                <c:pt idx="1">
                  <c:v>28307</c:v>
                </c:pt>
                <c:pt idx="2">
                  <c:v>29098</c:v>
                </c:pt>
                <c:pt idx="3">
                  <c:v>29921</c:v>
                </c:pt>
                <c:pt idx="4">
                  <c:v>30438</c:v>
                </c:pt>
                <c:pt idx="5">
                  <c:v>30289</c:v>
                </c:pt>
                <c:pt idx="6">
                  <c:v>30011</c:v>
                </c:pt>
              </c:numCache>
            </c:numRef>
          </c:val>
          <c:extLst>
            <c:ext xmlns:c16="http://schemas.microsoft.com/office/drawing/2014/chart" uri="{C3380CC4-5D6E-409C-BE32-E72D297353CC}">
              <c16:uniqueId val="{00000000-8767-4392-97A3-A1CA14922626}"/>
            </c:ext>
          </c:extLst>
        </c:ser>
        <c:dLbls>
          <c:showLegendKey val="0"/>
          <c:showVal val="0"/>
          <c:showCatName val="0"/>
          <c:showSerName val="0"/>
          <c:showPercent val="0"/>
          <c:showBubbleSize val="0"/>
        </c:dLbls>
        <c:gapWidth val="50"/>
        <c:overlap val="100"/>
        <c:axId val="635807960"/>
        <c:axId val="635809920"/>
      </c:barChart>
      <c:lineChart>
        <c:grouping val="standard"/>
        <c:varyColors val="0"/>
        <c:ser>
          <c:idx val="1"/>
          <c:order val="1"/>
          <c:tx>
            <c:strRef>
              <c:f>Sheet1!$C$1</c:f>
              <c:strCache>
                <c:ptCount val="1"/>
                <c:pt idx="0">
                  <c:v>沿道応援・EXPO来場数</c:v>
                </c:pt>
              </c:strCache>
            </c:strRef>
          </c:tx>
          <c:spPr>
            <a:ln>
              <a:solidFill>
                <a:schemeClr val="tx1"/>
              </a:solidFill>
            </a:ln>
          </c:spPr>
          <c:marker>
            <c:symbol val="circle"/>
            <c:size val="3"/>
          </c:marker>
          <c:dLbls>
            <c:spPr>
              <a:noFill/>
              <a:ln>
                <a:noFill/>
              </a:ln>
              <a:effectLst/>
            </c:spPr>
            <c:txPr>
              <a:bodyPr/>
              <a:lstStyle/>
              <a:p>
                <a:pPr>
                  <a:defRPr sz="1000">
                    <a:solidFill>
                      <a:schemeClr val="tx1"/>
                    </a:solidFill>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Sheet1!$A$2:$A$8</c:f>
              <c:numCache>
                <c:formatCode>General</c:formatCode>
                <c:ptCount val="7"/>
                <c:pt idx="0">
                  <c:v>2011</c:v>
                </c:pt>
                <c:pt idx="1">
                  <c:v>2012</c:v>
                </c:pt>
                <c:pt idx="2">
                  <c:v>2013</c:v>
                </c:pt>
                <c:pt idx="3">
                  <c:v>2014</c:v>
                </c:pt>
                <c:pt idx="4">
                  <c:v>2015</c:v>
                </c:pt>
                <c:pt idx="5">
                  <c:v>2016</c:v>
                </c:pt>
                <c:pt idx="6">
                  <c:v>2017</c:v>
                </c:pt>
              </c:numCache>
            </c:numRef>
          </c:cat>
          <c:val>
            <c:numRef>
              <c:f>Sheet1!$C$2:$C$8</c:f>
              <c:numCache>
                <c:formatCode>#,##0_);[Red]\(#,##0\)</c:formatCode>
                <c:ptCount val="7"/>
                <c:pt idx="0">
                  <c:v>111</c:v>
                </c:pt>
                <c:pt idx="1">
                  <c:v>131</c:v>
                </c:pt>
                <c:pt idx="2">
                  <c:v>137</c:v>
                </c:pt>
                <c:pt idx="3">
                  <c:v>142</c:v>
                </c:pt>
                <c:pt idx="4">
                  <c:v>144</c:v>
                </c:pt>
                <c:pt idx="5">
                  <c:v>145</c:v>
                </c:pt>
                <c:pt idx="6">
                  <c:v>142</c:v>
                </c:pt>
              </c:numCache>
            </c:numRef>
          </c:val>
          <c:smooth val="0"/>
          <c:extLst>
            <c:ext xmlns:c16="http://schemas.microsoft.com/office/drawing/2014/chart" uri="{C3380CC4-5D6E-409C-BE32-E72D297353CC}">
              <c16:uniqueId val="{00000001-8767-4392-97A3-A1CA14922626}"/>
            </c:ext>
          </c:extLst>
        </c:ser>
        <c:dLbls>
          <c:showLegendKey val="0"/>
          <c:showVal val="0"/>
          <c:showCatName val="0"/>
          <c:showSerName val="0"/>
          <c:showPercent val="0"/>
          <c:showBubbleSize val="0"/>
        </c:dLbls>
        <c:marker val="1"/>
        <c:smooth val="0"/>
        <c:axId val="635788752"/>
        <c:axId val="635788360"/>
      </c:lineChart>
      <c:catAx>
        <c:axId val="635807960"/>
        <c:scaling>
          <c:orientation val="minMax"/>
        </c:scaling>
        <c:delete val="0"/>
        <c:axPos val="b"/>
        <c:numFmt formatCode="General" sourceLinked="1"/>
        <c:majorTickMark val="out"/>
        <c:minorTickMark val="none"/>
        <c:tickLblPos val="nextTo"/>
        <c:txPr>
          <a:bodyPr/>
          <a:lstStyle/>
          <a:p>
            <a:pPr>
              <a:defRPr sz="900"/>
            </a:pPr>
            <a:endParaRPr lang="ja-JP"/>
          </a:p>
        </c:txPr>
        <c:crossAx val="635809920"/>
        <c:crosses val="autoZero"/>
        <c:auto val="1"/>
        <c:lblAlgn val="ctr"/>
        <c:lblOffset val="100"/>
        <c:noMultiLvlLbl val="0"/>
      </c:catAx>
      <c:valAx>
        <c:axId val="635809920"/>
        <c:scaling>
          <c:orientation val="minMax"/>
          <c:max val="35000"/>
          <c:min val="0"/>
        </c:scaling>
        <c:delete val="0"/>
        <c:axPos val="l"/>
        <c:numFmt formatCode="#,##0_);[Red]\(#,##0\)" sourceLinked="1"/>
        <c:majorTickMark val="out"/>
        <c:minorTickMark val="none"/>
        <c:tickLblPos val="nextTo"/>
        <c:txPr>
          <a:bodyPr/>
          <a:lstStyle/>
          <a:p>
            <a:pPr>
              <a:defRPr sz="1000">
                <a:solidFill>
                  <a:schemeClr val="tx1"/>
                </a:solidFill>
              </a:defRPr>
            </a:pPr>
            <a:endParaRPr lang="ja-JP"/>
          </a:p>
        </c:txPr>
        <c:crossAx val="635807960"/>
        <c:crosses val="autoZero"/>
        <c:crossBetween val="between"/>
      </c:valAx>
      <c:valAx>
        <c:axId val="635788360"/>
        <c:scaling>
          <c:orientation val="minMax"/>
          <c:max val="150"/>
        </c:scaling>
        <c:delete val="0"/>
        <c:axPos val="r"/>
        <c:numFmt formatCode="#,##0_);[Red]\(#,##0\)" sourceLinked="1"/>
        <c:majorTickMark val="out"/>
        <c:minorTickMark val="none"/>
        <c:tickLblPos val="nextTo"/>
        <c:txPr>
          <a:bodyPr/>
          <a:lstStyle/>
          <a:p>
            <a:pPr>
              <a:defRPr sz="1000">
                <a:solidFill>
                  <a:schemeClr val="tx1"/>
                </a:solidFill>
              </a:defRPr>
            </a:pPr>
            <a:endParaRPr lang="ja-JP"/>
          </a:p>
        </c:txPr>
        <c:crossAx val="635788752"/>
        <c:crosses val="max"/>
        <c:crossBetween val="between"/>
      </c:valAx>
      <c:catAx>
        <c:axId val="635788752"/>
        <c:scaling>
          <c:orientation val="minMax"/>
        </c:scaling>
        <c:delete val="1"/>
        <c:axPos val="b"/>
        <c:numFmt formatCode="General" sourceLinked="1"/>
        <c:majorTickMark val="out"/>
        <c:minorTickMark val="none"/>
        <c:tickLblPos val="nextTo"/>
        <c:crossAx val="635788360"/>
        <c:crosses val="autoZero"/>
        <c:auto val="1"/>
        <c:lblAlgn val="ctr"/>
        <c:lblOffset val="100"/>
        <c:noMultiLvlLbl val="0"/>
      </c:catAx>
    </c:plotArea>
    <c:plotVisOnly val="1"/>
    <c:dispBlanksAs val="gap"/>
    <c:showDLblsOverMax val="0"/>
  </c:chart>
  <c:spPr>
    <a:noFill/>
  </c:spPr>
  <c:txPr>
    <a:bodyPr/>
    <a:lstStyle/>
    <a:p>
      <a:pPr>
        <a:defRPr sz="1800"/>
      </a:pPr>
      <a:endParaRPr lang="ja-JP"/>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系列 1</c:v>
                </c:pt>
              </c:strCache>
            </c:strRef>
          </c:tx>
          <c:invertIfNegative val="0"/>
          <c:dLbls>
            <c:numFmt formatCode="#,##0_);[Red]\(#,##0\)" sourceLinked="0"/>
            <c:spPr>
              <a:noFill/>
              <a:ln>
                <a:noFill/>
              </a:ln>
              <a:effectLst/>
            </c:spPr>
            <c:txPr>
              <a:bodyPr/>
              <a:lstStyle/>
              <a:p>
                <a:pPr>
                  <a:defRPr sz="1200">
                    <a:solidFill>
                      <a:schemeClr val="tx1"/>
                    </a:solidFill>
                  </a:defRPr>
                </a:pPr>
                <a:endParaRPr lang="ja-JP"/>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大阪</c:v>
                </c:pt>
                <c:pt idx="1">
                  <c:v>東京</c:v>
                </c:pt>
                <c:pt idx="2">
                  <c:v>ソウル</c:v>
                </c:pt>
                <c:pt idx="3">
                  <c:v>香港</c:v>
                </c:pt>
                <c:pt idx="4">
                  <c:v>シンガポール</c:v>
                </c:pt>
              </c:strCache>
            </c:strRef>
          </c:cat>
          <c:val>
            <c:numRef>
              <c:f>Sheet1!$B$2:$B$6</c:f>
              <c:numCache>
                <c:formatCode>General</c:formatCode>
                <c:ptCount val="5"/>
                <c:pt idx="0">
                  <c:v>459</c:v>
                </c:pt>
                <c:pt idx="1">
                  <c:v>969</c:v>
                </c:pt>
                <c:pt idx="2">
                  <c:v>1486</c:v>
                </c:pt>
                <c:pt idx="3">
                  <c:v>1306</c:v>
                </c:pt>
                <c:pt idx="4">
                  <c:v>1836</c:v>
                </c:pt>
              </c:numCache>
            </c:numRef>
          </c:val>
          <c:extLst>
            <c:ext xmlns:c16="http://schemas.microsoft.com/office/drawing/2014/chart" uri="{C3380CC4-5D6E-409C-BE32-E72D297353CC}">
              <c16:uniqueId val="{00000000-A5EA-4C53-ABE8-0D75D1D58FC4}"/>
            </c:ext>
          </c:extLst>
        </c:ser>
        <c:dLbls>
          <c:showLegendKey val="0"/>
          <c:showVal val="0"/>
          <c:showCatName val="0"/>
          <c:showSerName val="0"/>
          <c:showPercent val="0"/>
          <c:showBubbleSize val="0"/>
        </c:dLbls>
        <c:gapWidth val="150"/>
        <c:overlap val="100"/>
        <c:axId val="635789536"/>
        <c:axId val="635792280"/>
      </c:barChart>
      <c:catAx>
        <c:axId val="635789536"/>
        <c:scaling>
          <c:orientation val="minMax"/>
        </c:scaling>
        <c:delete val="0"/>
        <c:axPos val="b"/>
        <c:numFmt formatCode="General" sourceLinked="1"/>
        <c:majorTickMark val="out"/>
        <c:minorTickMark val="none"/>
        <c:tickLblPos val="nextTo"/>
        <c:txPr>
          <a:bodyPr/>
          <a:lstStyle/>
          <a:p>
            <a:pPr>
              <a:defRPr sz="600"/>
            </a:pPr>
            <a:endParaRPr lang="ja-JP"/>
          </a:p>
        </c:txPr>
        <c:crossAx val="635792280"/>
        <c:crosses val="autoZero"/>
        <c:auto val="1"/>
        <c:lblAlgn val="ctr"/>
        <c:lblOffset val="100"/>
        <c:noMultiLvlLbl val="0"/>
      </c:catAx>
      <c:valAx>
        <c:axId val="635792280"/>
        <c:scaling>
          <c:orientation val="minMax"/>
        </c:scaling>
        <c:delete val="0"/>
        <c:axPos val="l"/>
        <c:majorGridlines>
          <c:spPr>
            <a:ln>
              <a:noFill/>
              <a:prstDash val="sysDot"/>
            </a:ln>
          </c:spPr>
        </c:majorGridlines>
        <c:numFmt formatCode="General" sourceLinked="0"/>
        <c:majorTickMark val="out"/>
        <c:minorTickMark val="none"/>
        <c:tickLblPos val="nextTo"/>
        <c:txPr>
          <a:bodyPr/>
          <a:lstStyle/>
          <a:p>
            <a:pPr>
              <a:defRPr sz="1200"/>
            </a:pPr>
            <a:endParaRPr lang="ja-JP"/>
          </a:p>
        </c:txPr>
        <c:crossAx val="635789536"/>
        <c:crosses val="autoZero"/>
        <c:crossBetween val="between"/>
      </c:valAx>
    </c:plotArea>
    <c:plotVisOnly val="1"/>
    <c:dispBlanksAs val="gap"/>
    <c:showDLblsOverMax val="0"/>
  </c:chart>
  <c:txPr>
    <a:bodyPr/>
    <a:lstStyle/>
    <a:p>
      <a:pPr>
        <a:defRPr sz="1800"/>
      </a:pPr>
      <a:endParaRPr lang="ja-JP"/>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lumMod val="60000"/>
                <a:lumOff val="40000"/>
              </a:schemeClr>
            </a:solidFill>
            <a:ln>
              <a:solidFill>
                <a:schemeClr val="accent1"/>
              </a:solidFill>
            </a:ln>
            <a:effectLst/>
          </c:spPr>
          <c:invertIfNegative val="0"/>
          <c:dLbls>
            <c:numFmt formatCode="#,##0.00_);[Red]\(#,##0.00\)" sourceLinked="0"/>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Sheet1!$A$2:$A$18</c:f>
              <c:numCache>
                <c:formatCode>General</c:formatCode>
                <c:ptCount val="17"/>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numCache>
            </c:numRef>
          </c:cat>
          <c:val>
            <c:numRef>
              <c:f>Sheet1!$B$2:$B$18</c:f>
              <c:numCache>
                <c:formatCode>General</c:formatCode>
                <c:ptCount val="17"/>
                <c:pt idx="0">
                  <c:v>11692</c:v>
                </c:pt>
                <c:pt idx="1">
                  <c:v>12480</c:v>
                </c:pt>
                <c:pt idx="2">
                  <c:v>12494</c:v>
                </c:pt>
                <c:pt idx="3">
                  <c:v>12251</c:v>
                </c:pt>
                <c:pt idx="4">
                  <c:v>12209</c:v>
                </c:pt>
                <c:pt idx="5">
                  <c:v>11809</c:v>
                </c:pt>
                <c:pt idx="6">
                  <c:v>11200</c:v>
                </c:pt>
                <c:pt idx="7">
                  <c:v>11175</c:v>
                </c:pt>
                <c:pt idx="8">
                  <c:v>10523</c:v>
                </c:pt>
                <c:pt idx="9">
                  <c:v>10275</c:v>
                </c:pt>
                <c:pt idx="10">
                  <c:v>10062</c:v>
                </c:pt>
                <c:pt idx="11">
                  <c:v>9595</c:v>
                </c:pt>
                <c:pt idx="12">
                  <c:v>9463</c:v>
                </c:pt>
                <c:pt idx="13">
                  <c:v>9107</c:v>
                </c:pt>
                <c:pt idx="14">
                  <c:v>8652</c:v>
                </c:pt>
                <c:pt idx="15">
                  <c:v>7339</c:v>
                </c:pt>
                <c:pt idx="16">
                  <c:v>6738</c:v>
                </c:pt>
              </c:numCache>
            </c:numRef>
          </c:val>
          <c:extLst>
            <c:ext xmlns:c16="http://schemas.microsoft.com/office/drawing/2014/chart" uri="{C3380CC4-5D6E-409C-BE32-E72D297353CC}">
              <c16:uniqueId val="{00000000-AEE1-4808-8152-06333C689E14}"/>
            </c:ext>
          </c:extLst>
        </c:ser>
        <c:dLbls>
          <c:showLegendKey val="0"/>
          <c:showVal val="0"/>
          <c:showCatName val="0"/>
          <c:showSerName val="0"/>
          <c:showPercent val="0"/>
          <c:showBubbleSize val="0"/>
        </c:dLbls>
        <c:gapWidth val="85"/>
        <c:overlap val="-27"/>
        <c:axId val="635786008"/>
        <c:axId val="635781696"/>
      </c:barChart>
      <c:catAx>
        <c:axId val="6357860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5781696"/>
        <c:crosses val="autoZero"/>
        <c:auto val="1"/>
        <c:lblAlgn val="ctr"/>
        <c:lblOffset val="100"/>
        <c:noMultiLvlLbl val="0"/>
      </c:catAx>
      <c:valAx>
        <c:axId val="63578169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5786008"/>
        <c:crosses val="autoZero"/>
        <c:crossBetween val="between"/>
        <c:dispUnits>
          <c:builtInUnit val="tenThousands"/>
        </c:dispUnits>
      </c:valAx>
      <c:spPr>
        <a:noFill/>
        <a:ln>
          <a:noFill/>
        </a:ln>
        <a:effectLst/>
      </c:spPr>
    </c:plotArea>
    <c:plotVisOnly val="1"/>
    <c:dispBlanksAs val="gap"/>
    <c:showDLblsOverMax val="0"/>
  </c:chart>
  <c:spPr>
    <a:noFill/>
    <a:ln>
      <a:noFill/>
    </a:ln>
    <a:effectLst/>
  </c:spPr>
  <c:txPr>
    <a:bodyPr/>
    <a:lstStyle/>
    <a:p>
      <a:pPr>
        <a:defRPr sz="105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2"/>
          <c:order val="2"/>
          <c:tx>
            <c:strRef>
              <c:f>Sheet1!$D$1</c:f>
              <c:strCache>
                <c:ptCount val="1"/>
                <c:pt idx="0">
                  <c:v>列1</c:v>
                </c:pt>
              </c:strCache>
            </c:strRef>
          </c:tx>
          <c:spPr>
            <a:solidFill>
              <a:schemeClr val="tx1">
                <a:lumMod val="65000"/>
                <a:lumOff val="3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Sheet1!$A$2:$A$13</c:f>
              <c:numCache>
                <c:formatCode>General</c:formatCode>
                <c:ptCount val="12"/>
                <c:pt idx="0">
                  <c:v>2006</c:v>
                </c:pt>
                <c:pt idx="1">
                  <c:v>2007</c:v>
                </c:pt>
                <c:pt idx="2">
                  <c:v>2008</c:v>
                </c:pt>
                <c:pt idx="3">
                  <c:v>2009</c:v>
                </c:pt>
                <c:pt idx="4">
                  <c:v>2010</c:v>
                </c:pt>
                <c:pt idx="5">
                  <c:v>2011</c:v>
                </c:pt>
                <c:pt idx="6">
                  <c:v>2012</c:v>
                </c:pt>
                <c:pt idx="7">
                  <c:v>2013</c:v>
                </c:pt>
                <c:pt idx="8">
                  <c:v>2014</c:v>
                </c:pt>
                <c:pt idx="9">
                  <c:v>2015</c:v>
                </c:pt>
                <c:pt idx="10">
                  <c:v>2016</c:v>
                </c:pt>
                <c:pt idx="11">
                  <c:v>2017</c:v>
                </c:pt>
              </c:numCache>
            </c:numRef>
          </c:cat>
          <c:val>
            <c:numRef>
              <c:f>Sheet1!$D$2:$D$13</c:f>
              <c:numCache>
                <c:formatCode>General</c:formatCode>
                <c:ptCount val="12"/>
                <c:pt idx="0">
                  <c:v>124</c:v>
                </c:pt>
                <c:pt idx="1">
                  <c:v>119</c:v>
                </c:pt>
                <c:pt idx="2">
                  <c:v>89</c:v>
                </c:pt>
                <c:pt idx="3">
                  <c:v>110</c:v>
                </c:pt>
                <c:pt idx="4">
                  <c:v>88</c:v>
                </c:pt>
                <c:pt idx="5">
                  <c:v>96</c:v>
                </c:pt>
                <c:pt idx="6">
                  <c:v>54</c:v>
                </c:pt>
                <c:pt idx="7">
                  <c:v>76</c:v>
                </c:pt>
                <c:pt idx="8">
                  <c:v>57</c:v>
                </c:pt>
                <c:pt idx="9">
                  <c:v>64</c:v>
                </c:pt>
                <c:pt idx="10">
                  <c:v>53</c:v>
                </c:pt>
                <c:pt idx="11">
                  <c:v>61</c:v>
                </c:pt>
              </c:numCache>
            </c:numRef>
          </c:val>
          <c:extLst>
            <c:ext xmlns:c16="http://schemas.microsoft.com/office/drawing/2014/chart" uri="{C3380CC4-5D6E-409C-BE32-E72D297353CC}">
              <c16:uniqueId val="{00000000-DA6F-4A30-84AE-BA3DDF711C61}"/>
            </c:ext>
          </c:extLst>
        </c:ser>
        <c:dLbls>
          <c:showLegendKey val="0"/>
          <c:showVal val="0"/>
          <c:showCatName val="0"/>
          <c:showSerName val="0"/>
          <c:showPercent val="0"/>
          <c:showBubbleSize val="0"/>
        </c:dLbls>
        <c:gapWidth val="80"/>
        <c:axId val="392855680"/>
        <c:axId val="392857248"/>
      </c:barChart>
      <c:lineChart>
        <c:grouping val="standard"/>
        <c:varyColors val="0"/>
        <c:ser>
          <c:idx val="0"/>
          <c:order val="0"/>
          <c:tx>
            <c:strRef>
              <c:f>Sheet1!$B$1</c:f>
              <c:strCache>
                <c:ptCount val="1"/>
                <c:pt idx="0">
                  <c:v>転入</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Sheet1!$A$2:$A$13</c:f>
              <c:numCache>
                <c:formatCode>General</c:formatCode>
                <c:ptCount val="12"/>
                <c:pt idx="0">
                  <c:v>2006</c:v>
                </c:pt>
                <c:pt idx="1">
                  <c:v>2007</c:v>
                </c:pt>
                <c:pt idx="2">
                  <c:v>2008</c:v>
                </c:pt>
                <c:pt idx="3">
                  <c:v>2009</c:v>
                </c:pt>
                <c:pt idx="4">
                  <c:v>2010</c:v>
                </c:pt>
                <c:pt idx="5">
                  <c:v>2011</c:v>
                </c:pt>
                <c:pt idx="6">
                  <c:v>2012</c:v>
                </c:pt>
                <c:pt idx="7">
                  <c:v>2013</c:v>
                </c:pt>
                <c:pt idx="8">
                  <c:v>2014</c:v>
                </c:pt>
                <c:pt idx="9">
                  <c:v>2015</c:v>
                </c:pt>
                <c:pt idx="10">
                  <c:v>2016</c:v>
                </c:pt>
                <c:pt idx="11">
                  <c:v>2017</c:v>
                </c:pt>
              </c:numCache>
            </c:numRef>
          </c:cat>
          <c:val>
            <c:numRef>
              <c:f>Sheet1!$B$2:$B$13</c:f>
              <c:numCache>
                <c:formatCode>General</c:formatCode>
                <c:ptCount val="12"/>
                <c:pt idx="0">
                  <c:v>160</c:v>
                </c:pt>
                <c:pt idx="1">
                  <c:v>132</c:v>
                </c:pt>
                <c:pt idx="2">
                  <c:v>149</c:v>
                </c:pt>
                <c:pt idx="3">
                  <c:v>146</c:v>
                </c:pt>
                <c:pt idx="4">
                  <c:v>156</c:v>
                </c:pt>
                <c:pt idx="5">
                  <c:v>155</c:v>
                </c:pt>
                <c:pt idx="6">
                  <c:v>164</c:v>
                </c:pt>
                <c:pt idx="7">
                  <c:v>156</c:v>
                </c:pt>
                <c:pt idx="8">
                  <c:v>141</c:v>
                </c:pt>
                <c:pt idx="9">
                  <c:v>146</c:v>
                </c:pt>
                <c:pt idx="10">
                  <c:v>157</c:v>
                </c:pt>
                <c:pt idx="11">
                  <c:v>145</c:v>
                </c:pt>
              </c:numCache>
            </c:numRef>
          </c:val>
          <c:smooth val="0"/>
          <c:extLst>
            <c:ext xmlns:c16="http://schemas.microsoft.com/office/drawing/2014/chart" uri="{C3380CC4-5D6E-409C-BE32-E72D297353CC}">
              <c16:uniqueId val="{00000000-6DFE-4B02-AD79-E214B3593AF1}"/>
            </c:ext>
          </c:extLst>
        </c:ser>
        <c:ser>
          <c:idx val="1"/>
          <c:order val="1"/>
          <c:tx>
            <c:strRef>
              <c:f>Sheet1!$C$1</c:f>
              <c:strCache>
                <c:ptCount val="1"/>
                <c:pt idx="0">
                  <c:v>転出</c:v>
                </c:pt>
              </c:strCache>
            </c:strRef>
          </c:tx>
          <c:spPr>
            <a:ln w="28575" cap="rnd">
              <a:solidFill>
                <a:schemeClr val="accent2"/>
              </a:solidFill>
              <a:round/>
            </a:ln>
            <a:effectLst/>
          </c:spPr>
          <c:marker>
            <c:symbol val="triangle"/>
            <c:size val="5"/>
            <c:spPr>
              <a:solidFill>
                <a:schemeClr val="accent2"/>
              </a:solidFill>
              <a:ln w="9525">
                <a:solidFill>
                  <a:schemeClr val="accent2"/>
                </a:solidFill>
              </a:ln>
              <a:effectLst/>
            </c:spPr>
          </c:marker>
          <c:cat>
            <c:numRef>
              <c:f>Sheet1!$A$2:$A$13</c:f>
              <c:numCache>
                <c:formatCode>General</c:formatCode>
                <c:ptCount val="12"/>
                <c:pt idx="0">
                  <c:v>2006</c:v>
                </c:pt>
                <c:pt idx="1">
                  <c:v>2007</c:v>
                </c:pt>
                <c:pt idx="2">
                  <c:v>2008</c:v>
                </c:pt>
                <c:pt idx="3">
                  <c:v>2009</c:v>
                </c:pt>
                <c:pt idx="4">
                  <c:v>2010</c:v>
                </c:pt>
                <c:pt idx="5">
                  <c:v>2011</c:v>
                </c:pt>
                <c:pt idx="6">
                  <c:v>2012</c:v>
                </c:pt>
                <c:pt idx="7">
                  <c:v>2013</c:v>
                </c:pt>
                <c:pt idx="8">
                  <c:v>2014</c:v>
                </c:pt>
                <c:pt idx="9">
                  <c:v>2015</c:v>
                </c:pt>
                <c:pt idx="10">
                  <c:v>2016</c:v>
                </c:pt>
                <c:pt idx="11">
                  <c:v>2017</c:v>
                </c:pt>
              </c:numCache>
            </c:numRef>
          </c:cat>
          <c:val>
            <c:numRef>
              <c:f>Sheet1!$C$2:$C$13</c:f>
              <c:numCache>
                <c:formatCode>General</c:formatCode>
                <c:ptCount val="12"/>
                <c:pt idx="0">
                  <c:v>284</c:v>
                </c:pt>
                <c:pt idx="1">
                  <c:v>251</c:v>
                </c:pt>
                <c:pt idx="2">
                  <c:v>238</c:v>
                </c:pt>
                <c:pt idx="3">
                  <c:v>256</c:v>
                </c:pt>
                <c:pt idx="4">
                  <c:v>244</c:v>
                </c:pt>
                <c:pt idx="5">
                  <c:v>251</c:v>
                </c:pt>
                <c:pt idx="6">
                  <c:v>218</c:v>
                </c:pt>
                <c:pt idx="7">
                  <c:v>232</c:v>
                </c:pt>
                <c:pt idx="8">
                  <c:v>198</c:v>
                </c:pt>
                <c:pt idx="9">
                  <c:v>210</c:v>
                </c:pt>
                <c:pt idx="10">
                  <c:v>210</c:v>
                </c:pt>
                <c:pt idx="11">
                  <c:v>206</c:v>
                </c:pt>
              </c:numCache>
            </c:numRef>
          </c:val>
          <c:smooth val="0"/>
          <c:extLst>
            <c:ext xmlns:c16="http://schemas.microsoft.com/office/drawing/2014/chart" uri="{C3380CC4-5D6E-409C-BE32-E72D297353CC}">
              <c16:uniqueId val="{00000001-6DFE-4B02-AD79-E214B3593AF1}"/>
            </c:ext>
          </c:extLst>
        </c:ser>
        <c:dLbls>
          <c:showLegendKey val="0"/>
          <c:showVal val="0"/>
          <c:showCatName val="0"/>
          <c:showSerName val="0"/>
          <c:showPercent val="0"/>
          <c:showBubbleSize val="0"/>
        </c:dLbls>
        <c:marker val="1"/>
        <c:smooth val="0"/>
        <c:axId val="392855680"/>
        <c:axId val="392857248"/>
      </c:lineChart>
      <c:catAx>
        <c:axId val="392855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92857248"/>
        <c:crosses val="autoZero"/>
        <c:auto val="1"/>
        <c:lblAlgn val="ctr"/>
        <c:lblOffset val="100"/>
        <c:noMultiLvlLbl val="0"/>
      </c:catAx>
      <c:valAx>
        <c:axId val="39285724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crossAx val="392855680"/>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ja-JP"/>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国際線</c:v>
                </c:pt>
              </c:strCache>
            </c:strRef>
          </c:tx>
          <c:spPr>
            <a:solidFill>
              <a:schemeClr val="accent1"/>
            </a:solidFill>
            <a:ln>
              <a:solidFill>
                <a:schemeClr val="accent1"/>
              </a:solid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Sheet1!$B$2:$B$11</c:f>
              <c:numCache>
                <c:formatCode>General</c:formatCode>
                <c:ptCount val="10"/>
                <c:pt idx="0">
                  <c:v>10111</c:v>
                </c:pt>
                <c:pt idx="1">
                  <c:v>9572</c:v>
                </c:pt>
                <c:pt idx="2">
                  <c:v>10408</c:v>
                </c:pt>
                <c:pt idx="3">
                  <c:v>10114</c:v>
                </c:pt>
                <c:pt idx="4">
                  <c:v>11429</c:v>
                </c:pt>
                <c:pt idx="5">
                  <c:v>12052</c:v>
                </c:pt>
                <c:pt idx="6">
                  <c:v>13524</c:v>
                </c:pt>
                <c:pt idx="7">
                  <c:v>17276</c:v>
                </c:pt>
                <c:pt idx="8">
                  <c:v>19151</c:v>
                </c:pt>
                <c:pt idx="9">
                  <c:v>21903</c:v>
                </c:pt>
              </c:numCache>
            </c:numRef>
          </c:val>
          <c:extLst>
            <c:ext xmlns:c16="http://schemas.microsoft.com/office/drawing/2014/chart" uri="{C3380CC4-5D6E-409C-BE32-E72D297353CC}">
              <c16:uniqueId val="{00000000-9E62-452D-8694-21A0C3308736}"/>
            </c:ext>
          </c:extLst>
        </c:ser>
        <c:ser>
          <c:idx val="1"/>
          <c:order val="1"/>
          <c:tx>
            <c:strRef>
              <c:f>Sheet1!$C$1</c:f>
              <c:strCache>
                <c:ptCount val="1"/>
                <c:pt idx="0">
                  <c:v>国内線</c:v>
                </c:pt>
              </c:strCache>
            </c:strRef>
          </c:tx>
          <c:spPr>
            <a:solidFill>
              <a:schemeClr val="accent1">
                <a:lumMod val="20000"/>
                <a:lumOff val="80000"/>
              </a:schemeClr>
            </a:solidFill>
            <a:ln>
              <a:solidFill>
                <a:schemeClr val="accent1"/>
              </a:solid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Sheet1!$C$2:$C$11</c:f>
              <c:numCache>
                <c:formatCode>General</c:formatCode>
                <c:ptCount val="10"/>
                <c:pt idx="0">
                  <c:v>5222</c:v>
                </c:pt>
                <c:pt idx="1">
                  <c:v>3944</c:v>
                </c:pt>
                <c:pt idx="2">
                  <c:v>3773</c:v>
                </c:pt>
                <c:pt idx="3">
                  <c:v>3749</c:v>
                </c:pt>
                <c:pt idx="4">
                  <c:v>5375</c:v>
                </c:pt>
                <c:pt idx="5">
                  <c:v>6074</c:v>
                </c:pt>
                <c:pt idx="6">
                  <c:v>6525</c:v>
                </c:pt>
                <c:pt idx="7">
                  <c:v>6784</c:v>
                </c:pt>
                <c:pt idx="8">
                  <c:v>6569</c:v>
                </c:pt>
                <c:pt idx="9">
                  <c:v>6901</c:v>
                </c:pt>
              </c:numCache>
            </c:numRef>
          </c:val>
          <c:extLst>
            <c:ext xmlns:c16="http://schemas.microsoft.com/office/drawing/2014/chart" uri="{C3380CC4-5D6E-409C-BE32-E72D297353CC}">
              <c16:uniqueId val="{00000001-9E62-452D-8694-21A0C3308736}"/>
            </c:ext>
          </c:extLst>
        </c:ser>
        <c:dLbls>
          <c:showLegendKey val="0"/>
          <c:showVal val="0"/>
          <c:showCatName val="0"/>
          <c:showSerName val="0"/>
          <c:showPercent val="0"/>
          <c:showBubbleSize val="0"/>
        </c:dLbls>
        <c:gapWidth val="85"/>
        <c:overlap val="100"/>
        <c:axId val="635790320"/>
        <c:axId val="635791888"/>
      </c:barChart>
      <c:catAx>
        <c:axId val="635790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5791888"/>
        <c:crosses val="autoZero"/>
        <c:auto val="1"/>
        <c:lblAlgn val="ctr"/>
        <c:lblOffset val="100"/>
        <c:noMultiLvlLbl val="0"/>
      </c:catAx>
      <c:valAx>
        <c:axId val="635791888"/>
        <c:scaling>
          <c:orientation val="minMax"/>
          <c:max val="3000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57903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11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教育予算</c:v>
                </c:pt>
              </c:strCache>
            </c:strRef>
          </c:tx>
          <c:spPr>
            <a:solidFill>
              <a:schemeClr val="accent1"/>
            </a:solidFill>
            <a:ln>
              <a:solidFill>
                <a:schemeClr val="tx1"/>
              </a:solid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Sheet1!$A$2:$A$9</c:f>
              <c:numCache>
                <c:formatCode>General</c:formatCode>
                <c:ptCount val="8"/>
                <c:pt idx="0">
                  <c:v>2011</c:v>
                </c:pt>
                <c:pt idx="1">
                  <c:v>2012</c:v>
                </c:pt>
                <c:pt idx="2">
                  <c:v>2013</c:v>
                </c:pt>
                <c:pt idx="3">
                  <c:v>2014</c:v>
                </c:pt>
                <c:pt idx="4">
                  <c:v>2015</c:v>
                </c:pt>
                <c:pt idx="5">
                  <c:v>2016</c:v>
                </c:pt>
                <c:pt idx="6">
                  <c:v>2017</c:v>
                </c:pt>
                <c:pt idx="7">
                  <c:v>2018</c:v>
                </c:pt>
              </c:numCache>
            </c:numRef>
          </c:cat>
          <c:val>
            <c:numRef>
              <c:f>Sheet1!$B$2:$B$9</c:f>
              <c:numCache>
                <c:formatCode>General</c:formatCode>
                <c:ptCount val="8"/>
                <c:pt idx="0">
                  <c:v>2</c:v>
                </c:pt>
                <c:pt idx="1">
                  <c:v>57</c:v>
                </c:pt>
                <c:pt idx="2">
                  <c:v>74</c:v>
                </c:pt>
                <c:pt idx="3">
                  <c:v>100</c:v>
                </c:pt>
                <c:pt idx="4">
                  <c:v>144</c:v>
                </c:pt>
                <c:pt idx="5">
                  <c:v>161</c:v>
                </c:pt>
                <c:pt idx="6">
                  <c:v>125</c:v>
                </c:pt>
                <c:pt idx="7">
                  <c:v>165</c:v>
                </c:pt>
              </c:numCache>
            </c:numRef>
          </c:val>
          <c:extLst>
            <c:ext xmlns:c16="http://schemas.microsoft.com/office/drawing/2014/chart" uri="{C3380CC4-5D6E-409C-BE32-E72D297353CC}">
              <c16:uniqueId val="{00000000-EECB-48B0-818F-0E540315F221}"/>
            </c:ext>
          </c:extLst>
        </c:ser>
        <c:ser>
          <c:idx val="1"/>
          <c:order val="1"/>
          <c:tx>
            <c:strRef>
              <c:f>Sheet1!$C$1</c:f>
              <c:strCache>
                <c:ptCount val="1"/>
                <c:pt idx="0">
                  <c:v>こども予算</c:v>
                </c:pt>
              </c:strCache>
            </c:strRef>
          </c:tx>
          <c:spPr>
            <a:pattFill prst="pct25">
              <a:fgClr>
                <a:schemeClr val="tx2"/>
              </a:fgClr>
              <a:bgClr>
                <a:schemeClr val="bg1"/>
              </a:bgClr>
            </a:pattFill>
            <a:ln>
              <a:solidFill>
                <a:schemeClr val="tx2"/>
              </a:solid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Sheet1!$A$2:$A$9</c:f>
              <c:numCache>
                <c:formatCode>General</c:formatCode>
                <c:ptCount val="8"/>
                <c:pt idx="0">
                  <c:v>2011</c:v>
                </c:pt>
                <c:pt idx="1">
                  <c:v>2012</c:v>
                </c:pt>
                <c:pt idx="2">
                  <c:v>2013</c:v>
                </c:pt>
                <c:pt idx="3">
                  <c:v>2014</c:v>
                </c:pt>
                <c:pt idx="4">
                  <c:v>2015</c:v>
                </c:pt>
                <c:pt idx="5">
                  <c:v>2016</c:v>
                </c:pt>
                <c:pt idx="6">
                  <c:v>2017</c:v>
                </c:pt>
                <c:pt idx="7">
                  <c:v>2018</c:v>
                </c:pt>
              </c:numCache>
            </c:numRef>
          </c:cat>
          <c:val>
            <c:numRef>
              <c:f>Sheet1!$C$2:$C$9</c:f>
              <c:numCache>
                <c:formatCode>General</c:formatCode>
                <c:ptCount val="8"/>
                <c:pt idx="0">
                  <c:v>65</c:v>
                </c:pt>
                <c:pt idx="1">
                  <c:v>102</c:v>
                </c:pt>
                <c:pt idx="2">
                  <c:v>151</c:v>
                </c:pt>
                <c:pt idx="3">
                  <c:v>170</c:v>
                </c:pt>
                <c:pt idx="4">
                  <c:v>186</c:v>
                </c:pt>
                <c:pt idx="5">
                  <c:v>234</c:v>
                </c:pt>
                <c:pt idx="6">
                  <c:v>358</c:v>
                </c:pt>
                <c:pt idx="7">
                  <c:v>372</c:v>
                </c:pt>
              </c:numCache>
            </c:numRef>
          </c:val>
          <c:extLst>
            <c:ext xmlns:c16="http://schemas.microsoft.com/office/drawing/2014/chart" uri="{C3380CC4-5D6E-409C-BE32-E72D297353CC}">
              <c16:uniqueId val="{00000001-EECB-48B0-818F-0E540315F221}"/>
            </c:ext>
          </c:extLst>
        </c:ser>
        <c:dLbls>
          <c:showLegendKey val="0"/>
          <c:showVal val="0"/>
          <c:showCatName val="0"/>
          <c:showSerName val="0"/>
          <c:showPercent val="0"/>
          <c:showBubbleSize val="0"/>
        </c:dLbls>
        <c:gapWidth val="70"/>
        <c:overlap val="100"/>
        <c:axId val="635783264"/>
        <c:axId val="635783656"/>
      </c:barChart>
      <c:lineChart>
        <c:grouping val="standard"/>
        <c:varyColors val="0"/>
        <c:ser>
          <c:idx val="2"/>
          <c:order val="2"/>
          <c:tx>
            <c:strRef>
              <c:f>Sheet1!$D$1</c:f>
              <c:strCache>
                <c:ptCount val="1"/>
                <c:pt idx="0">
                  <c:v>一般会計に占める比率</c:v>
                </c:pt>
              </c:strCache>
            </c:strRef>
          </c:tx>
          <c:spPr>
            <a:ln w="28575" cap="rnd">
              <a:solidFill>
                <a:schemeClr val="tx1"/>
              </a:solidFill>
              <a:round/>
            </a:ln>
            <a:effectLst/>
          </c:spPr>
          <c:marker>
            <c:symbol val="circle"/>
            <c:size val="5"/>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Sheet1!$A$2:$A$9</c:f>
              <c:numCache>
                <c:formatCode>General</c:formatCode>
                <c:ptCount val="8"/>
                <c:pt idx="0">
                  <c:v>2011</c:v>
                </c:pt>
                <c:pt idx="1">
                  <c:v>2012</c:v>
                </c:pt>
                <c:pt idx="2">
                  <c:v>2013</c:v>
                </c:pt>
                <c:pt idx="3">
                  <c:v>2014</c:v>
                </c:pt>
                <c:pt idx="4">
                  <c:v>2015</c:v>
                </c:pt>
                <c:pt idx="5">
                  <c:v>2016</c:v>
                </c:pt>
                <c:pt idx="6">
                  <c:v>2017</c:v>
                </c:pt>
                <c:pt idx="7">
                  <c:v>2018</c:v>
                </c:pt>
              </c:numCache>
            </c:numRef>
          </c:cat>
          <c:val>
            <c:numRef>
              <c:f>Sheet1!$D$2:$D$9</c:f>
              <c:numCache>
                <c:formatCode>General</c:formatCode>
                <c:ptCount val="8"/>
                <c:pt idx="0">
                  <c:v>3.9</c:v>
                </c:pt>
                <c:pt idx="1">
                  <c:v>9.5</c:v>
                </c:pt>
                <c:pt idx="2">
                  <c:v>13.5</c:v>
                </c:pt>
                <c:pt idx="3">
                  <c:v>16</c:v>
                </c:pt>
                <c:pt idx="4">
                  <c:v>19.100000000000001</c:v>
                </c:pt>
                <c:pt idx="5">
                  <c:v>23.9</c:v>
                </c:pt>
                <c:pt idx="6">
                  <c:v>27.4</c:v>
                </c:pt>
                <c:pt idx="7">
                  <c:v>30.2</c:v>
                </c:pt>
              </c:numCache>
            </c:numRef>
          </c:val>
          <c:smooth val="0"/>
          <c:extLst>
            <c:ext xmlns:c16="http://schemas.microsoft.com/office/drawing/2014/chart" uri="{C3380CC4-5D6E-409C-BE32-E72D297353CC}">
              <c16:uniqueId val="{00000002-EECB-48B0-818F-0E540315F221}"/>
            </c:ext>
          </c:extLst>
        </c:ser>
        <c:dLbls>
          <c:showLegendKey val="0"/>
          <c:showVal val="0"/>
          <c:showCatName val="0"/>
          <c:showSerName val="0"/>
          <c:showPercent val="0"/>
          <c:showBubbleSize val="0"/>
        </c:dLbls>
        <c:marker val="1"/>
        <c:smooth val="0"/>
        <c:axId val="285645896"/>
        <c:axId val="635786792"/>
      </c:lineChart>
      <c:catAx>
        <c:axId val="6357832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5783656"/>
        <c:crosses val="autoZero"/>
        <c:auto val="1"/>
        <c:lblAlgn val="ctr"/>
        <c:lblOffset val="100"/>
        <c:noMultiLvlLbl val="0"/>
      </c:catAx>
      <c:valAx>
        <c:axId val="635783656"/>
        <c:scaling>
          <c:orientation val="minMax"/>
          <c:max val="70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35783264"/>
        <c:crosses val="autoZero"/>
        <c:crossBetween val="between"/>
      </c:valAx>
      <c:valAx>
        <c:axId val="635786792"/>
        <c:scaling>
          <c:orientation val="minMax"/>
          <c:max val="32"/>
          <c:min val="0"/>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285645896"/>
        <c:crosses val="max"/>
        <c:crossBetween val="between"/>
      </c:valAx>
      <c:catAx>
        <c:axId val="285645896"/>
        <c:scaling>
          <c:orientation val="minMax"/>
        </c:scaling>
        <c:delete val="1"/>
        <c:axPos val="b"/>
        <c:numFmt formatCode="General" sourceLinked="1"/>
        <c:majorTickMark val="out"/>
        <c:minorTickMark val="none"/>
        <c:tickLblPos val="nextTo"/>
        <c:crossAx val="635786792"/>
        <c:crosses val="autoZero"/>
        <c:auto val="1"/>
        <c:lblAlgn val="ctr"/>
        <c:lblOffset val="100"/>
        <c:noMultiLvlLbl val="0"/>
      </c:catAx>
      <c:spPr>
        <a:noFill/>
        <a:ln>
          <a:noFill/>
        </a:ln>
        <a:effectLst/>
      </c:spPr>
    </c:plotArea>
    <c:legend>
      <c:legendPos val="l"/>
      <c:layout>
        <c:manualLayout>
          <c:xMode val="edge"/>
          <c:yMode val="edge"/>
          <c:x val="0.10555942256305036"/>
          <c:y val="2.161425562144955E-2"/>
          <c:w val="0.43302938156169857"/>
          <c:h val="0.19584770416200376"/>
        </c:manualLayout>
      </c:layout>
      <c:overlay val="1"/>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105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系列 1</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2010</c:v>
                </c:pt>
                <c:pt idx="1">
                  <c:v>2018</c:v>
                </c:pt>
              </c:numCache>
            </c:numRef>
          </c:cat>
          <c:val>
            <c:numRef>
              <c:f>Sheet1!$B$2:$B$3</c:f>
              <c:numCache>
                <c:formatCode>General</c:formatCode>
                <c:ptCount val="2"/>
                <c:pt idx="0">
                  <c:v>92.1</c:v>
                </c:pt>
                <c:pt idx="1">
                  <c:v>93.5</c:v>
                </c:pt>
              </c:numCache>
            </c:numRef>
          </c:val>
          <c:extLst>
            <c:ext xmlns:c16="http://schemas.microsoft.com/office/drawing/2014/chart" uri="{C3380CC4-5D6E-409C-BE32-E72D297353CC}">
              <c16:uniqueId val="{00000000-77AD-4CC6-B46E-6F7DA83B0DA8}"/>
            </c:ext>
          </c:extLst>
        </c:ser>
        <c:dLbls>
          <c:showLegendKey val="0"/>
          <c:showVal val="0"/>
          <c:showCatName val="0"/>
          <c:showSerName val="0"/>
          <c:showPercent val="0"/>
          <c:showBubbleSize val="0"/>
        </c:dLbls>
        <c:gapWidth val="113"/>
        <c:overlap val="100"/>
        <c:axId val="642616024"/>
        <c:axId val="642620336"/>
      </c:barChart>
      <c:catAx>
        <c:axId val="642616024"/>
        <c:scaling>
          <c:orientation val="minMax"/>
        </c:scaling>
        <c:delete val="0"/>
        <c:axPos val="b"/>
        <c:numFmt formatCode="General" sourceLinked="1"/>
        <c:majorTickMark val="out"/>
        <c:minorTickMark val="none"/>
        <c:tickLblPos val="nextTo"/>
        <c:txPr>
          <a:bodyPr/>
          <a:lstStyle/>
          <a:p>
            <a:pPr>
              <a:defRPr sz="1000" b="1">
                <a:solidFill>
                  <a:schemeClr val="tx1"/>
                </a:solidFill>
              </a:defRPr>
            </a:pPr>
            <a:endParaRPr lang="ja-JP"/>
          </a:p>
        </c:txPr>
        <c:crossAx val="642620336"/>
        <c:crosses val="autoZero"/>
        <c:auto val="1"/>
        <c:lblAlgn val="ctr"/>
        <c:lblOffset val="100"/>
        <c:noMultiLvlLbl val="0"/>
      </c:catAx>
      <c:valAx>
        <c:axId val="642620336"/>
        <c:scaling>
          <c:orientation val="minMax"/>
          <c:max val="96"/>
          <c:min val="88"/>
        </c:scaling>
        <c:delete val="0"/>
        <c:axPos val="l"/>
        <c:numFmt formatCode="General" sourceLinked="0"/>
        <c:majorTickMark val="out"/>
        <c:minorTickMark val="none"/>
        <c:tickLblPos val="nextTo"/>
        <c:crossAx val="642616024"/>
        <c:crosses val="autoZero"/>
        <c:crossBetween val="between"/>
        <c:majorUnit val="4"/>
      </c:valAx>
    </c:plotArea>
    <c:plotVisOnly val="1"/>
    <c:dispBlanksAs val="gap"/>
    <c:showDLblsOverMax val="0"/>
  </c:chart>
  <c:txPr>
    <a:bodyPr/>
    <a:lstStyle/>
    <a:p>
      <a:pPr>
        <a:defRPr sz="900">
          <a:latin typeface="Meiryo UI" panose="020B0604030504040204" pitchFamily="50" charset="-128"/>
          <a:ea typeface="Meiryo UI" panose="020B0604030504040204" pitchFamily="50" charset="-128"/>
        </a:defRPr>
      </a:pPr>
      <a:endParaRPr lang="ja-JP"/>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9938243766884649E-2"/>
          <c:y val="8.2708638151293271E-2"/>
          <c:w val="0.85545769098766555"/>
          <c:h val="0.72424852960835884"/>
        </c:manualLayout>
      </c:layout>
      <c:barChart>
        <c:barDir val="col"/>
        <c:grouping val="clustered"/>
        <c:varyColors val="0"/>
        <c:ser>
          <c:idx val="0"/>
          <c:order val="0"/>
          <c:tx>
            <c:strRef>
              <c:f>Sheet1!$B$1</c:f>
              <c:strCache>
                <c:ptCount val="1"/>
                <c:pt idx="0">
                  <c:v>大阪府</c:v>
                </c:pt>
              </c:strCache>
            </c:strRef>
          </c:tx>
          <c:spPr>
            <a:solidFill>
              <a:schemeClr val="accent1"/>
            </a:solidFill>
          </c:spPr>
          <c:invertIfNegative val="0"/>
          <c:dLbls>
            <c:dLbl>
              <c:idx val="1"/>
              <c:layout>
                <c:manualLayout>
                  <c:x val="0"/>
                  <c:y val="0.23327275056826"/>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061-4AA3-8E80-029A27A4D22F}"/>
                </c:ext>
              </c:extLst>
            </c:dLbl>
            <c:spPr>
              <a:noFill/>
              <a:ln>
                <a:noFill/>
              </a:ln>
              <a:effectLst/>
            </c:sp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2011</c:v>
                </c:pt>
                <c:pt idx="1">
                  <c:v>2017</c:v>
                </c:pt>
              </c:numCache>
            </c:numRef>
          </c:cat>
          <c:val>
            <c:numRef>
              <c:f>Sheet1!$B$2:$B$3</c:f>
              <c:numCache>
                <c:formatCode>0.0_ </c:formatCode>
                <c:ptCount val="2"/>
                <c:pt idx="0" formatCode="General">
                  <c:v>1.8</c:v>
                </c:pt>
                <c:pt idx="1">
                  <c:v>1</c:v>
                </c:pt>
              </c:numCache>
            </c:numRef>
          </c:val>
          <c:extLst>
            <c:ext xmlns:c16="http://schemas.microsoft.com/office/drawing/2014/chart" uri="{C3380CC4-5D6E-409C-BE32-E72D297353CC}">
              <c16:uniqueId val="{00000001-D061-4AA3-8E80-029A27A4D22F}"/>
            </c:ext>
          </c:extLst>
        </c:ser>
        <c:ser>
          <c:idx val="1"/>
          <c:order val="1"/>
          <c:tx>
            <c:strRef>
              <c:f>Sheet1!$C$1</c:f>
              <c:strCache>
                <c:ptCount val="1"/>
                <c:pt idx="0">
                  <c:v>全国</c:v>
                </c:pt>
              </c:strCache>
            </c:strRef>
          </c:tx>
          <c:spPr>
            <a:solidFill>
              <a:schemeClr val="accent1">
                <a:lumMod val="20000"/>
                <a:lumOff val="80000"/>
              </a:schemeClr>
            </a:solidFill>
            <a:ln>
              <a:solidFill>
                <a:schemeClr val="accent1"/>
              </a:solidFill>
            </a:ln>
          </c:spPr>
          <c:invertIfNegative val="0"/>
          <c:dLbls>
            <c:dLbl>
              <c:idx val="1"/>
              <c:layout>
                <c:manualLayout>
                  <c:x val="-3.0561163114553105E-3"/>
                  <c:y val="0.22599048075508588"/>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D061-4AA3-8E80-029A27A4D22F}"/>
                </c:ext>
              </c:extLst>
            </c:dLbl>
            <c:spPr>
              <a:noFill/>
              <a:ln>
                <a:noFill/>
              </a:ln>
              <a:effectLst/>
            </c:sp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2011</c:v>
                </c:pt>
                <c:pt idx="1">
                  <c:v>2017</c:v>
                </c:pt>
              </c:numCache>
            </c:numRef>
          </c:cat>
          <c:val>
            <c:numRef>
              <c:f>Sheet1!$C$2:$C$3</c:f>
              <c:numCache>
                <c:formatCode>General</c:formatCode>
                <c:ptCount val="2"/>
                <c:pt idx="0">
                  <c:v>1.6</c:v>
                </c:pt>
                <c:pt idx="1">
                  <c:v>1.2</c:v>
                </c:pt>
              </c:numCache>
            </c:numRef>
          </c:val>
          <c:extLst>
            <c:ext xmlns:c16="http://schemas.microsoft.com/office/drawing/2014/chart" uri="{C3380CC4-5D6E-409C-BE32-E72D297353CC}">
              <c16:uniqueId val="{00000003-D061-4AA3-8E80-029A27A4D22F}"/>
            </c:ext>
          </c:extLst>
        </c:ser>
        <c:dLbls>
          <c:showLegendKey val="0"/>
          <c:showVal val="0"/>
          <c:showCatName val="0"/>
          <c:showSerName val="0"/>
          <c:showPercent val="0"/>
          <c:showBubbleSize val="0"/>
        </c:dLbls>
        <c:gapWidth val="150"/>
        <c:axId val="642624648"/>
        <c:axId val="642618768"/>
      </c:barChart>
      <c:catAx>
        <c:axId val="642624648"/>
        <c:scaling>
          <c:orientation val="minMax"/>
        </c:scaling>
        <c:delete val="0"/>
        <c:axPos val="b"/>
        <c:numFmt formatCode="General" sourceLinked="1"/>
        <c:majorTickMark val="none"/>
        <c:minorTickMark val="none"/>
        <c:tickLblPos val="nextTo"/>
        <c:txPr>
          <a:bodyPr/>
          <a:lstStyle/>
          <a:p>
            <a:pPr>
              <a:defRPr sz="1050" b="1"/>
            </a:pPr>
            <a:endParaRPr lang="ja-JP"/>
          </a:p>
        </c:txPr>
        <c:crossAx val="642618768"/>
        <c:crosses val="autoZero"/>
        <c:auto val="1"/>
        <c:lblAlgn val="ctr"/>
        <c:lblOffset val="100"/>
        <c:noMultiLvlLbl val="0"/>
      </c:catAx>
      <c:valAx>
        <c:axId val="642618768"/>
        <c:scaling>
          <c:orientation val="minMax"/>
          <c:max val="3"/>
          <c:min val="0"/>
        </c:scaling>
        <c:delete val="0"/>
        <c:axPos val="l"/>
        <c:numFmt formatCode="General" sourceLinked="0"/>
        <c:majorTickMark val="none"/>
        <c:minorTickMark val="none"/>
        <c:tickLblPos val="nextTo"/>
        <c:crossAx val="642624648"/>
        <c:crosses val="autoZero"/>
        <c:crossBetween val="between"/>
        <c:majorUnit val="1"/>
      </c:valAx>
    </c:plotArea>
    <c:legend>
      <c:legendPos val="t"/>
      <c:layout>
        <c:manualLayout>
          <c:xMode val="edge"/>
          <c:yMode val="edge"/>
          <c:x val="0.25422409090618436"/>
          <c:y val="3.919813577370021E-2"/>
          <c:w val="0.55401981563578895"/>
          <c:h val="0.11312314490449955"/>
        </c:manualLayout>
      </c:layout>
      <c:overlay val="0"/>
    </c:legend>
    <c:plotVisOnly val="1"/>
    <c:dispBlanksAs val="gap"/>
    <c:showDLblsOverMax val="0"/>
  </c:chart>
  <c:txPr>
    <a:bodyPr/>
    <a:lstStyle/>
    <a:p>
      <a:pPr>
        <a:defRPr sz="900">
          <a:latin typeface="Meiryo UI" panose="020B0604030504040204" pitchFamily="50" charset="-128"/>
          <a:ea typeface="Meiryo UI" panose="020B0604030504040204" pitchFamily="50" charset="-128"/>
        </a:defRPr>
      </a:pPr>
      <a:endParaRPr lang="ja-JP"/>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府</c:v>
                </c:pt>
              </c:strCache>
            </c:strRef>
          </c:tx>
          <c:spPr>
            <a:ln w="22225" cap="rnd">
              <a:solidFill>
                <a:schemeClr val="tx1"/>
              </a:solidFill>
              <a:round/>
            </a:ln>
            <a:effectLst/>
          </c:spPr>
          <c:marker>
            <c:symbol val="diamond"/>
            <c:size val="6"/>
            <c:spPr>
              <a:solidFill>
                <a:schemeClr val="tx1"/>
              </a:solidFill>
              <a:ln w="9525">
                <a:solidFill>
                  <a:schemeClr val="tx1"/>
                </a:solidFill>
                <a:round/>
              </a:ln>
              <a:effectLst/>
            </c:spPr>
          </c:marker>
          <c:dLbls>
            <c:spPr>
              <a:noFill/>
              <a:ln>
                <a:noFill/>
              </a:ln>
              <a:effectLst/>
            </c:spPr>
            <c:txPr>
              <a:bodyPr rot="0" spcFirstLastPara="1" vertOverflow="ellipsis" vert="horz" wrap="square" anchor="ctr" anchorCtr="1"/>
              <a:lstStyle/>
              <a:p>
                <a:pPr>
                  <a:defRPr sz="900" b="1" i="0" u="none" strike="noStrike" kern="1200" baseline="0">
                    <a:solidFill>
                      <a:schemeClr val="tx1">
                        <a:lumMod val="50000"/>
                        <a:lumOff val="50000"/>
                      </a:schemeClr>
                    </a:solidFill>
                    <a:latin typeface="Meiryo UI" panose="020B0604030504040204" pitchFamily="50" charset="-128"/>
                    <a:ea typeface="Meiryo UI" panose="020B0604030504040204" pitchFamily="50" charset="-128"/>
                    <a:cs typeface="+mn-cs"/>
                  </a:defRPr>
                </a:pPr>
                <a:endParaRPr lang="ja-JP"/>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2011</c:v>
                </c:pt>
                <c:pt idx="1">
                  <c:v>2017</c:v>
                </c:pt>
              </c:numCache>
            </c:numRef>
          </c:cat>
          <c:val>
            <c:numRef>
              <c:f>Sheet1!$B$2:$B$3</c:f>
              <c:numCache>
                <c:formatCode>General</c:formatCode>
                <c:ptCount val="2"/>
                <c:pt idx="0">
                  <c:v>23.5</c:v>
                </c:pt>
                <c:pt idx="1">
                  <c:v>38.6</c:v>
                </c:pt>
              </c:numCache>
            </c:numRef>
          </c:val>
          <c:smooth val="0"/>
          <c:extLst>
            <c:ext xmlns:c16="http://schemas.microsoft.com/office/drawing/2014/chart" uri="{C3380CC4-5D6E-409C-BE32-E72D297353CC}">
              <c16:uniqueId val="{00000000-4CEB-48CB-98A3-BF1CE22EF3AD}"/>
            </c:ext>
          </c:extLst>
        </c:ser>
        <c:ser>
          <c:idx val="1"/>
          <c:order val="1"/>
          <c:tx>
            <c:strRef>
              <c:f>Sheet1!$C$1</c:f>
              <c:strCache>
                <c:ptCount val="1"/>
                <c:pt idx="0">
                  <c:v>全国</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50000"/>
                        <a:lumOff val="50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2011</c:v>
                </c:pt>
                <c:pt idx="1">
                  <c:v>2017</c:v>
                </c:pt>
              </c:numCache>
            </c:numRef>
          </c:cat>
          <c:val>
            <c:numRef>
              <c:f>Sheet1!$C$2:$C$3</c:f>
              <c:numCache>
                <c:formatCode>General</c:formatCode>
                <c:ptCount val="2"/>
                <c:pt idx="0">
                  <c:v>30.4</c:v>
                </c:pt>
                <c:pt idx="1">
                  <c:v>39.299999999999997</c:v>
                </c:pt>
              </c:numCache>
            </c:numRef>
          </c:val>
          <c:smooth val="0"/>
          <c:extLst>
            <c:ext xmlns:c16="http://schemas.microsoft.com/office/drawing/2014/chart" uri="{C3380CC4-5D6E-409C-BE32-E72D297353CC}">
              <c16:uniqueId val="{00000003-4CEB-48CB-98A3-BF1CE22EF3AD}"/>
            </c:ext>
          </c:extLst>
        </c:ser>
        <c:dLbls>
          <c:dLblPos val="ctr"/>
          <c:showLegendKey val="0"/>
          <c:showVal val="1"/>
          <c:showCatName val="0"/>
          <c:showSerName val="0"/>
          <c:showPercent val="0"/>
          <c:showBubbleSize val="0"/>
        </c:dLbls>
        <c:marker val="1"/>
        <c:smooth val="0"/>
        <c:axId val="642620728"/>
        <c:axId val="642617200"/>
      </c:lineChart>
      <c:catAx>
        <c:axId val="64262072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1" i="0" u="none" strike="noStrike" kern="1200" cap="all" spc="120" normalizeH="0" baseline="0">
                <a:solidFill>
                  <a:schemeClr val="tx1"/>
                </a:solidFill>
                <a:latin typeface="Meiryo UI" panose="020B0604030504040204" pitchFamily="50" charset="-128"/>
                <a:ea typeface="Meiryo UI" panose="020B0604030504040204" pitchFamily="50" charset="-128"/>
                <a:cs typeface="+mn-cs"/>
              </a:defRPr>
            </a:pPr>
            <a:endParaRPr lang="ja-JP"/>
          </a:p>
        </c:txPr>
        <c:crossAx val="642617200"/>
        <c:crosses val="autoZero"/>
        <c:auto val="1"/>
        <c:lblAlgn val="ctr"/>
        <c:lblOffset val="100"/>
        <c:noMultiLvlLbl val="0"/>
      </c:catAx>
      <c:valAx>
        <c:axId val="642617200"/>
        <c:scaling>
          <c:orientation val="minMax"/>
          <c:max val="40"/>
          <c:min val="20"/>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42620728"/>
        <c:crosses val="autoZero"/>
        <c:crossBetween val="between"/>
        <c:majorUnit val="10"/>
      </c:valAx>
      <c:spPr>
        <a:noFill/>
        <a:ln>
          <a:noFill/>
        </a:ln>
        <a:effectLst/>
      </c:spPr>
    </c:plotArea>
    <c:plotVisOnly val="1"/>
    <c:dispBlanksAs val="gap"/>
    <c:showDLblsOverMax val="0"/>
  </c:chart>
  <c:spPr>
    <a:noFill/>
    <a:ln>
      <a:noFill/>
    </a:ln>
    <a:effectLst/>
  </c:spPr>
  <c:txPr>
    <a:bodyPr/>
    <a:lstStyle/>
    <a:p>
      <a:pPr>
        <a:defRPr>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府</c:v>
                </c:pt>
              </c:strCache>
            </c:strRef>
          </c:tx>
          <c:spPr>
            <a:ln w="22225" cap="rnd">
              <a:solidFill>
                <a:schemeClr val="tx1"/>
              </a:solidFill>
              <a:round/>
            </a:ln>
            <a:effectLst/>
          </c:spPr>
          <c:marker>
            <c:symbol val="diamond"/>
            <c:size val="6"/>
            <c:spPr>
              <a:solidFill>
                <a:schemeClr val="tx1"/>
              </a:solidFill>
              <a:ln w="9525">
                <a:solidFill>
                  <a:schemeClr val="tx1"/>
                </a:solidFill>
                <a:round/>
              </a:ln>
              <a:effectLst/>
            </c:spPr>
          </c:marker>
          <c:dLbls>
            <c:spPr>
              <a:noFill/>
              <a:ln>
                <a:noFill/>
              </a:ln>
              <a:effectLst/>
            </c:spPr>
            <c:txPr>
              <a:bodyPr rot="0" spcFirstLastPara="1" vertOverflow="ellipsis" vert="horz" wrap="square" anchor="ctr" anchorCtr="1"/>
              <a:lstStyle/>
              <a:p>
                <a:pPr>
                  <a:defRPr sz="900" b="1" i="0" u="none" strike="noStrike" kern="1200" baseline="0">
                    <a:solidFill>
                      <a:schemeClr val="tx1">
                        <a:lumMod val="50000"/>
                        <a:lumOff val="50000"/>
                      </a:schemeClr>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2011</c:v>
                </c:pt>
                <c:pt idx="1">
                  <c:v>2017</c:v>
                </c:pt>
              </c:numCache>
            </c:numRef>
          </c:cat>
          <c:val>
            <c:numRef>
              <c:f>Sheet1!$B$2:$B$3</c:f>
              <c:numCache>
                <c:formatCode>0.0_ </c:formatCode>
                <c:ptCount val="2"/>
                <c:pt idx="0" formatCode="General">
                  <c:v>61.4</c:v>
                </c:pt>
                <c:pt idx="1">
                  <c:v>67</c:v>
                </c:pt>
              </c:numCache>
            </c:numRef>
          </c:val>
          <c:smooth val="0"/>
          <c:extLst>
            <c:ext xmlns:c16="http://schemas.microsoft.com/office/drawing/2014/chart" uri="{C3380CC4-5D6E-409C-BE32-E72D297353CC}">
              <c16:uniqueId val="{00000000-8DD5-45D5-8191-5B63775CD5C2}"/>
            </c:ext>
          </c:extLst>
        </c:ser>
        <c:dLbls>
          <c:dLblPos val="t"/>
          <c:showLegendKey val="0"/>
          <c:showVal val="1"/>
          <c:showCatName val="0"/>
          <c:showSerName val="0"/>
          <c:showPercent val="0"/>
          <c:showBubbleSize val="0"/>
        </c:dLbls>
        <c:marker val="1"/>
        <c:smooth val="0"/>
        <c:axId val="642632488"/>
        <c:axId val="642636016"/>
      </c:lineChart>
      <c:catAx>
        <c:axId val="64263248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1" i="0" u="none" strike="noStrike" kern="1200" cap="all" spc="120" normalizeH="0" baseline="0">
                <a:solidFill>
                  <a:schemeClr val="tx1"/>
                </a:solidFill>
                <a:latin typeface="Meiryo UI" panose="020B0604030504040204" pitchFamily="50" charset="-128"/>
                <a:ea typeface="Meiryo UI" panose="020B0604030504040204" pitchFamily="50" charset="-128"/>
                <a:cs typeface="+mn-cs"/>
              </a:defRPr>
            </a:pPr>
            <a:endParaRPr lang="ja-JP"/>
          </a:p>
        </c:txPr>
        <c:crossAx val="642636016"/>
        <c:crosses val="autoZero"/>
        <c:auto val="1"/>
        <c:lblAlgn val="ctr"/>
        <c:lblOffset val="100"/>
        <c:noMultiLvlLbl val="0"/>
      </c:catAx>
      <c:valAx>
        <c:axId val="642636016"/>
        <c:scaling>
          <c:orientation val="minMax"/>
          <c:max val="70"/>
          <c:min val="55"/>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42632488"/>
        <c:crosses val="autoZero"/>
        <c:crossBetween val="between"/>
        <c:majorUnit val="5"/>
        <c:minorUnit val="5"/>
      </c:valAx>
      <c:spPr>
        <a:noFill/>
        <a:ln>
          <a:noFill/>
        </a:ln>
        <a:effectLst/>
      </c:spPr>
    </c:plotArea>
    <c:plotVisOnly val="1"/>
    <c:dispBlanksAs val="gap"/>
    <c:showDLblsOverMax val="0"/>
  </c:chart>
  <c:spPr>
    <a:noFill/>
    <a:ln>
      <a:noFill/>
    </a:ln>
    <a:effectLst/>
  </c:spPr>
  <c:txPr>
    <a:bodyPr/>
    <a:lstStyle/>
    <a:p>
      <a:pPr>
        <a:defRPr>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28575" cap="rnd">
              <a:solidFill>
                <a:schemeClr val="tx1"/>
              </a:solidFill>
              <a:round/>
            </a:ln>
            <a:effectLst/>
          </c:spPr>
          <c:marker>
            <c:symbol val="circle"/>
            <c:size val="5"/>
            <c:spPr>
              <a:solidFill>
                <a:schemeClr val="tx1"/>
              </a:solidFill>
              <a:ln w="9525">
                <a:solidFill>
                  <a:schemeClr val="tx1"/>
                </a:solidFill>
              </a:ln>
              <a:effectLst/>
            </c:spPr>
          </c:marker>
          <c:dLbls>
            <c:dLbl>
              <c:idx val="11"/>
              <c:tx>
                <c:rich>
                  <a:bodyPr/>
                  <a:lstStyle/>
                  <a:p>
                    <a:r>
                      <a:rPr lang="en-US" altLang="ja-JP" smtClean="0">
                        <a:solidFill>
                          <a:schemeClr val="tx1"/>
                        </a:solidFill>
                      </a:rPr>
                      <a:t>65</a:t>
                    </a:r>
                    <a:endParaRPr lang="en-US" altLang="ja-JP">
                      <a:solidFill>
                        <a:schemeClr val="tx1"/>
                      </a:solidFill>
                    </a:endParaRPr>
                  </a:p>
                </c:rich>
              </c:tx>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0764-465C-887D-4387C14E1B90}"/>
                </c:ext>
              </c:extLst>
            </c:dLbl>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待機児童数・入所枠!$B$26:$B$37</c:f>
              <c:strCache>
                <c:ptCount val="12"/>
                <c:pt idx="0">
                  <c:v>2007</c:v>
                </c:pt>
                <c:pt idx="1">
                  <c:v>08</c:v>
                </c:pt>
                <c:pt idx="2">
                  <c:v>09</c:v>
                </c:pt>
                <c:pt idx="3">
                  <c:v>10</c:v>
                </c:pt>
                <c:pt idx="4">
                  <c:v>11</c:v>
                </c:pt>
                <c:pt idx="5">
                  <c:v>12</c:v>
                </c:pt>
                <c:pt idx="6">
                  <c:v>13</c:v>
                </c:pt>
                <c:pt idx="7">
                  <c:v>14</c:v>
                </c:pt>
                <c:pt idx="8">
                  <c:v>15</c:v>
                </c:pt>
                <c:pt idx="9">
                  <c:v>16</c:v>
                </c:pt>
                <c:pt idx="10">
                  <c:v>17</c:v>
                </c:pt>
                <c:pt idx="11">
                  <c:v>18</c:v>
                </c:pt>
              </c:strCache>
            </c:strRef>
          </c:cat>
          <c:val>
            <c:numRef>
              <c:f>待機児童数・入所枠!$C$26:$C$37</c:f>
              <c:numCache>
                <c:formatCode>General</c:formatCode>
                <c:ptCount val="12"/>
                <c:pt idx="0">
                  <c:v>744</c:v>
                </c:pt>
                <c:pt idx="1">
                  <c:v>696</c:v>
                </c:pt>
                <c:pt idx="2">
                  <c:v>608</c:v>
                </c:pt>
                <c:pt idx="3">
                  <c:v>205</c:v>
                </c:pt>
                <c:pt idx="4">
                  <c:v>396</c:v>
                </c:pt>
                <c:pt idx="5">
                  <c:v>664</c:v>
                </c:pt>
                <c:pt idx="6">
                  <c:v>287</c:v>
                </c:pt>
                <c:pt idx="7">
                  <c:v>224</c:v>
                </c:pt>
                <c:pt idx="8">
                  <c:v>217</c:v>
                </c:pt>
                <c:pt idx="9">
                  <c:v>273</c:v>
                </c:pt>
                <c:pt idx="10">
                  <c:v>325</c:v>
                </c:pt>
                <c:pt idx="11">
                  <c:v>67</c:v>
                </c:pt>
              </c:numCache>
            </c:numRef>
          </c:val>
          <c:smooth val="0"/>
          <c:extLst>
            <c:ext xmlns:c16="http://schemas.microsoft.com/office/drawing/2014/chart" uri="{C3380CC4-5D6E-409C-BE32-E72D297353CC}">
              <c16:uniqueId val="{00000001-0764-465C-887D-4387C14E1B90}"/>
            </c:ext>
          </c:extLst>
        </c:ser>
        <c:dLbls>
          <c:showLegendKey val="0"/>
          <c:showVal val="0"/>
          <c:showCatName val="0"/>
          <c:showSerName val="0"/>
          <c:showPercent val="0"/>
          <c:showBubbleSize val="0"/>
        </c:dLbls>
        <c:marker val="1"/>
        <c:smooth val="0"/>
        <c:axId val="642635232"/>
        <c:axId val="642637584"/>
      </c:lineChart>
      <c:catAx>
        <c:axId val="6426352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42637584"/>
        <c:crosses val="autoZero"/>
        <c:auto val="1"/>
        <c:lblAlgn val="ctr"/>
        <c:lblOffset val="100"/>
        <c:noMultiLvlLbl val="0"/>
      </c:catAx>
      <c:valAx>
        <c:axId val="64263758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42635232"/>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sz="900">
          <a:latin typeface="Meiryo UI" panose="020B0604030504040204" pitchFamily="50" charset="-128"/>
          <a:ea typeface="Meiryo UI" panose="020B0604030504040204" pitchFamily="50" charset="-128"/>
        </a:defRPr>
      </a:pPr>
      <a:endParaRPr lang="ja-JP"/>
    </a:p>
  </c:txPr>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5693256474764399E-2"/>
          <c:y val="0.17789085371055871"/>
          <c:w val="0.86039085455541686"/>
          <c:h val="0.62874802785640893"/>
        </c:manualLayout>
      </c:layout>
      <c:barChart>
        <c:barDir val="col"/>
        <c:grouping val="clustered"/>
        <c:varyColors val="0"/>
        <c:ser>
          <c:idx val="0"/>
          <c:order val="0"/>
          <c:tx>
            <c:strRef>
              <c:f>Sheet1!$B$1</c:f>
              <c:strCache>
                <c:ptCount val="1"/>
                <c:pt idx="0">
                  <c:v>中央値</c:v>
                </c:pt>
              </c:strCache>
            </c:strRef>
          </c:tx>
          <c:spPr>
            <a:solidFill>
              <a:schemeClr val="accent1">
                <a:lumMod val="20000"/>
                <a:lumOff val="80000"/>
              </a:schemeClr>
            </a:solidFill>
            <a:ln>
              <a:solidFill>
                <a:schemeClr val="accent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23歳までに母になった世帯</c:v>
                </c:pt>
                <c:pt idx="1">
                  <c:v>母子世帯</c:v>
                </c:pt>
              </c:strCache>
            </c:strRef>
          </c:cat>
          <c:val>
            <c:numRef>
              <c:f>Sheet1!$B$2:$B$3</c:f>
              <c:numCache>
                <c:formatCode>General</c:formatCode>
                <c:ptCount val="2"/>
                <c:pt idx="0">
                  <c:v>7.8</c:v>
                </c:pt>
                <c:pt idx="1">
                  <c:v>5.4</c:v>
                </c:pt>
              </c:numCache>
            </c:numRef>
          </c:val>
          <c:extLst>
            <c:ext xmlns:c16="http://schemas.microsoft.com/office/drawing/2014/chart" uri="{C3380CC4-5D6E-409C-BE32-E72D297353CC}">
              <c16:uniqueId val="{00000000-8AB6-40AB-89D6-7A6187800A17}"/>
            </c:ext>
          </c:extLst>
        </c:ser>
        <c:ser>
          <c:idx val="1"/>
          <c:order val="1"/>
          <c:tx>
            <c:strRef>
              <c:f>Sheet1!$C$1</c:f>
              <c:strCache>
                <c:ptCount val="1"/>
                <c:pt idx="0">
                  <c:v>貧困度Ⅲ</c:v>
                </c:pt>
              </c:strCache>
            </c:strRef>
          </c:tx>
          <c:spPr>
            <a:solidFill>
              <a:schemeClr val="accent1">
                <a:lumMod val="40000"/>
                <a:lumOff val="60000"/>
              </a:schemeClr>
            </a:solidFill>
            <a:ln>
              <a:solidFill>
                <a:schemeClr val="accent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23歳までに母になった世帯</c:v>
                </c:pt>
                <c:pt idx="1">
                  <c:v>母子世帯</c:v>
                </c:pt>
              </c:strCache>
            </c:strRef>
          </c:cat>
          <c:val>
            <c:numRef>
              <c:f>Sheet1!$C$2:$C$3</c:f>
              <c:numCache>
                <c:formatCode>General</c:formatCode>
                <c:ptCount val="2"/>
                <c:pt idx="0">
                  <c:v>16.2</c:v>
                </c:pt>
                <c:pt idx="1">
                  <c:v>14.2</c:v>
                </c:pt>
              </c:numCache>
            </c:numRef>
          </c:val>
          <c:extLst>
            <c:ext xmlns:c16="http://schemas.microsoft.com/office/drawing/2014/chart" uri="{C3380CC4-5D6E-409C-BE32-E72D297353CC}">
              <c16:uniqueId val="{00000001-8AB6-40AB-89D6-7A6187800A17}"/>
            </c:ext>
          </c:extLst>
        </c:ser>
        <c:ser>
          <c:idx val="2"/>
          <c:order val="2"/>
          <c:tx>
            <c:strRef>
              <c:f>Sheet1!$D$1</c:f>
              <c:strCache>
                <c:ptCount val="1"/>
                <c:pt idx="0">
                  <c:v>貧困度Ⅱ</c:v>
                </c:pt>
              </c:strCache>
            </c:strRef>
          </c:tx>
          <c:spPr>
            <a:solidFill>
              <a:schemeClr val="accent1">
                <a:lumMod val="60000"/>
                <a:lumOff val="40000"/>
              </a:schemeClr>
            </a:solidFill>
            <a:ln>
              <a:solidFill>
                <a:schemeClr val="accent1"/>
              </a:solidFill>
            </a:ln>
            <a:effectLst/>
          </c:spPr>
          <c:invertIfNegative val="0"/>
          <c:dLbls>
            <c:numFmt formatCode="#,##0.0_);[Red]\(#,##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23歳までに母になった世帯</c:v>
                </c:pt>
                <c:pt idx="1">
                  <c:v>母子世帯</c:v>
                </c:pt>
              </c:strCache>
            </c:strRef>
          </c:cat>
          <c:val>
            <c:numRef>
              <c:f>Sheet1!$D$2:$D$3</c:f>
              <c:numCache>
                <c:formatCode>General</c:formatCode>
                <c:ptCount val="2"/>
                <c:pt idx="0">
                  <c:v>24</c:v>
                </c:pt>
                <c:pt idx="1">
                  <c:v>27.5</c:v>
                </c:pt>
              </c:numCache>
            </c:numRef>
          </c:val>
          <c:extLst>
            <c:ext xmlns:c16="http://schemas.microsoft.com/office/drawing/2014/chart" uri="{C3380CC4-5D6E-409C-BE32-E72D297353CC}">
              <c16:uniqueId val="{00000002-8AB6-40AB-89D6-7A6187800A17}"/>
            </c:ext>
          </c:extLst>
        </c:ser>
        <c:ser>
          <c:idx val="3"/>
          <c:order val="3"/>
          <c:tx>
            <c:strRef>
              <c:f>Sheet1!$E$1</c:f>
              <c:strCache>
                <c:ptCount val="1"/>
                <c:pt idx="0">
                  <c:v>貧困度Ⅰ</c:v>
                </c:pt>
              </c:strCache>
            </c:strRef>
          </c:tx>
          <c:spPr>
            <a:solidFill>
              <a:schemeClr val="accent1"/>
            </a:solidFill>
            <a:ln>
              <a:solidFill>
                <a:schemeClr val="accent1"/>
              </a:solidFill>
            </a:ln>
            <a:effectLst/>
          </c:spPr>
          <c:invertIfNegative val="0"/>
          <c:dLbls>
            <c:dLbl>
              <c:idx val="1"/>
              <c:layout>
                <c:manualLayout>
                  <c:x val="3.9923535427107953E-3"/>
                  <c:y val="8.0859478959344686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AB6-40AB-89D6-7A6187800A17}"/>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23歳までに母になった世帯</c:v>
                </c:pt>
                <c:pt idx="1">
                  <c:v>母子世帯</c:v>
                </c:pt>
              </c:strCache>
            </c:strRef>
          </c:cat>
          <c:val>
            <c:numRef>
              <c:f>Sheet1!$E$2:$E$3</c:f>
              <c:numCache>
                <c:formatCode>General</c:formatCode>
                <c:ptCount val="2"/>
                <c:pt idx="0">
                  <c:v>29.3</c:v>
                </c:pt>
                <c:pt idx="1">
                  <c:v>50.6</c:v>
                </c:pt>
              </c:numCache>
            </c:numRef>
          </c:val>
          <c:extLst>
            <c:ext xmlns:c16="http://schemas.microsoft.com/office/drawing/2014/chart" uri="{C3380CC4-5D6E-409C-BE32-E72D297353CC}">
              <c16:uniqueId val="{00000004-8AB6-40AB-89D6-7A6187800A17}"/>
            </c:ext>
          </c:extLst>
        </c:ser>
        <c:dLbls>
          <c:showLegendKey val="0"/>
          <c:showVal val="0"/>
          <c:showCatName val="0"/>
          <c:showSerName val="0"/>
          <c:showPercent val="0"/>
          <c:showBubbleSize val="0"/>
        </c:dLbls>
        <c:gapWidth val="219"/>
        <c:overlap val="-27"/>
        <c:axId val="642664632"/>
        <c:axId val="642665024"/>
      </c:barChart>
      <c:catAx>
        <c:axId val="642664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2665024"/>
        <c:crosses val="autoZero"/>
        <c:auto val="1"/>
        <c:lblAlgn val="ctr"/>
        <c:lblOffset val="100"/>
        <c:noMultiLvlLbl val="0"/>
      </c:catAx>
      <c:valAx>
        <c:axId val="64266502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2664632"/>
        <c:crosses val="autoZero"/>
        <c:crossBetween val="between"/>
      </c:valAx>
      <c:spPr>
        <a:noFill/>
        <a:ln>
          <a:noFill/>
        </a:ln>
        <a:effectLst/>
      </c:spPr>
    </c:plotArea>
    <c:legend>
      <c:legendPos val="t"/>
      <c:layout>
        <c:manualLayout>
          <c:xMode val="edge"/>
          <c:yMode val="edge"/>
          <c:x val="4.9866536729296085E-2"/>
          <c:y val="4.8515687375606922E-2"/>
          <c:w val="0.85012566571242554"/>
          <c:h val="0.13645132577711053"/>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sz="900"/>
      </a:pPr>
      <a:endParaRPr lang="ja-JP"/>
    </a:p>
  </c:txPr>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1"/>
    </mc:Choice>
    <mc:Fallback>
      <c:style val="1"/>
    </mc:Fallback>
  </mc:AlternateContent>
  <c:chart>
    <c:autoTitleDeleted val="1"/>
    <c:plotArea>
      <c:layout>
        <c:manualLayout>
          <c:layoutTarget val="inner"/>
          <c:xMode val="edge"/>
          <c:yMode val="edge"/>
          <c:x val="7.8595335157573401E-2"/>
          <c:y val="0.1071001956327817"/>
          <c:w val="0.74173275727698207"/>
          <c:h val="0.6995937503938563"/>
        </c:manualLayout>
      </c:layout>
      <c:lineChart>
        <c:grouping val="standard"/>
        <c:varyColors val="0"/>
        <c:ser>
          <c:idx val="0"/>
          <c:order val="0"/>
          <c:tx>
            <c:strRef>
              <c:f>'X:\ユーザー作業用フォルダ\A02_改革プラン推進担当\H29～30 改革評価プロジェクトの更新\H30.11.29～総論（行政改革）\人件費\各部署からの報告\[13【給与】改革評価ＰＪデータ【人事室】★.xlsx] 人件費関係P6、P7左'!$A$52:$B$52</c:f>
              <c:strCache>
                <c:ptCount val="1"/>
                <c:pt idx="0">
                  <c:v>大阪市</c:v>
                </c:pt>
              </c:strCache>
            </c:strRef>
          </c:tx>
          <c:spPr>
            <a:ln w="38100"/>
          </c:spPr>
          <c:cat>
            <c:numRef>
              <c:f>'[1] 人件費関係P6、P7左'!$C$51:$O$51</c:f>
              <c:numCache>
                <c:formatCode>General</c:formatCode>
                <c:ptCount val="13"/>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numCache>
            </c:numRef>
          </c:cat>
          <c:val>
            <c:numRef>
              <c:f>'[1] 人件費関係P6、P7左'!$C$52:$O$52</c:f>
              <c:numCache>
                <c:formatCode>General</c:formatCode>
                <c:ptCount val="13"/>
                <c:pt idx="0">
                  <c:v>100</c:v>
                </c:pt>
                <c:pt idx="1">
                  <c:v>98.920863309352512</c:v>
                </c:pt>
                <c:pt idx="2">
                  <c:v>93.992805755395679</c:v>
                </c:pt>
                <c:pt idx="3">
                  <c:v>89.136690647482027</c:v>
                </c:pt>
                <c:pt idx="4">
                  <c:v>87.697841726618705</c:v>
                </c:pt>
                <c:pt idx="5">
                  <c:v>86.510791366906474</c:v>
                </c:pt>
                <c:pt idx="6">
                  <c:v>81.906474820143885</c:v>
                </c:pt>
                <c:pt idx="7">
                  <c:v>79.60431654676259</c:v>
                </c:pt>
                <c:pt idx="8">
                  <c:v>72.985611510791372</c:v>
                </c:pt>
                <c:pt idx="9">
                  <c:v>76.007194244604321</c:v>
                </c:pt>
                <c:pt idx="10">
                  <c:v>72.697841726618705</c:v>
                </c:pt>
                <c:pt idx="11">
                  <c:v>109.31654676258992</c:v>
                </c:pt>
                <c:pt idx="12">
                  <c:v>109.82014388489209</c:v>
                </c:pt>
              </c:numCache>
            </c:numRef>
          </c:val>
          <c:smooth val="0"/>
          <c:extLst>
            <c:ext xmlns:c16="http://schemas.microsoft.com/office/drawing/2014/chart" uri="{C3380CC4-5D6E-409C-BE32-E72D297353CC}">
              <c16:uniqueId val="{00000000-C04B-48C5-92AB-969522A240DE}"/>
            </c:ext>
          </c:extLst>
        </c:ser>
        <c:ser>
          <c:idx val="1"/>
          <c:order val="1"/>
          <c:tx>
            <c:strRef>
              <c:f>'X:\ユーザー作業用フォルダ\A02_改革プラン推進担当\H29～30 改革評価プロジェクトの更新\H30.11.29～総論（行政改革）\人件費\各部署からの報告\[13【給与】改革評価ＰＪデータ【人事室】★.xlsx] 人件費関係P6、P7左'!$A$53:$B$53</c:f>
              <c:strCache>
                <c:ptCount val="1"/>
                <c:pt idx="0">
                  <c:v>横浜市</c:v>
                </c:pt>
              </c:strCache>
            </c:strRef>
          </c:tx>
          <c:spPr>
            <a:ln w="19050"/>
          </c:spPr>
          <c:cat>
            <c:numRef>
              <c:f>'[1] 人件費関係P6、P7左'!$C$51:$O$51</c:f>
              <c:numCache>
                <c:formatCode>General</c:formatCode>
                <c:ptCount val="13"/>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numCache>
            </c:numRef>
          </c:cat>
          <c:val>
            <c:numRef>
              <c:f>'[1] 人件費関係P6、P7左'!$C$53:$O$53</c:f>
              <c:numCache>
                <c:formatCode>General</c:formatCode>
                <c:ptCount val="13"/>
                <c:pt idx="0">
                  <c:v>100</c:v>
                </c:pt>
                <c:pt idx="1">
                  <c:v>103.5609756097561</c:v>
                </c:pt>
                <c:pt idx="2">
                  <c:v>103.51219512195122</c:v>
                </c:pt>
                <c:pt idx="3">
                  <c:v>101.80487804878049</c:v>
                </c:pt>
                <c:pt idx="4">
                  <c:v>97.560975609756099</c:v>
                </c:pt>
                <c:pt idx="5">
                  <c:v>97.658536585365852</c:v>
                </c:pt>
                <c:pt idx="6">
                  <c:v>101.02439024390245</c:v>
                </c:pt>
                <c:pt idx="7">
                  <c:v>100.34146341463415</c:v>
                </c:pt>
                <c:pt idx="8">
                  <c:v>98.780487804878049</c:v>
                </c:pt>
                <c:pt idx="9">
                  <c:v>100.82926829268293</c:v>
                </c:pt>
                <c:pt idx="10">
                  <c:v>101.36585365853659</c:v>
                </c:pt>
                <c:pt idx="11">
                  <c:v>173.21951219512195</c:v>
                </c:pt>
                <c:pt idx="12">
                  <c:v>175.85365853658536</c:v>
                </c:pt>
              </c:numCache>
            </c:numRef>
          </c:val>
          <c:smooth val="0"/>
          <c:extLst>
            <c:ext xmlns:c16="http://schemas.microsoft.com/office/drawing/2014/chart" uri="{C3380CC4-5D6E-409C-BE32-E72D297353CC}">
              <c16:uniqueId val="{00000001-C04B-48C5-92AB-969522A240DE}"/>
            </c:ext>
          </c:extLst>
        </c:ser>
        <c:ser>
          <c:idx val="2"/>
          <c:order val="2"/>
          <c:tx>
            <c:strRef>
              <c:f>'X:\ユーザー作業用フォルダ\A02_改革プラン推進担当\H29～30 改革評価プロジェクトの更新\H30.11.29～総論（行政改革）\人件費\各部署からの報告\[13【給与】改革評価ＰＪデータ【人事室】★.xlsx] 人件費関係P6、P7左'!$A$54:$B$54</c:f>
              <c:strCache>
                <c:ptCount val="1"/>
                <c:pt idx="0">
                  <c:v>名古屋市</c:v>
                </c:pt>
              </c:strCache>
            </c:strRef>
          </c:tx>
          <c:spPr>
            <a:ln w="19050">
              <a:solidFill>
                <a:srgbClr val="92D050"/>
              </a:solidFill>
            </a:ln>
          </c:spPr>
          <c:cat>
            <c:numRef>
              <c:f>'[1] 人件費関係P6、P7左'!$C$51:$O$51</c:f>
              <c:numCache>
                <c:formatCode>General</c:formatCode>
                <c:ptCount val="13"/>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numCache>
            </c:numRef>
          </c:cat>
          <c:val>
            <c:numRef>
              <c:f>'[1] 人件費関係P6、P7左'!$C$54:$O$54</c:f>
              <c:numCache>
                <c:formatCode>General</c:formatCode>
                <c:ptCount val="13"/>
                <c:pt idx="0">
                  <c:v>100</c:v>
                </c:pt>
                <c:pt idx="1">
                  <c:v>102.11463550361715</c:v>
                </c:pt>
                <c:pt idx="2">
                  <c:v>101.55815247634948</c:v>
                </c:pt>
                <c:pt idx="3">
                  <c:v>99.833055091819702</c:v>
                </c:pt>
                <c:pt idx="4">
                  <c:v>91.98664440734558</c:v>
                </c:pt>
                <c:pt idx="5">
                  <c:v>90.484140233722883</c:v>
                </c:pt>
                <c:pt idx="6">
                  <c:v>88.091263216471887</c:v>
                </c:pt>
                <c:pt idx="7">
                  <c:v>85.920979410127998</c:v>
                </c:pt>
                <c:pt idx="8">
                  <c:v>84.362826933778521</c:v>
                </c:pt>
                <c:pt idx="9">
                  <c:v>84.362826933778521</c:v>
                </c:pt>
                <c:pt idx="10">
                  <c:v>83.583750695603783</c:v>
                </c:pt>
                <c:pt idx="11">
                  <c:v>136.61658319421258</c:v>
                </c:pt>
                <c:pt idx="12">
                  <c:v>137.06176961602671</c:v>
                </c:pt>
              </c:numCache>
            </c:numRef>
          </c:val>
          <c:smooth val="0"/>
          <c:extLst>
            <c:ext xmlns:c16="http://schemas.microsoft.com/office/drawing/2014/chart" uri="{C3380CC4-5D6E-409C-BE32-E72D297353CC}">
              <c16:uniqueId val="{00000002-C04B-48C5-92AB-969522A240DE}"/>
            </c:ext>
          </c:extLst>
        </c:ser>
        <c:ser>
          <c:idx val="3"/>
          <c:order val="3"/>
          <c:tx>
            <c:strRef>
              <c:f>'X:\ユーザー作業用フォルダ\A02_改革プラン推進担当\H29～30 改革評価プロジェクトの更新\H30.11.29～総論（行政改革）\人件費\各部署からの報告\[13【給与】改革評価ＰＪデータ【人事室】★.xlsx] 人件費関係P6、P7左'!$A$55:$B$55</c:f>
              <c:strCache>
                <c:ptCount val="1"/>
                <c:pt idx="0">
                  <c:v>京都市</c:v>
                </c:pt>
              </c:strCache>
            </c:strRef>
          </c:tx>
          <c:spPr>
            <a:ln w="6350">
              <a:solidFill>
                <a:schemeClr val="accent5">
                  <a:lumMod val="60000"/>
                  <a:lumOff val="40000"/>
                </a:schemeClr>
              </a:solidFill>
            </a:ln>
          </c:spPr>
          <c:cat>
            <c:numRef>
              <c:f>'[1] 人件費関係P6、P7左'!$C$51:$O$51</c:f>
              <c:numCache>
                <c:formatCode>General</c:formatCode>
                <c:ptCount val="13"/>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numCache>
            </c:numRef>
          </c:cat>
          <c:val>
            <c:numRef>
              <c:f>'[1] 人件費関係P6、P7左'!$C$55:$O$55</c:f>
              <c:numCache>
                <c:formatCode>General</c:formatCode>
                <c:ptCount val="13"/>
                <c:pt idx="0">
                  <c:v>100</c:v>
                </c:pt>
                <c:pt idx="1">
                  <c:v>100.32546786004882</c:v>
                </c:pt>
                <c:pt idx="2">
                  <c:v>100.73230268510984</c:v>
                </c:pt>
                <c:pt idx="3">
                  <c:v>96.013018714401952</c:v>
                </c:pt>
                <c:pt idx="4">
                  <c:v>93.327908868999188</c:v>
                </c:pt>
                <c:pt idx="5">
                  <c:v>90.398698128559801</c:v>
                </c:pt>
                <c:pt idx="6">
                  <c:v>89.34092758340114</c:v>
                </c:pt>
                <c:pt idx="7">
                  <c:v>87.388120423108219</c:v>
                </c:pt>
                <c:pt idx="8">
                  <c:v>85.191212367778675</c:v>
                </c:pt>
                <c:pt idx="9">
                  <c:v>86.655817737998376</c:v>
                </c:pt>
                <c:pt idx="10">
                  <c:v>86.981285598047194</c:v>
                </c:pt>
                <c:pt idx="11">
                  <c:v>132.22131814483319</c:v>
                </c:pt>
                <c:pt idx="12">
                  <c:v>132.05858421480877</c:v>
                </c:pt>
              </c:numCache>
            </c:numRef>
          </c:val>
          <c:smooth val="0"/>
          <c:extLst>
            <c:ext xmlns:c16="http://schemas.microsoft.com/office/drawing/2014/chart" uri="{C3380CC4-5D6E-409C-BE32-E72D297353CC}">
              <c16:uniqueId val="{00000003-C04B-48C5-92AB-969522A240DE}"/>
            </c:ext>
          </c:extLst>
        </c:ser>
        <c:ser>
          <c:idx val="4"/>
          <c:order val="4"/>
          <c:tx>
            <c:strRef>
              <c:f>'X:\ユーザー作業用フォルダ\A02_改革プラン推進担当\H29～30 改革評価プロジェクトの更新\H30.11.29～総論（行政改革）\人件費\各部署からの報告\[13【給与】改革評価ＰＪデータ【人事室】★.xlsx] 人件費関係P6、P7左'!$A$56:$B$56</c:f>
              <c:strCache>
                <c:ptCount val="1"/>
                <c:pt idx="0">
                  <c:v>神戸市</c:v>
                </c:pt>
              </c:strCache>
            </c:strRef>
          </c:tx>
          <c:spPr>
            <a:ln w="6350">
              <a:solidFill>
                <a:schemeClr val="accent4">
                  <a:lumMod val="75000"/>
                </a:schemeClr>
              </a:solidFill>
            </a:ln>
          </c:spPr>
          <c:cat>
            <c:numRef>
              <c:f>'[1] 人件費関係P6、P7左'!$C$51:$O$51</c:f>
              <c:numCache>
                <c:formatCode>General</c:formatCode>
                <c:ptCount val="13"/>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numCache>
            </c:numRef>
          </c:cat>
          <c:val>
            <c:numRef>
              <c:f>'[1] 人件費関係P6、P7左'!$C$56:$O$56</c:f>
              <c:numCache>
                <c:formatCode>General</c:formatCode>
                <c:ptCount val="13"/>
                <c:pt idx="0">
                  <c:v>100</c:v>
                </c:pt>
                <c:pt idx="1">
                  <c:v>99.041297935103245</c:v>
                </c:pt>
                <c:pt idx="2">
                  <c:v>96.238938053097343</c:v>
                </c:pt>
                <c:pt idx="3">
                  <c:v>97.197640117994098</c:v>
                </c:pt>
                <c:pt idx="4">
                  <c:v>93.362831858407077</c:v>
                </c:pt>
                <c:pt idx="5">
                  <c:v>91.740412979351021</c:v>
                </c:pt>
                <c:pt idx="6">
                  <c:v>88.34808259587021</c:v>
                </c:pt>
                <c:pt idx="7">
                  <c:v>85.029498525073748</c:v>
                </c:pt>
                <c:pt idx="8">
                  <c:v>83.48082595870207</c:v>
                </c:pt>
                <c:pt idx="9">
                  <c:v>84.365781710914462</c:v>
                </c:pt>
                <c:pt idx="10">
                  <c:v>83.997050147492629</c:v>
                </c:pt>
                <c:pt idx="11">
                  <c:v>135.91445427728615</c:v>
                </c:pt>
                <c:pt idx="12">
                  <c:v>135.98820058997049</c:v>
                </c:pt>
              </c:numCache>
            </c:numRef>
          </c:val>
          <c:smooth val="0"/>
          <c:extLst>
            <c:ext xmlns:c16="http://schemas.microsoft.com/office/drawing/2014/chart" uri="{C3380CC4-5D6E-409C-BE32-E72D297353CC}">
              <c16:uniqueId val="{00000004-C04B-48C5-92AB-969522A240DE}"/>
            </c:ext>
          </c:extLst>
        </c:ser>
        <c:dLbls>
          <c:showLegendKey val="0"/>
          <c:showVal val="0"/>
          <c:showCatName val="0"/>
          <c:showSerName val="0"/>
          <c:showPercent val="0"/>
          <c:showBubbleSize val="0"/>
        </c:dLbls>
        <c:marker val="1"/>
        <c:smooth val="0"/>
        <c:axId val="631262912"/>
        <c:axId val="631263304"/>
      </c:lineChart>
      <c:catAx>
        <c:axId val="631262912"/>
        <c:scaling>
          <c:orientation val="minMax"/>
        </c:scaling>
        <c:delete val="0"/>
        <c:axPos val="b"/>
        <c:title>
          <c:tx>
            <c:rich>
              <a:bodyPr/>
              <a:lstStyle/>
              <a:p>
                <a:pPr>
                  <a:defRPr b="0"/>
                </a:pPr>
                <a:r>
                  <a:rPr lang="ja-JP" altLang="en-US" b="0" dirty="0"/>
                  <a:t>（年度）</a:t>
                </a:r>
              </a:p>
            </c:rich>
          </c:tx>
          <c:layout>
            <c:manualLayout>
              <c:xMode val="edge"/>
              <c:yMode val="edge"/>
              <c:x val="0.82789769187398854"/>
              <c:y val="0.85068331435821387"/>
            </c:manualLayout>
          </c:layout>
          <c:overlay val="0"/>
        </c:title>
        <c:numFmt formatCode="General" sourceLinked="1"/>
        <c:majorTickMark val="out"/>
        <c:minorTickMark val="none"/>
        <c:tickLblPos val="nextTo"/>
        <c:crossAx val="631263304"/>
        <c:crosses val="autoZero"/>
        <c:auto val="1"/>
        <c:lblAlgn val="ctr"/>
        <c:lblOffset val="100"/>
        <c:tickLblSkip val="3"/>
        <c:noMultiLvlLbl val="0"/>
      </c:catAx>
      <c:valAx>
        <c:axId val="631263304"/>
        <c:scaling>
          <c:orientation val="minMax"/>
          <c:max val="180"/>
          <c:min val="70"/>
        </c:scaling>
        <c:delete val="0"/>
        <c:axPos val="l"/>
        <c:numFmt formatCode="#,##0_ ;[Red]\-#,##0\ " sourceLinked="0"/>
        <c:majorTickMark val="out"/>
        <c:minorTickMark val="none"/>
        <c:tickLblPos val="nextTo"/>
        <c:crossAx val="631262912"/>
        <c:crosses val="autoZero"/>
        <c:crossBetween val="between"/>
      </c:valAx>
      <c:spPr>
        <a:noFill/>
        <a:ln w="25400">
          <a:noFill/>
        </a:ln>
      </c:spPr>
    </c:plotArea>
    <c:legend>
      <c:legendPos val="r"/>
      <c:layout>
        <c:manualLayout>
          <c:xMode val="edge"/>
          <c:yMode val="edge"/>
          <c:x val="0.10834539105594981"/>
          <c:y val="0.17328485225313789"/>
          <c:w val="0.46698903063079616"/>
          <c:h val="0.2919973693202485"/>
        </c:manualLayout>
      </c:layout>
      <c:overlay val="0"/>
      <c:txPr>
        <a:bodyPr/>
        <a:lstStyle/>
        <a:p>
          <a:pPr>
            <a:defRPr sz="800"/>
          </a:pPr>
          <a:endParaRPr lang="ja-JP"/>
        </a:p>
      </c:txPr>
    </c:legend>
    <c:plotVisOnly val="1"/>
    <c:dispBlanksAs val="gap"/>
    <c:showDLblsOverMax val="0"/>
  </c:chart>
  <c:userShapes r:id="rId1"/>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a:lstStyle/>
          <a:p>
            <a:pPr>
              <a:defRPr sz="1000" b="0" baseline="0"/>
            </a:pPr>
            <a:r>
              <a:rPr lang="ja-JP" altLang="en-US" sz="1000" b="0" baseline="0"/>
              <a:t>実質公債費比率</a:t>
            </a:r>
          </a:p>
        </c:rich>
      </c:tx>
      <c:layout>
        <c:manualLayout>
          <c:xMode val="edge"/>
          <c:yMode val="edge"/>
          <c:x val="0.43266194962335597"/>
          <c:y val="8.6857313392005017E-2"/>
        </c:manualLayout>
      </c:layout>
      <c:overlay val="0"/>
    </c:title>
    <c:autoTitleDeleted val="0"/>
    <c:plotArea>
      <c:layout>
        <c:manualLayout>
          <c:layoutTarget val="inner"/>
          <c:xMode val="edge"/>
          <c:yMode val="edge"/>
          <c:x val="0.1580640267927502"/>
          <c:y val="0.11554212962962963"/>
          <c:w val="0.63177048857368001"/>
          <c:h val="0.74907453703703708"/>
        </c:manualLayout>
      </c:layout>
      <c:lineChart>
        <c:grouping val="standard"/>
        <c:varyColors val="0"/>
        <c:ser>
          <c:idx val="0"/>
          <c:order val="0"/>
          <c:tx>
            <c:strRef>
              <c:f>公債費比率P12左!$A$5</c:f>
              <c:strCache>
                <c:ptCount val="1"/>
                <c:pt idx="0">
                  <c:v>大阪市</c:v>
                </c:pt>
              </c:strCache>
            </c:strRef>
          </c:tx>
          <c:spPr>
            <a:ln w="44450">
              <a:solidFill>
                <a:srgbClr val="00B0F0"/>
              </a:solidFill>
            </a:ln>
          </c:spPr>
          <c:marker>
            <c:spPr>
              <a:solidFill>
                <a:srgbClr val="00B0F0"/>
              </a:solidFill>
            </c:spPr>
          </c:marker>
          <c:cat>
            <c:numRef>
              <c:f>公債費比率P12左!$B$4:$L$4</c:f>
              <c:numCache>
                <c:formatCode>0_ ;[Red]\-0\ </c:formatCode>
                <c:ptCount val="11"/>
                <c:pt idx="0">
                  <c:v>2007</c:v>
                </c:pt>
                <c:pt idx="1">
                  <c:v>2008</c:v>
                </c:pt>
                <c:pt idx="2">
                  <c:v>2009</c:v>
                </c:pt>
                <c:pt idx="3">
                  <c:v>2010</c:v>
                </c:pt>
                <c:pt idx="4">
                  <c:v>2011</c:v>
                </c:pt>
                <c:pt idx="5">
                  <c:v>2012</c:v>
                </c:pt>
                <c:pt idx="6">
                  <c:v>2013</c:v>
                </c:pt>
                <c:pt idx="7">
                  <c:v>2014</c:v>
                </c:pt>
                <c:pt idx="8">
                  <c:v>2015</c:v>
                </c:pt>
                <c:pt idx="9">
                  <c:v>2016</c:v>
                </c:pt>
                <c:pt idx="10">
                  <c:v>2017</c:v>
                </c:pt>
              </c:numCache>
            </c:numRef>
          </c:cat>
          <c:val>
            <c:numRef>
              <c:f>公債費比率P12左!$B$5:$L$5</c:f>
              <c:numCache>
                <c:formatCode>0.0_ </c:formatCode>
                <c:ptCount val="11"/>
                <c:pt idx="0">
                  <c:v>11.799999999999999</c:v>
                </c:pt>
                <c:pt idx="1">
                  <c:v>10.7</c:v>
                </c:pt>
                <c:pt idx="2">
                  <c:v>10.4</c:v>
                </c:pt>
                <c:pt idx="3">
                  <c:v>10.199999999999999</c:v>
                </c:pt>
                <c:pt idx="4">
                  <c:v>10</c:v>
                </c:pt>
                <c:pt idx="5">
                  <c:v>9.4</c:v>
                </c:pt>
                <c:pt idx="6" formatCode="#,##0.0_);[Red]\(#,##0.0\)">
                  <c:v>9</c:v>
                </c:pt>
                <c:pt idx="7" formatCode="#,##0.0_);[Red]\(#,##0.0\)">
                  <c:v>9.3000000000000007</c:v>
                </c:pt>
                <c:pt idx="8" formatCode="#,##0.0_);[Red]\(#,##0.0\)">
                  <c:v>9.1999999999999993</c:v>
                </c:pt>
                <c:pt idx="9" formatCode="#,##0.0_);[Red]\(#,##0.0\)">
                  <c:v>7.9</c:v>
                </c:pt>
                <c:pt idx="10" formatCode="#,##0.0_);[Red]\(#,##0.0\)">
                  <c:v>5.7</c:v>
                </c:pt>
              </c:numCache>
            </c:numRef>
          </c:val>
          <c:smooth val="0"/>
          <c:extLst>
            <c:ext xmlns:c16="http://schemas.microsoft.com/office/drawing/2014/chart" uri="{C3380CC4-5D6E-409C-BE32-E72D297353CC}">
              <c16:uniqueId val="{00000000-2CF2-40D8-B3B1-E8DADD9FB1D5}"/>
            </c:ext>
          </c:extLst>
        </c:ser>
        <c:ser>
          <c:idx val="1"/>
          <c:order val="1"/>
          <c:tx>
            <c:strRef>
              <c:f>公債費比率P12左!$A$6</c:f>
              <c:strCache>
                <c:ptCount val="1"/>
                <c:pt idx="0">
                  <c:v>横浜市</c:v>
                </c:pt>
              </c:strCache>
            </c:strRef>
          </c:tx>
          <c:spPr>
            <a:ln w="19050"/>
          </c:spPr>
          <c:cat>
            <c:numRef>
              <c:f>公債費比率P12左!$B$4:$L$4</c:f>
              <c:numCache>
                <c:formatCode>0_ ;[Red]\-0\ </c:formatCode>
                <c:ptCount val="11"/>
                <c:pt idx="0">
                  <c:v>2007</c:v>
                </c:pt>
                <c:pt idx="1">
                  <c:v>2008</c:v>
                </c:pt>
                <c:pt idx="2">
                  <c:v>2009</c:v>
                </c:pt>
                <c:pt idx="3">
                  <c:v>2010</c:v>
                </c:pt>
                <c:pt idx="4">
                  <c:v>2011</c:v>
                </c:pt>
                <c:pt idx="5">
                  <c:v>2012</c:v>
                </c:pt>
                <c:pt idx="6">
                  <c:v>2013</c:v>
                </c:pt>
                <c:pt idx="7">
                  <c:v>2014</c:v>
                </c:pt>
                <c:pt idx="8">
                  <c:v>2015</c:v>
                </c:pt>
                <c:pt idx="9">
                  <c:v>2016</c:v>
                </c:pt>
                <c:pt idx="10">
                  <c:v>2017</c:v>
                </c:pt>
              </c:numCache>
            </c:numRef>
          </c:cat>
          <c:val>
            <c:numRef>
              <c:f>公債費比率P12左!$B$6:$L$6</c:f>
              <c:numCache>
                <c:formatCode>0.0_ </c:formatCode>
                <c:ptCount val="11"/>
                <c:pt idx="0">
                  <c:v>20.599999999999998</c:v>
                </c:pt>
                <c:pt idx="1">
                  <c:v>20.200000000000003</c:v>
                </c:pt>
                <c:pt idx="2">
                  <c:v>19.100000000000001</c:v>
                </c:pt>
                <c:pt idx="3">
                  <c:v>18</c:v>
                </c:pt>
                <c:pt idx="4">
                  <c:v>16.3</c:v>
                </c:pt>
                <c:pt idx="5">
                  <c:v>15.4</c:v>
                </c:pt>
                <c:pt idx="6" formatCode="#,##0.0_);[Red]\(#,##0.0\)">
                  <c:v>15.4</c:v>
                </c:pt>
                <c:pt idx="7" formatCode="#,##0.0_);[Red]\(#,##0.0\)">
                  <c:v>16.899999999999999</c:v>
                </c:pt>
                <c:pt idx="8" formatCode="#,##0.0_);[Red]\(#,##0.0\)">
                  <c:v>17</c:v>
                </c:pt>
                <c:pt idx="9" formatCode="#,##0.0_);[Red]\(#,##0.0\)">
                  <c:v>16.5</c:v>
                </c:pt>
                <c:pt idx="10" formatCode="#,##0.0_);[Red]\(#,##0.0\)">
                  <c:v>13.3</c:v>
                </c:pt>
              </c:numCache>
            </c:numRef>
          </c:val>
          <c:smooth val="0"/>
          <c:extLst>
            <c:ext xmlns:c16="http://schemas.microsoft.com/office/drawing/2014/chart" uri="{C3380CC4-5D6E-409C-BE32-E72D297353CC}">
              <c16:uniqueId val="{00000001-2CF2-40D8-B3B1-E8DADD9FB1D5}"/>
            </c:ext>
          </c:extLst>
        </c:ser>
        <c:ser>
          <c:idx val="2"/>
          <c:order val="2"/>
          <c:tx>
            <c:strRef>
              <c:f>公債費比率P12左!$A$7</c:f>
              <c:strCache>
                <c:ptCount val="1"/>
                <c:pt idx="0">
                  <c:v>名古屋市</c:v>
                </c:pt>
              </c:strCache>
            </c:strRef>
          </c:tx>
          <c:spPr>
            <a:ln w="19050"/>
          </c:spPr>
          <c:cat>
            <c:numRef>
              <c:f>公債費比率P12左!$B$4:$L$4</c:f>
              <c:numCache>
                <c:formatCode>0_ ;[Red]\-0\ </c:formatCode>
                <c:ptCount val="11"/>
                <c:pt idx="0">
                  <c:v>2007</c:v>
                </c:pt>
                <c:pt idx="1">
                  <c:v>2008</c:v>
                </c:pt>
                <c:pt idx="2">
                  <c:v>2009</c:v>
                </c:pt>
                <c:pt idx="3">
                  <c:v>2010</c:v>
                </c:pt>
                <c:pt idx="4">
                  <c:v>2011</c:v>
                </c:pt>
                <c:pt idx="5">
                  <c:v>2012</c:v>
                </c:pt>
                <c:pt idx="6">
                  <c:v>2013</c:v>
                </c:pt>
                <c:pt idx="7">
                  <c:v>2014</c:v>
                </c:pt>
                <c:pt idx="8">
                  <c:v>2015</c:v>
                </c:pt>
                <c:pt idx="9">
                  <c:v>2016</c:v>
                </c:pt>
                <c:pt idx="10">
                  <c:v>2017</c:v>
                </c:pt>
              </c:numCache>
            </c:numRef>
          </c:cat>
          <c:val>
            <c:numRef>
              <c:f>公債費比率P12左!$B$7:$L$7</c:f>
              <c:numCache>
                <c:formatCode>0.0_ </c:formatCode>
                <c:ptCount val="11"/>
                <c:pt idx="0">
                  <c:v>14.099999999999998</c:v>
                </c:pt>
                <c:pt idx="1">
                  <c:v>13.5</c:v>
                </c:pt>
                <c:pt idx="2">
                  <c:v>12.7</c:v>
                </c:pt>
                <c:pt idx="3">
                  <c:v>12.1</c:v>
                </c:pt>
                <c:pt idx="4">
                  <c:v>12</c:v>
                </c:pt>
                <c:pt idx="5">
                  <c:v>12.1</c:v>
                </c:pt>
                <c:pt idx="6" formatCode="#,##0.0_);[Red]\(#,##0.0\)">
                  <c:v>12.6</c:v>
                </c:pt>
                <c:pt idx="7" formatCode="#,##0.0_);[Red]\(#,##0.0\)">
                  <c:v>13</c:v>
                </c:pt>
                <c:pt idx="8" formatCode="#,##0.0_);[Red]\(#,##0.0\)">
                  <c:v>12.7</c:v>
                </c:pt>
                <c:pt idx="9" formatCode="#,##0.0_);[Red]\(#,##0.0\)">
                  <c:v>11.8</c:v>
                </c:pt>
                <c:pt idx="10" formatCode="#,##0.0_);[Red]\(#,##0.0\)">
                  <c:v>10.5</c:v>
                </c:pt>
              </c:numCache>
            </c:numRef>
          </c:val>
          <c:smooth val="0"/>
          <c:extLst>
            <c:ext xmlns:c16="http://schemas.microsoft.com/office/drawing/2014/chart" uri="{C3380CC4-5D6E-409C-BE32-E72D297353CC}">
              <c16:uniqueId val="{00000002-2CF2-40D8-B3B1-E8DADD9FB1D5}"/>
            </c:ext>
          </c:extLst>
        </c:ser>
        <c:ser>
          <c:idx val="3"/>
          <c:order val="3"/>
          <c:tx>
            <c:strRef>
              <c:f>公債費比率P12左!$A$8</c:f>
              <c:strCache>
                <c:ptCount val="1"/>
                <c:pt idx="0">
                  <c:v>京都市</c:v>
                </c:pt>
              </c:strCache>
            </c:strRef>
          </c:tx>
          <c:spPr>
            <a:ln w="19050"/>
          </c:spPr>
          <c:cat>
            <c:numRef>
              <c:f>公債費比率P12左!$B$4:$L$4</c:f>
              <c:numCache>
                <c:formatCode>0_ ;[Red]\-0\ </c:formatCode>
                <c:ptCount val="11"/>
                <c:pt idx="0">
                  <c:v>2007</c:v>
                </c:pt>
                <c:pt idx="1">
                  <c:v>2008</c:v>
                </c:pt>
                <c:pt idx="2">
                  <c:v>2009</c:v>
                </c:pt>
                <c:pt idx="3">
                  <c:v>2010</c:v>
                </c:pt>
                <c:pt idx="4">
                  <c:v>2011</c:v>
                </c:pt>
                <c:pt idx="5">
                  <c:v>2012</c:v>
                </c:pt>
                <c:pt idx="6">
                  <c:v>2013</c:v>
                </c:pt>
                <c:pt idx="7">
                  <c:v>2014</c:v>
                </c:pt>
                <c:pt idx="8">
                  <c:v>2015</c:v>
                </c:pt>
                <c:pt idx="9">
                  <c:v>2016</c:v>
                </c:pt>
                <c:pt idx="10">
                  <c:v>2017</c:v>
                </c:pt>
              </c:numCache>
            </c:numRef>
          </c:cat>
          <c:val>
            <c:numRef>
              <c:f>公債費比率P12左!$B$8:$L$8</c:f>
              <c:numCache>
                <c:formatCode>0.0_ </c:formatCode>
                <c:ptCount val="11"/>
                <c:pt idx="0">
                  <c:v>11.799999999999999</c:v>
                </c:pt>
                <c:pt idx="1">
                  <c:v>12</c:v>
                </c:pt>
                <c:pt idx="2">
                  <c:v>12.7</c:v>
                </c:pt>
                <c:pt idx="3">
                  <c:v>13.100000000000001</c:v>
                </c:pt>
                <c:pt idx="4">
                  <c:v>13.700000000000001</c:v>
                </c:pt>
                <c:pt idx="5">
                  <c:v>13.8</c:v>
                </c:pt>
                <c:pt idx="6" formatCode="#,##0.0_);[Red]\(#,##0.0\)">
                  <c:v>14</c:v>
                </c:pt>
                <c:pt idx="7" formatCode="#,##0.0_);[Red]\(#,##0.0\)">
                  <c:v>15</c:v>
                </c:pt>
                <c:pt idx="8" formatCode="#,##0.0_);[Red]\(#,##0.0\)">
                  <c:v>15.2</c:v>
                </c:pt>
                <c:pt idx="9" formatCode="#,##0.0_);[Red]\(#,##0.0\)">
                  <c:v>15.2</c:v>
                </c:pt>
                <c:pt idx="10" formatCode="#,##0.0_);[Red]\(#,##0.0\)">
                  <c:v>12.8</c:v>
                </c:pt>
              </c:numCache>
            </c:numRef>
          </c:val>
          <c:smooth val="0"/>
          <c:extLst>
            <c:ext xmlns:c16="http://schemas.microsoft.com/office/drawing/2014/chart" uri="{C3380CC4-5D6E-409C-BE32-E72D297353CC}">
              <c16:uniqueId val="{00000003-2CF2-40D8-B3B1-E8DADD9FB1D5}"/>
            </c:ext>
          </c:extLst>
        </c:ser>
        <c:ser>
          <c:idx val="4"/>
          <c:order val="4"/>
          <c:tx>
            <c:strRef>
              <c:f>公債費比率P12左!$A$9</c:f>
              <c:strCache>
                <c:ptCount val="1"/>
                <c:pt idx="0">
                  <c:v>神戸市</c:v>
                </c:pt>
              </c:strCache>
            </c:strRef>
          </c:tx>
          <c:spPr>
            <a:ln w="19050"/>
          </c:spPr>
          <c:cat>
            <c:numRef>
              <c:f>公債費比率P12左!$B$4:$L$4</c:f>
              <c:numCache>
                <c:formatCode>0_ ;[Red]\-0\ </c:formatCode>
                <c:ptCount val="11"/>
                <c:pt idx="0">
                  <c:v>2007</c:v>
                </c:pt>
                <c:pt idx="1">
                  <c:v>2008</c:v>
                </c:pt>
                <c:pt idx="2">
                  <c:v>2009</c:v>
                </c:pt>
                <c:pt idx="3">
                  <c:v>2010</c:v>
                </c:pt>
                <c:pt idx="4">
                  <c:v>2011</c:v>
                </c:pt>
                <c:pt idx="5">
                  <c:v>2012</c:v>
                </c:pt>
                <c:pt idx="6">
                  <c:v>2013</c:v>
                </c:pt>
                <c:pt idx="7">
                  <c:v>2014</c:v>
                </c:pt>
                <c:pt idx="8">
                  <c:v>2015</c:v>
                </c:pt>
                <c:pt idx="9">
                  <c:v>2016</c:v>
                </c:pt>
                <c:pt idx="10">
                  <c:v>2017</c:v>
                </c:pt>
              </c:numCache>
            </c:numRef>
          </c:cat>
          <c:val>
            <c:numRef>
              <c:f>公債費比率P12左!$B$9:$L$9</c:f>
              <c:numCache>
                <c:formatCode>0.0_ </c:formatCode>
                <c:ptCount val="11"/>
                <c:pt idx="0">
                  <c:v>17.100000000000001</c:v>
                </c:pt>
                <c:pt idx="1">
                  <c:v>15.1</c:v>
                </c:pt>
                <c:pt idx="2">
                  <c:v>13.900000000000002</c:v>
                </c:pt>
                <c:pt idx="3">
                  <c:v>12.9</c:v>
                </c:pt>
                <c:pt idx="4">
                  <c:v>12.1</c:v>
                </c:pt>
                <c:pt idx="5">
                  <c:v>10.9</c:v>
                </c:pt>
                <c:pt idx="6" formatCode="#,##0.0_);[Red]\(#,##0.0\)">
                  <c:v>10.1</c:v>
                </c:pt>
                <c:pt idx="7" formatCode="#,##0.0_);[Red]\(#,##0.0\)">
                  <c:v>8.6999999999999993</c:v>
                </c:pt>
                <c:pt idx="8" formatCode="#,##0.0_);[Red]\(#,##0.0\)">
                  <c:v>7.9</c:v>
                </c:pt>
                <c:pt idx="9" formatCode="#,##0.0_);[Red]\(#,##0.0\)">
                  <c:v>7.4</c:v>
                </c:pt>
                <c:pt idx="10" formatCode="#,##0.0_);[Red]\(#,##0.0\)">
                  <c:v>6.6</c:v>
                </c:pt>
              </c:numCache>
            </c:numRef>
          </c:val>
          <c:smooth val="0"/>
          <c:extLst>
            <c:ext xmlns:c16="http://schemas.microsoft.com/office/drawing/2014/chart" uri="{C3380CC4-5D6E-409C-BE32-E72D297353CC}">
              <c16:uniqueId val="{00000004-2CF2-40D8-B3B1-E8DADD9FB1D5}"/>
            </c:ext>
          </c:extLst>
        </c:ser>
        <c:dLbls>
          <c:showLegendKey val="0"/>
          <c:showVal val="0"/>
          <c:showCatName val="0"/>
          <c:showSerName val="0"/>
          <c:showPercent val="0"/>
          <c:showBubbleSize val="0"/>
        </c:dLbls>
        <c:marker val="1"/>
        <c:smooth val="0"/>
        <c:axId val="633491640"/>
        <c:axId val="633492032"/>
      </c:lineChart>
      <c:catAx>
        <c:axId val="633491640"/>
        <c:scaling>
          <c:orientation val="minMax"/>
        </c:scaling>
        <c:delete val="0"/>
        <c:axPos val="b"/>
        <c:title>
          <c:tx>
            <c:rich>
              <a:bodyPr/>
              <a:lstStyle/>
              <a:p>
                <a:pPr>
                  <a:defRPr/>
                </a:pPr>
                <a:r>
                  <a:rPr lang="ja-JP" altLang="en-US" b="0"/>
                  <a:t>（年度）</a:t>
                </a:r>
              </a:p>
            </c:rich>
          </c:tx>
          <c:layout>
            <c:manualLayout>
              <c:xMode val="edge"/>
              <c:yMode val="edge"/>
              <c:x val="0.8166871585496257"/>
              <c:y val="0.8388488478327073"/>
            </c:manualLayout>
          </c:layout>
          <c:overlay val="0"/>
        </c:title>
        <c:numFmt formatCode="0_ ;[Red]\-0\ " sourceLinked="1"/>
        <c:majorTickMark val="out"/>
        <c:minorTickMark val="none"/>
        <c:tickLblPos val="nextTo"/>
        <c:txPr>
          <a:bodyPr/>
          <a:lstStyle/>
          <a:p>
            <a:pPr>
              <a:defRPr sz="800" baseline="0"/>
            </a:pPr>
            <a:endParaRPr lang="ja-JP"/>
          </a:p>
        </c:txPr>
        <c:crossAx val="633492032"/>
        <c:crosses val="autoZero"/>
        <c:auto val="1"/>
        <c:lblAlgn val="ctr"/>
        <c:lblOffset val="100"/>
        <c:tickLblSkip val="2"/>
        <c:noMultiLvlLbl val="0"/>
      </c:catAx>
      <c:valAx>
        <c:axId val="633492032"/>
        <c:scaling>
          <c:orientation val="minMax"/>
          <c:max val="25"/>
          <c:min val="5"/>
        </c:scaling>
        <c:delete val="0"/>
        <c:axPos val="l"/>
        <c:title>
          <c:tx>
            <c:rich>
              <a:bodyPr rot="0" vert="horz"/>
              <a:lstStyle/>
              <a:p>
                <a:pPr>
                  <a:defRPr b="0"/>
                </a:pPr>
                <a:r>
                  <a:rPr lang="ja-JP" altLang="en-US" b="0" dirty="0"/>
                  <a:t>（％）</a:t>
                </a:r>
              </a:p>
            </c:rich>
          </c:tx>
          <c:layout>
            <c:manualLayout>
              <c:xMode val="edge"/>
              <c:yMode val="edge"/>
              <c:x val="2.9159227937821986E-2"/>
              <c:y val="1.6543302754004792E-2"/>
            </c:manualLayout>
          </c:layout>
          <c:overlay val="0"/>
        </c:title>
        <c:numFmt formatCode="#,##0_);\(#,##0\)" sourceLinked="0"/>
        <c:majorTickMark val="out"/>
        <c:minorTickMark val="none"/>
        <c:tickLblPos val="nextTo"/>
        <c:crossAx val="633491640"/>
        <c:crosses val="autoZero"/>
        <c:crossBetween val="between"/>
        <c:majorUnit val="5"/>
      </c:valAx>
      <c:spPr>
        <a:noFill/>
        <a:ln w="25400">
          <a:noFill/>
        </a:ln>
      </c:spPr>
    </c:plotArea>
    <c:legend>
      <c:legendPos val="r"/>
      <c:layout>
        <c:manualLayout>
          <c:xMode val="edge"/>
          <c:yMode val="edge"/>
          <c:x val="0.76334594887728957"/>
          <c:y val="3.8648034863023505E-2"/>
          <c:w val="0.23433786446020488"/>
          <c:h val="0.55842786397535416"/>
        </c:manualLayout>
      </c:layout>
      <c:overlay val="0"/>
    </c:legend>
    <c:plotVisOnly val="1"/>
    <c:dispBlanksAs val="gap"/>
    <c:showDLblsOverMax val="0"/>
  </c:char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3286381464555549E-2"/>
          <c:y val="0.10916205709213447"/>
          <c:w val="0.88633699538551114"/>
          <c:h val="0.73949465939841008"/>
        </c:manualLayout>
      </c:layout>
      <c:lineChart>
        <c:grouping val="standard"/>
        <c:varyColors val="0"/>
        <c:ser>
          <c:idx val="0"/>
          <c:order val="0"/>
          <c:tx>
            <c:strRef>
              <c:f>Sheet1!$B$1</c:f>
              <c:strCache>
                <c:ptCount val="1"/>
                <c:pt idx="0">
                  <c:v>大阪</c:v>
                </c:pt>
              </c:strCache>
            </c:strRef>
          </c:tx>
          <c:spPr>
            <a:ln w="38100" cap="rnd">
              <a:solidFill>
                <a:srgbClr val="FF0000"/>
              </a:solidFill>
              <a:round/>
            </a:ln>
            <a:effectLst/>
          </c:spPr>
          <c:marker>
            <c:symbol val="none"/>
          </c:marker>
          <c:dLbls>
            <c:dLbl>
              <c:idx val="38"/>
              <c:layout/>
              <c:dLblPos val="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FA5C-488C-A49A-65D4A0C2E374}"/>
                </c:ext>
              </c:extLst>
            </c:dLbl>
            <c:dLbl>
              <c:idx val="129"/>
              <c:layout/>
              <c:dLblPos val="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FA5C-488C-A49A-65D4A0C2E374}"/>
                </c:ext>
              </c:extLst>
            </c:dLbl>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lumMod val="75000"/>
                        <a:lumOff val="25000"/>
                      </a:schemeClr>
                    </a:solidFill>
                    <a:latin typeface="+mn-lt"/>
                    <a:ea typeface="+mn-ea"/>
                    <a:cs typeface="+mn-cs"/>
                  </a:defRPr>
                </a:pPr>
                <a:endParaRPr lang="ja-JP"/>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Sheet1!$A$2:$A$131</c:f>
              <c:numCache>
                <c:formatCode>General</c:formatCode>
                <c:ptCount val="130"/>
                <c:pt idx="0">
                  <c:v>2008.1</c:v>
                </c:pt>
                <c:pt idx="12">
                  <c:v>2009.1</c:v>
                </c:pt>
                <c:pt idx="24">
                  <c:v>2010.1</c:v>
                </c:pt>
                <c:pt idx="36">
                  <c:v>2011.1</c:v>
                </c:pt>
                <c:pt idx="48">
                  <c:v>2012.1</c:v>
                </c:pt>
                <c:pt idx="60">
                  <c:v>2013.1</c:v>
                </c:pt>
                <c:pt idx="72">
                  <c:v>2014.1</c:v>
                </c:pt>
                <c:pt idx="84">
                  <c:v>2015.1</c:v>
                </c:pt>
                <c:pt idx="96">
                  <c:v>2016.1</c:v>
                </c:pt>
                <c:pt idx="108">
                  <c:v>2017.1</c:v>
                </c:pt>
                <c:pt idx="120">
                  <c:v>2018.1</c:v>
                </c:pt>
              </c:numCache>
            </c:numRef>
          </c:cat>
          <c:val>
            <c:numRef>
              <c:f>Sheet1!$B$2:$B$131</c:f>
              <c:numCache>
                <c:formatCode>0.00_ </c:formatCode>
                <c:ptCount val="130"/>
                <c:pt idx="0">
                  <c:v>4.93</c:v>
                </c:pt>
                <c:pt idx="1">
                  <c:v>5.0599999999999996</c:v>
                </c:pt>
                <c:pt idx="2">
                  <c:v>5.13</c:v>
                </c:pt>
                <c:pt idx="3">
                  <c:v>5.33</c:v>
                </c:pt>
                <c:pt idx="4">
                  <c:v>5.46</c:v>
                </c:pt>
                <c:pt idx="5">
                  <c:v>5.58</c:v>
                </c:pt>
                <c:pt idx="6">
                  <c:v>5.71</c:v>
                </c:pt>
                <c:pt idx="7">
                  <c:v>5.75</c:v>
                </c:pt>
                <c:pt idx="8">
                  <c:v>5.89</c:v>
                </c:pt>
                <c:pt idx="9">
                  <c:v>6.02</c:v>
                </c:pt>
                <c:pt idx="10">
                  <c:v>6.48</c:v>
                </c:pt>
                <c:pt idx="11">
                  <c:v>6.82</c:v>
                </c:pt>
                <c:pt idx="12">
                  <c:v>6.96</c:v>
                </c:pt>
                <c:pt idx="13">
                  <c:v>7.46</c:v>
                </c:pt>
                <c:pt idx="14">
                  <c:v>8.0500000000000007</c:v>
                </c:pt>
                <c:pt idx="15">
                  <c:v>8.36</c:v>
                </c:pt>
                <c:pt idx="16">
                  <c:v>8.56</c:v>
                </c:pt>
                <c:pt idx="17">
                  <c:v>9.19</c:v>
                </c:pt>
                <c:pt idx="18">
                  <c:v>9.33</c:v>
                </c:pt>
                <c:pt idx="19">
                  <c:v>9.4700000000000006</c:v>
                </c:pt>
                <c:pt idx="20">
                  <c:v>9.86</c:v>
                </c:pt>
                <c:pt idx="21">
                  <c:v>10.14</c:v>
                </c:pt>
                <c:pt idx="22">
                  <c:v>10.09</c:v>
                </c:pt>
                <c:pt idx="23">
                  <c:v>10.34</c:v>
                </c:pt>
                <c:pt idx="24">
                  <c:v>10.5</c:v>
                </c:pt>
                <c:pt idx="25">
                  <c:v>10.97</c:v>
                </c:pt>
                <c:pt idx="26">
                  <c:v>11</c:v>
                </c:pt>
                <c:pt idx="27">
                  <c:v>11.86</c:v>
                </c:pt>
                <c:pt idx="28">
                  <c:v>11.96</c:v>
                </c:pt>
                <c:pt idx="29">
                  <c:v>11.79</c:v>
                </c:pt>
                <c:pt idx="30">
                  <c:v>11.8</c:v>
                </c:pt>
                <c:pt idx="31">
                  <c:v>11.81</c:v>
                </c:pt>
                <c:pt idx="32">
                  <c:v>11.69</c:v>
                </c:pt>
                <c:pt idx="33">
                  <c:v>12.04</c:v>
                </c:pt>
                <c:pt idx="34">
                  <c:v>11.78</c:v>
                </c:pt>
                <c:pt idx="35">
                  <c:v>11.88</c:v>
                </c:pt>
                <c:pt idx="36">
                  <c:v>12.02</c:v>
                </c:pt>
                <c:pt idx="37">
                  <c:v>11.93</c:v>
                </c:pt>
                <c:pt idx="38">
                  <c:v>12.4</c:v>
                </c:pt>
                <c:pt idx="39">
                  <c:v>11.98</c:v>
                </c:pt>
                <c:pt idx="40">
                  <c:v>12</c:v>
                </c:pt>
                <c:pt idx="41">
                  <c:v>11.76</c:v>
                </c:pt>
                <c:pt idx="42">
                  <c:v>11.62</c:v>
                </c:pt>
                <c:pt idx="43">
                  <c:v>11.49</c:v>
                </c:pt>
                <c:pt idx="44">
                  <c:v>11.24</c:v>
                </c:pt>
                <c:pt idx="45">
                  <c:v>11.78</c:v>
                </c:pt>
                <c:pt idx="46">
                  <c:v>11.27</c:v>
                </c:pt>
                <c:pt idx="47">
                  <c:v>10.85</c:v>
                </c:pt>
                <c:pt idx="48">
                  <c:v>10.74</c:v>
                </c:pt>
                <c:pt idx="49">
                  <c:v>10.7</c:v>
                </c:pt>
                <c:pt idx="50">
                  <c:v>10.27</c:v>
                </c:pt>
                <c:pt idx="51">
                  <c:v>10.25</c:v>
                </c:pt>
                <c:pt idx="52">
                  <c:v>10.19</c:v>
                </c:pt>
                <c:pt idx="53">
                  <c:v>10.08</c:v>
                </c:pt>
                <c:pt idx="54">
                  <c:v>10.01</c:v>
                </c:pt>
                <c:pt idx="55">
                  <c:v>9.91</c:v>
                </c:pt>
                <c:pt idx="56">
                  <c:v>9.67</c:v>
                </c:pt>
                <c:pt idx="57">
                  <c:v>9.5399999999999991</c:v>
                </c:pt>
                <c:pt idx="58">
                  <c:v>9.51</c:v>
                </c:pt>
                <c:pt idx="59">
                  <c:v>9.51</c:v>
                </c:pt>
                <c:pt idx="60">
                  <c:v>9.4</c:v>
                </c:pt>
                <c:pt idx="61">
                  <c:v>10.48</c:v>
                </c:pt>
                <c:pt idx="62">
                  <c:v>11.25</c:v>
                </c:pt>
                <c:pt idx="63">
                  <c:v>11.2</c:v>
                </c:pt>
                <c:pt idx="64">
                  <c:v>11.04</c:v>
                </c:pt>
                <c:pt idx="65">
                  <c:v>10.8</c:v>
                </c:pt>
                <c:pt idx="66">
                  <c:v>10.65</c:v>
                </c:pt>
                <c:pt idx="67">
                  <c:v>10.3</c:v>
                </c:pt>
                <c:pt idx="68">
                  <c:v>9.9700000000000006</c:v>
                </c:pt>
                <c:pt idx="69">
                  <c:v>9.8800000000000008</c:v>
                </c:pt>
                <c:pt idx="70">
                  <c:v>9.85</c:v>
                </c:pt>
                <c:pt idx="71">
                  <c:v>9.7899999999999991</c:v>
                </c:pt>
                <c:pt idx="72">
                  <c:v>9.58</c:v>
                </c:pt>
                <c:pt idx="73">
                  <c:v>9.4499999999999993</c:v>
                </c:pt>
                <c:pt idx="74">
                  <c:v>9.4499999999999993</c:v>
                </c:pt>
                <c:pt idx="75">
                  <c:v>9.4499999999999993</c:v>
                </c:pt>
                <c:pt idx="76">
                  <c:v>9.1300000000000008</c:v>
                </c:pt>
                <c:pt idx="77">
                  <c:v>8.89</c:v>
                </c:pt>
                <c:pt idx="78">
                  <c:v>8.7200000000000006</c:v>
                </c:pt>
                <c:pt idx="79">
                  <c:v>8.36</c:v>
                </c:pt>
                <c:pt idx="80">
                  <c:v>8.14</c:v>
                </c:pt>
                <c:pt idx="81">
                  <c:v>8.06</c:v>
                </c:pt>
                <c:pt idx="82">
                  <c:v>8.01</c:v>
                </c:pt>
                <c:pt idx="83">
                  <c:v>7.92</c:v>
                </c:pt>
                <c:pt idx="84">
                  <c:v>7.98</c:v>
                </c:pt>
                <c:pt idx="85">
                  <c:v>8.24</c:v>
                </c:pt>
                <c:pt idx="86">
                  <c:v>8.7100000000000009</c:v>
                </c:pt>
                <c:pt idx="87">
                  <c:v>8.77</c:v>
                </c:pt>
                <c:pt idx="88">
                  <c:v>8.4700000000000006</c:v>
                </c:pt>
                <c:pt idx="89">
                  <c:v>8.42</c:v>
                </c:pt>
                <c:pt idx="90">
                  <c:v>8.33</c:v>
                </c:pt>
                <c:pt idx="91">
                  <c:v>8.2899999999999991</c:v>
                </c:pt>
                <c:pt idx="92">
                  <c:v>8.1199999999999992</c:v>
                </c:pt>
                <c:pt idx="93">
                  <c:v>7.85</c:v>
                </c:pt>
                <c:pt idx="94">
                  <c:v>7.55</c:v>
                </c:pt>
                <c:pt idx="95">
                  <c:v>7.45</c:v>
                </c:pt>
                <c:pt idx="96">
                  <c:v>7.27</c:v>
                </c:pt>
                <c:pt idx="97">
                  <c:v>7.04</c:v>
                </c:pt>
                <c:pt idx="98">
                  <c:v>6.8</c:v>
                </c:pt>
                <c:pt idx="99">
                  <c:v>6.51</c:v>
                </c:pt>
                <c:pt idx="100">
                  <c:v>6.35</c:v>
                </c:pt>
                <c:pt idx="101">
                  <c:v>6.36</c:v>
                </c:pt>
                <c:pt idx="102">
                  <c:v>6.17</c:v>
                </c:pt>
                <c:pt idx="103">
                  <c:v>5.97</c:v>
                </c:pt>
                <c:pt idx="104">
                  <c:v>5.79</c:v>
                </c:pt>
                <c:pt idx="105">
                  <c:v>5.57</c:v>
                </c:pt>
                <c:pt idx="106">
                  <c:v>5.42</c:v>
                </c:pt>
                <c:pt idx="107">
                  <c:v>5.24</c:v>
                </c:pt>
                <c:pt idx="108">
                  <c:v>4.8499999999999996</c:v>
                </c:pt>
                <c:pt idx="109">
                  <c:v>4.78</c:v>
                </c:pt>
                <c:pt idx="110">
                  <c:v>4.68</c:v>
                </c:pt>
                <c:pt idx="111">
                  <c:v>4.3</c:v>
                </c:pt>
                <c:pt idx="112">
                  <c:v>4.24</c:v>
                </c:pt>
                <c:pt idx="113">
                  <c:v>4.0599999999999996</c:v>
                </c:pt>
                <c:pt idx="114">
                  <c:v>4.09</c:v>
                </c:pt>
                <c:pt idx="115">
                  <c:v>3.96</c:v>
                </c:pt>
                <c:pt idx="116">
                  <c:v>3.83</c:v>
                </c:pt>
                <c:pt idx="117">
                  <c:v>3.8</c:v>
                </c:pt>
                <c:pt idx="118">
                  <c:v>3.74</c:v>
                </c:pt>
                <c:pt idx="119">
                  <c:v>3.68</c:v>
                </c:pt>
                <c:pt idx="120" formatCode="General">
                  <c:v>3.59</c:v>
                </c:pt>
                <c:pt idx="121" formatCode="General">
                  <c:v>3.44</c:v>
                </c:pt>
                <c:pt idx="122" formatCode="General">
                  <c:v>3.38</c:v>
                </c:pt>
                <c:pt idx="123" formatCode="General">
                  <c:v>3.33</c:v>
                </c:pt>
                <c:pt idx="124" formatCode="General">
                  <c:v>3.38</c:v>
                </c:pt>
                <c:pt idx="125" formatCode="General">
                  <c:v>3.14</c:v>
                </c:pt>
                <c:pt idx="126" formatCode="General">
                  <c:v>2.98</c:v>
                </c:pt>
                <c:pt idx="127" formatCode="General">
                  <c:v>2.84</c:v>
                </c:pt>
                <c:pt idx="128" formatCode="General">
                  <c:v>2.93</c:v>
                </c:pt>
                <c:pt idx="129" formatCode="General">
                  <c:v>2.96</c:v>
                </c:pt>
              </c:numCache>
            </c:numRef>
          </c:val>
          <c:smooth val="0"/>
          <c:extLst>
            <c:ext xmlns:c16="http://schemas.microsoft.com/office/drawing/2014/chart" uri="{C3380CC4-5D6E-409C-BE32-E72D297353CC}">
              <c16:uniqueId val="{00000000-5436-4EA8-9DB7-BAAA0EF54939}"/>
            </c:ext>
          </c:extLst>
        </c:ser>
        <c:ser>
          <c:idx val="1"/>
          <c:order val="1"/>
          <c:tx>
            <c:strRef>
              <c:f>Sheet1!$C$1</c:f>
              <c:strCache>
                <c:ptCount val="1"/>
                <c:pt idx="0">
                  <c:v>東京</c:v>
                </c:pt>
              </c:strCache>
            </c:strRef>
          </c:tx>
          <c:spPr>
            <a:ln w="28575" cap="rnd">
              <a:solidFill>
                <a:schemeClr val="tx1">
                  <a:lumMod val="50000"/>
                  <a:lumOff val="50000"/>
                </a:schemeClr>
              </a:solidFill>
              <a:prstDash val="solid"/>
              <a:round/>
            </a:ln>
            <a:effectLst/>
          </c:spPr>
          <c:marker>
            <c:symbol val="none"/>
          </c:marker>
          <c:dLbls>
            <c:dLbl>
              <c:idx val="129"/>
              <c:layout/>
              <c:dLblPos val="b"/>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FA5C-488C-A49A-65D4A0C2E374}"/>
                </c:ext>
              </c:extLst>
            </c:dLbl>
            <c:numFmt formatCode="#,##0.00_);[Red]\(#,##0.00\)" sourceLinked="0"/>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lumMod val="75000"/>
                        <a:lumOff val="25000"/>
                      </a:schemeClr>
                    </a:solidFill>
                    <a:latin typeface="+mn-lt"/>
                    <a:ea typeface="+mn-ea"/>
                    <a:cs typeface="+mn-cs"/>
                  </a:defRPr>
                </a:pPr>
                <a:endParaRPr lang="ja-JP"/>
              </a:p>
            </c:txPr>
            <c:dLblPos val="b"/>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Sheet1!$A$2:$A$131</c:f>
              <c:numCache>
                <c:formatCode>General</c:formatCode>
                <c:ptCount val="130"/>
                <c:pt idx="0">
                  <c:v>2008.1</c:v>
                </c:pt>
                <c:pt idx="12">
                  <c:v>2009.1</c:v>
                </c:pt>
                <c:pt idx="24">
                  <c:v>2010.1</c:v>
                </c:pt>
                <c:pt idx="36">
                  <c:v>2011.1</c:v>
                </c:pt>
                <c:pt idx="48">
                  <c:v>2012.1</c:v>
                </c:pt>
                <c:pt idx="60">
                  <c:v>2013.1</c:v>
                </c:pt>
                <c:pt idx="72">
                  <c:v>2014.1</c:v>
                </c:pt>
                <c:pt idx="84">
                  <c:v>2015.1</c:v>
                </c:pt>
                <c:pt idx="96">
                  <c:v>2016.1</c:v>
                </c:pt>
                <c:pt idx="108">
                  <c:v>2017.1</c:v>
                </c:pt>
                <c:pt idx="120">
                  <c:v>2018.1</c:v>
                </c:pt>
              </c:numCache>
            </c:numRef>
          </c:cat>
          <c:val>
            <c:numRef>
              <c:f>Sheet1!$C$2:$C$131</c:f>
              <c:numCache>
                <c:formatCode>0.00_ </c:formatCode>
                <c:ptCount val="130"/>
                <c:pt idx="0">
                  <c:v>2.5499999999999998</c:v>
                </c:pt>
                <c:pt idx="1">
                  <c:v>2.77</c:v>
                </c:pt>
                <c:pt idx="2">
                  <c:v>2.89</c:v>
                </c:pt>
                <c:pt idx="3">
                  <c:v>3.03</c:v>
                </c:pt>
                <c:pt idx="4">
                  <c:v>3.29</c:v>
                </c:pt>
                <c:pt idx="5">
                  <c:v>3.49</c:v>
                </c:pt>
                <c:pt idx="6">
                  <c:v>3.75</c:v>
                </c:pt>
                <c:pt idx="7">
                  <c:v>3.86</c:v>
                </c:pt>
                <c:pt idx="8">
                  <c:v>4.07</c:v>
                </c:pt>
                <c:pt idx="9">
                  <c:v>4.3</c:v>
                </c:pt>
                <c:pt idx="10">
                  <c:v>4.5599999999999996</c:v>
                </c:pt>
                <c:pt idx="11">
                  <c:v>4.72</c:v>
                </c:pt>
                <c:pt idx="12">
                  <c:v>4.93</c:v>
                </c:pt>
                <c:pt idx="13">
                  <c:v>5.6</c:v>
                </c:pt>
                <c:pt idx="14">
                  <c:v>6.05</c:v>
                </c:pt>
                <c:pt idx="15">
                  <c:v>6.79</c:v>
                </c:pt>
                <c:pt idx="16">
                  <c:v>6.96</c:v>
                </c:pt>
                <c:pt idx="17">
                  <c:v>7.25</c:v>
                </c:pt>
                <c:pt idx="18">
                  <c:v>7.57</c:v>
                </c:pt>
                <c:pt idx="19">
                  <c:v>7.57</c:v>
                </c:pt>
                <c:pt idx="20">
                  <c:v>7.62</c:v>
                </c:pt>
                <c:pt idx="21">
                  <c:v>7.76</c:v>
                </c:pt>
                <c:pt idx="22">
                  <c:v>7.98</c:v>
                </c:pt>
                <c:pt idx="23">
                  <c:v>8.09</c:v>
                </c:pt>
                <c:pt idx="24">
                  <c:v>8.25</c:v>
                </c:pt>
                <c:pt idx="25">
                  <c:v>8.66</c:v>
                </c:pt>
                <c:pt idx="26">
                  <c:v>8.75</c:v>
                </c:pt>
                <c:pt idx="27">
                  <c:v>8.82</c:v>
                </c:pt>
                <c:pt idx="28">
                  <c:v>8.94</c:v>
                </c:pt>
                <c:pt idx="29">
                  <c:v>9.14</c:v>
                </c:pt>
                <c:pt idx="30">
                  <c:v>9.1</c:v>
                </c:pt>
                <c:pt idx="31">
                  <c:v>9.17</c:v>
                </c:pt>
                <c:pt idx="32">
                  <c:v>9.01</c:v>
                </c:pt>
                <c:pt idx="33">
                  <c:v>8.85</c:v>
                </c:pt>
                <c:pt idx="34">
                  <c:v>9.0399999999999991</c:v>
                </c:pt>
                <c:pt idx="35">
                  <c:v>8.91</c:v>
                </c:pt>
                <c:pt idx="36">
                  <c:v>9.0399999999999991</c:v>
                </c:pt>
                <c:pt idx="37">
                  <c:v>9.1</c:v>
                </c:pt>
                <c:pt idx="38">
                  <c:v>9.19</c:v>
                </c:pt>
                <c:pt idx="39">
                  <c:v>8.92</c:v>
                </c:pt>
                <c:pt idx="40">
                  <c:v>8.8800000000000008</c:v>
                </c:pt>
                <c:pt idx="41">
                  <c:v>8.81</c:v>
                </c:pt>
                <c:pt idx="42">
                  <c:v>8.76</c:v>
                </c:pt>
                <c:pt idx="43">
                  <c:v>8.65</c:v>
                </c:pt>
                <c:pt idx="44">
                  <c:v>8.64</c:v>
                </c:pt>
                <c:pt idx="45">
                  <c:v>8.7799999999999994</c:v>
                </c:pt>
                <c:pt idx="46">
                  <c:v>8.9</c:v>
                </c:pt>
                <c:pt idx="47">
                  <c:v>9.01</c:v>
                </c:pt>
                <c:pt idx="48">
                  <c:v>9.23</c:v>
                </c:pt>
                <c:pt idx="49">
                  <c:v>9.15</c:v>
                </c:pt>
                <c:pt idx="50">
                  <c:v>9.0399999999999991</c:v>
                </c:pt>
                <c:pt idx="51">
                  <c:v>9.23</c:v>
                </c:pt>
                <c:pt idx="52">
                  <c:v>9.4</c:v>
                </c:pt>
                <c:pt idx="53">
                  <c:v>9.43</c:v>
                </c:pt>
                <c:pt idx="54">
                  <c:v>9.3000000000000007</c:v>
                </c:pt>
                <c:pt idx="55">
                  <c:v>9.17</c:v>
                </c:pt>
                <c:pt idx="56">
                  <c:v>8.9</c:v>
                </c:pt>
                <c:pt idx="57">
                  <c:v>8.74</c:v>
                </c:pt>
                <c:pt idx="58">
                  <c:v>8.76</c:v>
                </c:pt>
                <c:pt idx="59">
                  <c:v>8.67</c:v>
                </c:pt>
                <c:pt idx="60">
                  <c:v>8.56</c:v>
                </c:pt>
                <c:pt idx="61">
                  <c:v>8.57</c:v>
                </c:pt>
                <c:pt idx="62">
                  <c:v>8.56</c:v>
                </c:pt>
                <c:pt idx="63">
                  <c:v>8.5399999999999991</c:v>
                </c:pt>
                <c:pt idx="64">
                  <c:v>8.33</c:v>
                </c:pt>
                <c:pt idx="65">
                  <c:v>8.4600000000000009</c:v>
                </c:pt>
                <c:pt idx="66">
                  <c:v>8.2899999999999991</c:v>
                </c:pt>
                <c:pt idx="67">
                  <c:v>8.16</c:v>
                </c:pt>
                <c:pt idx="68">
                  <c:v>7.9</c:v>
                </c:pt>
                <c:pt idx="69">
                  <c:v>7.56</c:v>
                </c:pt>
                <c:pt idx="70">
                  <c:v>7.52</c:v>
                </c:pt>
                <c:pt idx="71">
                  <c:v>7.34</c:v>
                </c:pt>
                <c:pt idx="72">
                  <c:v>7.18</c:v>
                </c:pt>
                <c:pt idx="73">
                  <c:v>7.01</c:v>
                </c:pt>
                <c:pt idx="74">
                  <c:v>6.7</c:v>
                </c:pt>
                <c:pt idx="75">
                  <c:v>6.64</c:v>
                </c:pt>
                <c:pt idx="76">
                  <c:v>6.52</c:v>
                </c:pt>
                <c:pt idx="77">
                  <c:v>6.45</c:v>
                </c:pt>
                <c:pt idx="78">
                  <c:v>6.2</c:v>
                </c:pt>
                <c:pt idx="79">
                  <c:v>6.02</c:v>
                </c:pt>
                <c:pt idx="80">
                  <c:v>5.65</c:v>
                </c:pt>
                <c:pt idx="81">
                  <c:v>5.6</c:v>
                </c:pt>
                <c:pt idx="82">
                  <c:v>5.55</c:v>
                </c:pt>
                <c:pt idx="83">
                  <c:v>5.47</c:v>
                </c:pt>
                <c:pt idx="84">
                  <c:v>5.36</c:v>
                </c:pt>
                <c:pt idx="85">
                  <c:v>5.31</c:v>
                </c:pt>
                <c:pt idx="86">
                  <c:v>5.3</c:v>
                </c:pt>
                <c:pt idx="87">
                  <c:v>5.34</c:v>
                </c:pt>
                <c:pt idx="88">
                  <c:v>5.17</c:v>
                </c:pt>
                <c:pt idx="89">
                  <c:v>5.12</c:v>
                </c:pt>
                <c:pt idx="90">
                  <c:v>4.8899999999999997</c:v>
                </c:pt>
                <c:pt idx="91">
                  <c:v>4.72</c:v>
                </c:pt>
                <c:pt idx="92">
                  <c:v>4.53</c:v>
                </c:pt>
                <c:pt idx="93">
                  <c:v>4.46</c:v>
                </c:pt>
                <c:pt idx="94">
                  <c:v>4.1900000000000004</c:v>
                </c:pt>
                <c:pt idx="95">
                  <c:v>4.03</c:v>
                </c:pt>
                <c:pt idx="96">
                  <c:v>4.01</c:v>
                </c:pt>
                <c:pt idx="97">
                  <c:v>4.04</c:v>
                </c:pt>
                <c:pt idx="98">
                  <c:v>4.34</c:v>
                </c:pt>
                <c:pt idx="99">
                  <c:v>4.2300000000000004</c:v>
                </c:pt>
                <c:pt idx="100">
                  <c:v>4.05</c:v>
                </c:pt>
                <c:pt idx="101">
                  <c:v>4.07</c:v>
                </c:pt>
                <c:pt idx="102">
                  <c:v>3.94</c:v>
                </c:pt>
                <c:pt idx="103">
                  <c:v>3.9</c:v>
                </c:pt>
                <c:pt idx="104">
                  <c:v>3.7</c:v>
                </c:pt>
                <c:pt idx="105">
                  <c:v>3.64</c:v>
                </c:pt>
                <c:pt idx="106">
                  <c:v>3.75</c:v>
                </c:pt>
                <c:pt idx="107">
                  <c:v>3.61</c:v>
                </c:pt>
                <c:pt idx="108">
                  <c:v>3.74</c:v>
                </c:pt>
                <c:pt idx="109">
                  <c:v>3.7</c:v>
                </c:pt>
                <c:pt idx="110">
                  <c:v>3.6</c:v>
                </c:pt>
                <c:pt idx="111">
                  <c:v>3.39</c:v>
                </c:pt>
                <c:pt idx="112">
                  <c:v>3.41</c:v>
                </c:pt>
                <c:pt idx="113">
                  <c:v>3.26</c:v>
                </c:pt>
                <c:pt idx="114">
                  <c:v>3.22</c:v>
                </c:pt>
                <c:pt idx="115">
                  <c:v>3.35</c:v>
                </c:pt>
                <c:pt idx="116">
                  <c:v>3.17</c:v>
                </c:pt>
                <c:pt idx="117">
                  <c:v>3.02</c:v>
                </c:pt>
                <c:pt idx="118">
                  <c:v>3.03</c:v>
                </c:pt>
                <c:pt idx="119">
                  <c:v>3.12</c:v>
                </c:pt>
                <c:pt idx="120" formatCode="General">
                  <c:v>3.07</c:v>
                </c:pt>
                <c:pt idx="121" formatCode="General">
                  <c:v>3.03</c:v>
                </c:pt>
                <c:pt idx="122" formatCode="General">
                  <c:v>2.8</c:v>
                </c:pt>
                <c:pt idx="123" formatCode="General">
                  <c:v>2.65</c:v>
                </c:pt>
                <c:pt idx="124" formatCode="General">
                  <c:v>2.68</c:v>
                </c:pt>
                <c:pt idx="125" formatCode="General">
                  <c:v>2.57</c:v>
                </c:pt>
                <c:pt idx="126" formatCode="General">
                  <c:v>2.58</c:v>
                </c:pt>
                <c:pt idx="127" formatCode="General">
                  <c:v>2.4500000000000002</c:v>
                </c:pt>
                <c:pt idx="128" formatCode="General">
                  <c:v>2.33</c:v>
                </c:pt>
                <c:pt idx="129" formatCode="General">
                  <c:v>2.2000000000000002</c:v>
                </c:pt>
              </c:numCache>
            </c:numRef>
          </c:val>
          <c:smooth val="0"/>
          <c:extLst>
            <c:ext xmlns:c16="http://schemas.microsoft.com/office/drawing/2014/chart" uri="{C3380CC4-5D6E-409C-BE32-E72D297353CC}">
              <c16:uniqueId val="{00000001-5436-4EA8-9DB7-BAAA0EF54939}"/>
            </c:ext>
          </c:extLst>
        </c:ser>
        <c:dLbls>
          <c:showLegendKey val="0"/>
          <c:showVal val="0"/>
          <c:showCatName val="0"/>
          <c:showSerName val="0"/>
          <c:showPercent val="0"/>
          <c:showBubbleSize val="0"/>
        </c:dLbls>
        <c:smooth val="0"/>
        <c:axId val="392857640"/>
        <c:axId val="392858816"/>
      </c:lineChart>
      <c:catAx>
        <c:axId val="392857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crossAx val="392858816"/>
        <c:crosses val="autoZero"/>
        <c:auto val="1"/>
        <c:lblAlgn val="ctr"/>
        <c:lblOffset val="100"/>
        <c:noMultiLvlLbl val="0"/>
      </c:catAx>
      <c:valAx>
        <c:axId val="392858816"/>
        <c:scaling>
          <c:orientation val="minMax"/>
          <c:max val="13"/>
          <c:min val="0"/>
        </c:scaling>
        <c:delete val="0"/>
        <c:axPos val="l"/>
        <c:numFmt formatCode="0_ " sourceLinked="0"/>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ja-JP"/>
          </a:p>
        </c:txPr>
        <c:crossAx val="392857640"/>
        <c:crosses val="autoZero"/>
        <c:crossBetween val="between"/>
      </c:valAx>
      <c:spPr>
        <a:noFill/>
        <a:ln>
          <a:noFill/>
        </a:ln>
        <a:effectLst/>
      </c:spPr>
    </c:plotArea>
    <c:plotVisOnly val="1"/>
    <c:dispBlanksAs val="gap"/>
    <c:showDLblsOverMax val="0"/>
  </c:chart>
  <c:spPr>
    <a:noFill/>
    <a:ln>
      <a:noFill/>
    </a:ln>
    <a:effectLst/>
  </c:spPr>
  <c:txPr>
    <a:bodyPr/>
    <a:lstStyle/>
    <a:p>
      <a:pPr>
        <a:defRPr sz="1050"/>
      </a:pPr>
      <a:endParaRPr lang="ja-JP"/>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a:lstStyle/>
          <a:p>
            <a:pPr>
              <a:defRPr sz="1000" b="0" baseline="0"/>
            </a:pPr>
            <a:r>
              <a:rPr lang="ja-JP" altLang="en-US" sz="1000" b="0" baseline="0"/>
              <a:t>将来負担比率</a:t>
            </a:r>
          </a:p>
        </c:rich>
      </c:tx>
      <c:overlay val="0"/>
    </c:title>
    <c:autoTitleDeleted val="0"/>
    <c:plotArea>
      <c:layout>
        <c:manualLayout>
          <c:layoutTarget val="inner"/>
          <c:xMode val="edge"/>
          <c:yMode val="edge"/>
          <c:x val="0.13835099913473164"/>
          <c:y val="0.13748137880774391"/>
          <c:w val="0.65721514022623795"/>
          <c:h val="0.74886022227541826"/>
        </c:manualLayout>
      </c:layout>
      <c:lineChart>
        <c:grouping val="standard"/>
        <c:varyColors val="0"/>
        <c:ser>
          <c:idx val="0"/>
          <c:order val="0"/>
          <c:tx>
            <c:strRef>
              <c:f>将来負担比率P12右!$A$9</c:f>
              <c:strCache>
                <c:ptCount val="1"/>
                <c:pt idx="0">
                  <c:v>大阪市</c:v>
                </c:pt>
              </c:strCache>
            </c:strRef>
          </c:tx>
          <c:spPr>
            <a:ln w="44450">
              <a:solidFill>
                <a:srgbClr val="00B0F0"/>
              </a:solidFill>
            </a:ln>
          </c:spPr>
          <c:marker>
            <c:spPr>
              <a:solidFill>
                <a:srgbClr val="00B0F0"/>
              </a:solidFill>
            </c:spPr>
          </c:marker>
          <c:cat>
            <c:strRef>
              <c:f>将来負担比率P12右!$B$8:$L$8</c:f>
              <c:strCache>
                <c:ptCount val="11"/>
                <c:pt idx="0">
                  <c:v>2007</c:v>
                </c:pt>
                <c:pt idx="1">
                  <c:v>2008</c:v>
                </c:pt>
                <c:pt idx="2">
                  <c:v>2009</c:v>
                </c:pt>
                <c:pt idx="3">
                  <c:v>2010</c:v>
                </c:pt>
                <c:pt idx="4">
                  <c:v>2011</c:v>
                </c:pt>
                <c:pt idx="5">
                  <c:v>2012</c:v>
                </c:pt>
                <c:pt idx="6">
                  <c:v>2013</c:v>
                </c:pt>
                <c:pt idx="7">
                  <c:v>2014</c:v>
                </c:pt>
                <c:pt idx="8">
                  <c:v>2015</c:v>
                </c:pt>
                <c:pt idx="9">
                  <c:v>2016</c:v>
                </c:pt>
                <c:pt idx="10">
                  <c:v>2017</c:v>
                </c:pt>
              </c:strCache>
            </c:strRef>
          </c:cat>
          <c:val>
            <c:numRef>
              <c:f>将来負担比率P12右!$B$9:$L$9</c:f>
              <c:numCache>
                <c:formatCode>0.0_);[Red]\(0.0\)</c:formatCode>
                <c:ptCount val="11"/>
                <c:pt idx="0">
                  <c:v>263.8</c:v>
                </c:pt>
                <c:pt idx="1">
                  <c:v>245.7</c:v>
                </c:pt>
                <c:pt idx="2">
                  <c:v>238.7</c:v>
                </c:pt>
                <c:pt idx="3">
                  <c:v>220.6</c:v>
                </c:pt>
                <c:pt idx="4">
                  <c:v>199.9</c:v>
                </c:pt>
                <c:pt idx="5">
                  <c:v>180.8</c:v>
                </c:pt>
                <c:pt idx="6" formatCode="#,##0.0_);[Red]\(#,##0.0\)">
                  <c:v>152.5</c:v>
                </c:pt>
                <c:pt idx="7" formatCode="#,##0.0_);[Red]\(#,##0.0\)">
                  <c:v>141.80000000000001</c:v>
                </c:pt>
                <c:pt idx="8" formatCode="#,##0.0_);[Red]\(#,##0.0\)">
                  <c:v>117.1</c:v>
                </c:pt>
                <c:pt idx="9" formatCode="#,##0.0_);[Red]\(#,##0.0\)">
                  <c:v>95.2</c:v>
                </c:pt>
                <c:pt idx="10" formatCode="#,##0.0_);[Red]\(#,##0.0\)">
                  <c:v>65.2</c:v>
                </c:pt>
              </c:numCache>
            </c:numRef>
          </c:val>
          <c:smooth val="0"/>
          <c:extLst>
            <c:ext xmlns:c16="http://schemas.microsoft.com/office/drawing/2014/chart" uri="{C3380CC4-5D6E-409C-BE32-E72D297353CC}">
              <c16:uniqueId val="{00000000-9BFA-4260-BB71-13B317F9DB41}"/>
            </c:ext>
          </c:extLst>
        </c:ser>
        <c:ser>
          <c:idx val="1"/>
          <c:order val="1"/>
          <c:tx>
            <c:strRef>
              <c:f>将来負担比率P12右!$A$10</c:f>
              <c:strCache>
                <c:ptCount val="1"/>
                <c:pt idx="0">
                  <c:v>横浜市</c:v>
                </c:pt>
              </c:strCache>
            </c:strRef>
          </c:tx>
          <c:spPr>
            <a:ln w="19050"/>
          </c:spPr>
          <c:cat>
            <c:strRef>
              <c:f>将来負担比率P12右!$B$8:$L$8</c:f>
              <c:strCache>
                <c:ptCount val="11"/>
                <c:pt idx="0">
                  <c:v>2007</c:v>
                </c:pt>
                <c:pt idx="1">
                  <c:v>2008</c:v>
                </c:pt>
                <c:pt idx="2">
                  <c:v>2009</c:v>
                </c:pt>
                <c:pt idx="3">
                  <c:v>2010</c:v>
                </c:pt>
                <c:pt idx="4">
                  <c:v>2011</c:v>
                </c:pt>
                <c:pt idx="5">
                  <c:v>2012</c:v>
                </c:pt>
                <c:pt idx="6">
                  <c:v>2013</c:v>
                </c:pt>
                <c:pt idx="7">
                  <c:v>2014</c:v>
                </c:pt>
                <c:pt idx="8">
                  <c:v>2015</c:v>
                </c:pt>
                <c:pt idx="9">
                  <c:v>2016</c:v>
                </c:pt>
                <c:pt idx="10">
                  <c:v>2017</c:v>
                </c:pt>
              </c:strCache>
            </c:strRef>
          </c:cat>
          <c:val>
            <c:numRef>
              <c:f>将来負担比率P12右!$B$10:$L$10</c:f>
              <c:numCache>
                <c:formatCode>0.0_);[Red]\(0.0\)</c:formatCode>
                <c:ptCount val="11"/>
                <c:pt idx="0">
                  <c:v>292.7</c:v>
                </c:pt>
                <c:pt idx="1">
                  <c:v>261.10000000000002</c:v>
                </c:pt>
                <c:pt idx="2">
                  <c:v>255.20000000000002</c:v>
                </c:pt>
                <c:pt idx="3">
                  <c:v>234.40000000000003</c:v>
                </c:pt>
                <c:pt idx="4">
                  <c:v>213</c:v>
                </c:pt>
                <c:pt idx="5">
                  <c:v>200.4</c:v>
                </c:pt>
                <c:pt idx="6" formatCode="#,##0.0_);[Red]\(#,##0.0\)">
                  <c:v>198.7</c:v>
                </c:pt>
                <c:pt idx="7" formatCode="#,##0.0_);[Red]\(#,##0.0\)">
                  <c:v>182.5</c:v>
                </c:pt>
                <c:pt idx="8" formatCode="#,##0.0_);[Red]\(#,##0.0\)">
                  <c:v>175.6</c:v>
                </c:pt>
                <c:pt idx="9" formatCode="#,##0.0_);[Red]\(#,##0.0\)">
                  <c:v>160.69999999999999</c:v>
                </c:pt>
                <c:pt idx="10" formatCode="#,##0.0_);[Red]\(#,##0.0\)">
                  <c:v>145.6</c:v>
                </c:pt>
              </c:numCache>
            </c:numRef>
          </c:val>
          <c:smooth val="0"/>
          <c:extLst>
            <c:ext xmlns:c16="http://schemas.microsoft.com/office/drawing/2014/chart" uri="{C3380CC4-5D6E-409C-BE32-E72D297353CC}">
              <c16:uniqueId val="{00000001-9BFA-4260-BB71-13B317F9DB41}"/>
            </c:ext>
          </c:extLst>
        </c:ser>
        <c:ser>
          <c:idx val="2"/>
          <c:order val="2"/>
          <c:tx>
            <c:strRef>
              <c:f>将来負担比率P12右!$A$11</c:f>
              <c:strCache>
                <c:ptCount val="1"/>
                <c:pt idx="0">
                  <c:v>名古屋市</c:v>
                </c:pt>
              </c:strCache>
            </c:strRef>
          </c:tx>
          <c:spPr>
            <a:ln w="19050"/>
          </c:spPr>
          <c:cat>
            <c:strRef>
              <c:f>将来負担比率P12右!$B$8:$L$8</c:f>
              <c:strCache>
                <c:ptCount val="11"/>
                <c:pt idx="0">
                  <c:v>2007</c:v>
                </c:pt>
                <c:pt idx="1">
                  <c:v>2008</c:v>
                </c:pt>
                <c:pt idx="2">
                  <c:v>2009</c:v>
                </c:pt>
                <c:pt idx="3">
                  <c:v>2010</c:v>
                </c:pt>
                <c:pt idx="4">
                  <c:v>2011</c:v>
                </c:pt>
                <c:pt idx="5">
                  <c:v>2012</c:v>
                </c:pt>
                <c:pt idx="6">
                  <c:v>2013</c:v>
                </c:pt>
                <c:pt idx="7">
                  <c:v>2014</c:v>
                </c:pt>
                <c:pt idx="8">
                  <c:v>2015</c:v>
                </c:pt>
                <c:pt idx="9">
                  <c:v>2016</c:v>
                </c:pt>
                <c:pt idx="10">
                  <c:v>2017</c:v>
                </c:pt>
              </c:strCache>
            </c:strRef>
          </c:cat>
          <c:val>
            <c:numRef>
              <c:f>将来負担比率P12右!$B$11:$L$11</c:f>
              <c:numCache>
                <c:formatCode>0.0_);[Red]\(0.0\)</c:formatCode>
                <c:ptCount val="11"/>
                <c:pt idx="0">
                  <c:v>230.40000000000003</c:v>
                </c:pt>
                <c:pt idx="1">
                  <c:v>224.9</c:v>
                </c:pt>
                <c:pt idx="2">
                  <c:v>218.6</c:v>
                </c:pt>
                <c:pt idx="3">
                  <c:v>216.3</c:v>
                </c:pt>
                <c:pt idx="4">
                  <c:v>202.5</c:v>
                </c:pt>
                <c:pt idx="5">
                  <c:v>188.4</c:v>
                </c:pt>
                <c:pt idx="6" formatCode="#,##0.0_);[Red]\(#,##0.0\)">
                  <c:v>164.9</c:v>
                </c:pt>
                <c:pt idx="7" formatCode="#,##0.0_);[Red]\(#,##0.0\)">
                  <c:v>153.9</c:v>
                </c:pt>
                <c:pt idx="8" formatCode="#,##0.0_);[Red]\(#,##0.0\)">
                  <c:v>147.4</c:v>
                </c:pt>
                <c:pt idx="9" formatCode="#,##0.0_);[Red]\(#,##0.0\)">
                  <c:v>138.80000000000001</c:v>
                </c:pt>
                <c:pt idx="10" formatCode="#,##0.0_);[Red]\(#,##0.0\)">
                  <c:v>125</c:v>
                </c:pt>
              </c:numCache>
            </c:numRef>
          </c:val>
          <c:smooth val="0"/>
          <c:extLst>
            <c:ext xmlns:c16="http://schemas.microsoft.com/office/drawing/2014/chart" uri="{C3380CC4-5D6E-409C-BE32-E72D297353CC}">
              <c16:uniqueId val="{00000002-9BFA-4260-BB71-13B317F9DB41}"/>
            </c:ext>
          </c:extLst>
        </c:ser>
        <c:ser>
          <c:idx val="3"/>
          <c:order val="3"/>
          <c:tx>
            <c:strRef>
              <c:f>将来負担比率P12右!$A$12</c:f>
              <c:strCache>
                <c:ptCount val="1"/>
                <c:pt idx="0">
                  <c:v>京都市</c:v>
                </c:pt>
              </c:strCache>
            </c:strRef>
          </c:tx>
          <c:spPr>
            <a:ln w="19050"/>
          </c:spPr>
          <c:cat>
            <c:strRef>
              <c:f>将来負担比率P12右!$B$8:$L$8</c:f>
              <c:strCache>
                <c:ptCount val="11"/>
                <c:pt idx="0">
                  <c:v>2007</c:v>
                </c:pt>
                <c:pt idx="1">
                  <c:v>2008</c:v>
                </c:pt>
                <c:pt idx="2">
                  <c:v>2009</c:v>
                </c:pt>
                <c:pt idx="3">
                  <c:v>2010</c:v>
                </c:pt>
                <c:pt idx="4">
                  <c:v>2011</c:v>
                </c:pt>
                <c:pt idx="5">
                  <c:v>2012</c:v>
                </c:pt>
                <c:pt idx="6">
                  <c:v>2013</c:v>
                </c:pt>
                <c:pt idx="7">
                  <c:v>2014</c:v>
                </c:pt>
                <c:pt idx="8">
                  <c:v>2015</c:v>
                </c:pt>
                <c:pt idx="9">
                  <c:v>2016</c:v>
                </c:pt>
                <c:pt idx="10">
                  <c:v>2017</c:v>
                </c:pt>
              </c:strCache>
            </c:strRef>
          </c:cat>
          <c:val>
            <c:numRef>
              <c:f>将来負担比率P12右!$B$12:$L$12</c:f>
              <c:numCache>
                <c:formatCode>0.0_);[Red]\(0.0\)</c:formatCode>
                <c:ptCount val="11"/>
                <c:pt idx="0">
                  <c:v>234.60000000000002</c:v>
                </c:pt>
                <c:pt idx="1">
                  <c:v>240</c:v>
                </c:pt>
                <c:pt idx="2">
                  <c:v>247.7</c:v>
                </c:pt>
                <c:pt idx="3">
                  <c:v>235</c:v>
                </c:pt>
                <c:pt idx="4">
                  <c:v>237.2</c:v>
                </c:pt>
                <c:pt idx="5">
                  <c:v>235.4</c:v>
                </c:pt>
                <c:pt idx="6" formatCode="#,##0.0_);[Red]\(#,##0.0\)">
                  <c:v>230.2</c:v>
                </c:pt>
                <c:pt idx="7" formatCode="#,##0.0_);[Red]\(#,##0.0\)">
                  <c:v>228.9</c:v>
                </c:pt>
                <c:pt idx="8" formatCode="#,##0.0_);[Red]\(#,##0.0\)">
                  <c:v>229.6</c:v>
                </c:pt>
                <c:pt idx="9" formatCode="#,##0.0_);[Red]\(#,##0.0\)">
                  <c:v>226.2</c:v>
                </c:pt>
                <c:pt idx="10" formatCode="#,##0.0_);[Red]\(#,##0.0\)">
                  <c:v>197.4</c:v>
                </c:pt>
              </c:numCache>
            </c:numRef>
          </c:val>
          <c:smooth val="0"/>
          <c:extLst>
            <c:ext xmlns:c16="http://schemas.microsoft.com/office/drawing/2014/chart" uri="{C3380CC4-5D6E-409C-BE32-E72D297353CC}">
              <c16:uniqueId val="{00000003-9BFA-4260-BB71-13B317F9DB41}"/>
            </c:ext>
          </c:extLst>
        </c:ser>
        <c:ser>
          <c:idx val="4"/>
          <c:order val="4"/>
          <c:tx>
            <c:strRef>
              <c:f>将来負担比率P12右!$A$13</c:f>
              <c:strCache>
                <c:ptCount val="1"/>
                <c:pt idx="0">
                  <c:v>神戸市</c:v>
                </c:pt>
              </c:strCache>
            </c:strRef>
          </c:tx>
          <c:spPr>
            <a:ln w="19050"/>
          </c:spPr>
          <c:cat>
            <c:strRef>
              <c:f>将来負担比率P12右!$B$8:$L$8</c:f>
              <c:strCache>
                <c:ptCount val="11"/>
                <c:pt idx="0">
                  <c:v>2007</c:v>
                </c:pt>
                <c:pt idx="1">
                  <c:v>2008</c:v>
                </c:pt>
                <c:pt idx="2">
                  <c:v>2009</c:v>
                </c:pt>
                <c:pt idx="3">
                  <c:v>2010</c:v>
                </c:pt>
                <c:pt idx="4">
                  <c:v>2011</c:v>
                </c:pt>
                <c:pt idx="5">
                  <c:v>2012</c:v>
                </c:pt>
                <c:pt idx="6">
                  <c:v>2013</c:v>
                </c:pt>
                <c:pt idx="7">
                  <c:v>2014</c:v>
                </c:pt>
                <c:pt idx="8">
                  <c:v>2015</c:v>
                </c:pt>
                <c:pt idx="9">
                  <c:v>2016</c:v>
                </c:pt>
                <c:pt idx="10">
                  <c:v>2017</c:v>
                </c:pt>
              </c:strCache>
            </c:strRef>
          </c:cat>
          <c:val>
            <c:numRef>
              <c:f>将来負担比率P12右!$B$13:$L$13</c:f>
              <c:numCache>
                <c:formatCode>0.0_);[Red]\(0.0\)</c:formatCode>
                <c:ptCount val="11"/>
                <c:pt idx="0">
                  <c:v>177.5</c:v>
                </c:pt>
                <c:pt idx="1">
                  <c:v>176.6</c:v>
                </c:pt>
                <c:pt idx="2">
                  <c:v>175.6</c:v>
                </c:pt>
                <c:pt idx="3">
                  <c:v>172.40000000000003</c:v>
                </c:pt>
                <c:pt idx="4">
                  <c:v>152.6</c:v>
                </c:pt>
                <c:pt idx="5">
                  <c:v>120.19999999999999</c:v>
                </c:pt>
                <c:pt idx="6" formatCode="#,##0.0_);[Red]\(#,##0.0\)">
                  <c:v>94.6</c:v>
                </c:pt>
                <c:pt idx="7" formatCode="#,##0.0_);[Red]\(#,##0.0\)">
                  <c:v>86.1</c:v>
                </c:pt>
                <c:pt idx="8" formatCode="#,##0.0_);[Red]\(#,##0.0\)">
                  <c:v>80.2</c:v>
                </c:pt>
                <c:pt idx="9" formatCode="#,##0.0_);[Red]\(#,##0.0\)">
                  <c:v>80</c:v>
                </c:pt>
                <c:pt idx="10" formatCode="#,##0.0_);[Red]\(#,##0.0\)">
                  <c:v>78.8</c:v>
                </c:pt>
              </c:numCache>
            </c:numRef>
          </c:val>
          <c:smooth val="0"/>
          <c:extLst>
            <c:ext xmlns:c16="http://schemas.microsoft.com/office/drawing/2014/chart" uri="{C3380CC4-5D6E-409C-BE32-E72D297353CC}">
              <c16:uniqueId val="{00000004-9BFA-4260-BB71-13B317F9DB41}"/>
            </c:ext>
          </c:extLst>
        </c:ser>
        <c:dLbls>
          <c:showLegendKey val="0"/>
          <c:showVal val="0"/>
          <c:showCatName val="0"/>
          <c:showSerName val="0"/>
          <c:showPercent val="0"/>
          <c:showBubbleSize val="0"/>
        </c:dLbls>
        <c:marker val="1"/>
        <c:smooth val="0"/>
        <c:axId val="633492424"/>
        <c:axId val="633492816"/>
      </c:lineChart>
      <c:catAx>
        <c:axId val="633492424"/>
        <c:scaling>
          <c:orientation val="minMax"/>
        </c:scaling>
        <c:delete val="0"/>
        <c:axPos val="b"/>
        <c:title>
          <c:tx>
            <c:rich>
              <a:bodyPr/>
              <a:lstStyle/>
              <a:p>
                <a:pPr>
                  <a:defRPr/>
                </a:pPr>
                <a:r>
                  <a:rPr lang="ja-JP" altLang="en-US" b="0"/>
                  <a:t>（年度）</a:t>
                </a:r>
                <a:endParaRPr lang="en-US" altLang="ja-JP" b="0"/>
              </a:p>
            </c:rich>
          </c:tx>
          <c:layout>
            <c:manualLayout>
              <c:xMode val="edge"/>
              <c:yMode val="edge"/>
              <c:x val="0.80026663333749948"/>
              <c:y val="0.88901733093781188"/>
            </c:manualLayout>
          </c:layout>
          <c:overlay val="0"/>
        </c:title>
        <c:numFmt formatCode="General" sourceLinked="0"/>
        <c:majorTickMark val="out"/>
        <c:minorTickMark val="none"/>
        <c:tickLblPos val="nextTo"/>
        <c:txPr>
          <a:bodyPr/>
          <a:lstStyle/>
          <a:p>
            <a:pPr>
              <a:defRPr sz="800" baseline="0"/>
            </a:pPr>
            <a:endParaRPr lang="ja-JP"/>
          </a:p>
        </c:txPr>
        <c:crossAx val="633492816"/>
        <c:crosses val="autoZero"/>
        <c:auto val="1"/>
        <c:lblAlgn val="ctr"/>
        <c:lblOffset val="100"/>
        <c:tickLblSkip val="2"/>
        <c:noMultiLvlLbl val="0"/>
      </c:catAx>
      <c:valAx>
        <c:axId val="633492816"/>
        <c:scaling>
          <c:orientation val="minMax"/>
          <c:max val="300"/>
          <c:min val="50"/>
        </c:scaling>
        <c:delete val="0"/>
        <c:axPos val="l"/>
        <c:title>
          <c:tx>
            <c:rich>
              <a:bodyPr rot="0" vert="horz"/>
              <a:lstStyle/>
              <a:p>
                <a:pPr>
                  <a:defRPr b="0"/>
                </a:pPr>
                <a:r>
                  <a:rPr lang="ja-JP" altLang="en-US" b="0"/>
                  <a:t>（％）</a:t>
                </a:r>
              </a:p>
            </c:rich>
          </c:tx>
          <c:layout>
            <c:manualLayout>
              <c:xMode val="edge"/>
              <c:yMode val="edge"/>
              <c:x val="2.4302695828391989E-3"/>
              <c:y val="6.8339889448638018E-3"/>
            </c:manualLayout>
          </c:layout>
          <c:overlay val="0"/>
        </c:title>
        <c:numFmt formatCode="#,##0_);\(#,##0\)" sourceLinked="0"/>
        <c:majorTickMark val="out"/>
        <c:minorTickMark val="none"/>
        <c:tickLblPos val="nextTo"/>
        <c:crossAx val="633492424"/>
        <c:crosses val="autoZero"/>
        <c:crossBetween val="between"/>
        <c:majorUnit val="50"/>
      </c:valAx>
      <c:spPr>
        <a:noFill/>
        <a:ln w="25400">
          <a:noFill/>
        </a:ln>
      </c:spPr>
    </c:plotArea>
    <c:legend>
      <c:legendPos val="r"/>
      <c:layout>
        <c:manualLayout>
          <c:xMode val="edge"/>
          <c:yMode val="edge"/>
          <c:x val="0.7903577856025038"/>
          <c:y val="1.8903009259259258E-2"/>
          <c:w val="0.20623866033526342"/>
          <c:h val="0.49932221749438477"/>
        </c:manualLayout>
      </c:layout>
      <c:overlay val="0"/>
    </c:legend>
    <c:plotVisOnly val="1"/>
    <c:dispBlanksAs val="gap"/>
    <c:showDLblsOverMax val="0"/>
  </c:chart>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2016</c:v>
                </c:pt>
              </c:strCache>
            </c:strRef>
          </c:tx>
          <c:spPr>
            <a:solidFill>
              <a:schemeClr val="tx2"/>
            </a:solidFill>
            <a:ln>
              <a:solidFill>
                <a:schemeClr val="tx2"/>
              </a:solidFill>
            </a:ln>
            <a:effectLst/>
          </c:spPr>
          <c:invertIfNegative val="0"/>
          <c:cat>
            <c:strRef>
              <c:f>Sheet1!$A$2:$A$21</c:f>
              <c:strCache>
                <c:ptCount val="20"/>
                <c:pt idx="0">
                  <c:v>北海道×札幌</c:v>
                </c:pt>
                <c:pt idx="1">
                  <c:v>宮城×仙台</c:v>
                </c:pt>
                <c:pt idx="2">
                  <c:v>埼玉×さいたま</c:v>
                </c:pt>
                <c:pt idx="3">
                  <c:v>千葉×千葉</c:v>
                </c:pt>
                <c:pt idx="4">
                  <c:v>神奈川×横浜</c:v>
                </c:pt>
                <c:pt idx="5">
                  <c:v>神奈川×川崎</c:v>
                </c:pt>
                <c:pt idx="6">
                  <c:v>神奈川×相模原</c:v>
                </c:pt>
                <c:pt idx="7">
                  <c:v>新潟×新潟</c:v>
                </c:pt>
                <c:pt idx="8">
                  <c:v>静岡×静岡</c:v>
                </c:pt>
                <c:pt idx="9">
                  <c:v>静岡×浜松</c:v>
                </c:pt>
                <c:pt idx="10">
                  <c:v>愛知×名古屋</c:v>
                </c:pt>
                <c:pt idx="11">
                  <c:v>京都×京都</c:v>
                </c:pt>
                <c:pt idx="12">
                  <c:v>大阪×大阪</c:v>
                </c:pt>
                <c:pt idx="13">
                  <c:v>大阪×堺</c:v>
                </c:pt>
                <c:pt idx="14">
                  <c:v>兵庫×神戸</c:v>
                </c:pt>
                <c:pt idx="15">
                  <c:v>岡山×岡山</c:v>
                </c:pt>
                <c:pt idx="16">
                  <c:v>広島×広島</c:v>
                </c:pt>
                <c:pt idx="17">
                  <c:v>福岡×福岡</c:v>
                </c:pt>
                <c:pt idx="18">
                  <c:v>福岡×北九州</c:v>
                </c:pt>
                <c:pt idx="19">
                  <c:v>熊本×熊本</c:v>
                </c:pt>
              </c:strCache>
            </c:strRef>
          </c:cat>
          <c:val>
            <c:numRef>
              <c:f>Sheet1!$B$2:$B$21</c:f>
              <c:numCache>
                <c:formatCode>General</c:formatCode>
                <c:ptCount val="20"/>
                <c:pt idx="0">
                  <c:v>0</c:v>
                </c:pt>
                <c:pt idx="1">
                  <c:v>1</c:v>
                </c:pt>
                <c:pt idx="2">
                  <c:v>0</c:v>
                </c:pt>
                <c:pt idx="3">
                  <c:v>0</c:v>
                </c:pt>
                <c:pt idx="4">
                  <c:v>1</c:v>
                </c:pt>
                <c:pt idx="5">
                  <c:v>0</c:v>
                </c:pt>
                <c:pt idx="6">
                  <c:v>0</c:v>
                </c:pt>
                <c:pt idx="7">
                  <c:v>2</c:v>
                </c:pt>
                <c:pt idx="8">
                  <c:v>0</c:v>
                </c:pt>
                <c:pt idx="9">
                  <c:v>0</c:v>
                </c:pt>
                <c:pt idx="10">
                  <c:v>2</c:v>
                </c:pt>
                <c:pt idx="11">
                  <c:v>1</c:v>
                </c:pt>
                <c:pt idx="12">
                  <c:v>5</c:v>
                </c:pt>
                <c:pt idx="13">
                  <c:v>0</c:v>
                </c:pt>
                <c:pt idx="14">
                  <c:v>1</c:v>
                </c:pt>
                <c:pt idx="15">
                  <c:v>1</c:v>
                </c:pt>
                <c:pt idx="16">
                  <c:v>2</c:v>
                </c:pt>
                <c:pt idx="17">
                  <c:v>0</c:v>
                </c:pt>
                <c:pt idx="18">
                  <c:v>0</c:v>
                </c:pt>
                <c:pt idx="19">
                  <c:v>0</c:v>
                </c:pt>
              </c:numCache>
            </c:numRef>
          </c:val>
          <c:extLst>
            <c:ext xmlns:c16="http://schemas.microsoft.com/office/drawing/2014/chart" uri="{C3380CC4-5D6E-409C-BE32-E72D297353CC}">
              <c16:uniqueId val="{00000000-957F-448C-9158-E949E7B2DCBD}"/>
            </c:ext>
          </c:extLst>
        </c:ser>
        <c:ser>
          <c:idx val="1"/>
          <c:order val="1"/>
          <c:tx>
            <c:strRef>
              <c:f>Sheet1!$C$1</c:f>
              <c:strCache>
                <c:ptCount val="1"/>
                <c:pt idx="0">
                  <c:v>2017</c:v>
                </c:pt>
              </c:strCache>
            </c:strRef>
          </c:tx>
          <c:spPr>
            <a:solidFill>
              <a:schemeClr val="accent1">
                <a:lumMod val="20000"/>
                <a:lumOff val="80000"/>
              </a:schemeClr>
            </a:solidFill>
            <a:ln>
              <a:solidFill>
                <a:schemeClr val="tx2"/>
              </a:solidFill>
            </a:ln>
            <a:effectLst/>
          </c:spPr>
          <c:invertIfNegative val="0"/>
          <c:cat>
            <c:strRef>
              <c:f>Sheet1!$A$2:$A$21</c:f>
              <c:strCache>
                <c:ptCount val="20"/>
                <c:pt idx="0">
                  <c:v>北海道×札幌</c:v>
                </c:pt>
                <c:pt idx="1">
                  <c:v>宮城×仙台</c:v>
                </c:pt>
                <c:pt idx="2">
                  <c:v>埼玉×さいたま</c:v>
                </c:pt>
                <c:pt idx="3">
                  <c:v>千葉×千葉</c:v>
                </c:pt>
                <c:pt idx="4">
                  <c:v>神奈川×横浜</c:v>
                </c:pt>
                <c:pt idx="5">
                  <c:v>神奈川×川崎</c:v>
                </c:pt>
                <c:pt idx="6">
                  <c:v>神奈川×相模原</c:v>
                </c:pt>
                <c:pt idx="7">
                  <c:v>新潟×新潟</c:v>
                </c:pt>
                <c:pt idx="8">
                  <c:v>静岡×静岡</c:v>
                </c:pt>
                <c:pt idx="9">
                  <c:v>静岡×浜松</c:v>
                </c:pt>
                <c:pt idx="10">
                  <c:v>愛知×名古屋</c:v>
                </c:pt>
                <c:pt idx="11">
                  <c:v>京都×京都</c:v>
                </c:pt>
                <c:pt idx="12">
                  <c:v>大阪×大阪</c:v>
                </c:pt>
                <c:pt idx="13">
                  <c:v>大阪×堺</c:v>
                </c:pt>
                <c:pt idx="14">
                  <c:v>兵庫×神戸</c:v>
                </c:pt>
                <c:pt idx="15">
                  <c:v>岡山×岡山</c:v>
                </c:pt>
                <c:pt idx="16">
                  <c:v>広島×広島</c:v>
                </c:pt>
                <c:pt idx="17">
                  <c:v>福岡×福岡</c:v>
                </c:pt>
                <c:pt idx="18">
                  <c:v>福岡×北九州</c:v>
                </c:pt>
                <c:pt idx="19">
                  <c:v>熊本×熊本</c:v>
                </c:pt>
              </c:strCache>
            </c:strRef>
          </c:cat>
          <c:val>
            <c:numRef>
              <c:f>Sheet1!$C$2:$C$21</c:f>
              <c:numCache>
                <c:formatCode>General</c:formatCode>
                <c:ptCount val="20"/>
                <c:pt idx="0">
                  <c:v>0</c:v>
                </c:pt>
                <c:pt idx="1">
                  <c:v>0</c:v>
                </c:pt>
                <c:pt idx="2">
                  <c:v>0</c:v>
                </c:pt>
                <c:pt idx="3">
                  <c:v>0</c:v>
                </c:pt>
                <c:pt idx="4">
                  <c:v>0</c:v>
                </c:pt>
                <c:pt idx="5">
                  <c:v>0</c:v>
                </c:pt>
                <c:pt idx="6">
                  <c:v>0</c:v>
                </c:pt>
                <c:pt idx="7">
                  <c:v>1</c:v>
                </c:pt>
                <c:pt idx="8">
                  <c:v>0</c:v>
                </c:pt>
                <c:pt idx="9">
                  <c:v>0</c:v>
                </c:pt>
                <c:pt idx="10">
                  <c:v>0</c:v>
                </c:pt>
                <c:pt idx="11">
                  <c:v>1</c:v>
                </c:pt>
                <c:pt idx="12">
                  <c:v>3</c:v>
                </c:pt>
                <c:pt idx="13">
                  <c:v>0</c:v>
                </c:pt>
                <c:pt idx="14">
                  <c:v>1</c:v>
                </c:pt>
                <c:pt idx="15">
                  <c:v>1</c:v>
                </c:pt>
                <c:pt idx="16">
                  <c:v>2</c:v>
                </c:pt>
                <c:pt idx="17">
                  <c:v>0</c:v>
                </c:pt>
                <c:pt idx="18">
                  <c:v>0</c:v>
                </c:pt>
                <c:pt idx="19">
                  <c:v>1</c:v>
                </c:pt>
              </c:numCache>
            </c:numRef>
          </c:val>
          <c:extLst>
            <c:ext xmlns:c16="http://schemas.microsoft.com/office/drawing/2014/chart" uri="{C3380CC4-5D6E-409C-BE32-E72D297353CC}">
              <c16:uniqueId val="{00000001-957F-448C-9158-E949E7B2DCBD}"/>
            </c:ext>
          </c:extLst>
        </c:ser>
        <c:dLbls>
          <c:showLegendKey val="0"/>
          <c:showVal val="0"/>
          <c:showCatName val="0"/>
          <c:showSerName val="0"/>
          <c:showPercent val="0"/>
          <c:showBubbleSize val="0"/>
        </c:dLbls>
        <c:gapWidth val="90"/>
        <c:overlap val="100"/>
        <c:axId val="633497912"/>
        <c:axId val="633485760"/>
      </c:barChart>
      <c:catAx>
        <c:axId val="6334979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85760"/>
        <c:crosses val="autoZero"/>
        <c:auto val="1"/>
        <c:lblAlgn val="ctr"/>
        <c:lblOffset val="100"/>
        <c:noMultiLvlLbl val="0"/>
      </c:catAx>
      <c:valAx>
        <c:axId val="63348576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3497912"/>
        <c:crosses val="autoZero"/>
        <c:crossBetween val="between"/>
      </c:valAx>
      <c:spPr>
        <a:noFill/>
        <a:ln>
          <a:noFill/>
        </a:ln>
        <a:effectLst/>
      </c:spPr>
    </c:plotArea>
    <c:legend>
      <c:legendPos val="r"/>
      <c:layout>
        <c:manualLayout>
          <c:xMode val="edge"/>
          <c:yMode val="edge"/>
          <c:x val="0.83709861760872328"/>
          <c:y val="8.0632137373844642E-2"/>
          <c:w val="0.14546827659482797"/>
          <c:h val="0.17240555142995809"/>
        </c:manualLayout>
      </c:layout>
      <c:overlay val="1"/>
      <c:spPr>
        <a:solidFill>
          <a:schemeClr val="bg1"/>
        </a:solid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派遣職員</c:v>
                </c:pt>
              </c:strCache>
            </c:strRef>
          </c:tx>
          <c:spPr>
            <a:solidFill>
              <a:schemeClr val="accent1"/>
            </a:solidFill>
            <a:ln>
              <a:solidFill>
                <a:schemeClr val="accent1"/>
              </a:solid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2011</c:v>
                </c:pt>
                <c:pt idx="1">
                  <c:v>2014</c:v>
                </c:pt>
                <c:pt idx="2">
                  <c:v>2017</c:v>
                </c:pt>
              </c:numCache>
            </c:numRef>
          </c:cat>
          <c:val>
            <c:numRef>
              <c:f>Sheet1!$B$2:$B$4</c:f>
              <c:numCache>
                <c:formatCode>General</c:formatCode>
                <c:ptCount val="3"/>
                <c:pt idx="0">
                  <c:v>36</c:v>
                </c:pt>
                <c:pt idx="1">
                  <c:v>76</c:v>
                </c:pt>
                <c:pt idx="2">
                  <c:v>76</c:v>
                </c:pt>
              </c:numCache>
            </c:numRef>
          </c:val>
          <c:extLst>
            <c:ext xmlns:c16="http://schemas.microsoft.com/office/drawing/2014/chart" uri="{C3380CC4-5D6E-409C-BE32-E72D297353CC}">
              <c16:uniqueId val="{00000000-5FC2-4DD0-953D-54B3CDB4E5F7}"/>
            </c:ext>
          </c:extLst>
        </c:ser>
        <c:ser>
          <c:idx val="1"/>
          <c:order val="1"/>
          <c:tx>
            <c:strRef>
              <c:f>Sheet1!$C$1</c:f>
              <c:strCache>
                <c:ptCount val="1"/>
                <c:pt idx="0">
                  <c:v>併任職員</c:v>
                </c:pt>
              </c:strCache>
            </c:strRef>
          </c:tx>
          <c:spPr>
            <a:pattFill prst="ltUpDiag">
              <a:fgClr>
                <a:schemeClr val="accent1"/>
              </a:fgClr>
              <a:bgClr>
                <a:schemeClr val="bg1"/>
              </a:bgClr>
            </a:pattFill>
            <a:ln>
              <a:solidFill>
                <a:schemeClr val="accent1"/>
              </a:solid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2011</c:v>
                </c:pt>
                <c:pt idx="1">
                  <c:v>2014</c:v>
                </c:pt>
                <c:pt idx="2">
                  <c:v>2017</c:v>
                </c:pt>
              </c:numCache>
            </c:numRef>
          </c:cat>
          <c:val>
            <c:numRef>
              <c:f>Sheet1!$C$2:$C$4</c:f>
              <c:numCache>
                <c:formatCode>General</c:formatCode>
                <c:ptCount val="3"/>
                <c:pt idx="0">
                  <c:v>37</c:v>
                </c:pt>
                <c:pt idx="1">
                  <c:v>247</c:v>
                </c:pt>
                <c:pt idx="2">
                  <c:v>304</c:v>
                </c:pt>
              </c:numCache>
            </c:numRef>
          </c:val>
          <c:extLst>
            <c:ext xmlns:c16="http://schemas.microsoft.com/office/drawing/2014/chart" uri="{C3380CC4-5D6E-409C-BE32-E72D297353CC}">
              <c16:uniqueId val="{00000001-5FC2-4DD0-953D-54B3CDB4E5F7}"/>
            </c:ext>
          </c:extLst>
        </c:ser>
        <c:dLbls>
          <c:showLegendKey val="0"/>
          <c:showVal val="0"/>
          <c:showCatName val="0"/>
          <c:showSerName val="0"/>
          <c:showPercent val="0"/>
          <c:showBubbleSize val="0"/>
        </c:dLbls>
        <c:gapWidth val="219"/>
        <c:overlap val="-27"/>
        <c:axId val="635784048"/>
        <c:axId val="635781304"/>
      </c:barChart>
      <c:catAx>
        <c:axId val="63578404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5781304"/>
        <c:crosses val="autoZero"/>
        <c:auto val="1"/>
        <c:lblAlgn val="ctr"/>
        <c:lblOffset val="100"/>
        <c:noMultiLvlLbl val="0"/>
      </c:catAx>
      <c:valAx>
        <c:axId val="635781304"/>
        <c:scaling>
          <c:orientation val="minMax"/>
          <c:max val="320"/>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357840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legend>
    <c:plotVisOnly val="1"/>
    <c:dispBlanksAs val="gap"/>
    <c:showDLblsOverMax val="0"/>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PFI</c:v>
                </c:pt>
              </c:strCache>
            </c:strRef>
          </c:tx>
          <c:spPr>
            <a:solidFill>
              <a:schemeClr val="accent1">
                <a:lumMod val="40000"/>
                <a:lumOff val="60000"/>
              </a:schemeClr>
            </a:solidFill>
            <a:ln>
              <a:solidFill>
                <a:schemeClr val="accent1"/>
              </a:solidFill>
            </a:ln>
            <a:effectLst/>
          </c:spPr>
          <c:invertIfNegative val="0"/>
          <c:dPt>
            <c:idx val="3"/>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1-9DFE-4C6C-93C4-1A6A9DDE07EF}"/>
              </c:ext>
            </c:extLst>
          </c:dPt>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東京都</c:v>
                </c:pt>
                <c:pt idx="1">
                  <c:v>神奈川県</c:v>
                </c:pt>
                <c:pt idx="2">
                  <c:v>愛知県</c:v>
                </c:pt>
                <c:pt idx="3">
                  <c:v>大阪府</c:v>
                </c:pt>
                <c:pt idx="4">
                  <c:v>兵庫県</c:v>
                </c:pt>
                <c:pt idx="5">
                  <c:v>福岡県</c:v>
                </c:pt>
              </c:strCache>
            </c:strRef>
          </c:cat>
          <c:val>
            <c:numRef>
              <c:f>Sheet1!$B$2:$B$7</c:f>
              <c:numCache>
                <c:formatCode>General</c:formatCode>
                <c:ptCount val="6"/>
                <c:pt idx="0">
                  <c:v>26</c:v>
                </c:pt>
                <c:pt idx="1">
                  <c:v>38</c:v>
                </c:pt>
                <c:pt idx="2">
                  <c:v>42</c:v>
                </c:pt>
                <c:pt idx="3">
                  <c:v>55</c:v>
                </c:pt>
                <c:pt idx="4">
                  <c:v>33</c:v>
                </c:pt>
                <c:pt idx="5">
                  <c:v>26</c:v>
                </c:pt>
              </c:numCache>
            </c:numRef>
          </c:val>
          <c:extLst>
            <c:ext xmlns:c16="http://schemas.microsoft.com/office/drawing/2014/chart" uri="{C3380CC4-5D6E-409C-BE32-E72D297353CC}">
              <c16:uniqueId val="{00000002-9DFE-4C6C-93C4-1A6A9DDE07EF}"/>
            </c:ext>
          </c:extLst>
        </c:ser>
        <c:dLbls>
          <c:showLegendKey val="0"/>
          <c:showVal val="0"/>
          <c:showCatName val="0"/>
          <c:showSerName val="0"/>
          <c:showPercent val="0"/>
          <c:showBubbleSize val="0"/>
        </c:dLbls>
        <c:gapWidth val="80"/>
        <c:overlap val="-27"/>
        <c:axId val="650070032"/>
        <c:axId val="650074344"/>
      </c:barChart>
      <c:catAx>
        <c:axId val="650070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crossAx val="650074344"/>
        <c:crosses val="autoZero"/>
        <c:auto val="1"/>
        <c:lblAlgn val="ctr"/>
        <c:lblOffset val="100"/>
        <c:noMultiLvlLbl val="0"/>
      </c:catAx>
      <c:valAx>
        <c:axId val="65007434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crossAx val="650070032"/>
        <c:crosses val="autoZero"/>
        <c:crossBetween val="between"/>
      </c:valAx>
      <c:spPr>
        <a:noFill/>
        <a:ln>
          <a:noFill/>
        </a:ln>
        <a:effectLst/>
      </c:spPr>
    </c:plotArea>
    <c:plotVisOnly val="1"/>
    <c:dispBlanksAs val="gap"/>
    <c:showDLblsOverMax val="0"/>
  </c:chart>
  <c:spPr>
    <a:noFill/>
    <a:ln>
      <a:noFill/>
    </a:ln>
    <a:effectLst/>
  </c:spPr>
  <c:txPr>
    <a:bodyPr/>
    <a:lstStyle/>
    <a:p>
      <a:pPr>
        <a:defRPr sz="1000"/>
      </a:pPr>
      <a:endParaRPr lang="ja-JP"/>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28575" cap="rnd">
              <a:solidFill>
                <a:schemeClr val="tx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Sheet1!$A$2:$A$13</c:f>
              <c:numCache>
                <c:formatCode>General</c:formatCode>
                <c:ptCount val="12"/>
                <c:pt idx="0">
                  <c:v>2006</c:v>
                </c:pt>
                <c:pt idx="1">
                  <c:v>2007</c:v>
                </c:pt>
                <c:pt idx="2">
                  <c:v>2008</c:v>
                </c:pt>
                <c:pt idx="3">
                  <c:v>2009</c:v>
                </c:pt>
                <c:pt idx="4">
                  <c:v>2010</c:v>
                </c:pt>
                <c:pt idx="5">
                  <c:v>2011</c:v>
                </c:pt>
                <c:pt idx="6">
                  <c:v>2012</c:v>
                </c:pt>
                <c:pt idx="7">
                  <c:v>2013</c:v>
                </c:pt>
                <c:pt idx="8">
                  <c:v>2014</c:v>
                </c:pt>
                <c:pt idx="9">
                  <c:v>2015</c:v>
                </c:pt>
                <c:pt idx="10">
                  <c:v>2016</c:v>
                </c:pt>
                <c:pt idx="11">
                  <c:v>2017</c:v>
                </c:pt>
              </c:numCache>
            </c:numRef>
          </c:cat>
          <c:val>
            <c:numRef>
              <c:f>Sheet1!$B$2:$B$13</c:f>
              <c:numCache>
                <c:formatCode>General</c:formatCode>
                <c:ptCount val="12"/>
                <c:pt idx="0">
                  <c:v>236</c:v>
                </c:pt>
                <c:pt idx="1">
                  <c:v>238</c:v>
                </c:pt>
                <c:pt idx="2">
                  <c:v>236</c:v>
                </c:pt>
                <c:pt idx="3">
                  <c:v>232</c:v>
                </c:pt>
                <c:pt idx="4">
                  <c:v>229</c:v>
                </c:pt>
                <c:pt idx="5">
                  <c:v>228</c:v>
                </c:pt>
                <c:pt idx="6">
                  <c:v>231</c:v>
                </c:pt>
                <c:pt idx="7">
                  <c:v>235</c:v>
                </c:pt>
                <c:pt idx="8">
                  <c:v>238</c:v>
                </c:pt>
                <c:pt idx="9">
                  <c:v>243</c:v>
                </c:pt>
                <c:pt idx="10">
                  <c:v>246</c:v>
                </c:pt>
                <c:pt idx="11">
                  <c:v>252</c:v>
                </c:pt>
              </c:numCache>
            </c:numRef>
          </c:val>
          <c:smooth val="0"/>
          <c:extLst>
            <c:ext xmlns:c16="http://schemas.microsoft.com/office/drawing/2014/chart" uri="{C3380CC4-5D6E-409C-BE32-E72D297353CC}">
              <c16:uniqueId val="{00000000-715E-46ED-BE8F-D31906201982}"/>
            </c:ext>
          </c:extLst>
        </c:ser>
        <c:dLbls>
          <c:showLegendKey val="0"/>
          <c:showVal val="0"/>
          <c:showCatName val="0"/>
          <c:showSerName val="0"/>
          <c:showPercent val="0"/>
          <c:showBubbleSize val="0"/>
        </c:dLbls>
        <c:smooth val="0"/>
        <c:axId val="650075520"/>
        <c:axId val="650068072"/>
      </c:lineChart>
      <c:catAx>
        <c:axId val="650075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50068072"/>
        <c:crosses val="autoZero"/>
        <c:auto val="1"/>
        <c:lblAlgn val="ctr"/>
        <c:lblOffset val="100"/>
        <c:noMultiLvlLbl val="0"/>
      </c:catAx>
      <c:valAx>
        <c:axId val="65006807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650075520"/>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tx1"/>
          </a:solidFill>
          <a:latin typeface="Meiryo UI" panose="020B0604030504040204" pitchFamily="50" charset="-128"/>
          <a:ea typeface="Meiryo UI" panose="020B0604030504040204" pitchFamily="50" charset="-128"/>
        </a:defRPr>
      </a:pPr>
      <a:endParaRPr lang="ja-JP"/>
    </a:p>
  </c:txPr>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dLbls>
            <c:dLbl>
              <c:idx val="9"/>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410-43D3-B90D-A1215B012B8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Sheet1!$A$2:$A$13</c:f>
              <c:numCache>
                <c:formatCode>General</c:formatCode>
                <c:ptCount val="12"/>
                <c:pt idx="0">
                  <c:v>2006</c:v>
                </c:pt>
                <c:pt idx="1">
                  <c:v>2007</c:v>
                </c:pt>
                <c:pt idx="2">
                  <c:v>2008</c:v>
                </c:pt>
                <c:pt idx="3">
                  <c:v>2009</c:v>
                </c:pt>
                <c:pt idx="4">
                  <c:v>2010</c:v>
                </c:pt>
                <c:pt idx="5">
                  <c:v>2011</c:v>
                </c:pt>
                <c:pt idx="6">
                  <c:v>2012</c:v>
                </c:pt>
                <c:pt idx="7">
                  <c:v>2013</c:v>
                </c:pt>
                <c:pt idx="8">
                  <c:v>2014</c:v>
                </c:pt>
                <c:pt idx="9">
                  <c:v>2015</c:v>
                </c:pt>
                <c:pt idx="10">
                  <c:v>2016</c:v>
                </c:pt>
                <c:pt idx="11">
                  <c:v>2017</c:v>
                </c:pt>
              </c:numCache>
            </c:numRef>
          </c:cat>
          <c:val>
            <c:numRef>
              <c:f>Sheet1!$B$2:$B$13</c:f>
              <c:numCache>
                <c:formatCode>General</c:formatCode>
                <c:ptCount val="12"/>
                <c:pt idx="0">
                  <c:v>211</c:v>
                </c:pt>
                <c:pt idx="1">
                  <c:v>225</c:v>
                </c:pt>
                <c:pt idx="2">
                  <c:v>124</c:v>
                </c:pt>
                <c:pt idx="3">
                  <c:v>289</c:v>
                </c:pt>
                <c:pt idx="4">
                  <c:v>239</c:v>
                </c:pt>
                <c:pt idx="5">
                  <c:v>167</c:v>
                </c:pt>
                <c:pt idx="6">
                  <c:v>198</c:v>
                </c:pt>
                <c:pt idx="7">
                  <c:v>334</c:v>
                </c:pt>
                <c:pt idx="8">
                  <c:v>-586</c:v>
                </c:pt>
                <c:pt idx="9">
                  <c:v>375</c:v>
                </c:pt>
                <c:pt idx="10">
                  <c:v>-103</c:v>
                </c:pt>
                <c:pt idx="11">
                  <c:v>29</c:v>
                </c:pt>
              </c:numCache>
            </c:numRef>
          </c:val>
          <c:extLst>
            <c:ext xmlns:c16="http://schemas.microsoft.com/office/drawing/2014/chart" uri="{C3380CC4-5D6E-409C-BE32-E72D297353CC}">
              <c16:uniqueId val="{00000001-7410-43D3-B90D-A1215B012B8B}"/>
            </c:ext>
          </c:extLst>
        </c:ser>
        <c:dLbls>
          <c:showLegendKey val="0"/>
          <c:showVal val="0"/>
          <c:showCatName val="0"/>
          <c:showSerName val="0"/>
          <c:showPercent val="0"/>
          <c:showBubbleSize val="0"/>
        </c:dLbls>
        <c:gapWidth val="80"/>
        <c:overlap val="-27"/>
        <c:axId val="650070424"/>
        <c:axId val="650064936"/>
      </c:barChart>
      <c:catAx>
        <c:axId val="65007042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50064936"/>
        <c:crosses val="autoZero"/>
        <c:auto val="1"/>
        <c:lblAlgn val="ctr"/>
        <c:lblOffset val="100"/>
        <c:noMultiLvlLbl val="0"/>
      </c:catAx>
      <c:valAx>
        <c:axId val="650064936"/>
        <c:scaling>
          <c:orientation val="minMax"/>
          <c:min val="-600"/>
        </c:scaling>
        <c:delete val="0"/>
        <c:axPos val="l"/>
        <c:numFmt formatCode="0_ "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50070424"/>
        <c:crosses val="autoZero"/>
        <c:crossBetween val="between"/>
      </c:valAx>
      <c:spPr>
        <a:noFill/>
        <a:ln>
          <a:noFill/>
        </a:ln>
        <a:effectLst/>
      </c:spPr>
    </c:plotArea>
    <c:plotVisOnly val="1"/>
    <c:dispBlanksAs val="gap"/>
    <c:showDLblsOverMax val="0"/>
  </c:chart>
  <c:spPr>
    <a:noFill/>
    <a:ln>
      <a:noFill/>
    </a:ln>
    <a:effectLst/>
  </c:spPr>
  <c:txPr>
    <a:bodyPr/>
    <a:lstStyle/>
    <a:p>
      <a:pPr>
        <a:defRPr sz="800">
          <a:latin typeface="Meiryo UI" panose="020B0604030504040204" pitchFamily="50" charset="-128"/>
          <a:ea typeface="Meiryo UI" panose="020B0604030504040204" pitchFamily="50" charset="-128"/>
        </a:defRPr>
      </a:pPr>
      <a:endParaRPr lang="ja-JP"/>
    </a:p>
  </c:txPr>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solidFill>
                <a:schemeClr val="accent1"/>
              </a:solidFill>
            </a:ln>
            <a:effectLst/>
          </c:spPr>
          <c:invertIfNegative val="0"/>
          <c:dPt>
            <c:idx val="0"/>
            <c:invertIfNegative val="0"/>
            <c:bubble3D val="0"/>
            <c:spPr>
              <a:solidFill>
                <a:schemeClr val="accent1">
                  <a:lumMod val="40000"/>
                  <a:lumOff val="60000"/>
                </a:schemeClr>
              </a:solidFill>
              <a:ln>
                <a:solidFill>
                  <a:schemeClr val="accent1"/>
                </a:solidFill>
              </a:ln>
              <a:effectLst/>
            </c:spPr>
            <c:extLst>
              <c:ext xmlns:c16="http://schemas.microsoft.com/office/drawing/2014/chart" uri="{C3380CC4-5D6E-409C-BE32-E72D297353CC}">
                <c16:uniqueId val="{00000001-3F08-4EB4-A04C-9231EAE49143}"/>
              </c:ext>
            </c:extLst>
          </c:dPt>
          <c:dLbls>
            <c:numFmt formatCode="#,##0_);[Red]\(#,##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HGPｺﾞｼｯｸM" panose="020B0600000000000000" pitchFamily="50" charset="-128"/>
                    <a:ea typeface="HGPｺﾞｼｯｸM" panose="020B0600000000000000"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2014</c:v>
                </c:pt>
                <c:pt idx="1">
                  <c:v>2015</c:v>
                </c:pt>
                <c:pt idx="2">
                  <c:v>2016</c:v>
                </c:pt>
                <c:pt idx="3">
                  <c:v>2017</c:v>
                </c:pt>
              </c:numCache>
            </c:numRef>
          </c:cat>
          <c:val>
            <c:numRef>
              <c:f>Sheet1!$B$2:$B$5</c:f>
              <c:numCache>
                <c:formatCode>General</c:formatCode>
                <c:ptCount val="4"/>
                <c:pt idx="0">
                  <c:v>146</c:v>
                </c:pt>
                <c:pt idx="2">
                  <c:v>380</c:v>
                </c:pt>
                <c:pt idx="3">
                  <c:v>420</c:v>
                </c:pt>
              </c:numCache>
            </c:numRef>
          </c:val>
          <c:extLst>
            <c:ext xmlns:c16="http://schemas.microsoft.com/office/drawing/2014/chart" uri="{C3380CC4-5D6E-409C-BE32-E72D297353CC}">
              <c16:uniqueId val="{00000002-3F08-4EB4-A04C-9231EAE49143}"/>
            </c:ext>
          </c:extLst>
        </c:ser>
        <c:dLbls>
          <c:showLegendKey val="0"/>
          <c:showVal val="0"/>
          <c:showCatName val="0"/>
          <c:showSerName val="0"/>
          <c:showPercent val="0"/>
          <c:showBubbleSize val="0"/>
        </c:dLbls>
        <c:gapWidth val="90"/>
        <c:overlap val="-27"/>
        <c:axId val="650076304"/>
        <c:axId val="650086104"/>
      </c:barChart>
      <c:catAx>
        <c:axId val="650076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HGPｺﾞｼｯｸM" panose="020B0600000000000000" pitchFamily="50" charset="-128"/>
                <a:ea typeface="HGPｺﾞｼｯｸM" panose="020B0600000000000000" pitchFamily="50" charset="-128"/>
                <a:cs typeface="+mn-cs"/>
              </a:defRPr>
            </a:pPr>
            <a:endParaRPr lang="ja-JP"/>
          </a:p>
        </c:txPr>
        <c:crossAx val="650086104"/>
        <c:crosses val="autoZero"/>
        <c:auto val="1"/>
        <c:lblAlgn val="ctr"/>
        <c:lblOffset val="100"/>
        <c:noMultiLvlLbl val="0"/>
      </c:catAx>
      <c:valAx>
        <c:axId val="65008610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HGPｺﾞｼｯｸM" panose="020B0600000000000000" pitchFamily="50" charset="-128"/>
                <a:ea typeface="HGPｺﾞｼｯｸM" panose="020B0600000000000000" pitchFamily="50" charset="-128"/>
                <a:cs typeface="+mn-cs"/>
              </a:defRPr>
            </a:pPr>
            <a:endParaRPr lang="ja-JP"/>
          </a:p>
        </c:txPr>
        <c:crossAx val="650076304"/>
        <c:crosses val="autoZero"/>
        <c:crossBetween val="between"/>
      </c:valAx>
      <c:spPr>
        <a:noFill/>
        <a:ln>
          <a:noFill/>
        </a:ln>
        <a:effectLst/>
      </c:spPr>
    </c:plotArea>
    <c:plotVisOnly val="1"/>
    <c:dispBlanksAs val="gap"/>
    <c:showDLblsOverMax val="0"/>
  </c:chart>
  <c:spPr>
    <a:noFill/>
    <a:ln>
      <a:noFill/>
    </a:ln>
    <a:effectLst/>
  </c:spPr>
  <c:txPr>
    <a:bodyPr/>
    <a:lstStyle/>
    <a:p>
      <a:pPr>
        <a:defRPr sz="800">
          <a:latin typeface="HGPｺﾞｼｯｸM" panose="020B0600000000000000" pitchFamily="50" charset="-128"/>
          <a:ea typeface="HGPｺﾞｼｯｸM" panose="020B0600000000000000" pitchFamily="50" charset="-128"/>
        </a:defRPr>
      </a:pPr>
      <a:endParaRPr lang="ja-JP"/>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solidFill>
                <a:schemeClr val="accent1"/>
              </a:solidFill>
            </a:ln>
            <a:effectLst/>
          </c:spPr>
          <c:invertIfNegative val="0"/>
          <c:dPt>
            <c:idx val="0"/>
            <c:invertIfNegative val="0"/>
            <c:bubble3D val="0"/>
            <c:spPr>
              <a:solidFill>
                <a:schemeClr val="accent1">
                  <a:lumMod val="40000"/>
                  <a:lumOff val="60000"/>
                </a:schemeClr>
              </a:solidFill>
              <a:ln>
                <a:solidFill>
                  <a:schemeClr val="accent1"/>
                </a:solidFill>
              </a:ln>
              <a:effectLst/>
            </c:spPr>
            <c:extLst>
              <c:ext xmlns:c16="http://schemas.microsoft.com/office/drawing/2014/chart" uri="{C3380CC4-5D6E-409C-BE32-E72D297353CC}">
                <c16:uniqueId val="{00000001-2A74-49C4-A20F-FFED4CEF87FF}"/>
              </c:ext>
            </c:extLst>
          </c:dPt>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HGPｺﾞｼｯｸM" panose="020B0600000000000000" pitchFamily="50" charset="-128"/>
                    <a:ea typeface="HGPｺﾞｼｯｸM" panose="020B0600000000000000"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2014</c:v>
                </c:pt>
                <c:pt idx="1">
                  <c:v>2015</c:v>
                </c:pt>
                <c:pt idx="2">
                  <c:v>2016</c:v>
                </c:pt>
                <c:pt idx="3">
                  <c:v>2017</c:v>
                </c:pt>
              </c:numCache>
            </c:numRef>
          </c:cat>
          <c:val>
            <c:numRef>
              <c:f>Sheet1!$B$2:$B$5</c:f>
              <c:numCache>
                <c:formatCode>General</c:formatCode>
                <c:ptCount val="4"/>
                <c:pt idx="0">
                  <c:v>184</c:v>
                </c:pt>
                <c:pt idx="1">
                  <c:v>234</c:v>
                </c:pt>
                <c:pt idx="2">
                  <c:v>256</c:v>
                </c:pt>
                <c:pt idx="3">
                  <c:v>275</c:v>
                </c:pt>
              </c:numCache>
            </c:numRef>
          </c:val>
          <c:extLst>
            <c:ext xmlns:c16="http://schemas.microsoft.com/office/drawing/2014/chart" uri="{C3380CC4-5D6E-409C-BE32-E72D297353CC}">
              <c16:uniqueId val="{00000002-2A74-49C4-A20F-FFED4CEF87FF}"/>
            </c:ext>
          </c:extLst>
        </c:ser>
        <c:dLbls>
          <c:showLegendKey val="0"/>
          <c:showVal val="0"/>
          <c:showCatName val="0"/>
          <c:showSerName val="0"/>
          <c:showPercent val="0"/>
          <c:showBubbleSize val="0"/>
        </c:dLbls>
        <c:gapWidth val="90"/>
        <c:overlap val="-27"/>
        <c:axId val="650081008"/>
        <c:axId val="650084536"/>
      </c:barChart>
      <c:catAx>
        <c:axId val="6500810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HGPｺﾞｼｯｸM" panose="020B0600000000000000" pitchFamily="50" charset="-128"/>
                <a:ea typeface="HGPｺﾞｼｯｸM" panose="020B0600000000000000" pitchFamily="50" charset="-128"/>
                <a:cs typeface="+mn-cs"/>
              </a:defRPr>
            </a:pPr>
            <a:endParaRPr lang="ja-JP"/>
          </a:p>
        </c:txPr>
        <c:crossAx val="650084536"/>
        <c:crosses val="autoZero"/>
        <c:auto val="1"/>
        <c:lblAlgn val="ctr"/>
        <c:lblOffset val="100"/>
        <c:noMultiLvlLbl val="0"/>
      </c:catAx>
      <c:valAx>
        <c:axId val="65008453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HGPｺﾞｼｯｸM" panose="020B0600000000000000" pitchFamily="50" charset="-128"/>
                <a:ea typeface="HGPｺﾞｼｯｸM" panose="020B0600000000000000" pitchFamily="50" charset="-128"/>
                <a:cs typeface="+mn-cs"/>
              </a:defRPr>
            </a:pPr>
            <a:endParaRPr lang="ja-JP"/>
          </a:p>
        </c:txPr>
        <c:crossAx val="650081008"/>
        <c:crosses val="autoZero"/>
        <c:crossBetween val="between"/>
      </c:valAx>
      <c:spPr>
        <a:noFill/>
        <a:ln>
          <a:noFill/>
        </a:ln>
        <a:effectLst/>
      </c:spPr>
    </c:plotArea>
    <c:plotVisOnly val="1"/>
    <c:dispBlanksAs val="gap"/>
    <c:showDLblsOverMax val="0"/>
  </c:chart>
  <c:spPr>
    <a:noFill/>
    <a:ln>
      <a:noFill/>
    </a:ln>
    <a:effectLst/>
  </c:spPr>
  <c:txPr>
    <a:bodyPr/>
    <a:lstStyle/>
    <a:p>
      <a:pPr>
        <a:defRPr sz="800">
          <a:latin typeface="HGPｺﾞｼｯｸM" panose="020B0600000000000000" pitchFamily="50" charset="-128"/>
          <a:ea typeface="HGPｺﾞｼｯｸM" panose="020B0600000000000000" pitchFamily="50" charset="-128"/>
        </a:defRPr>
      </a:pPr>
      <a:endParaRPr lang="ja-JP"/>
    </a:p>
  </c:txPr>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solidFill>
                <a:schemeClr val="accent1"/>
              </a:solidFill>
            </a:ln>
            <a:effectLst/>
          </c:spPr>
          <c:invertIfNegative val="0"/>
          <c:dPt>
            <c:idx val="0"/>
            <c:invertIfNegative val="0"/>
            <c:bubble3D val="0"/>
            <c:spPr>
              <a:solidFill>
                <a:schemeClr val="accent1">
                  <a:lumMod val="40000"/>
                  <a:lumOff val="60000"/>
                </a:schemeClr>
              </a:solidFill>
              <a:ln>
                <a:solidFill>
                  <a:schemeClr val="accent1"/>
                </a:solidFill>
              </a:ln>
              <a:effectLst/>
            </c:spPr>
            <c:extLst>
              <c:ext xmlns:c16="http://schemas.microsoft.com/office/drawing/2014/chart" uri="{C3380CC4-5D6E-409C-BE32-E72D297353CC}">
                <c16:uniqueId val="{00000001-4514-4EE1-A7A5-2B68638D10E4}"/>
              </c:ext>
            </c:extLst>
          </c:dPt>
          <c:dLbls>
            <c:dLbl>
              <c:idx val="0"/>
              <c:delete val="1"/>
              <c:extLst>
                <c:ext xmlns:c15="http://schemas.microsoft.com/office/drawing/2012/chart" uri="{CE6537A1-D6FC-4f65-9D91-7224C49458BB}"/>
                <c:ext xmlns:c16="http://schemas.microsoft.com/office/drawing/2014/chart" uri="{C3380CC4-5D6E-409C-BE32-E72D297353CC}">
                  <c16:uniqueId val="{00000001-4514-4EE1-A7A5-2B68638D10E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HGPｺﾞｼｯｸM" panose="020B0600000000000000" pitchFamily="50" charset="-128"/>
                    <a:ea typeface="HGPｺﾞｼｯｸM" panose="020B0600000000000000"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2014</c:v>
                </c:pt>
                <c:pt idx="1">
                  <c:v>2015</c:v>
                </c:pt>
                <c:pt idx="2">
                  <c:v>2016</c:v>
                </c:pt>
                <c:pt idx="3">
                  <c:v>2017</c:v>
                </c:pt>
              </c:numCache>
            </c:numRef>
          </c:cat>
          <c:val>
            <c:numRef>
              <c:f>Sheet1!$B$2:$B$5</c:f>
              <c:numCache>
                <c:formatCode>General</c:formatCode>
                <c:ptCount val="4"/>
                <c:pt idx="0">
                  <c:v>-40</c:v>
                </c:pt>
                <c:pt idx="1">
                  <c:v>161</c:v>
                </c:pt>
                <c:pt idx="2">
                  <c:v>172</c:v>
                </c:pt>
                <c:pt idx="3">
                  <c:v>179</c:v>
                </c:pt>
              </c:numCache>
            </c:numRef>
          </c:val>
          <c:extLst>
            <c:ext xmlns:c16="http://schemas.microsoft.com/office/drawing/2014/chart" uri="{C3380CC4-5D6E-409C-BE32-E72D297353CC}">
              <c16:uniqueId val="{00000002-4514-4EE1-A7A5-2B68638D10E4}"/>
            </c:ext>
          </c:extLst>
        </c:ser>
        <c:dLbls>
          <c:showLegendKey val="0"/>
          <c:showVal val="0"/>
          <c:showCatName val="0"/>
          <c:showSerName val="0"/>
          <c:showPercent val="0"/>
          <c:showBubbleSize val="0"/>
        </c:dLbls>
        <c:gapWidth val="90"/>
        <c:overlap val="-27"/>
        <c:axId val="650087280"/>
        <c:axId val="650081792"/>
      </c:barChart>
      <c:catAx>
        <c:axId val="650087280"/>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HGPｺﾞｼｯｸM" panose="020B0600000000000000" pitchFamily="50" charset="-128"/>
                <a:ea typeface="HGPｺﾞｼｯｸM" panose="020B0600000000000000" pitchFamily="50" charset="-128"/>
                <a:cs typeface="+mn-cs"/>
              </a:defRPr>
            </a:pPr>
            <a:endParaRPr lang="ja-JP"/>
          </a:p>
        </c:txPr>
        <c:crossAx val="650081792"/>
        <c:crosses val="autoZero"/>
        <c:auto val="1"/>
        <c:lblAlgn val="ctr"/>
        <c:lblOffset val="100"/>
        <c:noMultiLvlLbl val="0"/>
      </c:catAx>
      <c:valAx>
        <c:axId val="650081792"/>
        <c:scaling>
          <c:orientation val="minMax"/>
          <c:min val="-5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HGPｺﾞｼｯｸM" panose="020B0600000000000000" pitchFamily="50" charset="-128"/>
                <a:ea typeface="HGPｺﾞｼｯｸM" panose="020B0600000000000000" pitchFamily="50" charset="-128"/>
                <a:cs typeface="+mn-cs"/>
              </a:defRPr>
            </a:pPr>
            <a:endParaRPr lang="ja-JP"/>
          </a:p>
        </c:txPr>
        <c:crossAx val="650087280"/>
        <c:crosses val="autoZero"/>
        <c:crossBetween val="between"/>
      </c:valAx>
      <c:spPr>
        <a:noFill/>
        <a:ln>
          <a:noFill/>
        </a:ln>
        <a:effectLst/>
      </c:spPr>
    </c:plotArea>
    <c:plotVisOnly val="1"/>
    <c:dispBlanksAs val="gap"/>
    <c:showDLblsOverMax val="0"/>
  </c:chart>
  <c:spPr>
    <a:noFill/>
    <a:ln>
      <a:noFill/>
    </a:ln>
    <a:effectLst/>
  </c:spPr>
  <c:txPr>
    <a:bodyPr/>
    <a:lstStyle/>
    <a:p>
      <a:pPr>
        <a:defRPr sz="800">
          <a:latin typeface="HGPｺﾞｼｯｸM" panose="020B0600000000000000" pitchFamily="50" charset="-128"/>
          <a:ea typeface="HGPｺﾞｼｯｸM" panose="020B0600000000000000" pitchFamily="50" charset="-128"/>
        </a:defRPr>
      </a:pPr>
      <a:endParaRPr lang="ja-JP"/>
    </a:p>
  </c:txPr>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系列 1</c:v>
                </c:pt>
              </c:strCache>
            </c:strRef>
          </c:tx>
          <c:spPr>
            <a:solidFill>
              <a:schemeClr val="accent1">
                <a:lumMod val="40000"/>
                <a:lumOff val="60000"/>
              </a:schemeClr>
            </a:solidFill>
            <a:ln>
              <a:solidFill>
                <a:schemeClr val="accent1"/>
              </a:solidFill>
            </a:ln>
            <a:effectLst/>
          </c:spPr>
          <c:invertIfNegative val="0"/>
          <c:dPt>
            <c:idx val="0"/>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3-B6BA-4043-B52A-1B2014ABDC77}"/>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大阪府</c:v>
                </c:pt>
                <c:pt idx="2">
                  <c:v>栃木県</c:v>
                </c:pt>
                <c:pt idx="3">
                  <c:v>埼玉県</c:v>
                </c:pt>
                <c:pt idx="4">
                  <c:v>岡山県</c:v>
                </c:pt>
                <c:pt idx="5">
                  <c:v>静岡県</c:v>
                </c:pt>
                <c:pt idx="6">
                  <c:v>広島県</c:v>
                </c:pt>
              </c:strCache>
            </c:strRef>
          </c:cat>
          <c:val>
            <c:numRef>
              <c:f>Sheet1!$B$2:$B$8</c:f>
              <c:numCache>
                <c:formatCode>General</c:formatCode>
                <c:ptCount val="7"/>
                <c:pt idx="0">
                  <c:v>781</c:v>
                </c:pt>
                <c:pt idx="2">
                  <c:v>1225</c:v>
                </c:pt>
                <c:pt idx="3">
                  <c:v>1375</c:v>
                </c:pt>
                <c:pt idx="4">
                  <c:v>1418</c:v>
                </c:pt>
                <c:pt idx="5">
                  <c:v>1825</c:v>
                </c:pt>
                <c:pt idx="6">
                  <c:v>2370</c:v>
                </c:pt>
              </c:numCache>
            </c:numRef>
          </c:val>
          <c:extLst>
            <c:ext xmlns:c16="http://schemas.microsoft.com/office/drawing/2014/chart" uri="{C3380CC4-5D6E-409C-BE32-E72D297353CC}">
              <c16:uniqueId val="{00000000-B6BA-4043-B52A-1B2014ABDC77}"/>
            </c:ext>
          </c:extLst>
        </c:ser>
        <c:dLbls>
          <c:showLegendKey val="0"/>
          <c:showVal val="0"/>
          <c:showCatName val="0"/>
          <c:showSerName val="0"/>
          <c:showPercent val="0"/>
          <c:showBubbleSize val="0"/>
        </c:dLbls>
        <c:gapWidth val="80"/>
        <c:axId val="650091592"/>
        <c:axId val="650100608"/>
      </c:barChart>
      <c:catAx>
        <c:axId val="65009159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50100608"/>
        <c:crosses val="autoZero"/>
        <c:auto val="1"/>
        <c:lblAlgn val="ctr"/>
        <c:lblOffset val="100"/>
        <c:noMultiLvlLbl val="0"/>
      </c:catAx>
      <c:valAx>
        <c:axId val="650100608"/>
        <c:scaling>
          <c:orientation val="minMax"/>
        </c:scaling>
        <c:delete val="1"/>
        <c:axPos val="b"/>
        <c:numFmt formatCode="General" sourceLinked="1"/>
        <c:majorTickMark val="none"/>
        <c:minorTickMark val="none"/>
        <c:tickLblPos val="nextTo"/>
        <c:crossAx val="650091592"/>
        <c:crosses val="autoZero"/>
        <c:crossBetween val="between"/>
        <c:majorUnit val="1000"/>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4155021510780409E-2"/>
          <c:y val="5.1257089554680363E-2"/>
          <c:w val="0.75189999075781067"/>
          <c:h val="0.81593549404953614"/>
        </c:manualLayout>
      </c:layout>
      <c:lineChart>
        <c:grouping val="standard"/>
        <c:varyColors val="0"/>
        <c:ser>
          <c:idx val="0"/>
          <c:order val="0"/>
          <c:tx>
            <c:strRef>
              <c:f>Sheet1!$B$1</c:f>
              <c:strCache>
                <c:ptCount val="1"/>
                <c:pt idx="0">
                  <c:v>大阪</c:v>
                </c:pt>
              </c:strCache>
            </c:strRef>
          </c:tx>
          <c:spPr>
            <a:ln w="38100" cap="rnd">
              <a:solidFill>
                <a:srgbClr val="FF0000"/>
              </a:solidFill>
              <a:round/>
            </a:ln>
            <a:effectLst/>
          </c:spPr>
          <c:marker>
            <c:symbol val="diamond"/>
            <c:size val="6"/>
            <c:spPr>
              <a:solidFill>
                <a:srgbClr val="FF0000"/>
              </a:solidFill>
              <a:ln w="38100">
                <a:solidFill>
                  <a:srgbClr val="FF0000"/>
                </a:solidFill>
                <a:round/>
              </a:ln>
              <a:effectLst/>
            </c:spPr>
          </c:marker>
          <c:dLbls>
            <c:dLbl>
              <c:idx val="0"/>
              <c:layout>
                <c:manualLayout>
                  <c:x val="-0.1515012431230621"/>
                  <c:y val="-2.6252312611176415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DB04-4902-A3C9-7322051A8394}"/>
                </c:ext>
              </c:extLst>
            </c:dLbl>
            <c:dLbl>
              <c:idx val="1"/>
              <c:layout>
                <c:manualLayout>
                  <c:x val="-1.7766111306991302E-2"/>
                  <c:y val="-5.3976112027364492E-4"/>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DB04-4902-A3C9-7322051A8394}"/>
                </c:ext>
              </c:extLst>
            </c:dLbl>
            <c:dLbl>
              <c:idx val="3"/>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2262-4AE9-B46A-19EA5725A2CA}"/>
                </c:ext>
              </c:extLst>
            </c:dLbl>
            <c:numFmt formatCode="#,##0.00_);[Red]\(#,##0.00\)"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1">
                          <a:lumMod val="35000"/>
                          <a:lumOff val="65000"/>
                        </a:schemeClr>
                      </a:solidFill>
                    </a:ln>
                    <a:effectLst/>
                  </c:spPr>
                </c15:leaderLines>
              </c:ext>
            </c:extLst>
          </c:dLbls>
          <c:cat>
            <c:numRef>
              <c:f>Sheet1!$A$2:$A$5</c:f>
              <c:numCache>
                <c:formatCode>General</c:formatCode>
                <c:ptCount val="4"/>
                <c:pt idx="0">
                  <c:v>2014</c:v>
                </c:pt>
                <c:pt idx="1">
                  <c:v>2015</c:v>
                </c:pt>
                <c:pt idx="2">
                  <c:v>2016</c:v>
                </c:pt>
                <c:pt idx="3">
                  <c:v>2017</c:v>
                </c:pt>
              </c:numCache>
            </c:numRef>
          </c:cat>
          <c:val>
            <c:numRef>
              <c:f>Sheet1!$B$2:$B$5</c:f>
              <c:numCache>
                <c:formatCode>0.00_ </c:formatCode>
                <c:ptCount val="4"/>
                <c:pt idx="0">
                  <c:v>4.96</c:v>
                </c:pt>
                <c:pt idx="1">
                  <c:v>5.91</c:v>
                </c:pt>
                <c:pt idx="2">
                  <c:v>6.67</c:v>
                </c:pt>
                <c:pt idx="3" formatCode="#,##0.00_);[Red]\(#,##0.00\)">
                  <c:v>6.43</c:v>
                </c:pt>
              </c:numCache>
            </c:numRef>
          </c:val>
          <c:smooth val="0"/>
          <c:extLst>
            <c:ext xmlns:c16="http://schemas.microsoft.com/office/drawing/2014/chart" uri="{C3380CC4-5D6E-409C-BE32-E72D297353CC}">
              <c16:uniqueId val="{00000000-E341-402C-8FB1-E1A2D2982EE8}"/>
            </c:ext>
          </c:extLst>
        </c:ser>
        <c:ser>
          <c:idx val="1"/>
          <c:order val="1"/>
          <c:tx>
            <c:strRef>
              <c:f>Sheet1!$C$1</c:f>
              <c:strCache>
                <c:ptCount val="1"/>
                <c:pt idx="0">
                  <c:v>愛知</c:v>
                </c:pt>
              </c:strCache>
            </c:strRef>
          </c:tx>
          <c:spPr>
            <a:ln w="22225" cap="rnd">
              <a:solidFill>
                <a:schemeClr val="accent6"/>
              </a:solidFill>
              <a:round/>
            </a:ln>
            <a:effectLst/>
          </c:spPr>
          <c:marker>
            <c:symbol val="square"/>
            <c:size val="6"/>
            <c:spPr>
              <a:solidFill>
                <a:schemeClr val="accent6"/>
              </a:solidFill>
              <a:ln w="9525">
                <a:solidFill>
                  <a:schemeClr val="accent6"/>
                </a:solidFill>
                <a:round/>
              </a:ln>
              <a:effectLst/>
            </c:spPr>
          </c:marker>
          <c:dLbls>
            <c:dLbl>
              <c:idx val="3"/>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2262-4AE9-B46A-19EA5725A2CA}"/>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Sheet1!$A$2:$A$5</c:f>
              <c:numCache>
                <c:formatCode>General</c:formatCode>
                <c:ptCount val="4"/>
                <c:pt idx="0">
                  <c:v>2014</c:v>
                </c:pt>
                <c:pt idx="1">
                  <c:v>2015</c:v>
                </c:pt>
                <c:pt idx="2">
                  <c:v>2016</c:v>
                </c:pt>
                <c:pt idx="3">
                  <c:v>2017</c:v>
                </c:pt>
              </c:numCache>
            </c:numRef>
          </c:cat>
          <c:val>
            <c:numRef>
              <c:f>Sheet1!$C$2:$C$5</c:f>
              <c:numCache>
                <c:formatCode>0.00_ </c:formatCode>
                <c:ptCount val="4"/>
                <c:pt idx="0">
                  <c:v>5.73</c:v>
                </c:pt>
                <c:pt idx="1">
                  <c:v>6.05</c:v>
                </c:pt>
                <c:pt idx="2">
                  <c:v>6.41</c:v>
                </c:pt>
                <c:pt idx="3" formatCode="#,##0.00_);[Red]\(#,##0.00\)">
                  <c:v>6.18</c:v>
                </c:pt>
              </c:numCache>
            </c:numRef>
          </c:val>
          <c:smooth val="0"/>
          <c:extLst>
            <c:ext xmlns:c16="http://schemas.microsoft.com/office/drawing/2014/chart" uri="{C3380CC4-5D6E-409C-BE32-E72D297353CC}">
              <c16:uniqueId val="{00000001-E341-402C-8FB1-E1A2D2982EE8}"/>
            </c:ext>
          </c:extLst>
        </c:ser>
        <c:ser>
          <c:idx val="2"/>
          <c:order val="2"/>
          <c:tx>
            <c:strRef>
              <c:f>Sheet1!$D$1</c:f>
              <c:strCache>
                <c:ptCount val="1"/>
                <c:pt idx="0">
                  <c:v>東京</c:v>
                </c:pt>
              </c:strCache>
            </c:strRef>
          </c:tx>
          <c:spPr>
            <a:ln w="22225" cap="rnd">
              <a:solidFill>
                <a:schemeClr val="accent3"/>
              </a:solidFill>
              <a:round/>
            </a:ln>
            <a:effectLst/>
          </c:spPr>
          <c:marker>
            <c:symbol val="triangle"/>
            <c:size val="6"/>
            <c:spPr>
              <a:solidFill>
                <a:schemeClr val="accent3"/>
              </a:solidFill>
              <a:ln w="9525">
                <a:solidFill>
                  <a:schemeClr val="accent3"/>
                </a:solidFill>
                <a:round/>
              </a:ln>
              <a:effectLst/>
            </c:spPr>
          </c:marker>
          <c:dLbls>
            <c:dLbl>
              <c:idx val="3"/>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2262-4AE9-B46A-19EA5725A2CA}"/>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Sheet1!$A$2:$A$5</c:f>
              <c:numCache>
                <c:formatCode>General</c:formatCode>
                <c:ptCount val="4"/>
                <c:pt idx="0">
                  <c:v>2014</c:v>
                </c:pt>
                <c:pt idx="1">
                  <c:v>2015</c:v>
                </c:pt>
                <c:pt idx="2">
                  <c:v>2016</c:v>
                </c:pt>
                <c:pt idx="3">
                  <c:v>2017</c:v>
                </c:pt>
              </c:numCache>
            </c:numRef>
          </c:cat>
          <c:val>
            <c:numRef>
              <c:f>Sheet1!$D$2:$D$5</c:f>
              <c:numCache>
                <c:formatCode>0.00_ </c:formatCode>
                <c:ptCount val="4"/>
                <c:pt idx="0">
                  <c:v>5.13</c:v>
                </c:pt>
                <c:pt idx="1">
                  <c:v>5.63</c:v>
                </c:pt>
                <c:pt idx="2">
                  <c:v>5.99</c:v>
                </c:pt>
                <c:pt idx="3" formatCode="#,##0.00_);[Red]\(#,##0.00\)">
                  <c:v>5.91</c:v>
                </c:pt>
              </c:numCache>
            </c:numRef>
          </c:val>
          <c:smooth val="0"/>
          <c:extLst>
            <c:ext xmlns:c16="http://schemas.microsoft.com/office/drawing/2014/chart" uri="{C3380CC4-5D6E-409C-BE32-E72D297353CC}">
              <c16:uniqueId val="{00000002-E341-402C-8FB1-E1A2D2982EE8}"/>
            </c:ext>
          </c:extLst>
        </c:ser>
        <c:ser>
          <c:idx val="3"/>
          <c:order val="3"/>
          <c:tx>
            <c:strRef>
              <c:f>Sheet1!$E$1</c:f>
              <c:strCache>
                <c:ptCount val="1"/>
                <c:pt idx="0">
                  <c:v>全国</c:v>
                </c:pt>
              </c:strCache>
            </c:strRef>
          </c:tx>
          <c:spPr>
            <a:ln w="22225" cap="rnd">
              <a:solidFill>
                <a:schemeClr val="accent4"/>
              </a:solidFill>
              <a:round/>
            </a:ln>
            <a:effectLst/>
          </c:spPr>
          <c:marker>
            <c:symbol val="x"/>
            <c:size val="6"/>
            <c:spPr>
              <a:noFill/>
              <a:ln w="9525">
                <a:solidFill>
                  <a:schemeClr val="accent4"/>
                </a:solidFill>
                <a:round/>
              </a:ln>
              <a:effectLst/>
            </c:spPr>
          </c:marker>
          <c:dLbls>
            <c:dLbl>
              <c:idx val="3"/>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2262-4AE9-B46A-19EA5725A2CA}"/>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Sheet1!$A$2:$A$5</c:f>
              <c:numCache>
                <c:formatCode>General</c:formatCode>
                <c:ptCount val="4"/>
                <c:pt idx="0">
                  <c:v>2014</c:v>
                </c:pt>
                <c:pt idx="1">
                  <c:v>2015</c:v>
                </c:pt>
                <c:pt idx="2">
                  <c:v>2016</c:v>
                </c:pt>
                <c:pt idx="3">
                  <c:v>2017</c:v>
                </c:pt>
              </c:numCache>
            </c:numRef>
          </c:cat>
          <c:val>
            <c:numRef>
              <c:f>Sheet1!$E$2:$E$5</c:f>
              <c:numCache>
                <c:formatCode>0.00_ </c:formatCode>
                <c:ptCount val="4"/>
                <c:pt idx="0">
                  <c:v>4.8600000000000003</c:v>
                </c:pt>
                <c:pt idx="1">
                  <c:v>5.18</c:v>
                </c:pt>
                <c:pt idx="2">
                  <c:v>5.6</c:v>
                </c:pt>
                <c:pt idx="3" formatCode="#,##0.00_);[Red]\(#,##0.00\)">
                  <c:v>5.55</c:v>
                </c:pt>
              </c:numCache>
            </c:numRef>
          </c:val>
          <c:smooth val="0"/>
          <c:extLst>
            <c:ext xmlns:c16="http://schemas.microsoft.com/office/drawing/2014/chart" uri="{C3380CC4-5D6E-409C-BE32-E72D297353CC}">
              <c16:uniqueId val="{00000000-D560-4AC8-8FBC-7C67EF2E1DD7}"/>
            </c:ext>
          </c:extLst>
        </c:ser>
        <c:dLbls>
          <c:showLegendKey val="0"/>
          <c:showVal val="0"/>
          <c:showCatName val="0"/>
          <c:showSerName val="0"/>
          <c:showPercent val="0"/>
          <c:showBubbleSize val="0"/>
        </c:dLbls>
        <c:marker val="1"/>
        <c:smooth val="0"/>
        <c:axId val="392851368"/>
        <c:axId val="392851760"/>
      </c:lineChart>
      <c:catAx>
        <c:axId val="3928513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all" spc="120" normalizeH="0" baseline="0">
                <a:solidFill>
                  <a:schemeClr val="tx1"/>
                </a:solidFill>
                <a:latin typeface="Meiryo UI" panose="020B0604030504040204" pitchFamily="50" charset="-128"/>
                <a:ea typeface="Meiryo UI" panose="020B0604030504040204" pitchFamily="50" charset="-128"/>
                <a:cs typeface="+mn-cs"/>
              </a:defRPr>
            </a:pPr>
            <a:endParaRPr lang="ja-JP"/>
          </a:p>
        </c:txPr>
        <c:crossAx val="392851760"/>
        <c:crosses val="autoZero"/>
        <c:auto val="1"/>
        <c:lblAlgn val="ctr"/>
        <c:lblOffset val="100"/>
        <c:noMultiLvlLbl val="0"/>
      </c:catAx>
      <c:valAx>
        <c:axId val="392851760"/>
        <c:scaling>
          <c:orientation val="minMax"/>
          <c:min val="4.5"/>
        </c:scaling>
        <c:delete val="0"/>
        <c:axPos val="l"/>
        <c:numFmt formatCode="0.0_ " sourceLinked="0"/>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eiryo UI" panose="020B0604030504040204" pitchFamily="50" charset="-128"/>
                <a:ea typeface="Meiryo UI" panose="020B0604030504040204" pitchFamily="50" charset="-128"/>
                <a:cs typeface="+mn-cs"/>
              </a:defRPr>
            </a:pPr>
            <a:endParaRPr lang="ja-JP"/>
          </a:p>
        </c:txPr>
        <c:crossAx val="392851368"/>
        <c:crosses val="autoZero"/>
        <c:crossBetween val="between"/>
      </c:valAx>
      <c:spPr>
        <a:noFill/>
        <a:ln>
          <a:noFill/>
        </a:ln>
        <a:effectLst/>
      </c:spPr>
    </c:plotArea>
    <c:plotVisOnly val="1"/>
    <c:dispBlanksAs val="gap"/>
    <c:showDLblsOverMax val="0"/>
  </c:chart>
  <c:spPr>
    <a:noFill/>
    <a:ln>
      <a:noFill/>
    </a:ln>
    <a:effectLst/>
  </c:spPr>
  <c:txPr>
    <a:bodyPr/>
    <a:lstStyle/>
    <a:p>
      <a:pPr>
        <a:defRPr sz="900">
          <a:solidFill>
            <a:schemeClr val="tx1"/>
          </a:solidFill>
          <a:latin typeface="Meiryo UI" panose="020B0604030504040204" pitchFamily="50" charset="-128"/>
          <a:ea typeface="Meiryo UI" panose="020B0604030504040204" pitchFamily="50" charset="-128"/>
        </a:defRPr>
      </a:pPr>
      <a:endParaRPr lang="ja-JP"/>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系列 1</c:v>
                </c:pt>
              </c:strCache>
            </c:strRef>
          </c:tx>
          <c:spPr>
            <a:solidFill>
              <a:schemeClr val="accent1">
                <a:lumMod val="40000"/>
                <a:lumOff val="60000"/>
              </a:schemeClr>
            </a:solidFill>
            <a:ln>
              <a:solidFill>
                <a:schemeClr val="accent1"/>
              </a:solidFill>
            </a:ln>
            <a:effectLst/>
          </c:spPr>
          <c:invertIfNegative val="0"/>
          <c:dPt>
            <c:idx val="6"/>
            <c:invertIfNegative val="0"/>
            <c:bubble3D val="0"/>
            <c:spPr>
              <a:solidFill>
                <a:schemeClr val="accent1"/>
              </a:solidFill>
              <a:ln>
                <a:solidFill>
                  <a:schemeClr val="accent1"/>
                </a:solidFill>
              </a:ln>
              <a:effectLst/>
            </c:spPr>
            <c:extLst>
              <c:ext xmlns:c16="http://schemas.microsoft.com/office/drawing/2014/chart" uri="{C3380CC4-5D6E-409C-BE32-E72D297353CC}">
                <c16:uniqueId val="{00000001-1DF8-4806-9F83-24CB3248044B}"/>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2">
                  <c:v>岡山県</c:v>
                </c:pt>
                <c:pt idx="3">
                  <c:v>埼玉県</c:v>
                </c:pt>
                <c:pt idx="4">
                  <c:v>静岡県</c:v>
                </c:pt>
                <c:pt idx="5">
                  <c:v>広島県</c:v>
                </c:pt>
                <c:pt idx="6">
                  <c:v>大阪府</c:v>
                </c:pt>
              </c:strCache>
            </c:strRef>
          </c:cat>
          <c:val>
            <c:numRef>
              <c:f>Sheet1!$B$2:$B$8</c:f>
              <c:numCache>
                <c:formatCode>General</c:formatCode>
                <c:ptCount val="7"/>
                <c:pt idx="2">
                  <c:v>1553</c:v>
                </c:pt>
                <c:pt idx="3">
                  <c:v>1911</c:v>
                </c:pt>
                <c:pt idx="4">
                  <c:v>2005</c:v>
                </c:pt>
                <c:pt idx="5">
                  <c:v>2244</c:v>
                </c:pt>
                <c:pt idx="6">
                  <c:v>2390</c:v>
                </c:pt>
              </c:numCache>
            </c:numRef>
          </c:val>
          <c:extLst>
            <c:ext xmlns:c16="http://schemas.microsoft.com/office/drawing/2014/chart" uri="{C3380CC4-5D6E-409C-BE32-E72D297353CC}">
              <c16:uniqueId val="{00000000-1DF8-4806-9F83-24CB3248044B}"/>
            </c:ext>
          </c:extLst>
        </c:ser>
        <c:dLbls>
          <c:showLegendKey val="0"/>
          <c:showVal val="0"/>
          <c:showCatName val="0"/>
          <c:showSerName val="0"/>
          <c:showPercent val="0"/>
          <c:showBubbleSize val="0"/>
        </c:dLbls>
        <c:gapWidth val="80"/>
        <c:axId val="650093160"/>
        <c:axId val="650095904"/>
      </c:barChart>
      <c:catAx>
        <c:axId val="65009316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50095904"/>
        <c:crosses val="autoZero"/>
        <c:auto val="1"/>
        <c:lblAlgn val="ctr"/>
        <c:lblOffset val="100"/>
        <c:noMultiLvlLbl val="0"/>
      </c:catAx>
      <c:valAx>
        <c:axId val="650095904"/>
        <c:scaling>
          <c:orientation val="minMax"/>
        </c:scaling>
        <c:delete val="1"/>
        <c:axPos val="b"/>
        <c:numFmt formatCode="General" sourceLinked="1"/>
        <c:majorTickMark val="none"/>
        <c:minorTickMark val="none"/>
        <c:tickLblPos val="nextTo"/>
        <c:crossAx val="650093160"/>
        <c:crosses val="autoZero"/>
        <c:crossBetween val="between"/>
        <c:majorUnit val="1000"/>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000">
          <a:latin typeface="Meiryo UI" panose="020B0604030504040204" pitchFamily="50" charset="-128"/>
          <a:ea typeface="Meiryo UI" panose="020B0604030504040204" pitchFamily="50" charset="-128"/>
        </a:defRPr>
      </a:pPr>
      <a:endParaRPr lang="ja-JP"/>
    </a:p>
  </c:txPr>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775687761252067"/>
          <c:y val="6.3064919927292226E-2"/>
          <c:w val="0.7343418878195781"/>
          <c:h val="0.71703319645842845"/>
        </c:manualLayout>
      </c:layout>
      <c:barChart>
        <c:barDir val="col"/>
        <c:grouping val="stacked"/>
        <c:varyColors val="0"/>
        <c:ser>
          <c:idx val="0"/>
          <c:order val="0"/>
          <c:tx>
            <c:strRef>
              <c:f>Sheet1!$B$1</c:f>
              <c:strCache>
                <c:ptCount val="1"/>
                <c:pt idx="0">
                  <c:v>区長自由</c:v>
                </c:pt>
              </c:strCache>
            </c:strRef>
          </c:tx>
          <c:spPr>
            <a:solidFill>
              <a:schemeClr val="accent1">
                <a:lumMod val="40000"/>
                <a:lumOff val="60000"/>
              </a:schemeClr>
            </a:solidFill>
            <a:ln>
              <a:solidFill>
                <a:schemeClr val="accent1"/>
              </a:solidFill>
            </a:ln>
            <a:effectLst/>
          </c:spPr>
          <c:invertIfNegative val="0"/>
          <c:dLbls>
            <c:numFmt formatCode="#,##0_);[Red]\(#,##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2012</c:v>
                </c:pt>
                <c:pt idx="1">
                  <c:v>2013</c:v>
                </c:pt>
                <c:pt idx="2">
                  <c:v>2014</c:v>
                </c:pt>
                <c:pt idx="3">
                  <c:v>2015</c:v>
                </c:pt>
                <c:pt idx="4">
                  <c:v>2016</c:v>
                </c:pt>
                <c:pt idx="5">
                  <c:v>2017</c:v>
                </c:pt>
              </c:numCache>
            </c:numRef>
          </c:cat>
          <c:val>
            <c:numRef>
              <c:f>Sheet1!$B$2:$B$7</c:f>
              <c:numCache>
                <c:formatCode>General</c:formatCode>
                <c:ptCount val="6"/>
                <c:pt idx="0">
                  <c:v>5034</c:v>
                </c:pt>
                <c:pt idx="1">
                  <c:v>6664</c:v>
                </c:pt>
                <c:pt idx="2">
                  <c:v>7879</c:v>
                </c:pt>
                <c:pt idx="3">
                  <c:v>8561</c:v>
                </c:pt>
                <c:pt idx="4">
                  <c:v>8243</c:v>
                </c:pt>
                <c:pt idx="5">
                  <c:v>9299</c:v>
                </c:pt>
              </c:numCache>
            </c:numRef>
          </c:val>
          <c:extLst>
            <c:ext xmlns:c16="http://schemas.microsoft.com/office/drawing/2014/chart" uri="{C3380CC4-5D6E-409C-BE32-E72D297353CC}">
              <c16:uniqueId val="{00000000-72D1-403B-8A79-061E462C4D77}"/>
            </c:ext>
          </c:extLst>
        </c:ser>
        <c:ser>
          <c:idx val="1"/>
          <c:order val="1"/>
          <c:tx>
            <c:strRef>
              <c:f>Sheet1!$C$1</c:f>
              <c:strCache>
                <c:ptCount val="1"/>
                <c:pt idx="0">
                  <c:v>区ＣＭ自由</c:v>
                </c:pt>
              </c:strCache>
            </c:strRef>
          </c:tx>
          <c:spPr>
            <a:pattFill prst="pct30">
              <a:fgClr>
                <a:schemeClr val="accent2"/>
              </a:fgClr>
              <a:bgClr>
                <a:schemeClr val="bg1"/>
              </a:bgClr>
            </a:pattFill>
            <a:ln>
              <a:solidFill>
                <a:schemeClr val="accent2"/>
              </a:solidFill>
            </a:ln>
            <a:effectLst/>
          </c:spPr>
          <c:invertIfNegative val="0"/>
          <c:dLbls>
            <c:numFmt formatCode="#,##0_);[Red]\(#,##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2012</c:v>
                </c:pt>
                <c:pt idx="1">
                  <c:v>2013</c:v>
                </c:pt>
                <c:pt idx="2">
                  <c:v>2014</c:v>
                </c:pt>
                <c:pt idx="3">
                  <c:v>2015</c:v>
                </c:pt>
                <c:pt idx="4">
                  <c:v>2016</c:v>
                </c:pt>
                <c:pt idx="5">
                  <c:v>2017</c:v>
                </c:pt>
              </c:numCache>
            </c:numRef>
          </c:cat>
          <c:val>
            <c:numRef>
              <c:f>Sheet1!$C$2:$C$7</c:f>
              <c:numCache>
                <c:formatCode>General</c:formatCode>
                <c:ptCount val="6"/>
                <c:pt idx="1">
                  <c:v>15262</c:v>
                </c:pt>
                <c:pt idx="2">
                  <c:v>19092</c:v>
                </c:pt>
                <c:pt idx="3">
                  <c:v>16701</c:v>
                </c:pt>
                <c:pt idx="4">
                  <c:v>16245</c:v>
                </c:pt>
                <c:pt idx="5">
                  <c:v>16272</c:v>
                </c:pt>
              </c:numCache>
            </c:numRef>
          </c:val>
          <c:extLst>
            <c:ext xmlns:c16="http://schemas.microsoft.com/office/drawing/2014/chart" uri="{C3380CC4-5D6E-409C-BE32-E72D297353CC}">
              <c16:uniqueId val="{00000001-72D1-403B-8A79-061E462C4D77}"/>
            </c:ext>
          </c:extLst>
        </c:ser>
        <c:dLbls>
          <c:showLegendKey val="0"/>
          <c:showVal val="0"/>
          <c:showCatName val="0"/>
          <c:showSerName val="0"/>
          <c:showPercent val="0"/>
          <c:showBubbleSize val="0"/>
        </c:dLbls>
        <c:gapWidth val="80"/>
        <c:overlap val="100"/>
        <c:axId val="650049648"/>
        <c:axId val="650047688"/>
      </c:barChart>
      <c:catAx>
        <c:axId val="6500496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50047688"/>
        <c:crosses val="autoZero"/>
        <c:auto val="1"/>
        <c:lblAlgn val="ctr"/>
        <c:lblOffset val="100"/>
        <c:noMultiLvlLbl val="0"/>
      </c:catAx>
      <c:valAx>
        <c:axId val="650047688"/>
        <c:scaling>
          <c:orientation val="minMax"/>
        </c:scaling>
        <c:delete val="0"/>
        <c:axPos val="l"/>
        <c:numFmt formatCode="#,##0_);[Red]\(#,##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650049648"/>
        <c:crosses val="autoZero"/>
        <c:crossBetween val="between"/>
        <c:dispUnits>
          <c:builtInUnit val="hundreds"/>
        </c:dispUnits>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Meiryo UI" panose="020B0604030504040204" pitchFamily="50" charset="-128"/>
          <a:ea typeface="Meiryo UI" panose="020B0604030504040204" pitchFamily="50" charset="-128"/>
        </a:defRPr>
      </a:pPr>
      <a:endParaRPr lang="ja-JP"/>
    </a:p>
  </c:txPr>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開業数</c:v>
                </c:pt>
              </c:strCache>
            </c:strRef>
          </c:tx>
          <c:spPr>
            <a:solidFill>
              <a:schemeClr val="accent1"/>
            </a:solidFill>
            <a:ln>
              <a:noFill/>
            </a:ln>
            <a:effectLst/>
          </c:spPr>
          <c:invertIfNegative val="0"/>
          <c:cat>
            <c:numRef>
              <c:f>Sheet1!$A$2:$A$3</c:f>
              <c:numCache>
                <c:formatCode>General</c:formatCode>
                <c:ptCount val="2"/>
                <c:pt idx="0">
                  <c:v>2008</c:v>
                </c:pt>
                <c:pt idx="1">
                  <c:v>2017</c:v>
                </c:pt>
              </c:numCache>
            </c:numRef>
          </c:cat>
          <c:val>
            <c:numRef>
              <c:f>Sheet1!$B$2:$B$3</c:f>
              <c:numCache>
                <c:formatCode>General</c:formatCode>
                <c:ptCount val="2"/>
                <c:pt idx="0">
                  <c:v>7246</c:v>
                </c:pt>
                <c:pt idx="1">
                  <c:v>11629</c:v>
                </c:pt>
              </c:numCache>
            </c:numRef>
          </c:val>
          <c:extLst>
            <c:ext xmlns:c16="http://schemas.microsoft.com/office/drawing/2014/chart" uri="{C3380CC4-5D6E-409C-BE32-E72D297353CC}">
              <c16:uniqueId val="{00000000-CAFB-4A86-AB68-ED8E9827A0ED}"/>
            </c:ext>
          </c:extLst>
        </c:ser>
        <c:dLbls>
          <c:showLegendKey val="0"/>
          <c:showVal val="0"/>
          <c:showCatName val="0"/>
          <c:showSerName val="0"/>
          <c:showPercent val="0"/>
          <c:showBubbleSize val="0"/>
        </c:dLbls>
        <c:gapWidth val="80"/>
        <c:overlap val="-27"/>
        <c:axId val="392852936"/>
        <c:axId val="392873712"/>
      </c:barChart>
      <c:catAx>
        <c:axId val="3928529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392873712"/>
        <c:crosses val="autoZero"/>
        <c:auto val="1"/>
        <c:lblAlgn val="ctr"/>
        <c:lblOffset val="100"/>
        <c:noMultiLvlLbl val="0"/>
      </c:catAx>
      <c:valAx>
        <c:axId val="392873712"/>
        <c:scaling>
          <c:orientation val="minMax"/>
        </c:scaling>
        <c:delete val="1"/>
        <c:axPos val="l"/>
        <c:numFmt formatCode="General" sourceLinked="1"/>
        <c:majorTickMark val="none"/>
        <c:minorTickMark val="none"/>
        <c:tickLblPos val="nextTo"/>
        <c:crossAx val="392852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グラフ用!$A$5</c:f>
              <c:strCache>
                <c:ptCount val="1"/>
                <c:pt idx="0">
                  <c:v>　東京都</c:v>
                </c:pt>
              </c:strCache>
            </c:strRef>
          </c:tx>
          <c:spPr>
            <a:ln w="28575" cap="rnd">
              <a:solidFill>
                <a:schemeClr val="tx1"/>
              </a:solidFill>
              <a:prstDash val="sysDash"/>
              <a:round/>
            </a:ln>
            <a:effectLst/>
          </c:spPr>
          <c:marker>
            <c:symbol val="none"/>
          </c:marker>
          <c:dLbls>
            <c:dLbl>
              <c:idx val="8"/>
              <c:layout>
                <c:manualLayout>
                  <c:x val="-4.2333333333333334E-2"/>
                  <c:y val="4.4797178130511463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34A3-4C58-9BDF-A0D3FEF2410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グラフ用!$B$4:$J$4</c:f>
              <c:numCache>
                <c:formatCode>General</c:formatCode>
                <c:ptCount val="9"/>
                <c:pt idx="0">
                  <c:v>2009</c:v>
                </c:pt>
                <c:pt idx="1">
                  <c:v>2010</c:v>
                </c:pt>
                <c:pt idx="2">
                  <c:v>2011</c:v>
                </c:pt>
                <c:pt idx="3">
                  <c:v>2012</c:v>
                </c:pt>
                <c:pt idx="4">
                  <c:v>2013</c:v>
                </c:pt>
                <c:pt idx="5">
                  <c:v>2014</c:v>
                </c:pt>
                <c:pt idx="6">
                  <c:v>2015</c:v>
                </c:pt>
                <c:pt idx="7">
                  <c:v>2016</c:v>
                </c:pt>
                <c:pt idx="8">
                  <c:v>2017</c:v>
                </c:pt>
              </c:numCache>
            </c:numRef>
          </c:cat>
          <c:val>
            <c:numRef>
              <c:f>グラフ用!$B$5:$J$5</c:f>
              <c:numCache>
                <c:formatCode>#,##0.0;[Red]\-#,##0.0</c:formatCode>
                <c:ptCount val="9"/>
                <c:pt idx="0" formatCode="0.0_);[Red]\(0.0\)">
                  <c:v>76</c:v>
                </c:pt>
                <c:pt idx="1">
                  <c:v>80.5</c:v>
                </c:pt>
                <c:pt idx="2" formatCode="#,##0.0\ ;\-#.##0.0\ ;0.0\ ;@\ ">
                  <c:v>70.599999999999994</c:v>
                </c:pt>
                <c:pt idx="3" formatCode="0.0">
                  <c:v>82.2</c:v>
                </c:pt>
                <c:pt idx="4" formatCode="#,##0.0\ ;\-#.##0.0\ ;0.0\ ;@\ ">
                  <c:v>82.7</c:v>
                </c:pt>
                <c:pt idx="5" formatCode="#,##0.0\ ;\-#.##0.0\ ;0.0\ ;@\ ">
                  <c:v>82.9</c:v>
                </c:pt>
                <c:pt idx="6" formatCode="#,##0.0\ ;\-#.##0.0\ ;0.0\ ;@\ ">
                  <c:v>85.3</c:v>
                </c:pt>
                <c:pt idx="7" formatCode="0.0">
                  <c:v>82.2</c:v>
                </c:pt>
                <c:pt idx="8" formatCode="0.0">
                  <c:v>83.3</c:v>
                </c:pt>
              </c:numCache>
            </c:numRef>
          </c:val>
          <c:smooth val="0"/>
          <c:extLst>
            <c:ext xmlns:c16="http://schemas.microsoft.com/office/drawing/2014/chart" uri="{C3380CC4-5D6E-409C-BE32-E72D297353CC}">
              <c16:uniqueId val="{00000001-34A3-4C58-9BDF-A0D3FEF24106}"/>
            </c:ext>
          </c:extLst>
        </c:ser>
        <c:ser>
          <c:idx val="1"/>
          <c:order val="1"/>
          <c:tx>
            <c:strRef>
              <c:f>グラフ用!$A$6</c:f>
              <c:strCache>
                <c:ptCount val="1"/>
                <c:pt idx="0">
                  <c:v>　京都府</c:v>
                </c:pt>
              </c:strCache>
            </c:strRef>
          </c:tx>
          <c:spPr>
            <a:ln w="28575" cap="rnd">
              <a:solidFill>
                <a:schemeClr val="tx1"/>
              </a:solidFill>
              <a:prstDash val="sysDot"/>
              <a:round/>
            </a:ln>
            <a:effectLst/>
          </c:spPr>
          <c:marker>
            <c:symbol val="none"/>
          </c:marker>
          <c:dLbls>
            <c:dLbl>
              <c:idx val="8"/>
              <c:layout>
                <c:manualLayout>
                  <c:x val="-4.2333333333333334E-2"/>
                  <c:y val="6.7195767195767253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34A3-4C58-9BDF-A0D3FEF2410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グラフ用!$B$4:$J$4</c:f>
              <c:numCache>
                <c:formatCode>General</c:formatCode>
                <c:ptCount val="9"/>
                <c:pt idx="0">
                  <c:v>2009</c:v>
                </c:pt>
                <c:pt idx="1">
                  <c:v>2010</c:v>
                </c:pt>
                <c:pt idx="2">
                  <c:v>2011</c:v>
                </c:pt>
                <c:pt idx="3">
                  <c:v>2012</c:v>
                </c:pt>
                <c:pt idx="4">
                  <c:v>2013</c:v>
                </c:pt>
                <c:pt idx="5">
                  <c:v>2014</c:v>
                </c:pt>
                <c:pt idx="6">
                  <c:v>2015</c:v>
                </c:pt>
                <c:pt idx="7">
                  <c:v>2016</c:v>
                </c:pt>
                <c:pt idx="8">
                  <c:v>2017</c:v>
                </c:pt>
              </c:numCache>
            </c:numRef>
          </c:cat>
          <c:val>
            <c:numRef>
              <c:f>グラフ用!$B$6:$J$6</c:f>
              <c:numCache>
                <c:formatCode>#,##0.0;[Red]\-#,##0.0</c:formatCode>
                <c:ptCount val="9"/>
                <c:pt idx="0" formatCode="0.0_);[Red]\(0.0\)">
                  <c:v>73.8</c:v>
                </c:pt>
                <c:pt idx="1">
                  <c:v>79.900000000000006</c:v>
                </c:pt>
                <c:pt idx="2" formatCode="#,##0.0\ ;\-#.##0.0\ ;0.0\ ;@\ ">
                  <c:v>69.7</c:v>
                </c:pt>
                <c:pt idx="3" formatCode="0.0">
                  <c:v>79.8</c:v>
                </c:pt>
                <c:pt idx="4" formatCode="#,##0.0\ ;\-#.##0.0\ ;0.0\ ;@\ ">
                  <c:v>74.099999999999994</c:v>
                </c:pt>
                <c:pt idx="5" formatCode="#,##0.0\ ;\-#.##0.0\ ;0.0\ ;@\ ">
                  <c:v>76.5</c:v>
                </c:pt>
                <c:pt idx="6" formatCode="#,##0.0\ ;\-#.##0.0\ ;0.0\ ;@\ ">
                  <c:v>79.7</c:v>
                </c:pt>
                <c:pt idx="7" formatCode="0.0">
                  <c:v>79.8</c:v>
                </c:pt>
                <c:pt idx="8" formatCode="0.0">
                  <c:v>77.8</c:v>
                </c:pt>
              </c:numCache>
            </c:numRef>
          </c:val>
          <c:smooth val="0"/>
          <c:extLst>
            <c:ext xmlns:c16="http://schemas.microsoft.com/office/drawing/2014/chart" uri="{C3380CC4-5D6E-409C-BE32-E72D297353CC}">
              <c16:uniqueId val="{00000003-34A3-4C58-9BDF-A0D3FEF24106}"/>
            </c:ext>
          </c:extLst>
        </c:ser>
        <c:ser>
          <c:idx val="2"/>
          <c:order val="2"/>
          <c:tx>
            <c:strRef>
              <c:f>グラフ用!$A$7</c:f>
              <c:strCache>
                <c:ptCount val="1"/>
                <c:pt idx="0">
                  <c:v>　大阪府</c:v>
                </c:pt>
              </c:strCache>
            </c:strRef>
          </c:tx>
          <c:spPr>
            <a:ln w="38100" cap="rnd">
              <a:solidFill>
                <a:srgbClr val="FF0000"/>
              </a:solidFill>
              <a:round/>
            </a:ln>
            <a:effectLst/>
          </c:spPr>
          <c:marker>
            <c:symbol val="none"/>
          </c:marker>
          <c:dLbls>
            <c:dLbl>
              <c:idx val="8"/>
              <c:layout>
                <c:manualLayout>
                  <c:x val="-5.6444444444444443E-2"/>
                  <c:y val="-8.3994708994709025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34A3-4C58-9BDF-A0D3FEF2410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pPr>
                <a:endParaRPr lang="ja-JP"/>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グラフ用!$B$4:$J$4</c:f>
              <c:numCache>
                <c:formatCode>General</c:formatCode>
                <c:ptCount val="9"/>
                <c:pt idx="0">
                  <c:v>2009</c:v>
                </c:pt>
                <c:pt idx="1">
                  <c:v>2010</c:v>
                </c:pt>
                <c:pt idx="2">
                  <c:v>2011</c:v>
                </c:pt>
                <c:pt idx="3">
                  <c:v>2012</c:v>
                </c:pt>
                <c:pt idx="4">
                  <c:v>2013</c:v>
                </c:pt>
                <c:pt idx="5">
                  <c:v>2014</c:v>
                </c:pt>
                <c:pt idx="6">
                  <c:v>2015</c:v>
                </c:pt>
                <c:pt idx="7">
                  <c:v>2016</c:v>
                </c:pt>
                <c:pt idx="8">
                  <c:v>2017</c:v>
                </c:pt>
              </c:numCache>
            </c:numRef>
          </c:cat>
          <c:val>
            <c:numRef>
              <c:f>グラフ用!$B$7:$J$7</c:f>
              <c:numCache>
                <c:formatCode>#,##0.0;[Red]\-#,##0.0</c:formatCode>
                <c:ptCount val="9"/>
                <c:pt idx="0" formatCode="0.0_);[Red]\(0.0\)">
                  <c:v>68.099999999999994</c:v>
                </c:pt>
                <c:pt idx="1">
                  <c:v>75</c:v>
                </c:pt>
                <c:pt idx="2" formatCode="#,##0.0\ ;\-#.##0.0\ ;0.0\ ;@\ ">
                  <c:v>72</c:v>
                </c:pt>
                <c:pt idx="3" formatCode="0.0">
                  <c:v>85.9</c:v>
                </c:pt>
                <c:pt idx="4" formatCode="#,##0.0\ ;\-#.##0.0\ ;0.0\ ;@\ ">
                  <c:v>79</c:v>
                </c:pt>
                <c:pt idx="5" formatCode="#,##0.0\ ;\-#.##0.0\ ;0.0\ ;@\ ">
                  <c:v>83.6</c:v>
                </c:pt>
                <c:pt idx="6" formatCode="#,##0.0\ ;\-#.##0.0\ ;0.0\ ;@\ ">
                  <c:v>87.1</c:v>
                </c:pt>
                <c:pt idx="7" formatCode="0.0">
                  <c:v>85.9</c:v>
                </c:pt>
                <c:pt idx="8" formatCode="0.0">
                  <c:v>85.5</c:v>
                </c:pt>
              </c:numCache>
            </c:numRef>
          </c:val>
          <c:smooth val="0"/>
          <c:extLst>
            <c:ext xmlns:c16="http://schemas.microsoft.com/office/drawing/2014/chart" uri="{C3380CC4-5D6E-409C-BE32-E72D297353CC}">
              <c16:uniqueId val="{00000005-34A3-4C58-9BDF-A0D3FEF24106}"/>
            </c:ext>
          </c:extLst>
        </c:ser>
        <c:dLbls>
          <c:showLegendKey val="0"/>
          <c:showVal val="0"/>
          <c:showCatName val="0"/>
          <c:showSerName val="0"/>
          <c:showPercent val="0"/>
          <c:showBubbleSize val="0"/>
        </c:dLbls>
        <c:smooth val="0"/>
        <c:axId val="288408216"/>
        <c:axId val="288407560"/>
      </c:lineChart>
      <c:catAx>
        <c:axId val="288408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288407560"/>
        <c:crosses val="autoZero"/>
        <c:auto val="1"/>
        <c:lblAlgn val="ctr"/>
        <c:lblOffset val="100"/>
        <c:noMultiLvlLbl val="0"/>
      </c:catAx>
      <c:valAx>
        <c:axId val="288407560"/>
        <c:scaling>
          <c:orientation val="minMax"/>
          <c:max val="90"/>
          <c:min val="60"/>
        </c:scaling>
        <c:delete val="0"/>
        <c:axPos val="l"/>
        <c:numFmt formatCode="0;[Red]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eiryo UI" panose="020B0604030504040204" pitchFamily="50" charset="-128"/>
                <a:ea typeface="Meiryo UI" panose="020B0604030504040204" pitchFamily="50" charset="-128"/>
                <a:cs typeface="+mn-cs"/>
              </a:defRPr>
            </a:pPr>
            <a:endParaRPr lang="ja-JP"/>
          </a:p>
        </c:txPr>
        <c:crossAx val="288408216"/>
        <c:crosses val="autoZero"/>
        <c:crossBetween val="between"/>
        <c:majorUnit val="5"/>
        <c:minorUnit val="1"/>
      </c:valAx>
      <c:spPr>
        <a:noFill/>
        <a:ln>
          <a:noFill/>
        </a:ln>
        <a:effectLst/>
      </c:spPr>
    </c:plotArea>
    <c:plotVisOnly val="1"/>
    <c:dispBlanksAs val="gap"/>
    <c:showDLblsOverMax val="0"/>
  </c:chart>
  <c:spPr>
    <a:noFill/>
    <a:ln>
      <a:noFill/>
    </a:ln>
    <a:effectLst/>
  </c:spPr>
  <c:txPr>
    <a:bodyPr/>
    <a:lstStyle/>
    <a:p>
      <a:pPr>
        <a:defRPr>
          <a:latin typeface="Meiryo UI" panose="020B0604030504040204" pitchFamily="50" charset="-128"/>
          <a:ea typeface="Meiryo UI" panose="020B0604030504040204" pitchFamily="50" charset="-128"/>
        </a:defRPr>
      </a:pPr>
      <a:endParaRPr lang="ja-JP"/>
    </a:p>
  </c:txPr>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14.xml><?xml version="1.0" encoding="utf-8"?>
<cs:chartStyle xmlns:cs="http://schemas.microsoft.com/office/drawing/2012/chartStyle" xmlns:a="http://schemas.openxmlformats.org/drawingml/2006/main" id="323">
  <cs:axisTitle>
    <cs:lnRef idx="0"/>
    <cs:fillRef idx="0"/>
    <cs:effectRef idx="0"/>
    <cs:fontRef idx="minor">
      <a:schemeClr val="tx1">
        <a:lumMod val="65000"/>
        <a:lumOff val="35000"/>
      </a:schemeClr>
    </cs:fontRef>
    <cs:defRPr sz="1197"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
  <cs:dataPoint3D>
    <cs:lnRef idx="0"/>
    <cs:fillRef idx="0">
      <cs:styleClr val="auto"/>
    </cs:fillRef>
    <cs:effectRef idx="0"/>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cap="flat" cmpd="sng" algn="ctr">
        <a:solidFill>
          <a:schemeClr val="tx1">
            <a:lumMod val="65000"/>
            <a:lumOff val="35000"/>
          </a:schemeClr>
        </a:solidFill>
        <a:round/>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15875" cap="flat" cmpd="sng" algn="ctr">
        <a:solidFill>
          <a:schemeClr val="tx1">
            <a:lumMod val="65000"/>
            <a:lumOff val="3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1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48.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49.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0.06222</cdr:x>
      <cdr:y>0.94531</cdr:y>
    </cdr:from>
    <cdr:to>
      <cdr:x>0.83333</cdr:x>
      <cdr:y>0.98438</cdr:y>
    </cdr:to>
    <cdr:sp macro="" textlink="">
      <cdr:nvSpPr>
        <cdr:cNvPr id="2" name="テキスト ボックス 1"/>
        <cdr:cNvSpPr txBox="1"/>
      </cdr:nvSpPr>
      <cdr:spPr>
        <a:xfrm xmlns:a="http://schemas.openxmlformats.org/drawingml/2006/main">
          <a:off x="333375" y="2881312"/>
          <a:ext cx="4131469" cy="11906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ja-JP" altLang="en-US" sz="1100"/>
        </a:p>
      </cdr:txBody>
    </cdr:sp>
  </cdr:relSizeAnchor>
  <cdr:relSizeAnchor xmlns:cdr="http://schemas.openxmlformats.org/drawingml/2006/chartDrawing">
    <cdr:from>
      <cdr:x>0.837</cdr:x>
      <cdr:y>0.08832</cdr:y>
    </cdr:from>
    <cdr:to>
      <cdr:x>0.99586</cdr:x>
      <cdr:y>0.85912</cdr:y>
    </cdr:to>
    <cdr:sp macro="" textlink="">
      <cdr:nvSpPr>
        <cdr:cNvPr id="3" name="テキスト ボックス 2"/>
        <cdr:cNvSpPr txBox="1"/>
      </cdr:nvSpPr>
      <cdr:spPr>
        <a:xfrm xmlns:a="http://schemas.openxmlformats.org/drawingml/2006/main">
          <a:off x="3619265" y="126142"/>
          <a:ext cx="686926" cy="110084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just"/>
          <a:r>
            <a:rPr lang="ja-JP" altLang="en-US" sz="800" spc="-20" dirty="0"/>
            <a:t>注：</a:t>
          </a:r>
          <a:r>
            <a:rPr lang="en-US" altLang="ja-JP" sz="800" spc="-20" dirty="0"/>
            <a:t>2017</a:t>
          </a:r>
          <a:r>
            <a:rPr lang="ja-JP" altLang="en-US" sz="800" spc="-20" dirty="0"/>
            <a:t>年度は各政令市において、県費負担教職員に係る権限移譲に伴い予算額が増加</a:t>
          </a:r>
        </a:p>
      </cdr:txBody>
    </cdr:sp>
  </cdr:relSizeAnchor>
</c:userShapes>
</file>

<file path=ppt/media/hdphoto1.wdp>
</file>

<file path=ppt/media/hdphoto2.wdp>
</file>

<file path=ppt/media/hdphoto3.wdp>
</file>

<file path=ppt/media/image1.png>
</file>

<file path=ppt/media/image11.png>
</file>

<file path=ppt/media/image12.jpeg>
</file>

<file path=ppt/media/image13.jpe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tmp>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787" cy="498693"/>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55838" y="0"/>
            <a:ext cx="2949787" cy="498693"/>
          </a:xfrm>
          <a:prstGeom prst="rect">
            <a:avLst/>
          </a:prstGeom>
        </p:spPr>
        <p:txBody>
          <a:bodyPr vert="horz" lIns="91440" tIns="45720" rIns="91440" bIns="45720" rtlCol="0"/>
          <a:lstStyle>
            <a:lvl1pPr algn="r">
              <a:defRPr sz="1200"/>
            </a:lvl1pPr>
          </a:lstStyle>
          <a:p>
            <a:fld id="{5A341A20-8478-4C1C-BE02-31BFBBE9F3EA}" type="datetimeFigureOut">
              <a:rPr kumimoji="1" lang="ja-JP" altLang="en-US" smtClean="0"/>
              <a:t>2019/5/20</a:t>
            </a:fld>
            <a:endParaRPr kumimoji="1" lang="ja-JP" altLang="en-US"/>
          </a:p>
        </p:txBody>
      </p:sp>
      <p:sp>
        <p:nvSpPr>
          <p:cNvPr id="4" name="スライド イメージ プレースホルダー 3"/>
          <p:cNvSpPr>
            <a:spLocks noGrp="1" noRot="1" noChangeAspect="1"/>
          </p:cNvSpPr>
          <p:nvPr>
            <p:ph type="sldImg" idx="2"/>
          </p:nvPr>
        </p:nvSpPr>
        <p:spPr>
          <a:xfrm>
            <a:off x="1168400" y="1243013"/>
            <a:ext cx="4470400" cy="33543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0720" y="4783307"/>
            <a:ext cx="5445760" cy="3913614"/>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440647"/>
            <a:ext cx="2949787" cy="498692"/>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55838" y="9440647"/>
            <a:ext cx="2949787" cy="498692"/>
          </a:xfrm>
          <a:prstGeom prst="rect">
            <a:avLst/>
          </a:prstGeom>
        </p:spPr>
        <p:txBody>
          <a:bodyPr vert="horz" lIns="91440" tIns="45720" rIns="91440" bIns="45720" rtlCol="0" anchor="b"/>
          <a:lstStyle>
            <a:lvl1pPr algn="r">
              <a:defRPr sz="1200"/>
            </a:lvl1pPr>
          </a:lstStyle>
          <a:p>
            <a:fld id="{54E77E6D-4318-4181-B329-ED3A8DAEF872}" type="slidenum">
              <a:rPr kumimoji="1" lang="ja-JP" altLang="en-US" smtClean="0"/>
              <a:t>‹#›</a:t>
            </a:fld>
            <a:endParaRPr kumimoji="1" lang="ja-JP" altLang="en-US"/>
          </a:p>
        </p:txBody>
      </p:sp>
    </p:spTree>
    <p:extLst>
      <p:ext uri="{BB962C8B-B14F-4D97-AF65-F5344CB8AC3E}">
        <p14:creationId xmlns:p14="http://schemas.microsoft.com/office/powerpoint/2010/main" val="271052955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1</a:t>
            </a:fld>
            <a:endParaRPr kumimoji="1" lang="ja-JP" altLang="en-US"/>
          </a:p>
        </p:txBody>
      </p:sp>
    </p:spTree>
    <p:extLst>
      <p:ext uri="{BB962C8B-B14F-4D97-AF65-F5344CB8AC3E}">
        <p14:creationId xmlns:p14="http://schemas.microsoft.com/office/powerpoint/2010/main" val="1877302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46618BF-638D-4B4E-8107-9AC108E65754}" type="slidenum">
              <a:rPr kumimoji="1" lang="ja-JP" altLang="en-US" smtClean="0"/>
              <a:t>34</a:t>
            </a:fld>
            <a:endParaRPr kumimoji="1" lang="ja-JP" altLang="en-US"/>
          </a:p>
        </p:txBody>
      </p:sp>
    </p:spTree>
    <p:extLst>
      <p:ext uri="{BB962C8B-B14F-4D97-AF65-F5344CB8AC3E}">
        <p14:creationId xmlns:p14="http://schemas.microsoft.com/office/powerpoint/2010/main" val="437091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46618BF-638D-4B4E-8107-9AC108E65754}" type="slidenum">
              <a:rPr kumimoji="1" lang="ja-JP" altLang="en-US" smtClean="0"/>
              <a:t>36</a:t>
            </a:fld>
            <a:endParaRPr kumimoji="1" lang="ja-JP" altLang="en-US"/>
          </a:p>
        </p:txBody>
      </p:sp>
    </p:spTree>
    <p:extLst>
      <p:ext uri="{BB962C8B-B14F-4D97-AF65-F5344CB8AC3E}">
        <p14:creationId xmlns:p14="http://schemas.microsoft.com/office/powerpoint/2010/main" val="37624278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37</a:t>
            </a:fld>
            <a:endParaRPr kumimoji="1" lang="ja-JP" altLang="en-US"/>
          </a:p>
        </p:txBody>
      </p:sp>
    </p:spTree>
    <p:extLst>
      <p:ext uri="{BB962C8B-B14F-4D97-AF65-F5344CB8AC3E}">
        <p14:creationId xmlns:p14="http://schemas.microsoft.com/office/powerpoint/2010/main" val="23902343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38</a:t>
            </a:fld>
            <a:endParaRPr kumimoji="1" lang="ja-JP" altLang="en-US"/>
          </a:p>
        </p:txBody>
      </p:sp>
    </p:spTree>
    <p:extLst>
      <p:ext uri="{BB962C8B-B14F-4D97-AF65-F5344CB8AC3E}">
        <p14:creationId xmlns:p14="http://schemas.microsoft.com/office/powerpoint/2010/main" val="716398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46618BF-638D-4B4E-8107-9AC108E65754}" type="slidenum">
              <a:rPr kumimoji="1" lang="ja-JP" altLang="en-US" smtClean="0"/>
              <a:t>40</a:t>
            </a:fld>
            <a:endParaRPr kumimoji="1" lang="ja-JP" altLang="en-US"/>
          </a:p>
        </p:txBody>
      </p:sp>
    </p:spTree>
    <p:extLst>
      <p:ext uri="{BB962C8B-B14F-4D97-AF65-F5344CB8AC3E}">
        <p14:creationId xmlns:p14="http://schemas.microsoft.com/office/powerpoint/2010/main" val="22603722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46618BF-638D-4B4E-8107-9AC108E65754}" type="slidenum">
              <a:rPr kumimoji="1" lang="ja-JP" altLang="en-US" smtClean="0"/>
              <a:t>41</a:t>
            </a:fld>
            <a:endParaRPr kumimoji="1" lang="ja-JP" altLang="en-US"/>
          </a:p>
        </p:txBody>
      </p:sp>
    </p:spTree>
    <p:extLst>
      <p:ext uri="{BB962C8B-B14F-4D97-AF65-F5344CB8AC3E}">
        <p14:creationId xmlns:p14="http://schemas.microsoft.com/office/powerpoint/2010/main" val="2905367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43</a:t>
            </a:fld>
            <a:endParaRPr kumimoji="1" lang="ja-JP" altLang="en-US"/>
          </a:p>
        </p:txBody>
      </p:sp>
    </p:spTree>
    <p:extLst>
      <p:ext uri="{BB962C8B-B14F-4D97-AF65-F5344CB8AC3E}">
        <p14:creationId xmlns:p14="http://schemas.microsoft.com/office/powerpoint/2010/main" val="10496780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44</a:t>
            </a:fld>
            <a:endParaRPr kumimoji="1" lang="ja-JP" altLang="en-US"/>
          </a:p>
        </p:txBody>
      </p:sp>
    </p:spTree>
    <p:extLst>
      <p:ext uri="{BB962C8B-B14F-4D97-AF65-F5344CB8AC3E}">
        <p14:creationId xmlns:p14="http://schemas.microsoft.com/office/powerpoint/2010/main" val="2118572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46618BF-638D-4B4E-8107-9AC108E65754}" type="slidenum">
              <a:rPr kumimoji="1" lang="ja-JP" altLang="en-US" smtClean="0"/>
              <a:t>47</a:t>
            </a:fld>
            <a:endParaRPr kumimoji="1" lang="ja-JP" altLang="en-US"/>
          </a:p>
        </p:txBody>
      </p:sp>
    </p:spTree>
    <p:extLst>
      <p:ext uri="{BB962C8B-B14F-4D97-AF65-F5344CB8AC3E}">
        <p14:creationId xmlns:p14="http://schemas.microsoft.com/office/powerpoint/2010/main" val="30844033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46618BF-638D-4B4E-8107-9AC108E65754}" type="slidenum">
              <a:rPr kumimoji="1" lang="ja-JP" altLang="en-US" smtClean="0"/>
              <a:t>49</a:t>
            </a:fld>
            <a:endParaRPr kumimoji="1" lang="ja-JP" altLang="en-US"/>
          </a:p>
        </p:txBody>
      </p:sp>
    </p:spTree>
    <p:extLst>
      <p:ext uri="{BB962C8B-B14F-4D97-AF65-F5344CB8AC3E}">
        <p14:creationId xmlns:p14="http://schemas.microsoft.com/office/powerpoint/2010/main" val="1152003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3</a:t>
            </a:fld>
            <a:endParaRPr kumimoji="1" lang="ja-JP" altLang="en-US"/>
          </a:p>
        </p:txBody>
      </p:sp>
    </p:spTree>
    <p:extLst>
      <p:ext uri="{BB962C8B-B14F-4D97-AF65-F5344CB8AC3E}">
        <p14:creationId xmlns:p14="http://schemas.microsoft.com/office/powerpoint/2010/main" val="12685395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51</a:t>
            </a:fld>
            <a:endParaRPr kumimoji="1" lang="ja-JP" altLang="en-US"/>
          </a:p>
        </p:txBody>
      </p:sp>
    </p:spTree>
    <p:extLst>
      <p:ext uri="{BB962C8B-B14F-4D97-AF65-F5344CB8AC3E}">
        <p14:creationId xmlns:p14="http://schemas.microsoft.com/office/powerpoint/2010/main" val="2836321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52</a:t>
            </a:fld>
            <a:endParaRPr kumimoji="1" lang="ja-JP" altLang="en-US"/>
          </a:p>
        </p:txBody>
      </p:sp>
    </p:spTree>
    <p:extLst>
      <p:ext uri="{BB962C8B-B14F-4D97-AF65-F5344CB8AC3E}">
        <p14:creationId xmlns:p14="http://schemas.microsoft.com/office/powerpoint/2010/main" val="39220028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53</a:t>
            </a:fld>
            <a:endParaRPr kumimoji="1" lang="ja-JP" altLang="en-US"/>
          </a:p>
        </p:txBody>
      </p:sp>
    </p:spTree>
    <p:extLst>
      <p:ext uri="{BB962C8B-B14F-4D97-AF65-F5344CB8AC3E}">
        <p14:creationId xmlns:p14="http://schemas.microsoft.com/office/powerpoint/2010/main" val="6181043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AE66D2B3-7F21-4C6B-9577-734DFFB173EB}" type="slidenum">
              <a:rPr kumimoji="1" lang="ja-JP" altLang="en-US" smtClean="0"/>
              <a:t>54</a:t>
            </a:fld>
            <a:endParaRPr kumimoji="1" lang="ja-JP" altLang="en-US"/>
          </a:p>
        </p:txBody>
      </p:sp>
    </p:spTree>
    <p:extLst>
      <p:ext uri="{BB962C8B-B14F-4D97-AF65-F5344CB8AC3E}">
        <p14:creationId xmlns:p14="http://schemas.microsoft.com/office/powerpoint/2010/main" val="7809346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46618BF-638D-4B4E-8107-9AC108E65754}" type="slidenum">
              <a:rPr kumimoji="1" lang="ja-JP" altLang="en-US" smtClean="0"/>
              <a:t>56</a:t>
            </a:fld>
            <a:endParaRPr kumimoji="1" lang="ja-JP" altLang="en-US"/>
          </a:p>
        </p:txBody>
      </p:sp>
    </p:spTree>
    <p:extLst>
      <p:ext uri="{BB962C8B-B14F-4D97-AF65-F5344CB8AC3E}">
        <p14:creationId xmlns:p14="http://schemas.microsoft.com/office/powerpoint/2010/main" val="9647431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6DE47704-DA29-41EA-9615-E30FD9C8010D}" type="slidenum">
              <a:rPr kumimoji="1" lang="ja-JP" altLang="en-US" smtClean="0"/>
              <a:pPr/>
              <a:t>62</a:t>
            </a:fld>
            <a:endParaRPr kumimoji="1" lang="ja-JP" altLang="en-US"/>
          </a:p>
        </p:txBody>
      </p:sp>
    </p:spTree>
    <p:extLst>
      <p:ext uri="{BB962C8B-B14F-4D97-AF65-F5344CB8AC3E}">
        <p14:creationId xmlns:p14="http://schemas.microsoft.com/office/powerpoint/2010/main" val="33623010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85</a:t>
            </a:fld>
            <a:endParaRPr kumimoji="1" lang="ja-JP" altLang="en-US"/>
          </a:p>
        </p:txBody>
      </p:sp>
    </p:spTree>
    <p:extLst>
      <p:ext uri="{BB962C8B-B14F-4D97-AF65-F5344CB8AC3E}">
        <p14:creationId xmlns:p14="http://schemas.microsoft.com/office/powerpoint/2010/main" val="1861040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6</a:t>
            </a:fld>
            <a:endParaRPr kumimoji="1" lang="ja-JP" altLang="en-US"/>
          </a:p>
        </p:txBody>
      </p:sp>
    </p:spTree>
    <p:extLst>
      <p:ext uri="{BB962C8B-B14F-4D97-AF65-F5344CB8AC3E}">
        <p14:creationId xmlns:p14="http://schemas.microsoft.com/office/powerpoint/2010/main" val="4274137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8</a:t>
            </a:fld>
            <a:endParaRPr kumimoji="1" lang="ja-JP" altLang="en-US"/>
          </a:p>
        </p:txBody>
      </p:sp>
    </p:spTree>
    <p:extLst>
      <p:ext uri="{BB962C8B-B14F-4D97-AF65-F5344CB8AC3E}">
        <p14:creationId xmlns:p14="http://schemas.microsoft.com/office/powerpoint/2010/main" val="3417375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18</a:t>
            </a:fld>
            <a:endParaRPr kumimoji="1" lang="ja-JP" altLang="en-US"/>
          </a:p>
        </p:txBody>
      </p:sp>
    </p:spTree>
    <p:extLst>
      <p:ext uri="{BB962C8B-B14F-4D97-AF65-F5344CB8AC3E}">
        <p14:creationId xmlns:p14="http://schemas.microsoft.com/office/powerpoint/2010/main" val="37708019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19</a:t>
            </a:fld>
            <a:endParaRPr kumimoji="1" lang="ja-JP" altLang="en-US"/>
          </a:p>
        </p:txBody>
      </p:sp>
    </p:spTree>
    <p:extLst>
      <p:ext uri="{BB962C8B-B14F-4D97-AF65-F5344CB8AC3E}">
        <p14:creationId xmlns:p14="http://schemas.microsoft.com/office/powerpoint/2010/main" val="76930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54E77E6D-4318-4181-B329-ED3A8DAEF872}" type="slidenum">
              <a:rPr kumimoji="1" lang="ja-JP" altLang="en-US" smtClean="0"/>
              <a:t>22</a:t>
            </a:fld>
            <a:endParaRPr kumimoji="1" lang="ja-JP" altLang="en-US"/>
          </a:p>
        </p:txBody>
      </p:sp>
    </p:spTree>
    <p:extLst>
      <p:ext uri="{BB962C8B-B14F-4D97-AF65-F5344CB8AC3E}">
        <p14:creationId xmlns:p14="http://schemas.microsoft.com/office/powerpoint/2010/main" val="4005308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6DE47704-DA29-41EA-9615-E30FD9C8010D}" type="slidenum">
              <a:rPr kumimoji="1" lang="ja-JP" altLang="en-US" smtClean="0"/>
              <a:t>26</a:t>
            </a:fld>
            <a:endParaRPr kumimoji="1" lang="ja-JP" altLang="en-US"/>
          </a:p>
        </p:txBody>
      </p:sp>
    </p:spTree>
    <p:extLst>
      <p:ext uri="{BB962C8B-B14F-4D97-AF65-F5344CB8AC3E}">
        <p14:creationId xmlns:p14="http://schemas.microsoft.com/office/powerpoint/2010/main" val="8653959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54E77E6D-4318-4181-B329-ED3A8DAEF872}" type="slidenum">
              <a:rPr kumimoji="1" lang="ja-JP" altLang="en-US" smtClean="0"/>
              <a:t>30</a:t>
            </a:fld>
            <a:endParaRPr kumimoji="1" lang="ja-JP" altLang="en-US"/>
          </a:p>
        </p:txBody>
      </p:sp>
    </p:spTree>
    <p:extLst>
      <p:ext uri="{BB962C8B-B14F-4D97-AF65-F5344CB8AC3E}">
        <p14:creationId xmlns:p14="http://schemas.microsoft.com/office/powerpoint/2010/main" val="2229586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022A0DD3-9BE1-434A-B3C5-F94A72C0C3C5}" type="datetime1">
              <a:rPr kumimoji="1" lang="ja-JP" altLang="en-US" smtClean="0"/>
              <a:t>2019/5/20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3246266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2753403D-7178-4A7F-AA01-C29202162250}" type="datetime1">
              <a:rPr kumimoji="1" lang="ja-JP" altLang="en-US" smtClean="0"/>
              <a:t>2019/5/20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a:xfrm>
            <a:off x="6991350" y="6356351"/>
            <a:ext cx="2057400" cy="365125"/>
          </a:xfrm>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2845439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06AE2F87-0EA5-4DF7-A13A-AFC5DB1CD2F1}" type="datetime1">
              <a:rPr kumimoji="1" lang="ja-JP" altLang="en-US" smtClean="0"/>
              <a:t>2019/5/20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a:xfrm>
            <a:off x="6991350" y="6356351"/>
            <a:ext cx="2057400" cy="365125"/>
          </a:xfrm>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1879587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0B210623-3CBD-4F43-9F34-52734F8E97B4}" type="datetime1">
              <a:rPr kumimoji="1" lang="ja-JP" altLang="en-US" smtClean="0"/>
              <a:t>2019/5/20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a:xfrm>
            <a:off x="7086600" y="6483071"/>
            <a:ext cx="2057400" cy="365125"/>
          </a:xfrm>
        </p:spPr>
        <p:txBody>
          <a:bodyPr/>
          <a:lstStyle>
            <a:lvl1pPr>
              <a:defRPr sz="1400" b="1">
                <a:solidFill>
                  <a:schemeClr val="tx1"/>
                </a:solidFill>
              </a:defRPr>
            </a:lvl1pPr>
          </a:lstStyle>
          <a:p>
            <a:fld id="{138CA411-231B-42B9-AF63-97A64194AA60}" type="slidenum">
              <a:rPr lang="ja-JP" altLang="en-US" smtClean="0"/>
              <a:pPr/>
              <a:t>‹#›</a:t>
            </a:fld>
            <a:endParaRPr lang="ja-JP" altLang="en-US"/>
          </a:p>
        </p:txBody>
      </p:sp>
    </p:spTree>
    <p:extLst>
      <p:ext uri="{BB962C8B-B14F-4D97-AF65-F5344CB8AC3E}">
        <p14:creationId xmlns:p14="http://schemas.microsoft.com/office/powerpoint/2010/main" val="3296934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9727EFD5-B163-4F6F-B2A2-147796A3BB0D}" type="datetime1">
              <a:rPr kumimoji="1" lang="ja-JP" altLang="en-US" smtClean="0"/>
              <a:t>2019/5/20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4186366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9050C2A8-3715-4A88-8B4F-F4D97863204A}" type="datetime1">
              <a:rPr kumimoji="1" lang="ja-JP" altLang="en-US" smtClean="0"/>
              <a:t>2019/5/20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3091942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FF7410F1-04B7-4295-80C1-0D17FE7A40E6}" type="datetime1">
              <a:rPr kumimoji="1" lang="ja-JP" altLang="en-US" smtClean="0"/>
              <a:t>2019/5/20</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1944089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3E20DAAA-6F0D-4F4D-81EF-262D2DE17FEB}" type="datetime1">
              <a:rPr kumimoji="1" lang="ja-JP" altLang="en-US" smtClean="0"/>
              <a:t>2019/5/20</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1261710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FE773A-140F-41CA-A459-B2C318B78BEA}" type="datetime1">
              <a:rPr kumimoji="1" lang="ja-JP" altLang="en-US" smtClean="0"/>
              <a:t>2019/5/20</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a:xfrm>
            <a:off x="6991350" y="6356351"/>
            <a:ext cx="2057400" cy="365125"/>
          </a:xfrm>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2856680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4D6DC7E3-6791-4364-B33D-BE68892D1C90}" type="datetime1">
              <a:rPr kumimoji="1" lang="ja-JP" altLang="en-US" smtClean="0"/>
              <a:t>2019/5/20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a:xfrm>
            <a:off x="6978650" y="6356351"/>
            <a:ext cx="2057400" cy="365125"/>
          </a:xfrm>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3376859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7B00F214-4913-4E95-A334-0AA5F53E1C52}" type="datetime1">
              <a:rPr kumimoji="1" lang="ja-JP" altLang="en-US" smtClean="0"/>
              <a:t>2019/5/20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a:xfrm>
            <a:off x="6978650" y="6356351"/>
            <a:ext cx="2057400" cy="365125"/>
          </a:xfrm>
        </p:spPr>
        <p:txBody>
          <a:body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4152314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96DB77-9DD8-4E98-B0AC-6B6F41449550}" type="datetime1">
              <a:rPr kumimoji="1" lang="ja-JP" altLang="en-US" smtClean="0"/>
              <a:t>2019/5/20</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8CA411-231B-42B9-AF63-97A64194AA60}" type="slidenum">
              <a:rPr kumimoji="1" lang="ja-JP" altLang="en-US" smtClean="0"/>
              <a:t>‹#›</a:t>
            </a:fld>
            <a:endParaRPr kumimoji="1" lang="ja-JP" altLang="en-US"/>
          </a:p>
        </p:txBody>
      </p:sp>
    </p:spTree>
    <p:extLst>
      <p:ext uri="{BB962C8B-B14F-4D97-AF65-F5344CB8AC3E}">
        <p14:creationId xmlns:p14="http://schemas.microsoft.com/office/powerpoint/2010/main" val="35747903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2.xml"/><Relationship Id="rId5" Type="http://schemas.openxmlformats.org/officeDocument/2006/relationships/chart" Target="../charts/chart13.xml"/><Relationship Id="rId4" Type="http://schemas.openxmlformats.org/officeDocument/2006/relationships/chart" Target="../charts/chart12.xml"/></Relationships>
</file>

<file path=ppt/slides/_rels/slide11.xml.rels><?xml version="1.0" encoding="UTF-8" standalone="yes"?>
<Relationships xmlns="http://schemas.openxmlformats.org/package/2006/relationships"><Relationship Id="rId3" Type="http://schemas.openxmlformats.org/officeDocument/2006/relationships/chart" Target="../charts/chart15.xml"/><Relationship Id="rId7" Type="http://schemas.openxmlformats.org/officeDocument/2006/relationships/chart" Target="../charts/chart19.xml"/><Relationship Id="rId2" Type="http://schemas.openxmlformats.org/officeDocument/2006/relationships/chart" Target="../charts/chart14.xml"/><Relationship Id="rId1" Type="http://schemas.openxmlformats.org/officeDocument/2006/relationships/slideLayout" Target="../slideLayouts/slideLayout2.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chart" Target="../charts/chart16.xml"/></Relationships>
</file>

<file path=ppt/slides/_rels/slide12.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chart" Target="../charts/chart20.xml"/><Relationship Id="rId1" Type="http://schemas.openxmlformats.org/officeDocument/2006/relationships/slideLayout" Target="../slideLayouts/slideLayout2.xml"/><Relationship Id="rId6" Type="http://schemas.openxmlformats.org/officeDocument/2006/relationships/chart" Target="../charts/chart24.xml"/><Relationship Id="rId5" Type="http://schemas.openxmlformats.org/officeDocument/2006/relationships/chart" Target="../charts/chart23.xml"/><Relationship Id="rId4" Type="http://schemas.openxmlformats.org/officeDocument/2006/relationships/chart" Target="../charts/chart22.xml"/></Relationships>
</file>

<file path=ppt/slides/_rels/slide13.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2.xml"/><Relationship Id="rId5" Type="http://schemas.openxmlformats.org/officeDocument/2006/relationships/chart" Target="../charts/chart28.xml"/><Relationship Id="rId4" Type="http://schemas.openxmlformats.org/officeDocument/2006/relationships/chart" Target="../charts/chart2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30.xml"/><Relationship Id="rId2" Type="http://schemas.openxmlformats.org/officeDocument/2006/relationships/chart" Target="../charts/chart29.xml"/><Relationship Id="rId1" Type="http://schemas.openxmlformats.org/officeDocument/2006/relationships/slideLayout" Target="../slideLayouts/slideLayout2.xml"/><Relationship Id="rId4" Type="http://schemas.openxmlformats.org/officeDocument/2006/relationships/chart" Target="../charts/chart31.xml"/></Relationships>
</file>

<file path=ppt/slides/_rels/slide16.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chart" Target="../charts/chart34.xml"/><Relationship Id="rId2" Type="http://schemas.openxmlformats.org/officeDocument/2006/relationships/chart" Target="../charts/chart3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chart" Target="../charts/chart38.xml"/><Relationship Id="rId5" Type="http://schemas.openxmlformats.org/officeDocument/2006/relationships/chart" Target="../charts/chart37.xml"/><Relationship Id="rId4" Type="http://schemas.openxmlformats.org/officeDocument/2006/relationships/chart" Target="../charts/chart36.xml"/></Relationships>
</file>

<file path=ppt/slides/_rels/slide19.xml.rels><?xml version="1.0" encoding="UTF-8" standalone="yes"?>
<Relationships xmlns="http://schemas.openxmlformats.org/package/2006/relationships"><Relationship Id="rId3" Type="http://schemas.openxmlformats.org/officeDocument/2006/relationships/chart" Target="../charts/chart39.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chart" Target="../charts/chart42.xml"/><Relationship Id="rId5" Type="http://schemas.openxmlformats.org/officeDocument/2006/relationships/chart" Target="../charts/chart41.xml"/><Relationship Id="rId4" Type="http://schemas.openxmlformats.org/officeDocument/2006/relationships/chart" Target="../charts/chart4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3" Type="http://schemas.openxmlformats.org/officeDocument/2006/relationships/chart" Target="../charts/chart43.xml"/><Relationship Id="rId7"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chart" Target="../charts/chart45.xml"/><Relationship Id="rId4" Type="http://schemas.openxmlformats.org/officeDocument/2006/relationships/chart" Target="../charts/chart44.xml"/></Relationships>
</file>

<file path=ppt/slides/_rels/slide37.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2.jpeg"/><Relationship Id="rId7"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chart" Target="../charts/chart47.xml"/><Relationship Id="rId4" Type="http://schemas.openxmlformats.org/officeDocument/2006/relationships/image" Target="../media/image13.jpeg"/><Relationship Id="rId9" Type="http://schemas.openxmlformats.org/officeDocument/2006/relationships/chart" Target="../charts/chart46.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tmp"/><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hart" Target="../charts/chart48.xml"/></Relationships>
</file>

<file path=ppt/slides/_rels/slide41.xml.rels><?xml version="1.0" encoding="UTF-8" standalone="yes"?>
<Relationships xmlns="http://schemas.openxmlformats.org/package/2006/relationships"><Relationship Id="rId3" Type="http://schemas.openxmlformats.org/officeDocument/2006/relationships/chart" Target="../charts/chart49.xml"/><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chart" Target="../charts/chart50.xml"/></Relationships>
</file>

<file path=ppt/slides/_rels/slide4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chart" Target="../charts/chart5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chart" Target="../charts/chart52.xml"/><Relationship Id="rId7" Type="http://schemas.openxmlformats.org/officeDocument/2006/relationships/chart" Target="../charts/chart56.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chart" Target="../charts/chart55.xml"/><Relationship Id="rId5" Type="http://schemas.openxmlformats.org/officeDocument/2006/relationships/chart" Target="../charts/chart54.xml"/><Relationship Id="rId4" Type="http://schemas.openxmlformats.org/officeDocument/2006/relationships/chart" Target="../charts/chart53.xml"/></Relationships>
</file>

<file path=ppt/slides/_rels/slide5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53.xml.rels><?xml version="1.0" encoding="UTF-8" standalone="yes"?>
<Relationships xmlns="http://schemas.openxmlformats.org/package/2006/relationships"><Relationship Id="rId3" Type="http://schemas.openxmlformats.org/officeDocument/2006/relationships/chart" Target="../charts/chart57.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6" Type="http://schemas.openxmlformats.org/officeDocument/2006/relationships/chart" Target="../charts/chart58.xml"/><Relationship Id="rId5" Type="http://schemas.openxmlformats.org/officeDocument/2006/relationships/image" Target="../media/image40.png"/><Relationship Id="rId4" Type="http://schemas.microsoft.com/office/2007/relationships/hdphoto" Target="../media/hdphoto1.wdp"/></Relationships>
</file>

<file path=ppt/slides/_rels/slide56.xml.rels><?xml version="1.0" encoding="UTF-8" standalone="yes"?>
<Relationships xmlns="http://schemas.openxmlformats.org/package/2006/relationships"><Relationship Id="rId8" Type="http://schemas.openxmlformats.org/officeDocument/2006/relationships/chart" Target="../charts/chart60.xml"/><Relationship Id="rId3" Type="http://schemas.openxmlformats.org/officeDocument/2006/relationships/image" Target="../media/image41.png"/><Relationship Id="rId7" Type="http://schemas.openxmlformats.org/officeDocument/2006/relationships/chart" Target="../charts/chart59.xml"/><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microsoft.com/office/2007/relationships/hdphoto" Target="../media/hdphoto3.wdp"/><Relationship Id="rId5" Type="http://schemas.openxmlformats.org/officeDocument/2006/relationships/image" Target="../media/image42.png"/><Relationship Id="rId10" Type="http://schemas.openxmlformats.org/officeDocument/2006/relationships/image" Target="../media/image44.png"/><Relationship Id="rId4" Type="http://schemas.microsoft.com/office/2007/relationships/hdphoto" Target="../media/hdphoto2.wdp"/><Relationship Id="rId9" Type="http://schemas.openxmlformats.org/officeDocument/2006/relationships/image" Target="../media/image4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chart" Target="../charts/chart62.xml"/><Relationship Id="rId2" Type="http://schemas.openxmlformats.org/officeDocument/2006/relationships/chart" Target="../charts/chart61.xml"/><Relationship Id="rId1" Type="http://schemas.openxmlformats.org/officeDocument/2006/relationships/slideLayout" Target="../slideLayouts/slideLayout7.xml"/><Relationship Id="rId4" Type="http://schemas.openxmlformats.org/officeDocument/2006/relationships/image" Target="../media/image48.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 Id="rId4" Type="http://schemas.openxmlformats.org/officeDocument/2006/relationships/image" Target="../media/image51.png"/></Relationships>
</file>

<file path=ppt/slides/_rels/slide6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png"/><Relationship Id="rId1" Type="http://schemas.openxmlformats.org/officeDocument/2006/relationships/slideLayout" Target="../slideLayouts/slideLayout7.xml"/><Relationship Id="rId5" Type="http://schemas.openxmlformats.org/officeDocument/2006/relationships/image" Target="../media/image55.png"/><Relationship Id="rId4" Type="http://schemas.openxmlformats.org/officeDocument/2006/relationships/image" Target="../media/image5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 Id="rId4" Type="http://schemas.openxmlformats.org/officeDocument/2006/relationships/chart" Target="../charts/chart6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6" Type="http://schemas.openxmlformats.org/officeDocument/2006/relationships/chart" Target="../charts/chart65.xml"/><Relationship Id="rId5" Type="http://schemas.openxmlformats.org/officeDocument/2006/relationships/chart" Target="../charts/chart64.xml"/><Relationship Id="rId4" Type="http://schemas.openxmlformats.org/officeDocument/2006/relationships/image" Target="../media/image60.png"/></Relationships>
</file>

<file path=ppt/slides/_rels/slide72.xml.rels><?xml version="1.0" encoding="UTF-8" standalone="yes"?>
<Relationships xmlns="http://schemas.openxmlformats.org/package/2006/relationships"><Relationship Id="rId8" Type="http://schemas.openxmlformats.org/officeDocument/2006/relationships/chart" Target="../charts/chart68.xml"/><Relationship Id="rId3" Type="http://schemas.openxmlformats.org/officeDocument/2006/relationships/image" Target="../media/image61.png"/><Relationship Id="rId7" Type="http://schemas.openxmlformats.org/officeDocument/2006/relationships/chart" Target="../charts/chart67.xml"/><Relationship Id="rId2" Type="http://schemas.openxmlformats.org/officeDocument/2006/relationships/chart" Target="../charts/chart66.xml"/><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 Id="rId9" Type="http://schemas.openxmlformats.org/officeDocument/2006/relationships/image" Target="../media/image65.png"/></Relationships>
</file>

<file path=ppt/slides/_rels/slide73.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chart" Target="../charts/chart4.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3.xml"/><Relationship Id="rId5" Type="http://schemas.openxmlformats.org/officeDocument/2006/relationships/chart" Target="../charts/chart2.xml"/><Relationship Id="rId4" Type="http://schemas.openxmlformats.org/officeDocument/2006/relationships/chart" Target="../charts/char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chart" Target="../charts/chart69.xml"/><Relationship Id="rId7" Type="http://schemas.openxmlformats.org/officeDocument/2006/relationships/image" Target="../media/image72.png"/><Relationship Id="rId2" Type="http://schemas.openxmlformats.org/officeDocument/2006/relationships/image" Target="../media/image69.png"/><Relationship Id="rId1" Type="http://schemas.openxmlformats.org/officeDocument/2006/relationships/slideLayout" Target="../slideLayouts/slideLayout2.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chart" Target="../charts/chart70.xml"/></Relationships>
</file>

<file path=ppt/slides/_rels/slide82.xml.rels><?xml version="1.0" encoding="UTF-8" standalone="yes"?>
<Relationships xmlns="http://schemas.openxmlformats.org/package/2006/relationships"><Relationship Id="rId2" Type="http://schemas.openxmlformats.org/officeDocument/2006/relationships/chart" Target="../charts/chart7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 Id="rId6" Type="http://schemas.openxmlformats.org/officeDocument/2006/relationships/chart" Target="../charts/chart9.xml"/><Relationship Id="rId5" Type="http://schemas.openxmlformats.org/officeDocument/2006/relationships/chart" Target="../charts/chart8.xml"/><Relationship Id="rId4" Type="http://schemas.openxmlformats.org/officeDocument/2006/relationships/chart" Target="../charts/char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線コネクタ 4"/>
          <p:cNvCxnSpPr/>
          <p:nvPr/>
        </p:nvCxnSpPr>
        <p:spPr>
          <a:xfrm>
            <a:off x="699724" y="3140609"/>
            <a:ext cx="7992888" cy="0"/>
          </a:xfrm>
          <a:prstGeom prst="line">
            <a:avLst/>
          </a:prstGeom>
          <a:ln w="38100">
            <a:solidFill>
              <a:schemeClr val="accent2"/>
            </a:solidFill>
          </a:ln>
        </p:spPr>
        <p:style>
          <a:lnRef idx="3">
            <a:schemeClr val="accent2"/>
          </a:lnRef>
          <a:fillRef idx="0">
            <a:schemeClr val="accent2"/>
          </a:fillRef>
          <a:effectRef idx="2">
            <a:schemeClr val="accent2"/>
          </a:effectRef>
          <a:fontRef idx="minor">
            <a:schemeClr val="tx1"/>
          </a:fontRef>
        </p:style>
      </p:cxnSp>
      <p:sp>
        <p:nvSpPr>
          <p:cNvPr id="7" name="正方形/長方形 6"/>
          <p:cNvSpPr/>
          <p:nvPr/>
        </p:nvSpPr>
        <p:spPr>
          <a:xfrm>
            <a:off x="2922056" y="2225990"/>
            <a:ext cx="3331361" cy="646331"/>
          </a:xfrm>
          <a:prstGeom prst="rect">
            <a:avLst/>
          </a:prstGeom>
        </p:spPr>
        <p:txBody>
          <a:bodyPr wrap="none">
            <a:spAutoFit/>
          </a:bodyPr>
          <a:lstStyle/>
          <a:p>
            <a:r>
              <a:rPr lang="ja-JP" altLang="en-US" sz="3600" dirty="0" smtClean="0">
                <a:latin typeface="Meiryo UI" panose="020B0604030504040204" pitchFamily="50" charset="-128"/>
                <a:ea typeface="Meiryo UI" panose="020B0604030504040204" pitchFamily="50" charset="-128"/>
              </a:rPr>
              <a:t>大阪</a:t>
            </a:r>
            <a:r>
              <a:rPr lang="ja-JP" altLang="en-US" sz="3600" dirty="0">
                <a:latin typeface="Meiryo UI" panose="020B0604030504040204" pitchFamily="50" charset="-128"/>
                <a:ea typeface="Meiryo UI" panose="020B0604030504040204" pitchFamily="50" charset="-128"/>
              </a:rPr>
              <a:t>の改革</a:t>
            </a:r>
            <a:r>
              <a:rPr lang="ja-JP" altLang="en-US" sz="3600" dirty="0" smtClean="0">
                <a:latin typeface="Meiryo UI" panose="020B0604030504040204" pitchFamily="50" charset="-128"/>
                <a:ea typeface="Meiryo UI" panose="020B0604030504040204" pitchFamily="50" charset="-128"/>
              </a:rPr>
              <a:t>評価</a:t>
            </a:r>
            <a:endParaRPr lang="ja-JP" altLang="en-US" sz="3600" dirty="0">
              <a:latin typeface="Meiryo UI" panose="020B0604030504040204" pitchFamily="50" charset="-128"/>
              <a:ea typeface="Meiryo UI" panose="020B0604030504040204" pitchFamily="50" charset="-128"/>
            </a:endParaRPr>
          </a:p>
        </p:txBody>
      </p:sp>
      <p:sp>
        <p:nvSpPr>
          <p:cNvPr id="10" name="正方形/長方形 9"/>
          <p:cNvSpPr/>
          <p:nvPr/>
        </p:nvSpPr>
        <p:spPr>
          <a:xfrm>
            <a:off x="2881330" y="3351405"/>
            <a:ext cx="3576620" cy="461665"/>
          </a:xfrm>
          <a:prstGeom prst="rect">
            <a:avLst/>
          </a:prstGeom>
        </p:spPr>
        <p:txBody>
          <a:bodyPr wrap="none">
            <a:spAutoFit/>
          </a:bodyPr>
          <a:lstStyle/>
          <a:p>
            <a:r>
              <a:rPr lang="ja-JP" altLang="en-US" sz="2400" dirty="0" smtClean="0">
                <a:latin typeface="Meiryo UI" panose="020B0604030504040204" pitchFamily="50" charset="-128"/>
                <a:ea typeface="Meiryo UI" panose="020B0604030504040204" pitchFamily="50" charset="-128"/>
              </a:rPr>
              <a:t>～</a:t>
            </a:r>
            <a:r>
              <a:rPr lang="en-US" altLang="ja-JP" sz="2400" dirty="0" smtClean="0">
                <a:latin typeface="Meiryo UI" panose="020B0604030504040204" pitchFamily="50" charset="-128"/>
                <a:ea typeface="Meiryo UI" panose="020B0604030504040204" pitchFamily="50" charset="-128"/>
              </a:rPr>
              <a:t>10</a:t>
            </a:r>
            <a:r>
              <a:rPr lang="ja-JP" altLang="en-US" sz="2400" dirty="0" smtClean="0">
                <a:latin typeface="Meiryo UI" panose="020B0604030504040204" pitchFamily="50" charset="-128"/>
                <a:ea typeface="Meiryo UI" panose="020B0604030504040204" pitchFamily="50" charset="-128"/>
              </a:rPr>
              <a:t>年の改革をふり返る～</a:t>
            </a:r>
            <a:endParaRPr lang="ja-JP" altLang="en-US" sz="2400" dirty="0">
              <a:latin typeface="Meiryo UI" panose="020B0604030504040204" pitchFamily="50" charset="-128"/>
              <a:ea typeface="Meiryo UI" panose="020B0604030504040204" pitchFamily="50" charset="-128"/>
            </a:endParaRPr>
          </a:p>
        </p:txBody>
      </p:sp>
      <p:sp>
        <p:nvSpPr>
          <p:cNvPr id="11" name="正方形/長方形 10"/>
          <p:cNvSpPr/>
          <p:nvPr/>
        </p:nvSpPr>
        <p:spPr>
          <a:xfrm>
            <a:off x="3686917" y="4865402"/>
            <a:ext cx="2018501" cy="369332"/>
          </a:xfrm>
          <a:prstGeom prst="rect">
            <a:avLst/>
          </a:prstGeom>
        </p:spPr>
        <p:txBody>
          <a:bodyPr wrap="none">
            <a:spAutoFit/>
          </a:bodyPr>
          <a:lstStyle/>
          <a:p>
            <a:r>
              <a:rPr lang="en-US" altLang="ja-JP" dirty="0" smtClean="0">
                <a:latin typeface="Meiryo UI" panose="020B0604030504040204" pitchFamily="50" charset="-128"/>
                <a:ea typeface="Meiryo UI" panose="020B0604030504040204" pitchFamily="50" charset="-128"/>
              </a:rPr>
              <a:t>2018</a:t>
            </a:r>
            <a:r>
              <a:rPr lang="ja-JP" altLang="en-US" dirty="0" smtClean="0">
                <a:latin typeface="Meiryo UI" panose="020B0604030504040204" pitchFamily="50" charset="-128"/>
                <a:ea typeface="Meiryo UI" panose="020B0604030504040204" pitchFamily="50" charset="-128"/>
              </a:rPr>
              <a:t>年</a:t>
            </a:r>
            <a:r>
              <a:rPr lang="en-US" altLang="ja-JP" dirty="0" smtClean="0">
                <a:latin typeface="Meiryo UI" panose="020B0604030504040204" pitchFamily="50" charset="-128"/>
                <a:ea typeface="Meiryo UI" panose="020B0604030504040204" pitchFamily="50" charset="-128"/>
              </a:rPr>
              <a:t>12</a:t>
            </a:r>
            <a:r>
              <a:rPr lang="ja-JP" altLang="en-US" dirty="0" smtClean="0">
                <a:latin typeface="Meiryo UI" panose="020B0604030504040204" pitchFamily="50" charset="-128"/>
                <a:ea typeface="Meiryo UI" panose="020B0604030504040204" pitchFamily="50" charset="-128"/>
              </a:rPr>
              <a:t>月</a:t>
            </a:r>
            <a:r>
              <a:rPr lang="en-US" altLang="ja-JP" dirty="0" smtClean="0">
                <a:latin typeface="Meiryo UI" panose="020B0604030504040204" pitchFamily="50" charset="-128"/>
                <a:ea typeface="Meiryo UI" panose="020B0604030504040204" pitchFamily="50" charset="-128"/>
              </a:rPr>
              <a:t>20</a:t>
            </a:r>
            <a:r>
              <a:rPr lang="ja-JP" altLang="en-US" dirty="0" smtClean="0">
                <a:latin typeface="Meiryo UI" panose="020B0604030504040204" pitchFamily="50" charset="-128"/>
                <a:ea typeface="Meiryo UI" panose="020B0604030504040204" pitchFamily="50" charset="-128"/>
              </a:rPr>
              <a:t>日</a:t>
            </a:r>
            <a:endParaRPr lang="ja-JP" altLang="en-US" dirty="0">
              <a:latin typeface="Meiryo UI" panose="020B0604030504040204" pitchFamily="50" charset="-128"/>
              <a:ea typeface="Meiryo UI" panose="020B0604030504040204" pitchFamily="50" charset="-128"/>
            </a:endParaRPr>
          </a:p>
        </p:txBody>
      </p:sp>
      <p:sp>
        <p:nvSpPr>
          <p:cNvPr id="4" name="テキスト ボックス 3"/>
          <p:cNvSpPr txBox="1"/>
          <p:nvPr/>
        </p:nvSpPr>
        <p:spPr>
          <a:xfrm>
            <a:off x="2894805" y="5892582"/>
            <a:ext cx="3740126" cy="646331"/>
          </a:xfrm>
          <a:prstGeom prst="rect">
            <a:avLst/>
          </a:prstGeom>
          <a:noFill/>
        </p:spPr>
        <p:txBody>
          <a:bodyPr wrap="none" rtlCol="0">
            <a:spAutoFit/>
          </a:bodyPr>
          <a:lstStyle/>
          <a:p>
            <a:pPr algn="ctr"/>
            <a:r>
              <a:rPr lang="ja-JP" altLang="en-US" dirty="0" smtClean="0">
                <a:latin typeface="Meiryo UI" panose="020B0604030504040204" pitchFamily="50" charset="-128"/>
                <a:ea typeface="Meiryo UI" panose="020B0604030504040204" pitchFamily="50" charset="-128"/>
              </a:rPr>
              <a:t>大阪府・大阪市特別顧問　上山信一</a:t>
            </a:r>
            <a:endParaRPr lang="en-US" altLang="ja-JP" dirty="0" smtClean="0">
              <a:latin typeface="Meiryo UI" panose="020B0604030504040204" pitchFamily="50" charset="-128"/>
              <a:ea typeface="Meiryo UI" panose="020B0604030504040204" pitchFamily="50" charset="-128"/>
            </a:endParaRPr>
          </a:p>
          <a:p>
            <a:pPr algn="ctr"/>
            <a:r>
              <a:rPr kumimoji="1" lang="ja-JP" altLang="en-US" dirty="0" smtClean="0">
                <a:latin typeface="Meiryo UI" panose="020B0604030504040204" pitchFamily="50" charset="-128"/>
                <a:ea typeface="Meiryo UI" panose="020B0604030504040204" pitchFamily="50" charset="-128"/>
              </a:rPr>
              <a:t>改革評価プロジェクト事務局</a:t>
            </a:r>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5805189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10</a:t>
            </a:fld>
            <a:endParaRPr lang="ja-JP" altLang="en-US"/>
          </a:p>
        </p:txBody>
      </p:sp>
      <p:cxnSp>
        <p:nvCxnSpPr>
          <p:cNvPr id="5" name="直線コネクタ 4"/>
          <p:cNvCxnSpPr/>
          <p:nvPr/>
        </p:nvCxnSpPr>
        <p:spPr>
          <a:xfrm>
            <a:off x="284105" y="491343"/>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テキスト ボックス 6"/>
          <p:cNvSpPr txBox="1"/>
          <p:nvPr/>
        </p:nvSpPr>
        <p:spPr>
          <a:xfrm>
            <a:off x="196572" y="35939"/>
            <a:ext cx="1917513"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地価と人口</a:t>
            </a:r>
            <a:r>
              <a:rPr lang="en-US" altLang="ja-JP" sz="2400" dirty="0" smtClean="0">
                <a:latin typeface="Meiryo UI" panose="020B0604030504040204" pitchFamily="50" charset="-128"/>
                <a:ea typeface="Meiryo UI" panose="020B0604030504040204" pitchFamily="50" charset="-128"/>
              </a:rPr>
              <a:t>】</a:t>
            </a:r>
            <a:endParaRPr kumimoji="1" lang="ja-JP" altLang="en-US" sz="2000" dirty="0">
              <a:latin typeface="Meiryo UI" panose="020B0604030504040204" pitchFamily="50" charset="-128"/>
              <a:ea typeface="Meiryo UI" panose="020B0604030504040204" pitchFamily="50" charset="-128"/>
            </a:endParaRPr>
          </a:p>
        </p:txBody>
      </p:sp>
      <p:sp>
        <p:nvSpPr>
          <p:cNvPr id="8" name="テキスト ボックス 7"/>
          <p:cNvSpPr txBox="1"/>
          <p:nvPr/>
        </p:nvSpPr>
        <p:spPr>
          <a:xfrm>
            <a:off x="282009" y="896030"/>
            <a:ext cx="8604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商業地価</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9" name="テキスト ボックス 8"/>
          <p:cNvSpPr txBox="1"/>
          <p:nvPr/>
        </p:nvSpPr>
        <p:spPr>
          <a:xfrm>
            <a:off x="282009" y="3953997"/>
            <a:ext cx="8604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人口転入出（政令指定都市比較）</a:t>
            </a:r>
            <a:r>
              <a:rPr lang="en-US" altLang="ja-JP" sz="1400" b="1" dirty="0" smtClean="0">
                <a:latin typeface="Meiryo UI" panose="020B0604030504040204" pitchFamily="50" charset="-128"/>
                <a:ea typeface="Meiryo UI" panose="020B0604030504040204" pitchFamily="50" charset="-128"/>
              </a:rPr>
              <a:t>】</a:t>
            </a:r>
          </a:p>
        </p:txBody>
      </p:sp>
      <p:sp>
        <p:nvSpPr>
          <p:cNvPr id="10" name="正方形/長方形 9"/>
          <p:cNvSpPr/>
          <p:nvPr/>
        </p:nvSpPr>
        <p:spPr>
          <a:xfrm>
            <a:off x="6123260" y="3999849"/>
            <a:ext cx="2877711" cy="246221"/>
          </a:xfrm>
          <a:prstGeom prst="rect">
            <a:avLst/>
          </a:prstGeom>
        </p:spPr>
        <p:txBody>
          <a:bodyPr wrap="none">
            <a:spAutoFit/>
          </a:bodyPr>
          <a:lstStyle/>
          <a:p>
            <a:r>
              <a:rPr lang="ja-JP" altLang="en-US" sz="1000" dirty="0">
                <a:latin typeface="Meiryo UI" panose="020B0604030504040204" pitchFamily="50" charset="-128"/>
                <a:ea typeface="Meiryo UI" panose="020B0604030504040204" pitchFamily="50" charset="-128"/>
              </a:rPr>
              <a:t>出典</a:t>
            </a:r>
            <a:r>
              <a:rPr lang="ja-JP" altLang="en-US" sz="1000" dirty="0" smtClean="0">
                <a:latin typeface="Meiryo UI" panose="020B0604030504040204" pitchFamily="50" charset="-128"/>
                <a:ea typeface="Meiryo UI" panose="020B0604030504040204" pitchFamily="50" charset="-128"/>
              </a:rPr>
              <a:t>：住民基本台帳人口移動報告書（総務省）</a:t>
            </a:r>
            <a:endParaRPr lang="ja-JP" altLang="en-US" sz="1000" dirty="0">
              <a:latin typeface="Meiryo UI" panose="020B0604030504040204" pitchFamily="50" charset="-128"/>
              <a:ea typeface="Meiryo UI" panose="020B0604030504040204" pitchFamily="50" charset="-128"/>
            </a:endParaRPr>
          </a:p>
        </p:txBody>
      </p:sp>
      <p:sp>
        <p:nvSpPr>
          <p:cNvPr id="11" name="正方形/長方形 10"/>
          <p:cNvSpPr/>
          <p:nvPr/>
        </p:nvSpPr>
        <p:spPr>
          <a:xfrm>
            <a:off x="6662853" y="926807"/>
            <a:ext cx="2223156" cy="246221"/>
          </a:xfrm>
          <a:prstGeom prst="rect">
            <a:avLst/>
          </a:prstGeom>
        </p:spPr>
        <p:txBody>
          <a:bodyPr wrap="square">
            <a:spAutoFit/>
          </a:bodyPr>
          <a:lstStyle/>
          <a:p>
            <a:pPr algn="r"/>
            <a:r>
              <a:rPr lang="ja-JP" altLang="en-US" sz="1000" dirty="0">
                <a:latin typeface="Meiryo UI" panose="020B0604030504040204" pitchFamily="50" charset="-128"/>
                <a:ea typeface="Meiryo UI" panose="020B0604030504040204" pitchFamily="50" charset="-128"/>
                <a:cs typeface="Meiryo UI" panose="020B0604030504040204" pitchFamily="50" charset="-128"/>
              </a:rPr>
              <a:t>出典：国交省</a:t>
            </a:r>
            <a:r>
              <a:rPr lang="ja-JP" altLang="en-US" sz="1000" dirty="0" smtClean="0">
                <a:latin typeface="Meiryo UI" panose="020B0604030504040204" pitchFamily="50" charset="-128"/>
                <a:ea typeface="Meiryo UI" panose="020B0604030504040204" pitchFamily="50" charset="-128"/>
                <a:cs typeface="Meiryo UI" panose="020B0604030504040204" pitchFamily="50" charset="-128"/>
              </a:rPr>
              <a:t>「地価公示」</a:t>
            </a:r>
            <a:endParaRPr lang="ja-JP" altLang="en-US" sz="1000" dirty="0">
              <a:latin typeface="Meiryo UI" panose="020B0604030504040204" pitchFamily="50" charset="-128"/>
              <a:ea typeface="Meiryo UI" panose="020B0604030504040204" pitchFamily="50" charset="-128"/>
              <a:cs typeface="Meiryo UI" panose="020B0604030504040204" pitchFamily="50" charset="-128"/>
            </a:endParaRPr>
          </a:p>
        </p:txBody>
      </p:sp>
      <p:graphicFrame>
        <p:nvGraphicFramePr>
          <p:cNvPr id="12" name="グラフ 11">
            <a:extLst>
              <a:ext uri="{FF2B5EF4-FFF2-40B4-BE49-F238E27FC236}">
                <a16:creationId xmlns:a16="http://schemas.microsoft.com/office/drawing/2014/main" id="{8D7ED328-DC23-4A83-80F4-DDC54F4A9C72}"/>
              </a:ext>
            </a:extLst>
          </p:cNvPr>
          <p:cNvGraphicFramePr/>
          <p:nvPr>
            <p:extLst/>
          </p:nvPr>
        </p:nvGraphicFramePr>
        <p:xfrm>
          <a:off x="0" y="4255764"/>
          <a:ext cx="3648544" cy="2677019"/>
        </p:xfrm>
        <a:graphic>
          <a:graphicData uri="http://schemas.openxmlformats.org/drawingml/2006/chart">
            <c:chart xmlns:c="http://schemas.openxmlformats.org/drawingml/2006/chart" xmlns:r="http://schemas.openxmlformats.org/officeDocument/2006/relationships" r:id="rId2"/>
          </a:graphicData>
        </a:graphic>
      </p:graphicFrame>
      <p:sp>
        <p:nvSpPr>
          <p:cNvPr id="13" name="テキスト ボックス 12"/>
          <p:cNvSpPr txBox="1"/>
          <p:nvPr/>
        </p:nvSpPr>
        <p:spPr>
          <a:xfrm>
            <a:off x="2010349" y="4336394"/>
            <a:ext cx="1700813" cy="646331"/>
          </a:xfrm>
          <a:prstGeom prst="rect">
            <a:avLst/>
          </a:prstGeom>
          <a:noFill/>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大阪市は、政令</a:t>
            </a:r>
            <a:r>
              <a:rPr kumimoji="1" lang="ja-JP" altLang="en-US" sz="1200" b="1" dirty="0">
                <a:latin typeface="Meiryo UI" panose="020B0604030504040204" pitchFamily="50" charset="-128"/>
                <a:ea typeface="Meiryo UI" panose="020B0604030504040204" pitchFamily="50" charset="-128"/>
              </a:rPr>
              <a:t>指定都市</a:t>
            </a:r>
            <a:r>
              <a:rPr kumimoji="1" lang="ja-JP" altLang="en-US" sz="1200" b="1" dirty="0" smtClean="0">
                <a:latin typeface="Meiryo UI" panose="020B0604030504040204" pitchFamily="50" charset="-128"/>
                <a:ea typeface="Meiryo UI" panose="020B0604030504040204" pitchFamily="50" charset="-128"/>
              </a:rPr>
              <a:t>の</a:t>
            </a:r>
            <a:r>
              <a:rPr lang="ja-JP" altLang="en-US" sz="1200" b="1" dirty="0">
                <a:latin typeface="Meiryo UI" panose="020B0604030504040204" pitchFamily="50" charset="-128"/>
                <a:ea typeface="Meiryo UI" panose="020B0604030504040204" pitchFamily="50" charset="-128"/>
              </a:rPr>
              <a:t>中</a:t>
            </a:r>
            <a:r>
              <a:rPr lang="ja-JP" altLang="en-US" sz="1200" b="1" dirty="0" smtClean="0">
                <a:latin typeface="Meiryo UI" panose="020B0604030504040204" pitchFamily="50" charset="-128"/>
                <a:ea typeface="Meiryo UI" panose="020B0604030504040204" pitchFamily="50" charset="-128"/>
              </a:rPr>
              <a:t>で</a:t>
            </a:r>
            <a:r>
              <a:rPr lang="en-US" altLang="ja-JP" sz="1200" b="1" dirty="0" smtClean="0">
                <a:latin typeface="Meiryo UI" panose="020B0604030504040204" pitchFamily="50" charset="-128"/>
                <a:ea typeface="Meiryo UI" panose="020B0604030504040204" pitchFamily="50" charset="-128"/>
              </a:rPr>
              <a:t>2017</a:t>
            </a:r>
            <a:r>
              <a:rPr lang="ja-JP" altLang="en-US" sz="1200" b="1" dirty="0" smtClean="0">
                <a:latin typeface="Meiryo UI" panose="020B0604030504040204" pitchFamily="50" charset="-128"/>
                <a:ea typeface="Meiryo UI" panose="020B0604030504040204" pitchFamily="50" charset="-128"/>
              </a:rPr>
              <a:t>年の転入人口が最も多い</a:t>
            </a:r>
            <a:endParaRPr kumimoji="1" lang="ja-JP" altLang="en-US" sz="1200" b="1" dirty="0">
              <a:latin typeface="Meiryo UI" panose="020B0604030504040204" pitchFamily="50" charset="-128"/>
              <a:ea typeface="Meiryo UI" panose="020B0604030504040204" pitchFamily="50" charset="-128"/>
            </a:endParaRPr>
          </a:p>
        </p:txBody>
      </p:sp>
      <p:graphicFrame>
        <p:nvGraphicFramePr>
          <p:cNvPr id="14" name="グラフ 13">
            <a:extLst>
              <a:ext uri="{FF2B5EF4-FFF2-40B4-BE49-F238E27FC236}">
                <a16:creationId xmlns:a16="http://schemas.microsoft.com/office/drawing/2014/main" id="{5A6C1A7D-3C15-4294-982D-6BC28DFE08E1}"/>
              </a:ext>
            </a:extLst>
          </p:cNvPr>
          <p:cNvGraphicFramePr/>
          <p:nvPr>
            <p:extLst>
              <p:ext uri="{D42A27DB-BD31-4B8C-83A1-F6EECF244321}">
                <p14:modId xmlns:p14="http://schemas.microsoft.com/office/powerpoint/2010/main" val="2102448280"/>
              </p:ext>
            </p:extLst>
          </p:nvPr>
        </p:nvGraphicFramePr>
        <p:xfrm>
          <a:off x="3828156" y="4310636"/>
          <a:ext cx="3418805" cy="2622147"/>
        </p:xfrm>
        <a:graphic>
          <a:graphicData uri="http://schemas.openxmlformats.org/drawingml/2006/chart">
            <c:chart xmlns:c="http://schemas.openxmlformats.org/drawingml/2006/chart" xmlns:r="http://schemas.openxmlformats.org/officeDocument/2006/relationships" r:id="rId3"/>
          </a:graphicData>
        </a:graphic>
      </p:graphicFrame>
      <p:sp>
        <p:nvSpPr>
          <p:cNvPr id="15" name="テキスト ボックス 14"/>
          <p:cNvSpPr txBox="1"/>
          <p:nvPr/>
        </p:nvSpPr>
        <p:spPr>
          <a:xfrm>
            <a:off x="7385582" y="4357259"/>
            <a:ext cx="1459436" cy="646331"/>
          </a:xfrm>
          <a:prstGeom prst="rect">
            <a:avLst/>
          </a:prstGeom>
          <a:noFill/>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大阪市の転入人口のトレンドも一貫した右肩上がりで推移</a:t>
            </a:r>
            <a:endParaRPr kumimoji="1" lang="ja-JP" altLang="en-US" sz="1200" b="1" dirty="0">
              <a:latin typeface="Meiryo UI" panose="020B0604030504040204" pitchFamily="50" charset="-128"/>
              <a:ea typeface="Meiryo UI" panose="020B0604030504040204" pitchFamily="50" charset="-128"/>
            </a:endParaRPr>
          </a:p>
        </p:txBody>
      </p:sp>
      <p:graphicFrame>
        <p:nvGraphicFramePr>
          <p:cNvPr id="16" name="グラフ 15"/>
          <p:cNvGraphicFramePr/>
          <p:nvPr>
            <p:extLst>
              <p:ext uri="{D42A27DB-BD31-4B8C-83A1-F6EECF244321}">
                <p14:modId xmlns:p14="http://schemas.microsoft.com/office/powerpoint/2010/main" val="3423056957"/>
              </p:ext>
            </p:extLst>
          </p:nvPr>
        </p:nvGraphicFramePr>
        <p:xfrm>
          <a:off x="5882185" y="1560308"/>
          <a:ext cx="3224823" cy="2376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1" name="グラフ 20"/>
          <p:cNvGraphicFramePr/>
          <p:nvPr>
            <p:extLst>
              <p:ext uri="{D42A27DB-BD31-4B8C-83A1-F6EECF244321}">
                <p14:modId xmlns:p14="http://schemas.microsoft.com/office/powerpoint/2010/main" val="1186295369"/>
              </p:ext>
            </p:extLst>
          </p:nvPr>
        </p:nvGraphicFramePr>
        <p:xfrm>
          <a:off x="2329183" y="1505573"/>
          <a:ext cx="3075338" cy="2484000"/>
        </p:xfrm>
        <a:graphic>
          <a:graphicData uri="http://schemas.openxmlformats.org/drawingml/2006/chart">
            <c:chart xmlns:c="http://schemas.openxmlformats.org/drawingml/2006/chart" xmlns:r="http://schemas.openxmlformats.org/officeDocument/2006/relationships" r:id="rId5"/>
          </a:graphicData>
        </a:graphic>
      </p:graphicFrame>
      <p:sp>
        <p:nvSpPr>
          <p:cNvPr id="22" name="正方形/長方形 21"/>
          <p:cNvSpPr/>
          <p:nvPr/>
        </p:nvSpPr>
        <p:spPr>
          <a:xfrm>
            <a:off x="5813760" y="1215068"/>
            <a:ext cx="3293248" cy="438582"/>
          </a:xfrm>
          <a:prstGeom prst="rect">
            <a:avLst/>
          </a:prstGeom>
        </p:spPr>
        <p:txBody>
          <a:bodyPr wrap="square">
            <a:spAutoFit/>
          </a:bodyPr>
          <a:lstStyle/>
          <a:p>
            <a:r>
              <a:rPr lang="ja-JP" altLang="en-US" sz="1200" b="1" dirty="0" smtClean="0">
                <a:latin typeface="Meiryo UI" panose="020B0604030504040204" pitchFamily="50" charset="-128"/>
                <a:ea typeface="Meiryo UI" panose="020B0604030504040204" pitchFamily="50" charset="-128"/>
              </a:rPr>
              <a:t>全国</a:t>
            </a:r>
            <a:r>
              <a:rPr lang="en-US" altLang="ja-JP" sz="1200" b="1" dirty="0" smtClean="0">
                <a:latin typeface="Meiryo UI" panose="020B0604030504040204" pitchFamily="50" charset="-128"/>
                <a:ea typeface="Meiryo UI" panose="020B0604030504040204" pitchFamily="50" charset="-128"/>
              </a:rPr>
              <a:t>6,491</a:t>
            </a:r>
            <a:r>
              <a:rPr lang="ja-JP" altLang="en-US" sz="1200" b="1" dirty="0" smtClean="0">
                <a:latin typeface="Meiryo UI" panose="020B0604030504040204" pitchFamily="50" charset="-128"/>
                <a:ea typeface="Meiryo UI" panose="020B0604030504040204" pitchFamily="50" charset="-128"/>
              </a:rPr>
              <a:t>地点の上昇率</a:t>
            </a:r>
            <a:r>
              <a:rPr lang="ja-JP" altLang="en-US" sz="1200" b="1" dirty="0">
                <a:latin typeface="Meiryo UI" panose="020B0604030504040204" pitchFamily="50" charset="-128"/>
                <a:ea typeface="Meiryo UI" panose="020B0604030504040204" pitchFamily="50" charset="-128"/>
              </a:rPr>
              <a:t>トップ</a:t>
            </a:r>
            <a:r>
              <a:rPr lang="en-US" altLang="ja-JP" sz="1200" b="1" dirty="0">
                <a:latin typeface="Meiryo UI" panose="020B0604030504040204" pitchFamily="50" charset="-128"/>
                <a:ea typeface="Meiryo UI" panose="020B0604030504040204" pitchFamily="50" charset="-128"/>
              </a:rPr>
              <a:t>5</a:t>
            </a:r>
            <a:r>
              <a:rPr lang="ja-JP" altLang="en-US" sz="1200" b="1" dirty="0">
                <a:latin typeface="Meiryo UI" panose="020B0604030504040204" pitchFamily="50" charset="-128"/>
                <a:ea typeface="Meiryo UI" panose="020B0604030504040204" pitchFamily="50" charset="-128"/>
              </a:rPr>
              <a:t>を大阪が</a:t>
            </a:r>
            <a:r>
              <a:rPr lang="ja-JP" altLang="en-US" sz="1200" b="1" dirty="0" smtClean="0">
                <a:latin typeface="Meiryo UI" panose="020B0604030504040204" pitchFamily="50" charset="-128"/>
                <a:ea typeface="Meiryo UI" panose="020B0604030504040204" pitchFamily="50" charset="-128"/>
              </a:rPr>
              <a:t>独占</a:t>
            </a:r>
            <a:endParaRPr lang="en-US" altLang="ja-JP" sz="1200" b="1" dirty="0" smtClean="0">
              <a:latin typeface="Meiryo UI" panose="020B0604030504040204" pitchFamily="50" charset="-128"/>
              <a:ea typeface="Meiryo UI" panose="020B0604030504040204" pitchFamily="50" charset="-128"/>
            </a:endParaRPr>
          </a:p>
          <a:p>
            <a:pPr algn="r"/>
            <a:r>
              <a:rPr lang="ja-JP" altLang="en-US" sz="1050" dirty="0" smtClean="0">
                <a:latin typeface="Meiryo UI" panose="020B0604030504040204" pitchFamily="50" charset="-128"/>
                <a:ea typeface="Meiryo UI" panose="020B0604030504040204" pitchFamily="50" charset="-128"/>
              </a:rPr>
              <a:t>（地価公示　</a:t>
            </a:r>
            <a:r>
              <a:rPr lang="en-US" altLang="ja-JP" sz="1050" dirty="0" smtClean="0">
                <a:latin typeface="Meiryo UI" panose="020B0604030504040204" pitchFamily="50" charset="-128"/>
                <a:ea typeface="Meiryo UI" panose="020B0604030504040204" pitchFamily="50" charset="-128"/>
              </a:rPr>
              <a:t>2017</a:t>
            </a:r>
            <a:r>
              <a:rPr lang="ja-JP" altLang="en-US" sz="1050" dirty="0" smtClean="0">
                <a:latin typeface="Meiryo UI" panose="020B0604030504040204" pitchFamily="50" charset="-128"/>
                <a:ea typeface="Meiryo UI" panose="020B0604030504040204" pitchFamily="50" charset="-128"/>
              </a:rPr>
              <a:t>）</a:t>
            </a:r>
            <a:endParaRPr lang="ja-JP" altLang="en-US" sz="1050" dirty="0">
              <a:latin typeface="Meiryo UI" panose="020B0604030504040204" pitchFamily="50" charset="-128"/>
              <a:ea typeface="Meiryo UI" panose="020B0604030504040204" pitchFamily="50" charset="-128"/>
            </a:endParaRPr>
          </a:p>
        </p:txBody>
      </p:sp>
      <p:sp>
        <p:nvSpPr>
          <p:cNvPr id="23" name="正方形/長方形 22"/>
          <p:cNvSpPr/>
          <p:nvPr/>
        </p:nvSpPr>
        <p:spPr>
          <a:xfrm>
            <a:off x="2335957" y="1218111"/>
            <a:ext cx="3423404" cy="438582"/>
          </a:xfrm>
          <a:prstGeom prst="rect">
            <a:avLst/>
          </a:prstGeom>
        </p:spPr>
        <p:txBody>
          <a:bodyPr wrap="square">
            <a:spAutoFit/>
          </a:bodyPr>
          <a:lstStyle/>
          <a:p>
            <a:r>
              <a:rPr lang="ja-JP" altLang="en-US" sz="1200" b="1" dirty="0" smtClean="0">
                <a:latin typeface="Meiryo UI" panose="020B0604030504040204" pitchFamily="50" charset="-128"/>
                <a:ea typeface="Meiryo UI" panose="020B0604030504040204" pitchFamily="50" charset="-128"/>
              </a:rPr>
              <a:t>三大</a:t>
            </a:r>
            <a:r>
              <a:rPr lang="ja-JP" altLang="en-US" sz="1200" b="1" dirty="0">
                <a:latin typeface="Meiryo UI" panose="020B0604030504040204" pitchFamily="50" charset="-128"/>
                <a:ea typeface="Meiryo UI" panose="020B0604030504040204" pitchFamily="50" charset="-128"/>
              </a:rPr>
              <a:t>都市</a:t>
            </a:r>
            <a:r>
              <a:rPr lang="ja-JP" altLang="en-US" sz="1200" b="1" dirty="0" smtClean="0">
                <a:latin typeface="Meiryo UI" panose="020B0604030504040204" pitchFamily="50" charset="-128"/>
                <a:ea typeface="Meiryo UI" panose="020B0604030504040204" pitchFamily="50" charset="-128"/>
              </a:rPr>
              <a:t>の地価上昇率で大阪市は４年連続１位</a:t>
            </a:r>
            <a:endParaRPr lang="en-US" altLang="ja-JP" sz="1200" b="1" dirty="0" smtClean="0">
              <a:latin typeface="Meiryo UI" panose="020B0604030504040204" pitchFamily="50" charset="-128"/>
              <a:ea typeface="Meiryo UI" panose="020B0604030504040204" pitchFamily="50" charset="-128"/>
            </a:endParaRPr>
          </a:p>
          <a:p>
            <a:pPr algn="r"/>
            <a:r>
              <a:rPr lang="ja-JP" altLang="en-US" sz="1050" dirty="0" smtClean="0">
                <a:latin typeface="Meiryo UI" panose="020B0604030504040204" pitchFamily="50" charset="-128"/>
                <a:ea typeface="Meiryo UI" panose="020B0604030504040204" pitchFamily="50" charset="-128"/>
              </a:rPr>
              <a:t>（地価公示）</a:t>
            </a:r>
            <a:endParaRPr lang="ja-JP" altLang="en-US" sz="1050" dirty="0">
              <a:latin typeface="Meiryo UI" panose="020B0604030504040204" pitchFamily="50" charset="-128"/>
              <a:ea typeface="Meiryo UI" panose="020B0604030504040204" pitchFamily="50" charset="-128"/>
            </a:endParaRPr>
          </a:p>
        </p:txBody>
      </p:sp>
      <p:sp>
        <p:nvSpPr>
          <p:cNvPr id="30" name="テキスト ボックス 29"/>
          <p:cNvSpPr txBox="1"/>
          <p:nvPr/>
        </p:nvSpPr>
        <p:spPr>
          <a:xfrm>
            <a:off x="282009" y="1241452"/>
            <a:ext cx="1890365" cy="830997"/>
          </a:xfrm>
          <a:prstGeom prst="rect">
            <a:avLst/>
          </a:prstGeom>
          <a:noFill/>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大阪府の商業地価平均は</a:t>
            </a:r>
            <a:r>
              <a:rPr kumimoji="1" lang="en-US" altLang="ja-JP" sz="1200" b="1" dirty="0" smtClean="0">
                <a:latin typeface="Meiryo UI" panose="020B0604030504040204" pitchFamily="50" charset="-128"/>
                <a:ea typeface="Meiryo UI" panose="020B0604030504040204" pitchFamily="50" charset="-128"/>
              </a:rPr>
              <a:t>2012</a:t>
            </a:r>
            <a:r>
              <a:rPr kumimoji="1" lang="ja-JP" altLang="en-US" sz="1200" b="1" dirty="0" smtClean="0">
                <a:latin typeface="Meiryo UI" panose="020B0604030504040204" pitchFamily="50" charset="-128"/>
                <a:ea typeface="Meiryo UI" panose="020B0604030504040204" pitchFamily="50" charset="-128"/>
              </a:rPr>
              <a:t>年の底</a:t>
            </a:r>
            <a:r>
              <a:rPr lang="ja-JP" altLang="en-US" sz="1200" b="1" dirty="0">
                <a:latin typeface="Meiryo UI" panose="020B0604030504040204" pitchFamily="50" charset="-128"/>
                <a:ea typeface="Meiryo UI" panose="020B0604030504040204" pitchFamily="50" charset="-128"/>
              </a:rPr>
              <a:t>値</a:t>
            </a:r>
            <a:r>
              <a:rPr kumimoji="1" lang="ja-JP" altLang="en-US" sz="1200" b="1" dirty="0" smtClean="0">
                <a:latin typeface="Meiryo UI" panose="020B0604030504040204" pitchFamily="50" charset="-128"/>
                <a:ea typeface="Meiryo UI" panose="020B0604030504040204" pitchFamily="50" charset="-128"/>
              </a:rPr>
              <a:t>から</a:t>
            </a:r>
            <a:r>
              <a:rPr lang="en-US" altLang="ja-JP" sz="1200" b="1" dirty="0">
                <a:latin typeface="Meiryo UI" panose="020B0604030504040204" pitchFamily="50" charset="-128"/>
                <a:ea typeface="Meiryo UI" panose="020B0604030504040204" pitchFamily="50" charset="-128"/>
              </a:rPr>
              <a:t>6</a:t>
            </a:r>
            <a:r>
              <a:rPr kumimoji="1" lang="ja-JP" altLang="en-US" sz="1200" b="1" dirty="0" smtClean="0">
                <a:latin typeface="Meiryo UI" panose="020B0604030504040204" pitchFamily="50" charset="-128"/>
                <a:ea typeface="Meiryo UI" panose="020B0604030504040204" pitchFamily="50" charset="-128"/>
              </a:rPr>
              <a:t>年で</a:t>
            </a:r>
            <a:r>
              <a:rPr kumimoji="1" lang="en-US" altLang="ja-JP" sz="1200" b="1" dirty="0" smtClean="0">
                <a:latin typeface="Meiryo UI" panose="020B0604030504040204" pitchFamily="50" charset="-128"/>
                <a:ea typeface="Meiryo UI" panose="020B0604030504040204" pitchFamily="50" charset="-128"/>
              </a:rPr>
              <a:t>265,100</a:t>
            </a:r>
            <a:r>
              <a:rPr kumimoji="1" lang="ja-JP" altLang="en-US" sz="1200" b="1" dirty="0" smtClean="0">
                <a:latin typeface="Meiryo UI" panose="020B0604030504040204" pitchFamily="50" charset="-128"/>
                <a:ea typeface="Meiryo UI" panose="020B0604030504040204" pitchFamily="50" charset="-128"/>
              </a:rPr>
              <a:t>円上昇</a:t>
            </a:r>
            <a:endParaRPr kumimoji="1" lang="en-US" altLang="ja-JP" sz="1200" b="1" dirty="0" smtClean="0">
              <a:latin typeface="Meiryo UI" panose="020B0604030504040204" pitchFamily="50" charset="-128"/>
              <a:ea typeface="Meiryo UI" panose="020B0604030504040204" pitchFamily="50" charset="-128"/>
            </a:endParaRPr>
          </a:p>
          <a:p>
            <a:pPr algn="r"/>
            <a:r>
              <a:rPr lang="ja-JP" altLang="en-US" sz="1050" dirty="0" smtClean="0">
                <a:latin typeface="Meiryo UI" panose="020B0604030504040204" pitchFamily="50" charset="-128"/>
                <a:ea typeface="Meiryo UI" panose="020B0604030504040204" pitchFamily="50" charset="-128"/>
              </a:rPr>
              <a:t>（地価公示）</a:t>
            </a:r>
            <a:endParaRPr kumimoji="1" lang="en-US" altLang="ja-JP" sz="1200" dirty="0" smtClean="0">
              <a:latin typeface="Meiryo UI" panose="020B0604030504040204" pitchFamily="50" charset="-128"/>
              <a:ea typeface="Meiryo UI" panose="020B0604030504040204" pitchFamily="50" charset="-128"/>
            </a:endParaRPr>
          </a:p>
        </p:txBody>
      </p:sp>
      <p:sp>
        <p:nvSpPr>
          <p:cNvPr id="31" name="正方形/長方形 30"/>
          <p:cNvSpPr/>
          <p:nvPr/>
        </p:nvSpPr>
        <p:spPr>
          <a:xfrm>
            <a:off x="400942" y="2117777"/>
            <a:ext cx="1562625" cy="612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400" dirty="0" smtClean="0">
                <a:latin typeface="Meiryo UI" panose="020B0604030504040204" pitchFamily="50" charset="-128"/>
                <a:ea typeface="Meiryo UI" panose="020B0604030504040204" pitchFamily="50" charset="-128"/>
              </a:rPr>
              <a:t>【</a:t>
            </a:r>
            <a:r>
              <a:rPr kumimoji="1" lang="ja-JP" altLang="en-US" sz="1400" dirty="0" smtClean="0">
                <a:latin typeface="Meiryo UI" panose="020B0604030504040204" pitchFamily="50" charset="-128"/>
                <a:ea typeface="Meiryo UI" panose="020B0604030504040204" pitchFamily="50" charset="-128"/>
              </a:rPr>
              <a:t>２０１</a:t>
            </a:r>
            <a:r>
              <a:rPr lang="ja-JP" altLang="en-US" sz="1400" dirty="0">
                <a:latin typeface="Meiryo UI" panose="020B0604030504040204" pitchFamily="50" charset="-128"/>
                <a:ea typeface="Meiryo UI" panose="020B0604030504040204" pitchFamily="50" charset="-128"/>
              </a:rPr>
              <a:t>２</a:t>
            </a:r>
            <a:r>
              <a:rPr kumimoji="1" lang="ja-JP" altLang="en-US" sz="1400" dirty="0" smtClean="0">
                <a:latin typeface="Meiryo UI" panose="020B0604030504040204" pitchFamily="50" charset="-128"/>
                <a:ea typeface="Meiryo UI" panose="020B0604030504040204" pitchFamily="50" charset="-128"/>
              </a:rPr>
              <a:t>年</a:t>
            </a:r>
            <a:r>
              <a:rPr kumimoji="1" lang="en-US" altLang="ja-JP" sz="1400" dirty="0" smtClean="0">
                <a:latin typeface="Meiryo UI" panose="020B0604030504040204" pitchFamily="50" charset="-128"/>
                <a:ea typeface="Meiryo UI" panose="020B0604030504040204" pitchFamily="50" charset="-128"/>
              </a:rPr>
              <a:t>】</a:t>
            </a:r>
          </a:p>
          <a:p>
            <a:pPr algn="ctr"/>
            <a:endParaRPr kumimoji="1" lang="en-US" altLang="ja-JP" sz="500" dirty="0" smtClean="0">
              <a:latin typeface="Meiryo UI" panose="020B0604030504040204" pitchFamily="50" charset="-128"/>
              <a:ea typeface="Meiryo UI" panose="020B0604030504040204" pitchFamily="50" charset="-128"/>
            </a:endParaRPr>
          </a:p>
          <a:p>
            <a:pPr algn="ctr"/>
            <a:r>
              <a:rPr kumimoji="1" lang="en-US" altLang="ja-JP" sz="1400" b="1" dirty="0" smtClean="0">
                <a:latin typeface="Meiryo UI" panose="020B0604030504040204" pitchFamily="50" charset="-128"/>
                <a:ea typeface="Meiryo UI" panose="020B0604030504040204" pitchFamily="50" charset="-128"/>
              </a:rPr>
              <a:t>506,300</a:t>
            </a:r>
            <a:r>
              <a:rPr kumimoji="1" lang="ja-JP" altLang="en-US" sz="1400" b="1" dirty="0" smtClean="0">
                <a:latin typeface="Meiryo UI" panose="020B0604030504040204" pitchFamily="50" charset="-128"/>
                <a:ea typeface="Meiryo UI" panose="020B0604030504040204" pitchFamily="50" charset="-128"/>
              </a:rPr>
              <a:t>円</a:t>
            </a:r>
            <a:endParaRPr kumimoji="1" lang="ja-JP" altLang="en-US" sz="1400" b="1" dirty="0">
              <a:latin typeface="Meiryo UI" panose="020B0604030504040204" pitchFamily="50" charset="-128"/>
              <a:ea typeface="Meiryo UI" panose="020B0604030504040204" pitchFamily="50" charset="-128"/>
            </a:endParaRPr>
          </a:p>
        </p:txBody>
      </p:sp>
      <p:sp>
        <p:nvSpPr>
          <p:cNvPr id="32" name="正方形/長方形 31"/>
          <p:cNvSpPr/>
          <p:nvPr/>
        </p:nvSpPr>
        <p:spPr>
          <a:xfrm>
            <a:off x="400942" y="3204348"/>
            <a:ext cx="1562625" cy="612000"/>
          </a:xfrm>
          <a:prstGeom prst="rect">
            <a:avLst/>
          </a:prstGeom>
          <a:solidFill>
            <a:srgbClr val="FFFF00"/>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400" dirty="0" smtClean="0">
                <a:latin typeface="Meiryo UI" panose="020B0604030504040204" pitchFamily="50" charset="-128"/>
                <a:ea typeface="Meiryo UI" panose="020B0604030504040204" pitchFamily="50" charset="-128"/>
              </a:rPr>
              <a:t>【</a:t>
            </a:r>
            <a:r>
              <a:rPr kumimoji="1" lang="ja-JP" altLang="en-US" sz="1400" dirty="0" smtClean="0">
                <a:latin typeface="Meiryo UI" panose="020B0604030504040204" pitchFamily="50" charset="-128"/>
                <a:ea typeface="Meiryo UI" panose="020B0604030504040204" pitchFamily="50" charset="-128"/>
              </a:rPr>
              <a:t>２０１</a:t>
            </a:r>
            <a:r>
              <a:rPr lang="ja-JP" altLang="en-US" sz="1400" dirty="0">
                <a:latin typeface="Meiryo UI" panose="020B0604030504040204" pitchFamily="50" charset="-128"/>
                <a:ea typeface="Meiryo UI" panose="020B0604030504040204" pitchFamily="50" charset="-128"/>
              </a:rPr>
              <a:t>８</a:t>
            </a:r>
            <a:r>
              <a:rPr kumimoji="1" lang="ja-JP" altLang="en-US" sz="1400" dirty="0" smtClean="0">
                <a:latin typeface="Meiryo UI" panose="020B0604030504040204" pitchFamily="50" charset="-128"/>
                <a:ea typeface="Meiryo UI" panose="020B0604030504040204" pitchFamily="50" charset="-128"/>
              </a:rPr>
              <a:t>年</a:t>
            </a:r>
            <a:r>
              <a:rPr kumimoji="1" lang="en-US" altLang="ja-JP" sz="1400" dirty="0" smtClean="0">
                <a:latin typeface="Meiryo UI" panose="020B0604030504040204" pitchFamily="50" charset="-128"/>
                <a:ea typeface="Meiryo UI" panose="020B0604030504040204" pitchFamily="50" charset="-128"/>
              </a:rPr>
              <a:t>】</a:t>
            </a:r>
          </a:p>
          <a:p>
            <a:pPr algn="ctr"/>
            <a:endParaRPr kumimoji="1" lang="en-US" altLang="ja-JP" sz="500" dirty="0" smtClean="0">
              <a:latin typeface="Meiryo UI" panose="020B0604030504040204" pitchFamily="50" charset="-128"/>
              <a:ea typeface="Meiryo UI" panose="020B0604030504040204" pitchFamily="50" charset="-128"/>
            </a:endParaRPr>
          </a:p>
          <a:p>
            <a:pPr algn="ctr"/>
            <a:r>
              <a:rPr lang="en-US" altLang="ja-JP" sz="1400" b="1" dirty="0" smtClean="0">
                <a:latin typeface="Meiryo UI" panose="020B0604030504040204" pitchFamily="50" charset="-128"/>
                <a:ea typeface="Meiryo UI" panose="020B0604030504040204" pitchFamily="50" charset="-128"/>
              </a:rPr>
              <a:t>771</a:t>
            </a:r>
            <a:r>
              <a:rPr kumimoji="1" lang="en-US" altLang="ja-JP" sz="1400" b="1" dirty="0" smtClean="0">
                <a:latin typeface="Meiryo UI" panose="020B0604030504040204" pitchFamily="50" charset="-128"/>
                <a:ea typeface="Meiryo UI" panose="020B0604030504040204" pitchFamily="50" charset="-128"/>
              </a:rPr>
              <a:t>,400</a:t>
            </a:r>
            <a:r>
              <a:rPr kumimoji="1" lang="ja-JP" altLang="en-US" sz="1400" b="1" dirty="0" smtClean="0">
                <a:latin typeface="Meiryo UI" panose="020B0604030504040204" pitchFamily="50" charset="-128"/>
                <a:ea typeface="Meiryo UI" panose="020B0604030504040204" pitchFamily="50" charset="-128"/>
              </a:rPr>
              <a:t>円</a:t>
            </a:r>
            <a:endParaRPr kumimoji="1" lang="ja-JP" altLang="en-US" sz="1400" b="1" dirty="0">
              <a:latin typeface="Meiryo UI" panose="020B0604030504040204" pitchFamily="50" charset="-128"/>
              <a:ea typeface="Meiryo UI" panose="020B0604030504040204" pitchFamily="50" charset="-128"/>
            </a:endParaRPr>
          </a:p>
        </p:txBody>
      </p:sp>
      <p:sp>
        <p:nvSpPr>
          <p:cNvPr id="33" name="左大かっこ 32"/>
          <p:cNvSpPr/>
          <p:nvPr/>
        </p:nvSpPr>
        <p:spPr>
          <a:xfrm>
            <a:off x="5868352" y="1719503"/>
            <a:ext cx="72000" cy="972000"/>
          </a:xfrm>
          <a:prstGeom prst="lef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4" name="下矢印 33"/>
          <p:cNvSpPr/>
          <p:nvPr/>
        </p:nvSpPr>
        <p:spPr>
          <a:xfrm>
            <a:off x="370863" y="2807302"/>
            <a:ext cx="576000" cy="360000"/>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正方形/長方形 1"/>
          <p:cNvSpPr/>
          <p:nvPr/>
        </p:nvSpPr>
        <p:spPr>
          <a:xfrm>
            <a:off x="960696" y="2771165"/>
            <a:ext cx="1503938" cy="384721"/>
          </a:xfrm>
          <a:prstGeom prst="rect">
            <a:avLst/>
          </a:prstGeom>
        </p:spPr>
        <p:txBody>
          <a:bodyPr wrap="none">
            <a:spAutoFit/>
          </a:bodyPr>
          <a:lstStyle/>
          <a:p>
            <a:r>
              <a:rPr lang="ja-JP" altLang="en-US" sz="1000" b="1" dirty="0" smtClean="0">
                <a:latin typeface="Meiryo UI" panose="020B0604030504040204" pitchFamily="50" charset="-128"/>
                <a:ea typeface="Meiryo UI" panose="020B0604030504040204" pitchFamily="50" charset="-128"/>
              </a:rPr>
              <a:t>＋</a:t>
            </a:r>
            <a:r>
              <a:rPr lang="en-US" altLang="ja-JP" sz="1000" b="1" dirty="0" smtClean="0">
                <a:latin typeface="Meiryo UI" panose="020B0604030504040204" pitchFamily="50" charset="-128"/>
                <a:ea typeface="Meiryo UI" panose="020B0604030504040204" pitchFamily="50" charset="-128"/>
              </a:rPr>
              <a:t>265,100</a:t>
            </a:r>
            <a:r>
              <a:rPr lang="ja-JP" altLang="en-US" sz="1000" b="1" dirty="0" smtClean="0">
                <a:latin typeface="Meiryo UI" panose="020B0604030504040204" pitchFamily="50" charset="-128"/>
                <a:ea typeface="Meiryo UI" panose="020B0604030504040204" pitchFamily="50" charset="-128"/>
              </a:rPr>
              <a:t>円</a:t>
            </a:r>
            <a:endParaRPr lang="en-US" altLang="ja-JP" sz="1000" b="1"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（全国平均</a:t>
            </a:r>
            <a:r>
              <a:rPr lang="en-US" altLang="ja-JP" sz="900" dirty="0" smtClean="0">
                <a:latin typeface="Meiryo UI" panose="020B0604030504040204" pitchFamily="50" charset="-128"/>
                <a:ea typeface="Meiryo UI" panose="020B0604030504040204" pitchFamily="50" charset="-128"/>
              </a:rPr>
              <a:t>109,200</a:t>
            </a:r>
            <a:r>
              <a:rPr lang="ja-JP" altLang="en-US" sz="900" dirty="0" smtClean="0">
                <a:latin typeface="Meiryo UI" panose="020B0604030504040204" pitchFamily="50" charset="-128"/>
                <a:ea typeface="Meiryo UI" panose="020B0604030504040204" pitchFamily="50" charset="-128"/>
              </a:rPr>
              <a:t>円）</a:t>
            </a:r>
            <a:endParaRPr lang="ja-JP" altLang="en-US" sz="900" dirty="0"/>
          </a:p>
        </p:txBody>
      </p:sp>
      <p:sp>
        <p:nvSpPr>
          <p:cNvPr id="24" name="テキスト ボックス 23"/>
          <p:cNvSpPr txBox="1"/>
          <p:nvPr/>
        </p:nvSpPr>
        <p:spPr>
          <a:xfrm>
            <a:off x="354845" y="529506"/>
            <a:ext cx="7840608" cy="338554"/>
          </a:xfrm>
          <a:prstGeom prst="rect">
            <a:avLst/>
          </a:prstGeom>
          <a:noFill/>
        </p:spPr>
        <p:txBody>
          <a:bodyPr wrap="none" rtlCol="0">
            <a:spAutoFit/>
          </a:bodyPr>
          <a:lstStyle/>
          <a:p>
            <a:r>
              <a:rPr kumimoji="1" lang="ja-JP" altLang="en-US" sz="1600" dirty="0" smtClean="0">
                <a:latin typeface="Meiryo UI" panose="020B0604030504040204" pitchFamily="50" charset="-128"/>
                <a:ea typeface="Meiryo UI" panose="020B0604030504040204" pitchFamily="50" charset="-128"/>
              </a:rPr>
              <a:t>■　市場の動向に呼応し、商業地価は他都市を凌ぐ上昇率を示し、人口の都心回帰</a:t>
            </a:r>
            <a:r>
              <a:rPr lang="ja-JP" altLang="en-US" sz="1600" dirty="0" smtClean="0">
                <a:latin typeface="Meiryo UI" panose="020B0604030504040204" pitchFamily="50" charset="-128"/>
                <a:ea typeface="Meiryo UI" panose="020B0604030504040204" pitchFamily="50" charset="-128"/>
              </a:rPr>
              <a:t>も堅調。</a:t>
            </a:r>
            <a:endParaRPr kumimoji="1" lang="ja-JP" altLang="en-US" sz="1600" dirty="0">
              <a:latin typeface="Meiryo UI" panose="020B0604030504040204" pitchFamily="50" charset="-128"/>
              <a:ea typeface="Meiryo UI" panose="020B0604030504040204" pitchFamily="50" charset="-128"/>
            </a:endParaRPr>
          </a:p>
        </p:txBody>
      </p:sp>
      <p:sp>
        <p:nvSpPr>
          <p:cNvPr id="3" name="テキスト ボックス 2"/>
          <p:cNvSpPr txBox="1"/>
          <p:nvPr/>
        </p:nvSpPr>
        <p:spPr>
          <a:xfrm>
            <a:off x="2241716" y="1502206"/>
            <a:ext cx="287258" cy="215444"/>
          </a:xfrm>
          <a:prstGeom prst="rect">
            <a:avLst/>
          </a:prstGeom>
          <a:noFill/>
        </p:spPr>
        <p:txBody>
          <a:bodyPr wrap="none" rtlCol="0">
            <a:spAutoFit/>
          </a:bodyPr>
          <a:lstStyle/>
          <a:p>
            <a:r>
              <a:rPr lang="ja-JP" altLang="en-US" sz="800" dirty="0"/>
              <a:t>倍</a:t>
            </a:r>
            <a:endParaRPr kumimoji="1" lang="ja-JP" altLang="en-US" sz="800" dirty="0"/>
          </a:p>
        </p:txBody>
      </p:sp>
      <p:sp>
        <p:nvSpPr>
          <p:cNvPr id="25" name="テキスト ボックス 24"/>
          <p:cNvSpPr txBox="1"/>
          <p:nvPr/>
        </p:nvSpPr>
        <p:spPr>
          <a:xfrm>
            <a:off x="8859600" y="3564018"/>
            <a:ext cx="287258" cy="215444"/>
          </a:xfrm>
          <a:prstGeom prst="rect">
            <a:avLst/>
          </a:prstGeom>
          <a:noFill/>
        </p:spPr>
        <p:txBody>
          <a:bodyPr wrap="none" rtlCol="0">
            <a:spAutoFit/>
          </a:bodyPr>
          <a:lstStyle/>
          <a:p>
            <a:r>
              <a:rPr kumimoji="1" lang="ja-JP" altLang="en-US" sz="800" dirty="0" smtClean="0"/>
              <a:t>％</a:t>
            </a:r>
            <a:endParaRPr kumimoji="1" lang="ja-JP" altLang="en-US" sz="800" dirty="0"/>
          </a:p>
        </p:txBody>
      </p:sp>
      <p:sp>
        <p:nvSpPr>
          <p:cNvPr id="26" name="テキスト ボックス 25"/>
          <p:cNvSpPr txBox="1"/>
          <p:nvPr/>
        </p:nvSpPr>
        <p:spPr>
          <a:xfrm>
            <a:off x="348425" y="5437658"/>
            <a:ext cx="287258" cy="215444"/>
          </a:xfrm>
          <a:prstGeom prst="rect">
            <a:avLst/>
          </a:prstGeom>
          <a:noFill/>
        </p:spPr>
        <p:txBody>
          <a:bodyPr wrap="none" rtlCol="0">
            <a:spAutoFit/>
          </a:bodyPr>
          <a:lstStyle/>
          <a:p>
            <a:r>
              <a:rPr kumimoji="1" lang="ja-JP" altLang="en-US" sz="800" dirty="0" smtClean="0"/>
              <a:t>人</a:t>
            </a:r>
            <a:endParaRPr kumimoji="1" lang="ja-JP" altLang="en-US" sz="800" dirty="0"/>
          </a:p>
        </p:txBody>
      </p:sp>
      <p:sp>
        <p:nvSpPr>
          <p:cNvPr id="27" name="テキスト ボックス 26"/>
          <p:cNvSpPr txBox="1"/>
          <p:nvPr/>
        </p:nvSpPr>
        <p:spPr>
          <a:xfrm>
            <a:off x="3723223" y="4469793"/>
            <a:ext cx="287258" cy="215444"/>
          </a:xfrm>
          <a:prstGeom prst="rect">
            <a:avLst/>
          </a:prstGeom>
          <a:noFill/>
        </p:spPr>
        <p:txBody>
          <a:bodyPr wrap="none" rtlCol="0">
            <a:spAutoFit/>
          </a:bodyPr>
          <a:lstStyle/>
          <a:p>
            <a:r>
              <a:rPr kumimoji="1" lang="ja-JP" altLang="en-US" sz="800" dirty="0" smtClean="0"/>
              <a:t>人</a:t>
            </a:r>
            <a:endParaRPr kumimoji="1" lang="ja-JP" altLang="en-US" sz="800" dirty="0"/>
          </a:p>
        </p:txBody>
      </p:sp>
    </p:spTree>
    <p:extLst>
      <p:ext uri="{BB962C8B-B14F-4D97-AF65-F5344CB8AC3E}">
        <p14:creationId xmlns:p14="http://schemas.microsoft.com/office/powerpoint/2010/main" val="1597171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8" name="グラフ 47"/>
          <p:cNvGraphicFramePr/>
          <p:nvPr>
            <p:extLst>
              <p:ext uri="{D42A27DB-BD31-4B8C-83A1-F6EECF244321}">
                <p14:modId xmlns:p14="http://schemas.microsoft.com/office/powerpoint/2010/main" val="82055929"/>
              </p:ext>
            </p:extLst>
          </p:nvPr>
        </p:nvGraphicFramePr>
        <p:xfrm>
          <a:off x="4821296" y="1407667"/>
          <a:ext cx="2772000" cy="2474569"/>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直線コネクタ 4"/>
          <p:cNvCxnSpPr/>
          <p:nvPr/>
        </p:nvCxnSpPr>
        <p:spPr>
          <a:xfrm>
            <a:off x="291364" y="510671"/>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225192" y="35358"/>
            <a:ext cx="1853392"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くらし・健康</a:t>
            </a:r>
            <a:r>
              <a:rPr lang="en-US" altLang="ja-JP" sz="2400" dirty="0" smtClean="0">
                <a:latin typeface="Meiryo UI" panose="020B0604030504040204" pitchFamily="50" charset="-128"/>
                <a:ea typeface="Meiryo UI" panose="020B0604030504040204" pitchFamily="50" charset="-128"/>
              </a:rPr>
              <a:t>】</a:t>
            </a:r>
            <a:endParaRPr kumimoji="1" lang="ja-JP" altLang="en-US" sz="2000" dirty="0">
              <a:latin typeface="Meiryo UI" panose="020B0604030504040204" pitchFamily="50" charset="-128"/>
              <a:ea typeface="Meiryo UI" panose="020B0604030504040204" pitchFamily="50" charset="-128"/>
            </a:endParaRPr>
          </a:p>
        </p:txBody>
      </p:sp>
      <p:sp>
        <p:nvSpPr>
          <p:cNvPr id="10" name="正方形/長方形 9"/>
          <p:cNvSpPr/>
          <p:nvPr/>
        </p:nvSpPr>
        <p:spPr>
          <a:xfrm>
            <a:off x="7646625" y="1431168"/>
            <a:ext cx="1484509" cy="1384995"/>
          </a:xfrm>
          <a:prstGeom prst="rect">
            <a:avLst/>
          </a:prstGeom>
        </p:spPr>
        <p:txBody>
          <a:bodyPr wrap="square">
            <a:spAutoFit/>
          </a:bodyPr>
          <a:lstStyle/>
          <a:p>
            <a:r>
              <a:rPr lang="ja-JP" altLang="en-US" sz="1400" dirty="0" smtClean="0">
                <a:latin typeface="Meiryo UI" panose="020B0604030504040204" pitchFamily="50" charset="-128"/>
                <a:ea typeface="Meiryo UI" panose="020B0604030504040204" pitchFamily="50" charset="-128"/>
              </a:rPr>
              <a:t>大阪の生活保護率は府市ともに</a:t>
            </a:r>
            <a:r>
              <a:rPr lang="en-US" altLang="ja-JP" sz="1400" dirty="0" smtClean="0">
                <a:latin typeface="Meiryo UI" panose="020B0604030504040204" pitchFamily="50" charset="-128"/>
                <a:ea typeface="Meiryo UI" panose="020B0604030504040204" pitchFamily="50" charset="-128"/>
              </a:rPr>
              <a:t>2012</a:t>
            </a:r>
            <a:r>
              <a:rPr lang="ja-JP" altLang="en-US" sz="1400" dirty="0" smtClean="0">
                <a:latin typeface="Meiryo UI" panose="020B0604030504040204" pitchFamily="50" charset="-128"/>
                <a:ea typeface="Meiryo UI" panose="020B0604030504040204" pitchFamily="50" charset="-128"/>
              </a:rPr>
              <a:t>年をピークに減少に転じ、全国平均との差を徐々に縮めてい</a:t>
            </a:r>
            <a:r>
              <a:rPr lang="ja-JP" altLang="en-US" sz="1400" dirty="0">
                <a:latin typeface="Meiryo UI" panose="020B0604030504040204" pitchFamily="50" charset="-128"/>
                <a:ea typeface="Meiryo UI" panose="020B0604030504040204" pitchFamily="50" charset="-128"/>
              </a:rPr>
              <a:t>る</a:t>
            </a:r>
            <a:r>
              <a:rPr lang="ja-JP" altLang="en-US" sz="1400" dirty="0" smtClean="0">
                <a:latin typeface="Meiryo UI" panose="020B0604030504040204" pitchFamily="50" charset="-128"/>
                <a:ea typeface="Meiryo UI" panose="020B0604030504040204" pitchFamily="50" charset="-128"/>
              </a:rPr>
              <a:t>。</a:t>
            </a:r>
            <a:endParaRPr lang="ja-JP" altLang="en-US" sz="1400" dirty="0">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a:xfrm>
            <a:off x="7073735" y="6507915"/>
            <a:ext cx="2057400" cy="365125"/>
          </a:xfrm>
        </p:spPr>
        <p:txBody>
          <a:bodyPr/>
          <a:lstStyle/>
          <a:p>
            <a:fld id="{138CA411-231B-42B9-AF63-97A64194AA60}" type="slidenum">
              <a:rPr lang="ja-JP" altLang="en-US" smtClean="0"/>
              <a:pPr/>
              <a:t>11</a:t>
            </a:fld>
            <a:endParaRPr lang="ja-JP" altLang="en-US"/>
          </a:p>
        </p:txBody>
      </p:sp>
      <p:sp>
        <p:nvSpPr>
          <p:cNvPr id="16" name="テキスト ボックス 15"/>
          <p:cNvSpPr txBox="1"/>
          <p:nvPr/>
        </p:nvSpPr>
        <p:spPr>
          <a:xfrm>
            <a:off x="163773" y="967451"/>
            <a:ext cx="4320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一般労働者の年収</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17" name="テキスト ボックス 16"/>
          <p:cNvSpPr txBox="1"/>
          <p:nvPr/>
        </p:nvSpPr>
        <p:spPr>
          <a:xfrm>
            <a:off x="4756859" y="967451"/>
            <a:ext cx="4320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生活保護率</a:t>
            </a:r>
            <a:r>
              <a:rPr lang="en-US" altLang="ja-JP" sz="1400" b="1" dirty="0" smtClean="0">
                <a:latin typeface="Meiryo UI" panose="020B0604030504040204" pitchFamily="50" charset="-128"/>
                <a:ea typeface="Meiryo UI" panose="020B0604030504040204" pitchFamily="50" charset="-128"/>
              </a:rPr>
              <a:t>】</a:t>
            </a:r>
          </a:p>
        </p:txBody>
      </p:sp>
      <p:sp>
        <p:nvSpPr>
          <p:cNvPr id="18" name="テキスト ボックス 17"/>
          <p:cNvSpPr txBox="1"/>
          <p:nvPr/>
        </p:nvSpPr>
        <p:spPr>
          <a:xfrm>
            <a:off x="194192" y="3916356"/>
            <a:ext cx="4320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a:latin typeface="Meiryo UI" panose="020B0604030504040204" pitchFamily="50" charset="-128"/>
                <a:ea typeface="Meiryo UI" panose="020B0604030504040204" pitchFamily="50" charset="-128"/>
              </a:rPr>
              <a:t>平均</a:t>
            </a:r>
            <a:r>
              <a:rPr lang="ja-JP" altLang="en-US" sz="1400" b="1" dirty="0" smtClean="0">
                <a:latin typeface="Meiryo UI" panose="020B0604030504040204" pitchFamily="50" charset="-128"/>
                <a:ea typeface="Meiryo UI" panose="020B0604030504040204" pitchFamily="50" charset="-128"/>
              </a:rPr>
              <a:t>寿命</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19" name="テキスト ボックス 18"/>
          <p:cNvSpPr txBox="1"/>
          <p:nvPr/>
        </p:nvSpPr>
        <p:spPr>
          <a:xfrm>
            <a:off x="4705204" y="3916356"/>
            <a:ext cx="4320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健康寿命</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33" name="正方形/長方形 32"/>
          <p:cNvSpPr/>
          <p:nvPr/>
        </p:nvSpPr>
        <p:spPr>
          <a:xfrm>
            <a:off x="7348730" y="1023276"/>
            <a:ext cx="1723549" cy="246221"/>
          </a:xfrm>
          <a:prstGeom prst="rect">
            <a:avLst/>
          </a:prstGeom>
        </p:spPr>
        <p:txBody>
          <a:bodyPr wrap="none">
            <a:spAutoFit/>
          </a:bodyPr>
          <a:lstStyle/>
          <a:p>
            <a:r>
              <a:rPr lang="ja-JP" altLang="en-US" sz="1000" dirty="0">
                <a:latin typeface="Meiryo UI" panose="020B0604030504040204" pitchFamily="50" charset="-128"/>
                <a:ea typeface="Meiryo UI" panose="020B0604030504040204" pitchFamily="50" charset="-128"/>
              </a:rPr>
              <a:t>出典</a:t>
            </a:r>
            <a:r>
              <a:rPr lang="ja-JP" altLang="en-US" sz="1000" dirty="0" smtClean="0">
                <a:latin typeface="Meiryo UI" panose="020B0604030504040204" pitchFamily="50" charset="-128"/>
                <a:ea typeface="Meiryo UI" panose="020B0604030504040204" pitchFamily="50" charset="-128"/>
              </a:rPr>
              <a:t>：大阪府生活保護統計</a:t>
            </a:r>
            <a:endParaRPr lang="ja-JP" altLang="en-US" sz="1000" dirty="0">
              <a:latin typeface="Meiryo UI" panose="020B0604030504040204" pitchFamily="50" charset="-128"/>
              <a:ea typeface="Meiryo UI" panose="020B0604030504040204" pitchFamily="50" charset="-128"/>
            </a:endParaRPr>
          </a:p>
        </p:txBody>
      </p:sp>
      <p:sp>
        <p:nvSpPr>
          <p:cNvPr id="47" name="正方形/長方形 46"/>
          <p:cNvSpPr/>
          <p:nvPr/>
        </p:nvSpPr>
        <p:spPr>
          <a:xfrm>
            <a:off x="2153597" y="3977566"/>
            <a:ext cx="2364750" cy="246221"/>
          </a:xfrm>
          <a:prstGeom prst="rect">
            <a:avLst/>
          </a:prstGeom>
        </p:spPr>
        <p:txBody>
          <a:bodyPr wrap="none">
            <a:spAutoFit/>
          </a:bodyPr>
          <a:lstStyle/>
          <a:p>
            <a:r>
              <a:rPr lang="ja-JP" altLang="en-US" sz="1000" dirty="0">
                <a:latin typeface="Meiryo UI" panose="020B0604030504040204" pitchFamily="50" charset="-128"/>
                <a:ea typeface="Meiryo UI" panose="020B0604030504040204" pitchFamily="50" charset="-128"/>
              </a:rPr>
              <a:t>出典</a:t>
            </a:r>
            <a:r>
              <a:rPr lang="ja-JP" altLang="en-US" sz="1000" dirty="0" smtClean="0">
                <a:latin typeface="Meiryo UI" panose="020B0604030504040204" pitchFamily="50" charset="-128"/>
                <a:ea typeface="Meiryo UI" panose="020B0604030504040204" pitchFamily="50" charset="-128"/>
              </a:rPr>
              <a:t>：厚生労働省：</a:t>
            </a:r>
            <a:r>
              <a:rPr lang="zh-TW" altLang="en-US" sz="1000" dirty="0" smtClean="0">
                <a:latin typeface="Meiryo UI" panose="020B0604030504040204" pitchFamily="50" charset="-128"/>
                <a:ea typeface="Meiryo UI" panose="020B0604030504040204" pitchFamily="50" charset="-128"/>
              </a:rPr>
              <a:t>都道府県</a:t>
            </a:r>
            <a:r>
              <a:rPr lang="zh-TW" altLang="en-US" sz="1000" dirty="0">
                <a:latin typeface="Meiryo UI" panose="020B0604030504040204" pitchFamily="50" charset="-128"/>
                <a:ea typeface="Meiryo UI" panose="020B0604030504040204" pitchFamily="50" charset="-128"/>
              </a:rPr>
              <a:t>別</a:t>
            </a:r>
            <a:r>
              <a:rPr lang="zh-TW" altLang="en-US" sz="1000" dirty="0" smtClean="0">
                <a:latin typeface="Meiryo UI" panose="020B0604030504040204" pitchFamily="50" charset="-128"/>
                <a:ea typeface="Meiryo UI" panose="020B0604030504040204" pitchFamily="50" charset="-128"/>
              </a:rPr>
              <a:t>生命表</a:t>
            </a:r>
            <a:endParaRPr lang="ja-JP" altLang="en-US" sz="1000" dirty="0">
              <a:latin typeface="Meiryo UI" panose="020B0604030504040204" pitchFamily="50" charset="-128"/>
              <a:ea typeface="Meiryo UI" panose="020B0604030504040204" pitchFamily="50" charset="-128"/>
            </a:endParaRPr>
          </a:p>
        </p:txBody>
      </p:sp>
      <p:graphicFrame>
        <p:nvGraphicFramePr>
          <p:cNvPr id="26" name="グラフ 25"/>
          <p:cNvGraphicFramePr/>
          <p:nvPr>
            <p:extLst>
              <p:ext uri="{D42A27DB-BD31-4B8C-83A1-F6EECF244321}">
                <p14:modId xmlns:p14="http://schemas.microsoft.com/office/powerpoint/2010/main" val="3464597216"/>
              </p:ext>
            </p:extLst>
          </p:nvPr>
        </p:nvGraphicFramePr>
        <p:xfrm>
          <a:off x="61417" y="1458564"/>
          <a:ext cx="3050270" cy="2466011"/>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コネクタ 3"/>
          <p:cNvCxnSpPr/>
          <p:nvPr/>
        </p:nvCxnSpPr>
        <p:spPr>
          <a:xfrm>
            <a:off x="390613" y="2054383"/>
            <a:ext cx="22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正方形/長方形 31"/>
          <p:cNvSpPr/>
          <p:nvPr/>
        </p:nvSpPr>
        <p:spPr>
          <a:xfrm>
            <a:off x="3096571" y="1369990"/>
            <a:ext cx="1514900" cy="1600438"/>
          </a:xfrm>
          <a:prstGeom prst="rect">
            <a:avLst/>
          </a:prstGeom>
        </p:spPr>
        <p:txBody>
          <a:bodyPr wrap="square">
            <a:spAutoFit/>
          </a:bodyPr>
          <a:lstStyle/>
          <a:p>
            <a:r>
              <a:rPr lang="ja-JP" altLang="en-US" sz="1400" dirty="0" smtClean="0">
                <a:latin typeface="Meiryo UI" panose="020B0604030504040204" pitchFamily="50" charset="-128"/>
                <a:ea typeface="Meiryo UI" panose="020B0604030504040204" pitchFamily="50" charset="-128"/>
              </a:rPr>
              <a:t>大阪府の年収は</a:t>
            </a:r>
            <a:r>
              <a:rPr lang="en-US" altLang="ja-JP" sz="1400" dirty="0" smtClean="0">
                <a:latin typeface="Meiryo UI" panose="020B0604030504040204" pitchFamily="50" charset="-128"/>
                <a:ea typeface="Meiryo UI" panose="020B0604030504040204" pitchFamily="50" charset="-128"/>
              </a:rPr>
              <a:t>2012</a:t>
            </a:r>
            <a:r>
              <a:rPr lang="ja-JP" altLang="en-US" sz="1400" dirty="0" smtClean="0">
                <a:latin typeface="Meiryo UI" panose="020B0604030504040204" pitchFamily="50" charset="-128"/>
                <a:ea typeface="Meiryo UI" panose="020B0604030504040204" pitchFamily="50" charset="-128"/>
              </a:rPr>
              <a:t>年に底を迎えたあと上昇。</a:t>
            </a:r>
            <a:endParaRPr lang="en-US" altLang="ja-JP" sz="1400" dirty="0" smtClean="0">
              <a:latin typeface="Meiryo UI" panose="020B0604030504040204" pitchFamily="50" charset="-128"/>
              <a:ea typeface="Meiryo UI" panose="020B0604030504040204" pitchFamily="50" charset="-128"/>
            </a:endParaRPr>
          </a:p>
          <a:p>
            <a:endParaRPr lang="en-US" altLang="ja-JP" sz="1400" dirty="0" smtClean="0">
              <a:latin typeface="Meiryo UI" panose="020B0604030504040204" pitchFamily="50" charset="-128"/>
              <a:ea typeface="Meiryo UI" panose="020B0604030504040204" pitchFamily="50" charset="-128"/>
            </a:endParaRPr>
          </a:p>
          <a:p>
            <a:r>
              <a:rPr lang="ja-JP" altLang="en-US" sz="1400" dirty="0" smtClean="0">
                <a:latin typeface="Meiryo UI" panose="020B0604030504040204" pitchFamily="50" charset="-128"/>
                <a:ea typeface="Meiryo UI" panose="020B0604030504040204" pitchFamily="50" charset="-128"/>
              </a:rPr>
              <a:t>全国平均との差を広げ、東京都との</a:t>
            </a:r>
            <a:r>
              <a:rPr lang="ja-JP" altLang="en-US" sz="1400" dirty="0">
                <a:latin typeface="Meiryo UI" panose="020B0604030504040204" pitchFamily="50" charset="-128"/>
                <a:ea typeface="Meiryo UI" panose="020B0604030504040204" pitchFamily="50" charset="-128"/>
              </a:rPr>
              <a:t>差</a:t>
            </a:r>
            <a:r>
              <a:rPr lang="ja-JP" altLang="en-US" sz="1400" dirty="0" smtClean="0">
                <a:latin typeface="Meiryo UI" panose="020B0604030504040204" pitchFamily="50" charset="-128"/>
                <a:ea typeface="Meiryo UI" panose="020B0604030504040204" pitchFamily="50" charset="-128"/>
              </a:rPr>
              <a:t>を縮めている</a:t>
            </a:r>
            <a:r>
              <a:rPr lang="ja-JP" altLang="en-US" sz="1400" dirty="0">
                <a:latin typeface="Meiryo UI" panose="020B0604030504040204" pitchFamily="50" charset="-128"/>
                <a:ea typeface="Meiryo UI" panose="020B0604030504040204" pitchFamily="50" charset="-128"/>
              </a:rPr>
              <a:t>。</a:t>
            </a:r>
            <a:endParaRPr lang="en-US" altLang="ja-JP" sz="1400" dirty="0" smtClean="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1567126" y="1407668"/>
            <a:ext cx="1034257" cy="246221"/>
          </a:xfrm>
          <a:prstGeom prst="rect">
            <a:avLst/>
          </a:prstGeom>
          <a:noFill/>
        </p:spPr>
        <p:txBody>
          <a:bodyPr wrap="none" rtlCol="0">
            <a:spAutoFit/>
          </a:bodyPr>
          <a:lstStyle/>
          <a:p>
            <a:r>
              <a:rPr lang="ja-JP" altLang="en-US" sz="1000" b="1" dirty="0" smtClean="0">
                <a:latin typeface="Meiryo UI" panose="020B0604030504040204" pitchFamily="50" charset="-128"/>
                <a:ea typeface="Meiryo UI" panose="020B0604030504040204" pitchFamily="50" charset="-128"/>
              </a:rPr>
              <a:t>全国</a:t>
            </a:r>
            <a:r>
              <a:rPr lang="ja-JP" altLang="en-US" sz="1000" b="1" dirty="0">
                <a:latin typeface="Meiryo UI" panose="020B0604030504040204" pitchFamily="50" charset="-128"/>
                <a:ea typeface="Meiryo UI" panose="020B0604030504040204" pitchFamily="50" charset="-128"/>
              </a:rPr>
              <a:t>平均</a:t>
            </a:r>
            <a:r>
              <a:rPr lang="ja-JP" altLang="en-US" sz="1000" b="1" dirty="0" smtClean="0">
                <a:latin typeface="Meiryo UI" panose="020B0604030504040204" pitchFamily="50" charset="-128"/>
                <a:ea typeface="Meiryo UI" panose="020B0604030504040204" pitchFamily="50" charset="-128"/>
              </a:rPr>
              <a:t>との差</a:t>
            </a:r>
            <a:endParaRPr kumimoji="1" lang="ja-JP" altLang="en-US" sz="1000" b="1"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1722025" y="2874133"/>
            <a:ext cx="906017" cy="246221"/>
          </a:xfrm>
          <a:prstGeom prst="rect">
            <a:avLst/>
          </a:prstGeom>
          <a:noFill/>
        </p:spPr>
        <p:txBody>
          <a:bodyPr wrap="none" rtlCol="0">
            <a:spAutoFit/>
          </a:bodyPr>
          <a:lstStyle/>
          <a:p>
            <a:r>
              <a:rPr lang="ja-JP" altLang="en-US" sz="1000" b="1" dirty="0" smtClean="0">
                <a:latin typeface="Meiryo UI" panose="020B0604030504040204" pitchFamily="50" charset="-128"/>
                <a:ea typeface="Meiryo UI" panose="020B0604030504040204" pitchFamily="50" charset="-128"/>
              </a:rPr>
              <a:t>東京</a:t>
            </a:r>
            <a:r>
              <a:rPr lang="ja-JP" altLang="en-US" sz="1000" b="1" dirty="0">
                <a:latin typeface="Meiryo UI" panose="020B0604030504040204" pitchFamily="50" charset="-128"/>
                <a:ea typeface="Meiryo UI" panose="020B0604030504040204" pitchFamily="50" charset="-128"/>
              </a:rPr>
              <a:t>都</a:t>
            </a:r>
            <a:r>
              <a:rPr lang="ja-JP" altLang="en-US" sz="1000" b="1" dirty="0" smtClean="0">
                <a:latin typeface="Meiryo UI" panose="020B0604030504040204" pitchFamily="50" charset="-128"/>
                <a:ea typeface="Meiryo UI" panose="020B0604030504040204" pitchFamily="50" charset="-128"/>
              </a:rPr>
              <a:t>との差</a:t>
            </a:r>
            <a:endParaRPr kumimoji="1" lang="ja-JP" altLang="en-US" sz="1000" b="1" dirty="0">
              <a:latin typeface="Meiryo UI" panose="020B0604030504040204" pitchFamily="50" charset="-128"/>
              <a:ea typeface="Meiryo UI" panose="020B0604030504040204" pitchFamily="50" charset="-128"/>
            </a:endParaRPr>
          </a:p>
        </p:txBody>
      </p:sp>
      <p:sp>
        <p:nvSpPr>
          <p:cNvPr id="7" name="正方形/長方形 6"/>
          <p:cNvSpPr/>
          <p:nvPr/>
        </p:nvSpPr>
        <p:spPr>
          <a:xfrm>
            <a:off x="2551670" y="1010605"/>
            <a:ext cx="1935145" cy="253916"/>
          </a:xfrm>
          <a:prstGeom prst="rect">
            <a:avLst/>
          </a:prstGeom>
        </p:spPr>
        <p:txBody>
          <a:bodyPr wrap="none">
            <a:spAutoFit/>
          </a:bodyPr>
          <a:lstStyle/>
          <a:p>
            <a:r>
              <a:rPr lang="ja-JP" altLang="en-US" sz="1050" dirty="0" smtClean="0">
                <a:latin typeface="Meiryo UI" panose="020B0604030504040204" pitchFamily="50" charset="-128"/>
                <a:ea typeface="Meiryo UI" panose="020B0604030504040204" pitchFamily="50" charset="-128"/>
              </a:rPr>
              <a:t>出典：</a:t>
            </a:r>
            <a:r>
              <a:rPr lang="zh-TW" altLang="en-US" sz="1050" dirty="0" smtClean="0">
                <a:latin typeface="Meiryo UI" panose="020B0604030504040204" pitchFamily="50" charset="-128"/>
                <a:ea typeface="Meiryo UI" panose="020B0604030504040204" pitchFamily="50" charset="-128"/>
              </a:rPr>
              <a:t>賃金</a:t>
            </a:r>
            <a:r>
              <a:rPr lang="zh-TW" altLang="en-US" sz="1050" dirty="0">
                <a:latin typeface="Meiryo UI" panose="020B0604030504040204" pitchFamily="50" charset="-128"/>
                <a:ea typeface="Meiryo UI" panose="020B0604030504040204" pitchFamily="50" charset="-128"/>
              </a:rPr>
              <a:t>構造基本統計調査</a:t>
            </a:r>
            <a:endParaRPr lang="ja-JP" altLang="en-US" sz="1050" dirty="0">
              <a:latin typeface="Meiryo UI" panose="020B0604030504040204" pitchFamily="50" charset="-128"/>
              <a:ea typeface="Meiryo UI" panose="020B0604030504040204" pitchFamily="50" charset="-128"/>
            </a:endParaRPr>
          </a:p>
        </p:txBody>
      </p:sp>
      <p:sp>
        <p:nvSpPr>
          <p:cNvPr id="8" name="テキスト ボックス 7"/>
          <p:cNvSpPr txBox="1"/>
          <p:nvPr/>
        </p:nvSpPr>
        <p:spPr>
          <a:xfrm>
            <a:off x="2627466" y="1286250"/>
            <a:ext cx="530915" cy="230832"/>
          </a:xfrm>
          <a:prstGeom prst="rect">
            <a:avLst/>
          </a:prstGeom>
          <a:noFill/>
        </p:spPr>
        <p:txBody>
          <a:bodyPr wrap="none" rtlCol="0">
            <a:spAutoFit/>
          </a:bodyPr>
          <a:lstStyle/>
          <a:p>
            <a:r>
              <a:rPr kumimoji="1" lang="ja-JP" altLang="en-US" sz="900" dirty="0" smtClean="0"/>
              <a:t>（万円）</a:t>
            </a:r>
            <a:endParaRPr kumimoji="1" lang="ja-JP" altLang="en-US" sz="900" dirty="0"/>
          </a:p>
        </p:txBody>
      </p:sp>
      <p:sp>
        <p:nvSpPr>
          <p:cNvPr id="39" name="テキスト ボックス 38"/>
          <p:cNvSpPr txBox="1"/>
          <p:nvPr/>
        </p:nvSpPr>
        <p:spPr>
          <a:xfrm>
            <a:off x="3125335" y="3215674"/>
            <a:ext cx="1199367" cy="400110"/>
          </a:xfrm>
          <a:prstGeom prst="rect">
            <a:avLst/>
          </a:prstGeom>
          <a:noFill/>
        </p:spPr>
        <p:txBody>
          <a:bodyPr wrap="none" rtlCol="0">
            <a:spAutoFit/>
          </a:bodyPr>
          <a:lstStyle/>
          <a:p>
            <a:r>
              <a:rPr lang="ja-JP" altLang="en-US" sz="1000" b="1" dirty="0" smtClean="0">
                <a:latin typeface="Meiryo UI" panose="020B0604030504040204" pitchFamily="50" charset="-128"/>
                <a:ea typeface="Meiryo UI" panose="020B0604030504040204" pitchFamily="50" charset="-128"/>
              </a:rPr>
              <a:t>棒グラフ（右軸）</a:t>
            </a:r>
            <a:endParaRPr lang="en-US" altLang="ja-JP" sz="1000" b="1" dirty="0" smtClean="0">
              <a:latin typeface="Meiryo UI" panose="020B0604030504040204" pitchFamily="50" charset="-128"/>
              <a:ea typeface="Meiryo UI" panose="020B0604030504040204" pitchFamily="50" charset="-128"/>
            </a:endParaRPr>
          </a:p>
          <a:p>
            <a:r>
              <a:rPr lang="ja-JP" altLang="en-US" sz="1000" b="1" dirty="0" smtClean="0">
                <a:latin typeface="Meiryo UI" panose="020B0604030504040204" pitchFamily="50" charset="-128"/>
                <a:ea typeface="Meiryo UI" panose="020B0604030504040204" pitchFamily="50" charset="-128"/>
              </a:rPr>
              <a:t>一般労働者の年収</a:t>
            </a:r>
            <a:endParaRPr kumimoji="1" lang="ja-JP" altLang="en-US" sz="1000" b="1" dirty="0">
              <a:latin typeface="Meiryo UI" panose="020B0604030504040204" pitchFamily="50" charset="-128"/>
              <a:ea typeface="Meiryo UI" panose="020B0604030504040204" pitchFamily="50" charset="-128"/>
            </a:endParaRPr>
          </a:p>
        </p:txBody>
      </p:sp>
      <p:graphicFrame>
        <p:nvGraphicFramePr>
          <p:cNvPr id="12" name="グラフ 11"/>
          <p:cNvGraphicFramePr/>
          <p:nvPr>
            <p:extLst>
              <p:ext uri="{D42A27DB-BD31-4B8C-83A1-F6EECF244321}">
                <p14:modId xmlns:p14="http://schemas.microsoft.com/office/powerpoint/2010/main" val="3666359798"/>
              </p:ext>
            </p:extLst>
          </p:nvPr>
        </p:nvGraphicFramePr>
        <p:xfrm>
          <a:off x="61417" y="4906072"/>
          <a:ext cx="2304000" cy="1944000"/>
        </p:xfrm>
        <a:graphic>
          <a:graphicData uri="http://schemas.openxmlformats.org/drawingml/2006/chart">
            <c:chart xmlns:c="http://schemas.openxmlformats.org/drawingml/2006/chart" xmlns:r="http://schemas.openxmlformats.org/officeDocument/2006/relationships" r:id="rId4"/>
          </a:graphicData>
        </a:graphic>
      </p:graphicFrame>
      <p:sp>
        <p:nvSpPr>
          <p:cNvPr id="14" name="テキスト ボックス 13"/>
          <p:cNvSpPr txBox="1"/>
          <p:nvPr/>
        </p:nvSpPr>
        <p:spPr>
          <a:xfrm>
            <a:off x="582281" y="4912996"/>
            <a:ext cx="1172116"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男性の平均寿命</a:t>
            </a:r>
            <a:endParaRPr kumimoji="1" lang="ja-JP" altLang="en-US" sz="1100" b="1" dirty="0">
              <a:latin typeface="Meiryo UI" panose="020B0604030504040204" pitchFamily="50" charset="-128"/>
              <a:ea typeface="Meiryo UI" panose="020B0604030504040204" pitchFamily="50" charset="-128"/>
            </a:endParaRPr>
          </a:p>
        </p:txBody>
      </p:sp>
      <p:graphicFrame>
        <p:nvGraphicFramePr>
          <p:cNvPr id="41" name="グラフ 40"/>
          <p:cNvGraphicFramePr/>
          <p:nvPr>
            <p:extLst>
              <p:ext uri="{D42A27DB-BD31-4B8C-83A1-F6EECF244321}">
                <p14:modId xmlns:p14="http://schemas.microsoft.com/office/powerpoint/2010/main" val="107523357"/>
              </p:ext>
            </p:extLst>
          </p:nvPr>
        </p:nvGraphicFramePr>
        <p:xfrm>
          <a:off x="2288908" y="4906072"/>
          <a:ext cx="2304000" cy="1944000"/>
        </p:xfrm>
        <a:graphic>
          <a:graphicData uri="http://schemas.openxmlformats.org/drawingml/2006/chart">
            <c:chart xmlns:c="http://schemas.openxmlformats.org/drawingml/2006/chart" xmlns:r="http://schemas.openxmlformats.org/officeDocument/2006/relationships" r:id="rId5"/>
          </a:graphicData>
        </a:graphic>
      </p:graphicFrame>
      <p:sp>
        <p:nvSpPr>
          <p:cNvPr id="50" name="テキスト ボックス 49"/>
          <p:cNvSpPr txBox="1"/>
          <p:nvPr/>
        </p:nvSpPr>
        <p:spPr>
          <a:xfrm>
            <a:off x="2718759" y="4913776"/>
            <a:ext cx="1160895" cy="261610"/>
          </a:xfrm>
          <a:prstGeom prst="rect">
            <a:avLst/>
          </a:prstGeom>
          <a:noFill/>
        </p:spPr>
        <p:txBody>
          <a:bodyPr wrap="none" rtlCol="0">
            <a:spAutoFit/>
          </a:bodyPr>
          <a:lstStyle/>
          <a:p>
            <a:r>
              <a:rPr lang="ja-JP" altLang="en-US" sz="1100" b="1" dirty="0">
                <a:latin typeface="Meiryo UI" panose="020B0604030504040204" pitchFamily="50" charset="-128"/>
                <a:ea typeface="Meiryo UI" panose="020B0604030504040204" pitchFamily="50" charset="-128"/>
              </a:rPr>
              <a:t>女性</a:t>
            </a:r>
            <a:r>
              <a:rPr kumimoji="1" lang="ja-JP" altLang="en-US" sz="1100" b="1" dirty="0" smtClean="0">
                <a:latin typeface="Meiryo UI" panose="020B0604030504040204" pitchFamily="50" charset="-128"/>
                <a:ea typeface="Meiryo UI" panose="020B0604030504040204" pitchFamily="50" charset="-128"/>
              </a:rPr>
              <a:t>の平均寿命</a:t>
            </a:r>
            <a:endParaRPr kumimoji="1" lang="ja-JP" altLang="en-US" sz="1100" b="1" dirty="0">
              <a:latin typeface="Meiryo UI" panose="020B0604030504040204" pitchFamily="50" charset="-128"/>
              <a:ea typeface="Meiryo UI" panose="020B0604030504040204" pitchFamily="50" charset="-128"/>
            </a:endParaRPr>
          </a:p>
        </p:txBody>
      </p:sp>
      <p:graphicFrame>
        <p:nvGraphicFramePr>
          <p:cNvPr id="51" name="グラフ 50"/>
          <p:cNvGraphicFramePr/>
          <p:nvPr>
            <p:extLst>
              <p:ext uri="{D42A27DB-BD31-4B8C-83A1-F6EECF244321}">
                <p14:modId xmlns:p14="http://schemas.microsoft.com/office/powerpoint/2010/main" val="2932769417"/>
              </p:ext>
            </p:extLst>
          </p:nvPr>
        </p:nvGraphicFramePr>
        <p:xfrm>
          <a:off x="4676576" y="4894921"/>
          <a:ext cx="2304000" cy="1944000"/>
        </p:xfrm>
        <a:graphic>
          <a:graphicData uri="http://schemas.openxmlformats.org/drawingml/2006/chart">
            <c:chart xmlns:c="http://schemas.openxmlformats.org/drawingml/2006/chart" xmlns:r="http://schemas.openxmlformats.org/officeDocument/2006/relationships" r:id="rId6"/>
          </a:graphicData>
        </a:graphic>
      </p:graphicFrame>
      <p:sp>
        <p:nvSpPr>
          <p:cNvPr id="52" name="テキスト ボックス 51"/>
          <p:cNvSpPr txBox="1"/>
          <p:nvPr/>
        </p:nvSpPr>
        <p:spPr>
          <a:xfrm>
            <a:off x="5055486" y="4902625"/>
            <a:ext cx="1160895"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男性の健康寿命</a:t>
            </a:r>
            <a:endParaRPr kumimoji="1" lang="ja-JP" altLang="en-US" sz="1100" b="1" dirty="0">
              <a:latin typeface="Meiryo UI" panose="020B0604030504040204" pitchFamily="50" charset="-128"/>
              <a:ea typeface="Meiryo UI" panose="020B0604030504040204" pitchFamily="50" charset="-128"/>
            </a:endParaRPr>
          </a:p>
        </p:txBody>
      </p:sp>
      <p:graphicFrame>
        <p:nvGraphicFramePr>
          <p:cNvPr id="53" name="グラフ 52"/>
          <p:cNvGraphicFramePr/>
          <p:nvPr>
            <p:extLst>
              <p:ext uri="{D42A27DB-BD31-4B8C-83A1-F6EECF244321}">
                <p14:modId xmlns:p14="http://schemas.microsoft.com/office/powerpoint/2010/main" val="1502881209"/>
              </p:ext>
            </p:extLst>
          </p:nvPr>
        </p:nvGraphicFramePr>
        <p:xfrm>
          <a:off x="6917715" y="4894921"/>
          <a:ext cx="2304000" cy="1944000"/>
        </p:xfrm>
        <a:graphic>
          <a:graphicData uri="http://schemas.openxmlformats.org/drawingml/2006/chart">
            <c:chart xmlns:c="http://schemas.openxmlformats.org/drawingml/2006/chart" xmlns:r="http://schemas.openxmlformats.org/officeDocument/2006/relationships" r:id="rId7"/>
          </a:graphicData>
        </a:graphic>
      </p:graphicFrame>
      <p:sp>
        <p:nvSpPr>
          <p:cNvPr id="54" name="テキスト ボックス 53"/>
          <p:cNvSpPr txBox="1"/>
          <p:nvPr/>
        </p:nvSpPr>
        <p:spPr>
          <a:xfrm>
            <a:off x="7255681" y="4902625"/>
            <a:ext cx="1160895" cy="261610"/>
          </a:xfrm>
          <a:prstGeom prst="rect">
            <a:avLst/>
          </a:prstGeom>
          <a:noFill/>
        </p:spPr>
        <p:txBody>
          <a:bodyPr wrap="none" rtlCol="0">
            <a:spAutoFit/>
          </a:bodyPr>
          <a:lstStyle/>
          <a:p>
            <a:r>
              <a:rPr lang="ja-JP" altLang="en-US" sz="1100" b="1" dirty="0">
                <a:latin typeface="Meiryo UI" panose="020B0604030504040204" pitchFamily="50" charset="-128"/>
                <a:ea typeface="Meiryo UI" panose="020B0604030504040204" pitchFamily="50" charset="-128"/>
              </a:rPr>
              <a:t>女性</a:t>
            </a:r>
            <a:r>
              <a:rPr kumimoji="1" lang="ja-JP" altLang="en-US" sz="1100" b="1" dirty="0" smtClean="0">
                <a:latin typeface="Meiryo UI" panose="020B0604030504040204" pitchFamily="50" charset="-128"/>
                <a:ea typeface="Meiryo UI" panose="020B0604030504040204" pitchFamily="50" charset="-128"/>
              </a:rPr>
              <a:t>の健康寿命</a:t>
            </a:r>
            <a:endParaRPr kumimoji="1" lang="ja-JP" altLang="en-US" sz="1100" b="1" dirty="0">
              <a:latin typeface="Meiryo UI" panose="020B0604030504040204" pitchFamily="50" charset="-128"/>
              <a:ea typeface="Meiryo UI" panose="020B0604030504040204" pitchFamily="50" charset="-128"/>
            </a:endParaRPr>
          </a:p>
        </p:txBody>
      </p:sp>
      <p:sp>
        <p:nvSpPr>
          <p:cNvPr id="55" name="正方形/長方形 54"/>
          <p:cNvSpPr/>
          <p:nvPr/>
        </p:nvSpPr>
        <p:spPr>
          <a:xfrm>
            <a:off x="5825120" y="3957825"/>
            <a:ext cx="3150221" cy="230832"/>
          </a:xfrm>
          <a:prstGeom prst="rect">
            <a:avLst/>
          </a:prstGeom>
        </p:spPr>
        <p:txBody>
          <a:bodyPr wrap="none">
            <a:spAutoFit/>
          </a:bodyPr>
          <a:lstStyle/>
          <a:p>
            <a:r>
              <a:rPr lang="ja-JP" altLang="en-US" sz="900" dirty="0">
                <a:latin typeface="Meiryo UI" panose="020B0604030504040204" pitchFamily="50" charset="-128"/>
                <a:ea typeface="Meiryo UI" panose="020B0604030504040204" pitchFamily="50" charset="-128"/>
              </a:rPr>
              <a:t>出典</a:t>
            </a:r>
            <a:r>
              <a:rPr lang="ja-JP" altLang="en-US" sz="900" dirty="0" smtClean="0">
                <a:latin typeface="Meiryo UI" panose="020B0604030504040204" pitchFamily="50" charset="-128"/>
                <a:ea typeface="Meiryo UI" panose="020B0604030504040204" pitchFamily="50" charset="-128"/>
              </a:rPr>
              <a:t>：厚生労働省</a:t>
            </a:r>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健康日本</a:t>
            </a:r>
            <a:r>
              <a:rPr lang="en-US" altLang="ja-JP" sz="900" dirty="0" smtClean="0">
                <a:latin typeface="Meiryo UI" panose="020B0604030504040204" pitchFamily="50" charset="-128"/>
                <a:ea typeface="Meiryo UI" panose="020B0604030504040204" pitchFamily="50" charset="-128"/>
              </a:rPr>
              <a:t>21(</a:t>
            </a:r>
            <a:r>
              <a:rPr lang="ja-JP" altLang="en-US" sz="900" dirty="0" smtClean="0">
                <a:latin typeface="Meiryo UI" panose="020B0604030504040204" pitchFamily="50" charset="-128"/>
                <a:ea typeface="Meiryo UI" panose="020B0604030504040204" pitchFamily="50" charset="-128"/>
              </a:rPr>
              <a:t>第二次</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の推進に関する研究</a:t>
            </a:r>
            <a:endParaRPr lang="ja-JP" altLang="en-US" sz="900" dirty="0">
              <a:latin typeface="Meiryo UI" panose="020B0604030504040204" pitchFamily="50" charset="-128"/>
              <a:ea typeface="Meiryo UI" panose="020B0604030504040204" pitchFamily="50" charset="-128"/>
            </a:endParaRPr>
          </a:p>
        </p:txBody>
      </p:sp>
      <p:sp>
        <p:nvSpPr>
          <p:cNvPr id="56" name="正方形/長方形 55"/>
          <p:cNvSpPr/>
          <p:nvPr/>
        </p:nvSpPr>
        <p:spPr>
          <a:xfrm>
            <a:off x="1156938" y="4362701"/>
            <a:ext cx="7539148" cy="317055"/>
          </a:xfrm>
          <a:prstGeom prst="rect">
            <a:avLst/>
          </a:prstGeom>
        </p:spPr>
        <p:txBody>
          <a:bodyPr wrap="square">
            <a:spAutoFit/>
          </a:bodyPr>
          <a:lstStyle/>
          <a:p>
            <a:pPr algn="ctr"/>
            <a:r>
              <a:rPr lang="ja-JP" altLang="en-US" sz="1400" dirty="0" smtClean="0">
                <a:latin typeface="Meiryo UI" panose="020B0604030504040204" pitchFamily="50" charset="-128"/>
                <a:ea typeface="Meiryo UI" panose="020B0604030504040204" pitchFamily="50" charset="-128"/>
              </a:rPr>
              <a:t>男女ともに、平均寿命、健康寿命それぞれ伸ばしているとともに、全国平均との差を着実に縮めている。</a:t>
            </a:r>
            <a:endParaRPr lang="ja-JP" altLang="en-US" sz="1400" dirty="0">
              <a:latin typeface="Meiryo UI" panose="020B0604030504040204" pitchFamily="50" charset="-128"/>
              <a:ea typeface="Meiryo UI" panose="020B0604030504040204" pitchFamily="50" charset="-128"/>
            </a:endParaRPr>
          </a:p>
        </p:txBody>
      </p:sp>
      <p:sp>
        <p:nvSpPr>
          <p:cNvPr id="15" name="正方形/長方形 14"/>
          <p:cNvSpPr/>
          <p:nvPr/>
        </p:nvSpPr>
        <p:spPr>
          <a:xfrm>
            <a:off x="376966" y="4644773"/>
            <a:ext cx="108000" cy="18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7" name="正方形/長方形 56"/>
          <p:cNvSpPr/>
          <p:nvPr/>
        </p:nvSpPr>
        <p:spPr>
          <a:xfrm>
            <a:off x="542329" y="4644773"/>
            <a:ext cx="108000" cy="180000"/>
          </a:xfrm>
          <a:prstGeom prst="rect">
            <a:avLst/>
          </a:prstGeom>
          <a:pattFill prst="pct2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0" name="テキスト ボックス 19"/>
          <p:cNvSpPr txBox="1"/>
          <p:nvPr/>
        </p:nvSpPr>
        <p:spPr>
          <a:xfrm>
            <a:off x="265435" y="4234085"/>
            <a:ext cx="492443" cy="438582"/>
          </a:xfrm>
          <a:prstGeom prst="rect">
            <a:avLst/>
          </a:prstGeom>
          <a:noFill/>
        </p:spPr>
        <p:txBody>
          <a:bodyPr vert="eaVert" wrap="none" rtlCol="0">
            <a:spAutoFit/>
          </a:bodyPr>
          <a:lstStyle/>
          <a:p>
            <a:r>
              <a:rPr kumimoji="1" lang="ja-JP" altLang="en-US" sz="900" dirty="0" smtClean="0"/>
              <a:t>全国</a:t>
            </a:r>
            <a:endParaRPr kumimoji="1" lang="en-US" altLang="ja-JP" sz="900" dirty="0" smtClean="0"/>
          </a:p>
          <a:p>
            <a:endParaRPr kumimoji="1" lang="en-US" altLang="ja-JP" sz="200" dirty="0" smtClean="0"/>
          </a:p>
          <a:p>
            <a:r>
              <a:rPr kumimoji="1" lang="ja-JP" altLang="en-US" sz="900" dirty="0" smtClean="0"/>
              <a:t>大阪府</a:t>
            </a:r>
            <a:endParaRPr kumimoji="1" lang="en-US" altLang="ja-JP" sz="900" dirty="0" smtClean="0"/>
          </a:p>
        </p:txBody>
      </p:sp>
      <p:sp>
        <p:nvSpPr>
          <p:cNvPr id="22" name="テキスト ボックス 21"/>
          <p:cNvSpPr txBox="1"/>
          <p:nvPr/>
        </p:nvSpPr>
        <p:spPr>
          <a:xfrm>
            <a:off x="628425" y="4245635"/>
            <a:ext cx="307777" cy="590867"/>
          </a:xfrm>
          <a:prstGeom prst="rect">
            <a:avLst/>
          </a:prstGeom>
          <a:noFill/>
        </p:spPr>
        <p:txBody>
          <a:bodyPr vert="eaVert" wrap="none" rtlCol="0">
            <a:spAutoFit/>
          </a:bodyPr>
          <a:lstStyle/>
          <a:p>
            <a:r>
              <a:rPr kumimoji="1" lang="ja-JP" altLang="en-US" sz="800" dirty="0" smtClean="0">
                <a:latin typeface="HGPｺﾞｼｯｸE" panose="020B0900000000000000" pitchFamily="50" charset="-128"/>
                <a:ea typeface="HGPｺﾞｼｯｸE" panose="020B0900000000000000" pitchFamily="50" charset="-128"/>
              </a:rPr>
              <a:t>全国との差</a:t>
            </a:r>
            <a:endParaRPr kumimoji="1" lang="ja-JP" altLang="en-US" sz="800" dirty="0">
              <a:latin typeface="HGPｺﾞｼｯｸE" panose="020B0900000000000000" pitchFamily="50" charset="-128"/>
              <a:ea typeface="HGPｺﾞｼｯｸE" panose="020B0900000000000000" pitchFamily="50" charset="-128"/>
            </a:endParaRPr>
          </a:p>
        </p:txBody>
      </p:sp>
      <p:sp>
        <p:nvSpPr>
          <p:cNvPr id="42" name="テキスト ボックス 41"/>
          <p:cNvSpPr txBox="1"/>
          <p:nvPr/>
        </p:nvSpPr>
        <p:spPr>
          <a:xfrm>
            <a:off x="272957" y="570450"/>
            <a:ext cx="8363187" cy="338554"/>
          </a:xfrm>
          <a:prstGeom prst="rect">
            <a:avLst/>
          </a:prstGeom>
          <a:noFill/>
        </p:spPr>
        <p:txBody>
          <a:bodyPr wrap="none" rtlCol="0">
            <a:spAutoFit/>
          </a:bodyPr>
          <a:lstStyle/>
          <a:p>
            <a:r>
              <a:rPr kumimoji="1" lang="ja-JP" altLang="en-US" sz="1600" dirty="0" smtClean="0">
                <a:latin typeface="Meiryo UI" panose="020B0604030504040204" pitchFamily="50" charset="-128"/>
                <a:ea typeface="Meiryo UI" panose="020B0604030504040204" pitchFamily="50" charset="-128"/>
              </a:rPr>
              <a:t>■　</a:t>
            </a:r>
            <a:r>
              <a:rPr lang="ja-JP" altLang="en-US" sz="1600" dirty="0" smtClean="0">
                <a:latin typeface="Meiryo UI" panose="020B0604030504040204" pitchFamily="50" charset="-128"/>
                <a:ea typeface="Meiryo UI" panose="020B0604030504040204" pitchFamily="50" charset="-128"/>
              </a:rPr>
              <a:t>くらしや健康指標は、全国との相対順位が依然低いが、近年のトレンドはいずれも改善傾向にある</a:t>
            </a:r>
            <a:endParaRPr kumimoji="1" lang="ja-JP" altLang="en-US" sz="1600" dirty="0">
              <a:latin typeface="Meiryo UI" panose="020B0604030504040204" pitchFamily="50" charset="-128"/>
              <a:ea typeface="Meiryo UI" panose="020B0604030504040204" pitchFamily="50" charset="-128"/>
            </a:endParaRPr>
          </a:p>
        </p:txBody>
      </p:sp>
      <p:cxnSp>
        <p:nvCxnSpPr>
          <p:cNvPr id="9" name="直線コネクタ 8"/>
          <p:cNvCxnSpPr/>
          <p:nvPr/>
        </p:nvCxnSpPr>
        <p:spPr>
          <a:xfrm>
            <a:off x="5635933" y="1757683"/>
            <a:ext cx="187658" cy="1149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線コネクタ 45"/>
          <p:cNvCxnSpPr/>
          <p:nvPr/>
        </p:nvCxnSpPr>
        <p:spPr>
          <a:xfrm>
            <a:off x="1546798" y="2758605"/>
            <a:ext cx="158399" cy="26168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直線コネクタ 48"/>
          <p:cNvCxnSpPr/>
          <p:nvPr/>
        </p:nvCxnSpPr>
        <p:spPr>
          <a:xfrm flipV="1">
            <a:off x="1349718" y="1553288"/>
            <a:ext cx="226639" cy="25217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p:nvPr/>
        </p:nvCxnSpPr>
        <p:spPr>
          <a:xfrm flipH="1">
            <a:off x="2563890" y="3312772"/>
            <a:ext cx="576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テキスト ボックス 2"/>
          <p:cNvSpPr txBox="1"/>
          <p:nvPr/>
        </p:nvSpPr>
        <p:spPr>
          <a:xfrm>
            <a:off x="2393671" y="1685446"/>
            <a:ext cx="420308" cy="230832"/>
          </a:xfrm>
          <a:prstGeom prst="rect">
            <a:avLst/>
          </a:prstGeom>
          <a:noFill/>
        </p:spPr>
        <p:txBody>
          <a:bodyPr wrap="none" rtlCol="0">
            <a:spAutoFit/>
          </a:bodyPr>
          <a:lstStyle/>
          <a:p>
            <a:r>
              <a:rPr kumimoji="1" lang="en-US" altLang="ja-JP" sz="900" b="1" dirty="0" smtClean="0">
                <a:latin typeface="Meiryo UI" panose="020B0604030504040204" pitchFamily="50" charset="-128"/>
                <a:ea typeface="Meiryo UI" panose="020B0604030504040204" pitchFamily="50" charset="-128"/>
              </a:rPr>
              <a:t>528</a:t>
            </a:r>
            <a:endParaRPr kumimoji="1" lang="ja-JP" altLang="en-US" sz="900" b="1" dirty="0">
              <a:latin typeface="Meiryo UI" panose="020B0604030504040204" pitchFamily="50" charset="-128"/>
              <a:ea typeface="Meiryo UI" panose="020B0604030504040204" pitchFamily="50" charset="-128"/>
            </a:endParaRPr>
          </a:p>
        </p:txBody>
      </p:sp>
      <p:cxnSp>
        <p:nvCxnSpPr>
          <p:cNvPr id="21" name="直線コネクタ 20"/>
          <p:cNvCxnSpPr/>
          <p:nvPr/>
        </p:nvCxnSpPr>
        <p:spPr>
          <a:xfrm>
            <a:off x="899541" y="4613570"/>
            <a:ext cx="0" cy="216000"/>
          </a:xfrm>
          <a:prstGeom prst="line">
            <a:avLst/>
          </a:prstGeom>
          <a:ln>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p:cNvSpPr txBox="1"/>
          <p:nvPr/>
        </p:nvSpPr>
        <p:spPr>
          <a:xfrm>
            <a:off x="7525061" y="3033791"/>
            <a:ext cx="1253869" cy="553998"/>
          </a:xfrm>
          <a:prstGeom prst="rect">
            <a:avLst/>
          </a:prstGeom>
          <a:noFill/>
        </p:spPr>
        <p:txBody>
          <a:bodyPr wrap="none" rtlCol="0">
            <a:spAutoFit/>
          </a:bodyPr>
          <a:lstStyle/>
          <a:p>
            <a:r>
              <a:rPr lang="ja-JP" altLang="en-US" sz="1000" b="1" dirty="0" smtClean="0">
                <a:latin typeface="Meiryo UI" panose="020B0604030504040204" pitchFamily="50" charset="-128"/>
                <a:ea typeface="Meiryo UI" panose="020B0604030504040204" pitchFamily="50" charset="-128"/>
              </a:rPr>
              <a:t>棒グラフ</a:t>
            </a:r>
            <a:r>
              <a:rPr lang="ja-JP" altLang="en-US" sz="1000" b="1" dirty="0">
                <a:latin typeface="Meiryo UI" panose="020B0604030504040204" pitchFamily="50" charset="-128"/>
                <a:ea typeface="Meiryo UI" panose="020B0604030504040204" pitchFamily="50" charset="-128"/>
              </a:rPr>
              <a:t>（</a:t>
            </a:r>
            <a:r>
              <a:rPr lang="ja-JP" altLang="en-US" sz="1000" b="1" dirty="0" smtClean="0">
                <a:latin typeface="Meiryo UI" panose="020B0604030504040204" pitchFamily="50" charset="-128"/>
                <a:ea typeface="Meiryo UI" panose="020B0604030504040204" pitchFamily="50" charset="-128"/>
              </a:rPr>
              <a:t>右軸）</a:t>
            </a:r>
            <a:endParaRPr lang="en-US" altLang="ja-JP" sz="1000" b="1" dirty="0" smtClean="0">
              <a:latin typeface="Meiryo UI" panose="020B0604030504040204" pitchFamily="50" charset="-128"/>
              <a:ea typeface="Meiryo UI" panose="020B0604030504040204" pitchFamily="50" charset="-128"/>
            </a:endParaRPr>
          </a:p>
          <a:p>
            <a:r>
              <a:rPr lang="ja-JP" altLang="en-US" sz="1000" b="1" dirty="0" smtClean="0">
                <a:latin typeface="Meiryo UI" panose="020B0604030504040204" pitchFamily="50" charset="-128"/>
                <a:ea typeface="Meiryo UI" panose="020B0604030504040204" pitchFamily="50" charset="-128"/>
              </a:rPr>
              <a:t>府と全国平均との差</a:t>
            </a:r>
            <a:endParaRPr lang="en-US" altLang="ja-JP" sz="1000" b="1" dirty="0" smtClean="0">
              <a:latin typeface="Meiryo UI" panose="020B0604030504040204" pitchFamily="50" charset="-128"/>
              <a:ea typeface="Meiryo UI" panose="020B0604030504040204" pitchFamily="50" charset="-128"/>
            </a:endParaRPr>
          </a:p>
          <a:p>
            <a:r>
              <a:rPr kumimoji="1" lang="ja-JP" altLang="en-US" sz="1000" b="1" dirty="0" smtClean="0">
                <a:latin typeface="Meiryo UI" panose="020B0604030504040204" pitchFamily="50" charset="-128"/>
                <a:ea typeface="Meiryo UI" panose="020B0604030504040204" pitchFamily="50" charset="-128"/>
              </a:rPr>
              <a:t>（生活保護率）</a:t>
            </a:r>
            <a:endParaRPr kumimoji="1" lang="ja-JP" altLang="en-US" sz="1000" b="1" dirty="0">
              <a:latin typeface="Meiryo UI" panose="020B0604030504040204" pitchFamily="50" charset="-128"/>
              <a:ea typeface="Meiryo UI" panose="020B0604030504040204" pitchFamily="50" charset="-128"/>
            </a:endParaRPr>
          </a:p>
        </p:txBody>
      </p:sp>
      <p:cxnSp>
        <p:nvCxnSpPr>
          <p:cNvPr id="58" name="直線矢印コネクタ 57"/>
          <p:cNvCxnSpPr/>
          <p:nvPr/>
        </p:nvCxnSpPr>
        <p:spPr>
          <a:xfrm flipH="1">
            <a:off x="7134029" y="3131569"/>
            <a:ext cx="396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テキスト ボックス 28"/>
          <p:cNvSpPr txBox="1"/>
          <p:nvPr/>
        </p:nvSpPr>
        <p:spPr>
          <a:xfrm>
            <a:off x="6036386" y="2441794"/>
            <a:ext cx="569387" cy="246221"/>
          </a:xfrm>
          <a:prstGeom prst="rect">
            <a:avLst/>
          </a:prstGeom>
          <a:noFill/>
        </p:spPr>
        <p:txBody>
          <a:bodyPr wrap="none" rtlCol="0">
            <a:spAutoFit/>
          </a:bodyPr>
          <a:lstStyle/>
          <a:p>
            <a:r>
              <a:rPr kumimoji="1" lang="ja-JP" altLang="en-US" sz="1000" b="1" dirty="0" smtClean="0">
                <a:latin typeface="Meiryo UI" panose="020B0604030504040204" pitchFamily="50" charset="-128"/>
                <a:ea typeface="Meiryo UI" panose="020B0604030504040204" pitchFamily="50" charset="-128"/>
              </a:rPr>
              <a:t>大阪府</a:t>
            </a:r>
            <a:endParaRPr kumimoji="1" lang="ja-JP" altLang="en-US" sz="1000" b="1" dirty="0">
              <a:latin typeface="Meiryo UI" panose="020B0604030504040204" pitchFamily="50" charset="-128"/>
              <a:ea typeface="Meiryo UI" panose="020B0604030504040204" pitchFamily="50" charset="-128"/>
            </a:endParaRPr>
          </a:p>
        </p:txBody>
      </p:sp>
      <p:cxnSp>
        <p:nvCxnSpPr>
          <p:cNvPr id="44" name="直線コネクタ 43"/>
          <p:cNvCxnSpPr/>
          <p:nvPr/>
        </p:nvCxnSpPr>
        <p:spPr>
          <a:xfrm>
            <a:off x="5873336" y="2424841"/>
            <a:ext cx="187658" cy="1149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テキスト ボックス 58"/>
          <p:cNvSpPr txBox="1"/>
          <p:nvPr/>
        </p:nvSpPr>
        <p:spPr>
          <a:xfrm>
            <a:off x="5981800" y="2969453"/>
            <a:ext cx="441146" cy="246221"/>
          </a:xfrm>
          <a:prstGeom prst="rect">
            <a:avLst/>
          </a:prstGeom>
          <a:noFill/>
        </p:spPr>
        <p:txBody>
          <a:bodyPr wrap="none" rtlCol="0">
            <a:spAutoFit/>
          </a:bodyPr>
          <a:lstStyle/>
          <a:p>
            <a:r>
              <a:rPr kumimoji="1" lang="ja-JP" altLang="en-US" sz="1000" b="1" dirty="0" smtClean="0">
                <a:latin typeface="Meiryo UI" panose="020B0604030504040204" pitchFamily="50" charset="-128"/>
                <a:ea typeface="Meiryo UI" panose="020B0604030504040204" pitchFamily="50" charset="-128"/>
              </a:rPr>
              <a:t>全国</a:t>
            </a:r>
            <a:endParaRPr kumimoji="1" lang="ja-JP" altLang="en-US" sz="1000" b="1" dirty="0">
              <a:latin typeface="Meiryo UI" panose="020B0604030504040204" pitchFamily="50" charset="-128"/>
              <a:ea typeface="Meiryo UI" panose="020B0604030504040204" pitchFamily="50" charset="-128"/>
            </a:endParaRPr>
          </a:p>
        </p:txBody>
      </p:sp>
      <p:cxnSp>
        <p:nvCxnSpPr>
          <p:cNvPr id="60" name="直線コネクタ 59"/>
          <p:cNvCxnSpPr/>
          <p:nvPr/>
        </p:nvCxnSpPr>
        <p:spPr>
          <a:xfrm>
            <a:off x="5818750" y="2952500"/>
            <a:ext cx="187658" cy="1149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テキスト ボックス 29"/>
          <p:cNvSpPr txBox="1"/>
          <p:nvPr/>
        </p:nvSpPr>
        <p:spPr>
          <a:xfrm>
            <a:off x="5738120" y="1842089"/>
            <a:ext cx="569387" cy="246221"/>
          </a:xfrm>
          <a:prstGeom prst="rect">
            <a:avLst/>
          </a:prstGeom>
          <a:noFill/>
        </p:spPr>
        <p:txBody>
          <a:bodyPr wrap="none" rtlCol="0">
            <a:spAutoFit/>
          </a:bodyPr>
          <a:lstStyle/>
          <a:p>
            <a:r>
              <a:rPr kumimoji="1" lang="ja-JP" altLang="en-US" sz="1000" b="1" dirty="0" smtClean="0">
                <a:latin typeface="Meiryo UI" panose="020B0604030504040204" pitchFamily="50" charset="-128"/>
                <a:ea typeface="Meiryo UI" panose="020B0604030504040204" pitchFamily="50" charset="-128"/>
              </a:rPr>
              <a:t>大阪市</a:t>
            </a:r>
            <a:endParaRPr kumimoji="1" lang="ja-JP" altLang="en-US" sz="1000" b="1" dirty="0">
              <a:latin typeface="Meiryo UI" panose="020B0604030504040204" pitchFamily="50" charset="-128"/>
              <a:ea typeface="Meiryo UI" panose="020B0604030504040204" pitchFamily="50" charset="-128"/>
            </a:endParaRPr>
          </a:p>
        </p:txBody>
      </p:sp>
      <p:sp>
        <p:nvSpPr>
          <p:cNvPr id="62" name="小波 61"/>
          <p:cNvSpPr/>
          <p:nvPr/>
        </p:nvSpPr>
        <p:spPr>
          <a:xfrm>
            <a:off x="27718" y="3269459"/>
            <a:ext cx="360000" cy="72000"/>
          </a:xfrm>
          <a:prstGeom prst="doubleWave">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kumimoji="1" lang="ja-JP" altLang="en-US">
              <a:solidFill>
                <a:schemeClr val="tx1"/>
              </a:solidFill>
            </a:endParaRPr>
          </a:p>
        </p:txBody>
      </p:sp>
      <p:sp>
        <p:nvSpPr>
          <p:cNvPr id="63" name="正方形/長方形 62"/>
          <p:cNvSpPr/>
          <p:nvPr/>
        </p:nvSpPr>
        <p:spPr>
          <a:xfrm>
            <a:off x="3123" y="3358218"/>
            <a:ext cx="382137" cy="180000"/>
          </a:xfrm>
          <a:prstGeom prst="rect">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r"/>
            <a:r>
              <a:rPr kumimoji="1" lang="en-US" altLang="ja-JP" sz="1000" dirty="0">
                <a:solidFill>
                  <a:schemeClr val="tx1"/>
                </a:solidFill>
              </a:rPr>
              <a:t>0</a:t>
            </a:r>
            <a:endParaRPr kumimoji="1" lang="ja-JP" altLang="en-US" sz="1000" dirty="0">
              <a:solidFill>
                <a:schemeClr val="tx1"/>
              </a:solidFill>
            </a:endParaRPr>
          </a:p>
        </p:txBody>
      </p:sp>
      <p:sp>
        <p:nvSpPr>
          <p:cNvPr id="61" name="テキスト ボックス 60"/>
          <p:cNvSpPr txBox="1"/>
          <p:nvPr/>
        </p:nvSpPr>
        <p:spPr>
          <a:xfrm>
            <a:off x="30376" y="1329500"/>
            <a:ext cx="300082" cy="230832"/>
          </a:xfrm>
          <a:prstGeom prst="rect">
            <a:avLst/>
          </a:prstGeom>
          <a:noFill/>
        </p:spPr>
        <p:txBody>
          <a:bodyPr wrap="none" rtlCol="0">
            <a:spAutoFit/>
          </a:bodyPr>
          <a:lstStyle/>
          <a:p>
            <a:r>
              <a:rPr kumimoji="1" lang="ja-JP" altLang="en-US" sz="900" dirty="0" smtClean="0"/>
              <a:t>倍</a:t>
            </a:r>
            <a:endParaRPr kumimoji="1" lang="ja-JP" altLang="en-US" sz="900" dirty="0"/>
          </a:p>
        </p:txBody>
      </p:sp>
      <p:sp>
        <p:nvSpPr>
          <p:cNvPr id="64" name="テキスト ボックス 63"/>
          <p:cNvSpPr txBox="1"/>
          <p:nvPr/>
        </p:nvSpPr>
        <p:spPr>
          <a:xfrm>
            <a:off x="4634402" y="1286250"/>
            <a:ext cx="838691" cy="230832"/>
          </a:xfrm>
          <a:prstGeom prst="rect">
            <a:avLst/>
          </a:prstGeom>
          <a:noFill/>
        </p:spPr>
        <p:txBody>
          <a:bodyPr wrap="none" rtlCol="0">
            <a:spAutoFit/>
          </a:bodyPr>
          <a:lstStyle/>
          <a:p>
            <a:r>
              <a:rPr lang="en-US" altLang="ja-JP" sz="900" dirty="0" smtClean="0"/>
              <a:t>‰</a:t>
            </a:r>
            <a:r>
              <a:rPr kumimoji="1" lang="ja-JP" altLang="en-US" sz="900" dirty="0" smtClean="0"/>
              <a:t>（パーミル）</a:t>
            </a:r>
            <a:endParaRPr kumimoji="1" lang="ja-JP" altLang="en-US" sz="900" dirty="0"/>
          </a:p>
        </p:txBody>
      </p:sp>
      <p:sp>
        <p:nvSpPr>
          <p:cNvPr id="65" name="テキスト ボックス 64"/>
          <p:cNvSpPr txBox="1"/>
          <p:nvPr/>
        </p:nvSpPr>
        <p:spPr>
          <a:xfrm>
            <a:off x="30376" y="4779505"/>
            <a:ext cx="300082" cy="230832"/>
          </a:xfrm>
          <a:prstGeom prst="rect">
            <a:avLst/>
          </a:prstGeom>
          <a:noFill/>
        </p:spPr>
        <p:txBody>
          <a:bodyPr wrap="none" rtlCol="0">
            <a:spAutoFit/>
          </a:bodyPr>
          <a:lstStyle/>
          <a:p>
            <a:r>
              <a:rPr lang="ja-JP" altLang="en-US" sz="900" dirty="0"/>
              <a:t>歳</a:t>
            </a:r>
            <a:endParaRPr kumimoji="1" lang="ja-JP" altLang="en-US" sz="900" dirty="0"/>
          </a:p>
        </p:txBody>
      </p:sp>
      <p:sp>
        <p:nvSpPr>
          <p:cNvPr id="66" name="テキスト ボックス 65"/>
          <p:cNvSpPr txBox="1"/>
          <p:nvPr/>
        </p:nvSpPr>
        <p:spPr>
          <a:xfrm>
            <a:off x="2257210" y="4741623"/>
            <a:ext cx="300082" cy="230832"/>
          </a:xfrm>
          <a:prstGeom prst="rect">
            <a:avLst/>
          </a:prstGeom>
          <a:noFill/>
        </p:spPr>
        <p:txBody>
          <a:bodyPr wrap="none" rtlCol="0">
            <a:spAutoFit/>
          </a:bodyPr>
          <a:lstStyle/>
          <a:p>
            <a:r>
              <a:rPr lang="ja-JP" altLang="en-US" sz="900" dirty="0"/>
              <a:t>歳</a:t>
            </a:r>
            <a:endParaRPr kumimoji="1" lang="ja-JP" altLang="en-US" sz="900" dirty="0"/>
          </a:p>
        </p:txBody>
      </p:sp>
      <p:sp>
        <p:nvSpPr>
          <p:cNvPr id="67" name="テキスト ボックス 66"/>
          <p:cNvSpPr txBox="1"/>
          <p:nvPr/>
        </p:nvSpPr>
        <p:spPr>
          <a:xfrm>
            <a:off x="4634402" y="4709357"/>
            <a:ext cx="300082" cy="230832"/>
          </a:xfrm>
          <a:prstGeom prst="rect">
            <a:avLst/>
          </a:prstGeom>
          <a:noFill/>
        </p:spPr>
        <p:txBody>
          <a:bodyPr wrap="none" rtlCol="0">
            <a:spAutoFit/>
          </a:bodyPr>
          <a:lstStyle/>
          <a:p>
            <a:r>
              <a:rPr lang="ja-JP" altLang="en-US" sz="900" dirty="0"/>
              <a:t>歳</a:t>
            </a:r>
            <a:endParaRPr kumimoji="1" lang="ja-JP" altLang="en-US" sz="900" dirty="0"/>
          </a:p>
        </p:txBody>
      </p:sp>
      <p:sp>
        <p:nvSpPr>
          <p:cNvPr id="68" name="テキスト ボックス 67"/>
          <p:cNvSpPr txBox="1"/>
          <p:nvPr/>
        </p:nvSpPr>
        <p:spPr>
          <a:xfrm>
            <a:off x="6865204" y="4709357"/>
            <a:ext cx="300082" cy="230832"/>
          </a:xfrm>
          <a:prstGeom prst="rect">
            <a:avLst/>
          </a:prstGeom>
          <a:noFill/>
        </p:spPr>
        <p:txBody>
          <a:bodyPr wrap="none" rtlCol="0">
            <a:spAutoFit/>
          </a:bodyPr>
          <a:lstStyle/>
          <a:p>
            <a:r>
              <a:rPr lang="ja-JP" altLang="en-US" sz="900" dirty="0"/>
              <a:t>歳</a:t>
            </a:r>
            <a:endParaRPr kumimoji="1" lang="ja-JP" altLang="en-US" sz="900" dirty="0"/>
          </a:p>
        </p:txBody>
      </p:sp>
    </p:spTree>
    <p:extLst>
      <p:ext uri="{BB962C8B-B14F-4D97-AF65-F5344CB8AC3E}">
        <p14:creationId xmlns:p14="http://schemas.microsoft.com/office/powerpoint/2010/main" val="29028716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 name="グラフ 29"/>
          <p:cNvGraphicFramePr/>
          <p:nvPr>
            <p:extLst>
              <p:ext uri="{D42A27DB-BD31-4B8C-83A1-F6EECF244321}">
                <p14:modId xmlns:p14="http://schemas.microsoft.com/office/powerpoint/2010/main" val="3432023782"/>
              </p:ext>
            </p:extLst>
          </p:nvPr>
        </p:nvGraphicFramePr>
        <p:xfrm>
          <a:off x="4764349" y="1433918"/>
          <a:ext cx="2513687" cy="22725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グラフ 13"/>
          <p:cNvGraphicFramePr/>
          <p:nvPr>
            <p:extLst>
              <p:ext uri="{D42A27DB-BD31-4B8C-83A1-F6EECF244321}">
                <p14:modId xmlns:p14="http://schemas.microsoft.com/office/powerpoint/2010/main" val="301248910"/>
              </p:ext>
            </p:extLst>
          </p:nvPr>
        </p:nvGraphicFramePr>
        <p:xfrm>
          <a:off x="270457" y="1406720"/>
          <a:ext cx="2513687" cy="2272599"/>
        </p:xfrm>
        <a:graphic>
          <a:graphicData uri="http://schemas.openxmlformats.org/drawingml/2006/chart">
            <c:chart xmlns:c="http://schemas.openxmlformats.org/drawingml/2006/chart" xmlns:r="http://schemas.openxmlformats.org/officeDocument/2006/relationships" r:id="rId3"/>
          </a:graphicData>
        </a:graphic>
      </p:graphicFrame>
      <p:cxnSp>
        <p:nvCxnSpPr>
          <p:cNvPr id="16" name="直線コネクタ 15"/>
          <p:cNvCxnSpPr/>
          <p:nvPr/>
        </p:nvCxnSpPr>
        <p:spPr>
          <a:xfrm flipV="1">
            <a:off x="651225" y="1992573"/>
            <a:ext cx="1764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直線コネクタ 4"/>
          <p:cNvCxnSpPr/>
          <p:nvPr/>
        </p:nvCxnSpPr>
        <p:spPr>
          <a:xfrm>
            <a:off x="270457" y="545935"/>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225192" y="103598"/>
            <a:ext cx="2119491"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教育・子育て</a:t>
            </a:r>
            <a:r>
              <a:rPr lang="en-US" altLang="ja-JP" sz="2400" dirty="0" smtClean="0">
                <a:latin typeface="Meiryo UI" panose="020B0604030504040204" pitchFamily="50" charset="-128"/>
                <a:ea typeface="Meiryo UI" panose="020B0604030504040204" pitchFamily="50" charset="-128"/>
              </a:rPr>
              <a:t>】</a:t>
            </a:r>
            <a:endParaRPr kumimoji="1" lang="ja-JP" altLang="en-US" sz="2000" dirty="0">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a:xfrm>
            <a:off x="7044142" y="6548053"/>
            <a:ext cx="2057400" cy="365125"/>
          </a:xfrm>
        </p:spPr>
        <p:txBody>
          <a:bodyPr/>
          <a:lstStyle/>
          <a:p>
            <a:fld id="{138CA411-231B-42B9-AF63-97A64194AA60}" type="slidenum">
              <a:rPr lang="ja-JP" altLang="en-US" smtClean="0"/>
              <a:pPr/>
              <a:t>12</a:t>
            </a:fld>
            <a:endParaRPr lang="ja-JP" altLang="en-US"/>
          </a:p>
        </p:txBody>
      </p:sp>
      <p:sp>
        <p:nvSpPr>
          <p:cNvPr id="9" name="テキスト ボックス 8"/>
          <p:cNvSpPr txBox="1"/>
          <p:nvPr/>
        </p:nvSpPr>
        <p:spPr>
          <a:xfrm>
            <a:off x="354845" y="1006088"/>
            <a:ext cx="4248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学力テスト（小学校）</a:t>
            </a:r>
            <a:r>
              <a:rPr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10" name="テキスト ボックス 9"/>
          <p:cNvSpPr txBox="1"/>
          <p:nvPr/>
        </p:nvSpPr>
        <p:spPr>
          <a:xfrm>
            <a:off x="4825099" y="1006088"/>
            <a:ext cx="4104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学力テスト（中学校）</a:t>
            </a:r>
            <a:r>
              <a:rPr lang="en-US" altLang="ja-JP" sz="1400" b="1" dirty="0" smtClean="0">
                <a:latin typeface="Meiryo UI" panose="020B0604030504040204" pitchFamily="50" charset="-128"/>
                <a:ea typeface="Meiryo UI" panose="020B0604030504040204" pitchFamily="50" charset="-128"/>
              </a:rPr>
              <a:t>】</a:t>
            </a:r>
          </a:p>
        </p:txBody>
      </p:sp>
      <p:sp>
        <p:nvSpPr>
          <p:cNvPr id="11" name="テキスト ボックス 10"/>
          <p:cNvSpPr txBox="1"/>
          <p:nvPr/>
        </p:nvSpPr>
        <p:spPr>
          <a:xfrm>
            <a:off x="354845" y="3814602"/>
            <a:ext cx="4248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待機児童</a:t>
            </a:r>
            <a:r>
              <a:rPr lang="ja-JP" altLang="en-US" sz="1400" b="1" dirty="0">
                <a:latin typeface="Meiryo UI" panose="020B0604030504040204" pitchFamily="50" charset="-128"/>
                <a:ea typeface="Meiryo UI" panose="020B0604030504040204" pitchFamily="50" charset="-128"/>
              </a:rPr>
              <a:t>数</a:t>
            </a:r>
            <a:r>
              <a:rPr kumimoji="1"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（大阪市）</a:t>
            </a:r>
            <a:endParaRPr kumimoji="1" lang="en-US" altLang="ja-JP" sz="1400" b="1" dirty="0">
              <a:latin typeface="Meiryo UI" panose="020B0604030504040204" pitchFamily="50" charset="-128"/>
              <a:ea typeface="Meiryo UI" panose="020B0604030504040204" pitchFamily="50" charset="-128"/>
            </a:endParaRPr>
          </a:p>
        </p:txBody>
      </p:sp>
      <p:sp>
        <p:nvSpPr>
          <p:cNvPr id="12" name="テキスト ボックス 11"/>
          <p:cNvSpPr txBox="1"/>
          <p:nvPr/>
        </p:nvSpPr>
        <p:spPr>
          <a:xfrm>
            <a:off x="4825099" y="3814602"/>
            <a:ext cx="4104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a:latin typeface="Meiryo UI" panose="020B0604030504040204" pitchFamily="50" charset="-128"/>
                <a:ea typeface="Meiryo UI" panose="020B0604030504040204" pitchFamily="50" charset="-128"/>
              </a:rPr>
              <a:t>夫婦</a:t>
            </a:r>
            <a:r>
              <a:rPr lang="ja-JP" altLang="en-US" sz="1400" b="1" dirty="0" smtClean="0">
                <a:latin typeface="Meiryo UI" panose="020B0604030504040204" pitchFamily="50" charset="-128"/>
                <a:ea typeface="Meiryo UI" panose="020B0604030504040204" pitchFamily="50" charset="-128"/>
              </a:rPr>
              <a:t>の家事関連時間</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18" name="テキスト ボックス 17"/>
          <p:cNvSpPr txBox="1"/>
          <p:nvPr/>
        </p:nvSpPr>
        <p:spPr>
          <a:xfrm>
            <a:off x="364770" y="4160642"/>
            <a:ext cx="4022075" cy="523220"/>
          </a:xfrm>
          <a:prstGeom prst="rect">
            <a:avLst/>
          </a:prstGeom>
          <a:noFill/>
        </p:spPr>
        <p:txBody>
          <a:bodyPr wrap="square" rtlCol="0">
            <a:spAutoFit/>
          </a:bodyPr>
          <a:lstStyle/>
          <a:p>
            <a:r>
              <a:rPr kumimoji="1" lang="ja-JP" altLang="en-US" sz="1400" dirty="0" smtClean="0">
                <a:latin typeface="Meiryo UI" panose="020B0604030504040204" pitchFamily="50" charset="-128"/>
                <a:ea typeface="Meiryo UI" panose="020B0604030504040204" pitchFamily="50" charset="-128"/>
              </a:rPr>
              <a:t>大阪市の待機児童は一桁台まで減っており、待機児童ゼロも視野</a:t>
            </a:r>
            <a:endParaRPr kumimoji="1" lang="ja-JP" altLang="en-US" sz="1400" dirty="0">
              <a:latin typeface="Meiryo UI" panose="020B0604030504040204" pitchFamily="50" charset="-128"/>
              <a:ea typeface="Meiryo UI" panose="020B0604030504040204" pitchFamily="50" charset="-128"/>
            </a:endParaRPr>
          </a:p>
        </p:txBody>
      </p:sp>
      <p:graphicFrame>
        <p:nvGraphicFramePr>
          <p:cNvPr id="22" name="グラフ 21"/>
          <p:cNvGraphicFramePr/>
          <p:nvPr>
            <p:extLst/>
          </p:nvPr>
        </p:nvGraphicFramePr>
        <p:xfrm>
          <a:off x="4482381" y="4578891"/>
          <a:ext cx="2392932" cy="221809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3" name="グラフ 22"/>
          <p:cNvGraphicFramePr/>
          <p:nvPr>
            <p:extLst/>
          </p:nvPr>
        </p:nvGraphicFramePr>
        <p:xfrm>
          <a:off x="6905959" y="4503796"/>
          <a:ext cx="2333767" cy="2727638"/>
        </p:xfrm>
        <a:graphic>
          <a:graphicData uri="http://schemas.openxmlformats.org/drawingml/2006/chart">
            <c:chart xmlns:c="http://schemas.openxmlformats.org/drawingml/2006/chart" xmlns:r="http://schemas.openxmlformats.org/officeDocument/2006/relationships" r:id="rId5"/>
          </a:graphicData>
        </a:graphic>
      </p:graphicFrame>
      <p:sp>
        <p:nvSpPr>
          <p:cNvPr id="24" name="テキスト ボックス 1"/>
          <p:cNvSpPr txBox="1"/>
          <p:nvPr/>
        </p:nvSpPr>
        <p:spPr>
          <a:xfrm>
            <a:off x="4678817" y="4694205"/>
            <a:ext cx="2322678" cy="271872"/>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ja-JP" altLang="en-US" sz="1200" b="1" dirty="0" smtClean="0">
                <a:latin typeface="Meiryo UI" panose="020B0604030504040204" pitchFamily="50" charset="-128"/>
                <a:ea typeface="Meiryo UI" panose="020B0604030504040204" pitchFamily="50" charset="-128"/>
                <a:cs typeface="Meiryo UI" panose="020B0604030504040204" pitchFamily="50" charset="-128"/>
              </a:rPr>
              <a:t>「夫」の家事関連時間／</a:t>
            </a:r>
            <a:r>
              <a:rPr lang="en-US" altLang="ja-JP" sz="1200" b="1" dirty="0" smtClean="0">
                <a:latin typeface="Meiryo UI" panose="020B0604030504040204" pitchFamily="50" charset="-128"/>
                <a:ea typeface="Meiryo UI" panose="020B0604030504040204" pitchFamily="50" charset="-128"/>
                <a:cs typeface="Meiryo UI" panose="020B0604030504040204" pitchFamily="50" charset="-128"/>
              </a:rPr>
              <a:t>1</a:t>
            </a:r>
            <a:r>
              <a:rPr lang="ja-JP" altLang="en-US" sz="1200" b="1" dirty="0" smtClean="0">
                <a:latin typeface="Meiryo UI" panose="020B0604030504040204" pitchFamily="50" charset="-128"/>
                <a:ea typeface="Meiryo UI" panose="020B0604030504040204" pitchFamily="50" charset="-128"/>
                <a:cs typeface="Meiryo UI" panose="020B0604030504040204" pitchFamily="50" charset="-128"/>
              </a:rPr>
              <a:t>日</a:t>
            </a:r>
            <a:endParaRPr lang="ja-JP" altLang="en-US" sz="1200" b="1"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25" name="テキスト ボックス 1"/>
          <p:cNvSpPr txBox="1"/>
          <p:nvPr/>
        </p:nvSpPr>
        <p:spPr>
          <a:xfrm>
            <a:off x="6946747" y="4693191"/>
            <a:ext cx="2322678" cy="271872"/>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ja-JP" altLang="en-US" sz="1200" b="1" dirty="0" smtClean="0">
                <a:latin typeface="Meiryo UI" panose="020B0604030504040204" pitchFamily="50" charset="-128"/>
                <a:ea typeface="Meiryo UI" panose="020B0604030504040204" pitchFamily="50" charset="-128"/>
                <a:cs typeface="Meiryo UI" panose="020B0604030504040204" pitchFamily="50" charset="-128"/>
              </a:rPr>
              <a:t>「妻」の家事関連時間／</a:t>
            </a:r>
            <a:r>
              <a:rPr lang="en-US" altLang="ja-JP" sz="1200" b="1" dirty="0" smtClean="0">
                <a:latin typeface="Meiryo UI" panose="020B0604030504040204" pitchFamily="50" charset="-128"/>
                <a:ea typeface="Meiryo UI" panose="020B0604030504040204" pitchFamily="50" charset="-128"/>
                <a:cs typeface="Meiryo UI" panose="020B0604030504040204" pitchFamily="50" charset="-128"/>
              </a:rPr>
              <a:t>1</a:t>
            </a:r>
            <a:r>
              <a:rPr lang="ja-JP" altLang="en-US" sz="1200" b="1" dirty="0" smtClean="0">
                <a:latin typeface="Meiryo UI" panose="020B0604030504040204" pitchFamily="50" charset="-128"/>
                <a:ea typeface="Meiryo UI" panose="020B0604030504040204" pitchFamily="50" charset="-128"/>
                <a:cs typeface="Meiryo UI" panose="020B0604030504040204" pitchFamily="50" charset="-128"/>
              </a:rPr>
              <a:t>日</a:t>
            </a:r>
            <a:endParaRPr lang="ja-JP" altLang="en-US" sz="1200" b="1"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26" name="テキスト ボックス 25"/>
          <p:cNvSpPr txBox="1"/>
          <p:nvPr/>
        </p:nvSpPr>
        <p:spPr>
          <a:xfrm>
            <a:off x="4874058" y="4143491"/>
            <a:ext cx="4102215" cy="523220"/>
          </a:xfrm>
          <a:prstGeom prst="rect">
            <a:avLst/>
          </a:prstGeom>
          <a:noFill/>
        </p:spPr>
        <p:txBody>
          <a:bodyPr wrap="square" rtlCol="0">
            <a:spAutoFit/>
          </a:bodyPr>
          <a:lstStyle/>
          <a:p>
            <a:r>
              <a:rPr kumimoji="1" lang="ja-JP" altLang="en-US" sz="1400" dirty="0" smtClean="0">
                <a:latin typeface="Meiryo UI" panose="020B0604030504040204" pitchFamily="50" charset="-128"/>
                <a:ea typeface="Meiryo UI" panose="020B0604030504040204" pitchFamily="50" charset="-128"/>
              </a:rPr>
              <a:t>夫婦の「家事関連時間」は、それぞれ全国平均と逆転し、大きな改善がみられる</a:t>
            </a:r>
            <a:endParaRPr kumimoji="1" lang="ja-JP" altLang="en-US" sz="1400" dirty="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3064948" y="1434244"/>
            <a:ext cx="1563515" cy="1169551"/>
          </a:xfrm>
          <a:prstGeom prst="rect">
            <a:avLst/>
          </a:prstGeom>
          <a:noFill/>
        </p:spPr>
        <p:txBody>
          <a:bodyPr wrap="square" rtlCol="0">
            <a:spAutoFit/>
          </a:bodyPr>
          <a:lstStyle/>
          <a:p>
            <a:r>
              <a:rPr kumimoji="1" lang="ja-JP" altLang="en-US" sz="1400" dirty="0" smtClean="0">
                <a:latin typeface="Meiryo UI" panose="020B0604030504040204" pitchFamily="50" charset="-128"/>
                <a:ea typeface="Meiryo UI" panose="020B0604030504040204" pitchFamily="50" charset="-128"/>
              </a:rPr>
              <a:t>小学校の学力テストの正答率は、算数</a:t>
            </a:r>
            <a:r>
              <a:rPr kumimoji="1" lang="en-US" altLang="ja-JP" sz="1400" dirty="0" smtClean="0">
                <a:latin typeface="Meiryo UI" panose="020B0604030504040204" pitchFamily="50" charset="-128"/>
                <a:ea typeface="Meiryo UI" panose="020B0604030504040204" pitchFamily="50" charset="-128"/>
              </a:rPr>
              <a:t>A</a:t>
            </a:r>
            <a:r>
              <a:rPr kumimoji="1" lang="ja-JP" altLang="en-US" sz="1400" dirty="0" err="1" smtClean="0">
                <a:latin typeface="Meiryo UI" panose="020B0604030504040204" pitchFamily="50" charset="-128"/>
                <a:ea typeface="Meiryo UI" panose="020B0604030504040204" pitchFamily="50" charset="-128"/>
              </a:rPr>
              <a:t>、</a:t>
            </a:r>
            <a:r>
              <a:rPr kumimoji="1" lang="ja-JP" altLang="en-US" sz="1400" dirty="0" smtClean="0">
                <a:latin typeface="Meiryo UI" panose="020B0604030504040204" pitchFamily="50" charset="-128"/>
                <a:ea typeface="Meiryo UI" panose="020B0604030504040204" pitchFamily="50" charset="-128"/>
              </a:rPr>
              <a:t>国語</a:t>
            </a:r>
            <a:r>
              <a:rPr kumimoji="1" lang="en-US" altLang="ja-JP" sz="1400" dirty="0" smtClean="0">
                <a:latin typeface="Meiryo UI" panose="020B0604030504040204" pitchFamily="50" charset="-128"/>
                <a:ea typeface="Meiryo UI" panose="020B0604030504040204" pitchFamily="50" charset="-128"/>
              </a:rPr>
              <a:t>A</a:t>
            </a:r>
            <a:r>
              <a:rPr kumimoji="1" lang="ja-JP" altLang="en-US" sz="1400" dirty="0" smtClean="0">
                <a:latin typeface="Meiryo UI" panose="020B0604030504040204" pitchFamily="50" charset="-128"/>
                <a:ea typeface="Meiryo UI" panose="020B0604030504040204" pitchFamily="50" charset="-128"/>
              </a:rPr>
              <a:t>ともに、全国平均との差を縮めている。</a:t>
            </a:r>
            <a:endParaRPr kumimoji="1" lang="ja-JP" altLang="en-US" sz="1400" dirty="0">
              <a:latin typeface="Meiryo UI" panose="020B0604030504040204" pitchFamily="50" charset="-128"/>
              <a:ea typeface="Meiryo UI" panose="020B0604030504040204" pitchFamily="50" charset="-128"/>
            </a:endParaRPr>
          </a:p>
        </p:txBody>
      </p:sp>
      <p:sp>
        <p:nvSpPr>
          <p:cNvPr id="28" name="テキスト ボックス 1"/>
          <p:cNvSpPr txBox="1"/>
          <p:nvPr/>
        </p:nvSpPr>
        <p:spPr>
          <a:xfrm>
            <a:off x="678522" y="1422415"/>
            <a:ext cx="2045826" cy="322049"/>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ja-JP" altLang="en-US" sz="1200" b="1" dirty="0" smtClean="0">
                <a:latin typeface="Meiryo UI" panose="020B0604030504040204" pitchFamily="50" charset="-128"/>
                <a:ea typeface="Meiryo UI" panose="020B0604030504040204" pitchFamily="50" charset="-128"/>
                <a:cs typeface="Meiryo UI" panose="020B0604030504040204" pitchFamily="50" charset="-128"/>
              </a:rPr>
              <a:t>全国平均との差の推移</a:t>
            </a:r>
            <a:endParaRPr lang="ja-JP" altLang="en-US" sz="1200" b="1" dirty="0">
              <a:latin typeface="Meiryo UI" panose="020B0604030504040204" pitchFamily="50" charset="-128"/>
              <a:ea typeface="Meiryo UI" panose="020B0604030504040204" pitchFamily="50" charset="-128"/>
              <a:cs typeface="Meiryo UI" panose="020B0604030504040204" pitchFamily="50" charset="-128"/>
            </a:endParaRPr>
          </a:p>
        </p:txBody>
      </p:sp>
      <p:cxnSp>
        <p:nvCxnSpPr>
          <p:cNvPr id="29" name="直線コネクタ 28"/>
          <p:cNvCxnSpPr/>
          <p:nvPr/>
        </p:nvCxnSpPr>
        <p:spPr>
          <a:xfrm flipV="1">
            <a:off x="5145117" y="2019771"/>
            <a:ext cx="1692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テキスト ボックス 30"/>
          <p:cNvSpPr txBox="1"/>
          <p:nvPr/>
        </p:nvSpPr>
        <p:spPr>
          <a:xfrm>
            <a:off x="7492376" y="1460002"/>
            <a:ext cx="1548292" cy="1169551"/>
          </a:xfrm>
          <a:prstGeom prst="rect">
            <a:avLst/>
          </a:prstGeom>
          <a:noFill/>
        </p:spPr>
        <p:txBody>
          <a:bodyPr wrap="square" rtlCol="0">
            <a:spAutoFit/>
          </a:bodyPr>
          <a:lstStyle/>
          <a:p>
            <a:r>
              <a:rPr kumimoji="1" lang="ja-JP" altLang="en-US" sz="1400" dirty="0" smtClean="0">
                <a:latin typeface="Meiryo UI" panose="020B0604030504040204" pitchFamily="50" charset="-128"/>
                <a:ea typeface="Meiryo UI" panose="020B0604030504040204" pitchFamily="50" charset="-128"/>
              </a:rPr>
              <a:t>中学校でも、国語</a:t>
            </a:r>
            <a:r>
              <a:rPr kumimoji="1" lang="en-US" altLang="ja-JP" sz="1400" dirty="0" smtClean="0">
                <a:latin typeface="Meiryo UI" panose="020B0604030504040204" pitchFamily="50" charset="-128"/>
                <a:ea typeface="Meiryo UI" panose="020B0604030504040204" pitchFamily="50" charset="-128"/>
              </a:rPr>
              <a:t>A</a:t>
            </a:r>
            <a:r>
              <a:rPr kumimoji="1" lang="ja-JP" altLang="en-US" sz="1400" dirty="0" err="1" smtClean="0">
                <a:latin typeface="Meiryo UI" panose="020B0604030504040204" pitchFamily="50" charset="-128"/>
                <a:ea typeface="Meiryo UI" panose="020B0604030504040204" pitchFamily="50" charset="-128"/>
              </a:rPr>
              <a:t>、</a:t>
            </a:r>
            <a:r>
              <a:rPr kumimoji="1" lang="ja-JP" altLang="en-US" sz="1400" dirty="0" smtClean="0">
                <a:latin typeface="Meiryo UI" panose="020B0604030504040204" pitchFamily="50" charset="-128"/>
                <a:ea typeface="Meiryo UI" panose="020B0604030504040204" pitchFamily="50" charset="-128"/>
              </a:rPr>
              <a:t>数学</a:t>
            </a:r>
            <a:r>
              <a:rPr kumimoji="1" lang="en-US" altLang="ja-JP" sz="1400" dirty="0" smtClean="0">
                <a:latin typeface="Meiryo UI" panose="020B0604030504040204" pitchFamily="50" charset="-128"/>
                <a:ea typeface="Meiryo UI" panose="020B0604030504040204" pitchFamily="50" charset="-128"/>
              </a:rPr>
              <a:t>A</a:t>
            </a:r>
            <a:r>
              <a:rPr kumimoji="1" lang="ja-JP" altLang="en-US" sz="1400" dirty="0" smtClean="0">
                <a:latin typeface="Meiryo UI" panose="020B0604030504040204" pitchFamily="50" charset="-128"/>
                <a:ea typeface="Meiryo UI" panose="020B0604030504040204" pitchFamily="50" charset="-128"/>
              </a:rPr>
              <a:t>のいずれの正答率も、全国平均との差を縮めている。</a:t>
            </a:r>
            <a:endParaRPr kumimoji="1" lang="en-US" altLang="ja-JP" sz="1400" dirty="0" smtClean="0">
              <a:latin typeface="Meiryo UI" panose="020B0604030504040204" pitchFamily="50" charset="-128"/>
              <a:ea typeface="Meiryo UI" panose="020B0604030504040204" pitchFamily="50" charset="-128"/>
            </a:endParaRPr>
          </a:p>
        </p:txBody>
      </p:sp>
      <p:sp>
        <p:nvSpPr>
          <p:cNvPr id="32" name="テキスト ボックス 1"/>
          <p:cNvSpPr txBox="1"/>
          <p:nvPr/>
        </p:nvSpPr>
        <p:spPr>
          <a:xfrm>
            <a:off x="5004987" y="1398097"/>
            <a:ext cx="2045826" cy="322049"/>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ja-JP" altLang="en-US" sz="1200" b="1" dirty="0" smtClean="0">
                <a:latin typeface="Meiryo UI" panose="020B0604030504040204" pitchFamily="50" charset="-128"/>
                <a:ea typeface="Meiryo UI" panose="020B0604030504040204" pitchFamily="50" charset="-128"/>
                <a:cs typeface="Meiryo UI" panose="020B0604030504040204" pitchFamily="50" charset="-128"/>
              </a:rPr>
              <a:t>全国平均との差の推移</a:t>
            </a:r>
            <a:endParaRPr lang="ja-JP" altLang="en-US" sz="1200" b="1"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33" name="テキスト ボックス 32"/>
          <p:cNvSpPr txBox="1"/>
          <p:nvPr/>
        </p:nvSpPr>
        <p:spPr>
          <a:xfrm>
            <a:off x="1285816" y="2875409"/>
            <a:ext cx="1040670" cy="246221"/>
          </a:xfrm>
          <a:prstGeom prst="rect">
            <a:avLst/>
          </a:prstGeom>
          <a:noFill/>
        </p:spPr>
        <p:txBody>
          <a:bodyPr wrap="none" rtlCol="0">
            <a:spAutoFit/>
          </a:bodyPr>
          <a:lstStyle/>
          <a:p>
            <a:r>
              <a:rPr kumimoji="1" lang="ja-JP" altLang="en-US" sz="1000" dirty="0" smtClean="0">
                <a:latin typeface="Meiryo UI" panose="020B0604030504040204" pitchFamily="50" charset="-128"/>
                <a:ea typeface="Meiryo UI" panose="020B0604030504040204" pitchFamily="50" charset="-128"/>
              </a:rPr>
              <a:t>国語</a:t>
            </a:r>
            <a:r>
              <a:rPr kumimoji="1" lang="en-US" altLang="ja-JP" sz="1000" dirty="0" smtClean="0">
                <a:latin typeface="Meiryo UI" panose="020B0604030504040204" pitchFamily="50" charset="-128"/>
                <a:ea typeface="Meiryo UI" panose="020B0604030504040204" pitchFamily="50" charset="-128"/>
              </a:rPr>
              <a:t>A</a:t>
            </a:r>
            <a:r>
              <a:rPr kumimoji="1" lang="ja-JP" altLang="en-US" sz="1000" dirty="0" smtClean="0">
                <a:latin typeface="Meiryo UI" panose="020B0604030504040204" pitchFamily="50" charset="-128"/>
                <a:ea typeface="Meiryo UI" panose="020B0604030504040204" pitchFamily="50" charset="-128"/>
              </a:rPr>
              <a:t>（知識）</a:t>
            </a:r>
            <a:endParaRPr kumimoji="1" lang="ja-JP" altLang="en-US" sz="1000" dirty="0">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1285816" y="2266188"/>
            <a:ext cx="1040670" cy="246221"/>
          </a:xfrm>
          <a:prstGeom prst="rect">
            <a:avLst/>
          </a:prstGeom>
          <a:noFill/>
        </p:spPr>
        <p:txBody>
          <a:bodyPr wrap="none" rtlCol="0">
            <a:spAutoFit/>
          </a:bodyPr>
          <a:lstStyle/>
          <a:p>
            <a:r>
              <a:rPr lang="ja-JP" altLang="en-US" sz="1000" dirty="0">
                <a:latin typeface="Meiryo UI" panose="020B0604030504040204" pitchFamily="50" charset="-128"/>
                <a:ea typeface="Meiryo UI" panose="020B0604030504040204" pitchFamily="50" charset="-128"/>
              </a:rPr>
              <a:t>算数</a:t>
            </a:r>
            <a:r>
              <a:rPr kumimoji="1" lang="en-US" altLang="ja-JP" sz="1000" dirty="0" smtClean="0">
                <a:latin typeface="Meiryo UI" panose="020B0604030504040204" pitchFamily="50" charset="-128"/>
                <a:ea typeface="Meiryo UI" panose="020B0604030504040204" pitchFamily="50" charset="-128"/>
              </a:rPr>
              <a:t>A</a:t>
            </a:r>
            <a:r>
              <a:rPr kumimoji="1" lang="ja-JP" altLang="en-US" sz="1000" dirty="0" smtClean="0">
                <a:latin typeface="Meiryo UI" panose="020B0604030504040204" pitchFamily="50" charset="-128"/>
                <a:ea typeface="Meiryo UI" panose="020B0604030504040204" pitchFamily="50" charset="-128"/>
              </a:rPr>
              <a:t>（知識）</a:t>
            </a:r>
            <a:endParaRPr kumimoji="1" lang="ja-JP" altLang="en-US" sz="1000" dirty="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5834643" y="2905869"/>
            <a:ext cx="1040670" cy="246221"/>
          </a:xfrm>
          <a:prstGeom prst="rect">
            <a:avLst/>
          </a:prstGeom>
          <a:noFill/>
        </p:spPr>
        <p:txBody>
          <a:bodyPr wrap="none" rtlCol="0">
            <a:spAutoFit/>
          </a:bodyPr>
          <a:lstStyle/>
          <a:p>
            <a:r>
              <a:rPr kumimoji="1" lang="ja-JP" altLang="en-US" sz="1000" dirty="0" smtClean="0">
                <a:latin typeface="Meiryo UI" panose="020B0604030504040204" pitchFamily="50" charset="-128"/>
                <a:ea typeface="Meiryo UI" panose="020B0604030504040204" pitchFamily="50" charset="-128"/>
              </a:rPr>
              <a:t>国語</a:t>
            </a:r>
            <a:r>
              <a:rPr kumimoji="1" lang="en-US" altLang="ja-JP" sz="1000" dirty="0" smtClean="0">
                <a:latin typeface="Meiryo UI" panose="020B0604030504040204" pitchFamily="50" charset="-128"/>
                <a:ea typeface="Meiryo UI" panose="020B0604030504040204" pitchFamily="50" charset="-128"/>
              </a:rPr>
              <a:t>A</a:t>
            </a:r>
            <a:r>
              <a:rPr kumimoji="1" lang="ja-JP" altLang="en-US" sz="1000" dirty="0" smtClean="0">
                <a:latin typeface="Meiryo UI" panose="020B0604030504040204" pitchFamily="50" charset="-128"/>
                <a:ea typeface="Meiryo UI" panose="020B0604030504040204" pitchFamily="50" charset="-128"/>
              </a:rPr>
              <a:t>（知識）</a:t>
            </a:r>
            <a:endParaRPr kumimoji="1" lang="ja-JP" altLang="en-US" sz="1000"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5500857" y="2226577"/>
            <a:ext cx="1040670" cy="246221"/>
          </a:xfrm>
          <a:prstGeom prst="rect">
            <a:avLst/>
          </a:prstGeom>
          <a:noFill/>
        </p:spPr>
        <p:txBody>
          <a:bodyPr wrap="none" rtlCol="0">
            <a:spAutoFit/>
          </a:bodyPr>
          <a:lstStyle/>
          <a:p>
            <a:r>
              <a:rPr lang="ja-JP" altLang="en-US" sz="1000" dirty="0">
                <a:latin typeface="Meiryo UI" panose="020B0604030504040204" pitchFamily="50" charset="-128"/>
                <a:ea typeface="Meiryo UI" panose="020B0604030504040204" pitchFamily="50" charset="-128"/>
              </a:rPr>
              <a:t>数学</a:t>
            </a:r>
            <a:r>
              <a:rPr kumimoji="1" lang="en-US" altLang="ja-JP" sz="1000" dirty="0" smtClean="0">
                <a:latin typeface="Meiryo UI" panose="020B0604030504040204" pitchFamily="50" charset="-128"/>
                <a:ea typeface="Meiryo UI" panose="020B0604030504040204" pitchFamily="50" charset="-128"/>
              </a:rPr>
              <a:t>A</a:t>
            </a:r>
            <a:r>
              <a:rPr kumimoji="1" lang="ja-JP" altLang="en-US" sz="1000" dirty="0" smtClean="0">
                <a:latin typeface="Meiryo UI" panose="020B0604030504040204" pitchFamily="50" charset="-128"/>
                <a:ea typeface="Meiryo UI" panose="020B0604030504040204" pitchFamily="50" charset="-128"/>
              </a:rPr>
              <a:t>（知識）</a:t>
            </a:r>
            <a:endParaRPr kumimoji="1" lang="ja-JP" altLang="en-US" sz="1000" dirty="0">
              <a:latin typeface="Meiryo UI" panose="020B0604030504040204" pitchFamily="50" charset="-128"/>
              <a:ea typeface="Meiryo UI" panose="020B0604030504040204" pitchFamily="50" charset="-128"/>
            </a:endParaRPr>
          </a:p>
        </p:txBody>
      </p:sp>
      <p:sp>
        <p:nvSpPr>
          <p:cNvPr id="37" name="正方形/長方形 36"/>
          <p:cNvSpPr/>
          <p:nvPr/>
        </p:nvSpPr>
        <p:spPr>
          <a:xfrm>
            <a:off x="2667061" y="1042568"/>
            <a:ext cx="1915909" cy="246221"/>
          </a:xfrm>
          <a:prstGeom prst="rect">
            <a:avLst/>
          </a:prstGeom>
        </p:spPr>
        <p:txBody>
          <a:bodyPr wrap="none">
            <a:spAutoFit/>
          </a:bodyPr>
          <a:lstStyle/>
          <a:p>
            <a:r>
              <a:rPr lang="ja-JP" altLang="en-US" sz="1000" dirty="0" smtClean="0">
                <a:latin typeface="Meiryo UI" panose="020B0604030504040204" pitchFamily="50" charset="-128"/>
                <a:ea typeface="Meiryo UI" panose="020B0604030504040204" pitchFamily="50" charset="-128"/>
              </a:rPr>
              <a:t>出典：全国学力・学習状況調査</a:t>
            </a:r>
            <a:endParaRPr lang="ja-JP" altLang="en-US" sz="1000" dirty="0">
              <a:latin typeface="Meiryo UI" panose="020B0604030504040204" pitchFamily="50" charset="-128"/>
              <a:ea typeface="Meiryo UI" panose="020B0604030504040204" pitchFamily="50" charset="-128"/>
            </a:endParaRPr>
          </a:p>
        </p:txBody>
      </p:sp>
      <p:sp>
        <p:nvSpPr>
          <p:cNvPr id="38" name="正方形/長方形 37"/>
          <p:cNvSpPr/>
          <p:nvPr/>
        </p:nvSpPr>
        <p:spPr>
          <a:xfrm>
            <a:off x="6952986" y="1055140"/>
            <a:ext cx="1915909" cy="246221"/>
          </a:xfrm>
          <a:prstGeom prst="rect">
            <a:avLst/>
          </a:prstGeom>
        </p:spPr>
        <p:txBody>
          <a:bodyPr wrap="none">
            <a:spAutoFit/>
          </a:bodyPr>
          <a:lstStyle/>
          <a:p>
            <a:r>
              <a:rPr lang="ja-JP" altLang="en-US" sz="1000" dirty="0" smtClean="0">
                <a:latin typeface="Meiryo UI" panose="020B0604030504040204" pitchFamily="50" charset="-128"/>
                <a:ea typeface="Meiryo UI" panose="020B0604030504040204" pitchFamily="50" charset="-128"/>
              </a:rPr>
              <a:t>出典：全国学力・学習状況調査</a:t>
            </a:r>
            <a:endParaRPr lang="ja-JP" altLang="en-US" sz="1000" dirty="0">
              <a:latin typeface="Meiryo UI" panose="020B0604030504040204" pitchFamily="50" charset="-128"/>
              <a:ea typeface="Meiryo UI" panose="020B0604030504040204" pitchFamily="50" charset="-128"/>
            </a:endParaRPr>
          </a:p>
        </p:txBody>
      </p:sp>
      <p:sp>
        <p:nvSpPr>
          <p:cNvPr id="39" name="正方形/長方形 38"/>
          <p:cNvSpPr/>
          <p:nvPr/>
        </p:nvSpPr>
        <p:spPr>
          <a:xfrm>
            <a:off x="3560847" y="3852605"/>
            <a:ext cx="954107" cy="246221"/>
          </a:xfrm>
          <a:prstGeom prst="rect">
            <a:avLst/>
          </a:prstGeom>
        </p:spPr>
        <p:txBody>
          <a:bodyPr wrap="none">
            <a:spAutoFit/>
          </a:bodyPr>
          <a:lstStyle/>
          <a:p>
            <a:r>
              <a:rPr lang="ja-JP" altLang="en-US" sz="1000" dirty="0" smtClean="0">
                <a:latin typeface="Meiryo UI" panose="020B0604030504040204" pitchFamily="50" charset="-128"/>
                <a:ea typeface="Meiryo UI" panose="020B0604030504040204" pitchFamily="50" charset="-128"/>
              </a:rPr>
              <a:t>出典：大阪市</a:t>
            </a:r>
            <a:endParaRPr lang="ja-JP" altLang="en-US" sz="1000" dirty="0">
              <a:latin typeface="Meiryo UI" panose="020B0604030504040204" pitchFamily="50" charset="-128"/>
              <a:ea typeface="Meiryo UI" panose="020B0604030504040204" pitchFamily="50" charset="-128"/>
            </a:endParaRPr>
          </a:p>
        </p:txBody>
      </p:sp>
      <p:sp>
        <p:nvSpPr>
          <p:cNvPr id="40" name="正方形/長方形 39"/>
          <p:cNvSpPr/>
          <p:nvPr/>
        </p:nvSpPr>
        <p:spPr>
          <a:xfrm>
            <a:off x="7304295" y="3886778"/>
            <a:ext cx="1595309" cy="246221"/>
          </a:xfrm>
          <a:prstGeom prst="rect">
            <a:avLst/>
          </a:prstGeom>
        </p:spPr>
        <p:txBody>
          <a:bodyPr wrap="none">
            <a:spAutoFit/>
          </a:bodyPr>
          <a:lstStyle/>
          <a:p>
            <a:r>
              <a:rPr lang="ja-JP" altLang="en-US" sz="1000" dirty="0" smtClean="0">
                <a:latin typeface="Meiryo UI" panose="020B0604030504040204" pitchFamily="50" charset="-128"/>
                <a:ea typeface="Meiryo UI" panose="020B0604030504040204" pitchFamily="50" charset="-128"/>
              </a:rPr>
              <a:t>出典：社会生活基本調査</a:t>
            </a:r>
            <a:endParaRPr lang="ja-JP" altLang="en-US" sz="1000" dirty="0">
              <a:latin typeface="Meiryo UI" panose="020B0604030504040204" pitchFamily="50" charset="-128"/>
              <a:ea typeface="Meiryo UI" panose="020B0604030504040204" pitchFamily="50" charset="-128"/>
            </a:endParaRPr>
          </a:p>
        </p:txBody>
      </p:sp>
      <p:sp>
        <p:nvSpPr>
          <p:cNvPr id="41" name="テキスト ボックス 40"/>
          <p:cNvSpPr txBox="1"/>
          <p:nvPr/>
        </p:nvSpPr>
        <p:spPr>
          <a:xfrm>
            <a:off x="354845" y="584098"/>
            <a:ext cx="7839005" cy="338554"/>
          </a:xfrm>
          <a:prstGeom prst="rect">
            <a:avLst/>
          </a:prstGeom>
          <a:noFill/>
        </p:spPr>
        <p:txBody>
          <a:bodyPr wrap="none" rtlCol="0">
            <a:spAutoFit/>
          </a:bodyPr>
          <a:lstStyle/>
          <a:p>
            <a:r>
              <a:rPr kumimoji="1" lang="ja-JP" altLang="en-US" sz="1600" dirty="0" smtClean="0">
                <a:latin typeface="Meiryo UI" panose="020B0604030504040204" pitchFamily="50" charset="-128"/>
                <a:ea typeface="Meiryo UI" panose="020B0604030504040204" pitchFamily="50" charset="-128"/>
              </a:rPr>
              <a:t>■　学力テストの結果は全国水準に徐々に近づきつつあり、待機児童は着実に減ってきている。</a:t>
            </a:r>
            <a:endParaRPr kumimoji="1" lang="ja-JP" altLang="en-US" sz="1600" dirty="0">
              <a:latin typeface="Meiryo UI" panose="020B0604030504040204" pitchFamily="50" charset="-128"/>
              <a:ea typeface="Meiryo UI" panose="020B0604030504040204" pitchFamily="50" charset="-128"/>
            </a:endParaRPr>
          </a:p>
        </p:txBody>
      </p:sp>
      <p:sp>
        <p:nvSpPr>
          <p:cNvPr id="4" name="テキスト ボックス 3"/>
          <p:cNvSpPr txBox="1"/>
          <p:nvPr/>
        </p:nvSpPr>
        <p:spPr>
          <a:xfrm>
            <a:off x="4356838" y="4673255"/>
            <a:ext cx="466794" cy="261610"/>
          </a:xfrm>
          <a:prstGeom prst="rect">
            <a:avLst/>
          </a:prstGeom>
          <a:noFill/>
        </p:spPr>
        <p:txBody>
          <a:bodyPr wrap="none" rtlCol="0">
            <a:spAutoFit/>
          </a:bodyPr>
          <a:lstStyle/>
          <a:p>
            <a:r>
              <a:rPr kumimoji="1" lang="ja-JP" altLang="en-US" sz="1050" dirty="0" smtClean="0"/>
              <a:t>（分）</a:t>
            </a:r>
            <a:endParaRPr kumimoji="1" lang="ja-JP" altLang="en-US" sz="1050" dirty="0"/>
          </a:p>
        </p:txBody>
      </p:sp>
      <p:sp>
        <p:nvSpPr>
          <p:cNvPr id="42" name="テキスト ボックス 41"/>
          <p:cNvSpPr txBox="1"/>
          <p:nvPr/>
        </p:nvSpPr>
        <p:spPr>
          <a:xfrm>
            <a:off x="6761265" y="4729716"/>
            <a:ext cx="466794" cy="261610"/>
          </a:xfrm>
          <a:prstGeom prst="rect">
            <a:avLst/>
          </a:prstGeom>
          <a:noFill/>
        </p:spPr>
        <p:txBody>
          <a:bodyPr wrap="none" rtlCol="0">
            <a:spAutoFit/>
          </a:bodyPr>
          <a:lstStyle/>
          <a:p>
            <a:r>
              <a:rPr kumimoji="1" lang="ja-JP" altLang="en-US" sz="1050" dirty="0" smtClean="0"/>
              <a:t>（分）</a:t>
            </a:r>
            <a:endParaRPr kumimoji="1" lang="ja-JP" altLang="en-US" sz="1050" dirty="0"/>
          </a:p>
        </p:txBody>
      </p:sp>
      <p:sp>
        <p:nvSpPr>
          <p:cNvPr id="7" name="テキスト ボックス 6"/>
          <p:cNvSpPr txBox="1"/>
          <p:nvPr/>
        </p:nvSpPr>
        <p:spPr>
          <a:xfrm>
            <a:off x="2335110" y="1870715"/>
            <a:ext cx="697627" cy="246221"/>
          </a:xfrm>
          <a:prstGeom prst="rect">
            <a:avLst/>
          </a:prstGeom>
          <a:noFill/>
        </p:spPr>
        <p:txBody>
          <a:bodyPr wrap="none" rtlCol="0">
            <a:spAutoFit/>
          </a:bodyPr>
          <a:lstStyle/>
          <a:p>
            <a:r>
              <a:rPr kumimoji="1" lang="ja-JP" altLang="en-US" sz="1000" b="1" dirty="0" smtClean="0"/>
              <a:t>全国平均</a:t>
            </a:r>
            <a:endParaRPr kumimoji="1" lang="ja-JP" altLang="en-US" sz="1000" b="1" dirty="0"/>
          </a:p>
        </p:txBody>
      </p:sp>
      <p:sp>
        <p:nvSpPr>
          <p:cNvPr id="43" name="テキスト ボックス 42"/>
          <p:cNvSpPr txBox="1"/>
          <p:nvPr/>
        </p:nvSpPr>
        <p:spPr>
          <a:xfrm>
            <a:off x="6773572" y="1886406"/>
            <a:ext cx="697627" cy="246221"/>
          </a:xfrm>
          <a:prstGeom prst="rect">
            <a:avLst/>
          </a:prstGeom>
          <a:noFill/>
        </p:spPr>
        <p:txBody>
          <a:bodyPr wrap="none" rtlCol="0">
            <a:spAutoFit/>
          </a:bodyPr>
          <a:lstStyle/>
          <a:p>
            <a:r>
              <a:rPr kumimoji="1" lang="ja-JP" altLang="en-US" sz="1000" b="1" dirty="0" smtClean="0"/>
              <a:t>全国平均</a:t>
            </a:r>
            <a:endParaRPr kumimoji="1" lang="ja-JP" altLang="en-US" sz="1000" b="1" dirty="0"/>
          </a:p>
        </p:txBody>
      </p:sp>
      <p:sp>
        <p:nvSpPr>
          <p:cNvPr id="44" name="小波 43"/>
          <p:cNvSpPr/>
          <p:nvPr/>
        </p:nvSpPr>
        <p:spPr>
          <a:xfrm>
            <a:off x="4502088" y="6339650"/>
            <a:ext cx="360000" cy="72000"/>
          </a:xfrm>
          <a:prstGeom prst="doubleWave">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kumimoji="1" lang="ja-JP" altLang="en-US"/>
          </a:p>
        </p:txBody>
      </p:sp>
      <p:sp>
        <p:nvSpPr>
          <p:cNvPr id="45" name="正方形/長方形 44"/>
          <p:cNvSpPr/>
          <p:nvPr/>
        </p:nvSpPr>
        <p:spPr>
          <a:xfrm>
            <a:off x="4425977" y="6428409"/>
            <a:ext cx="382137" cy="180000"/>
          </a:xfrm>
          <a:prstGeom prst="rect">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r"/>
            <a:r>
              <a:rPr kumimoji="1" lang="en-US" altLang="ja-JP" sz="1000" dirty="0">
                <a:solidFill>
                  <a:schemeClr val="tx1"/>
                </a:solidFill>
              </a:rPr>
              <a:t>0</a:t>
            </a:r>
            <a:endParaRPr kumimoji="1" lang="ja-JP" altLang="en-US" sz="1000" dirty="0">
              <a:solidFill>
                <a:schemeClr val="tx1"/>
              </a:solidFill>
            </a:endParaRPr>
          </a:p>
        </p:txBody>
      </p:sp>
      <p:sp>
        <p:nvSpPr>
          <p:cNvPr id="46" name="小波 45"/>
          <p:cNvSpPr/>
          <p:nvPr/>
        </p:nvSpPr>
        <p:spPr>
          <a:xfrm>
            <a:off x="6924535" y="6333044"/>
            <a:ext cx="360000" cy="72000"/>
          </a:xfrm>
          <a:prstGeom prst="doubleWave">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kumimoji="1" lang="ja-JP" altLang="en-US"/>
          </a:p>
        </p:txBody>
      </p:sp>
      <p:sp>
        <p:nvSpPr>
          <p:cNvPr id="47" name="正方形/長方形 46"/>
          <p:cNvSpPr/>
          <p:nvPr/>
        </p:nvSpPr>
        <p:spPr>
          <a:xfrm>
            <a:off x="6809787" y="6421803"/>
            <a:ext cx="382137" cy="180000"/>
          </a:xfrm>
          <a:prstGeom prst="rect">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r"/>
            <a:r>
              <a:rPr kumimoji="1" lang="en-US" altLang="ja-JP" sz="1000" dirty="0">
                <a:solidFill>
                  <a:schemeClr val="tx1"/>
                </a:solidFill>
              </a:rPr>
              <a:t>0</a:t>
            </a:r>
            <a:endParaRPr kumimoji="1" lang="ja-JP" altLang="en-US" sz="1000" dirty="0">
              <a:solidFill>
                <a:schemeClr val="tx1"/>
              </a:solidFill>
            </a:endParaRPr>
          </a:p>
        </p:txBody>
      </p:sp>
      <p:sp>
        <p:nvSpPr>
          <p:cNvPr id="48" name="右矢印 47"/>
          <p:cNvSpPr/>
          <p:nvPr/>
        </p:nvSpPr>
        <p:spPr>
          <a:xfrm rot="1623267">
            <a:off x="922127" y="5330263"/>
            <a:ext cx="3219401" cy="484632"/>
          </a:xfrm>
          <a:prstGeom prst="right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49" name="グラフ 48"/>
          <p:cNvGraphicFramePr>
            <a:graphicFrameLocks/>
          </p:cNvGraphicFramePr>
          <p:nvPr>
            <p:extLst>
              <p:ext uri="{D42A27DB-BD31-4B8C-83A1-F6EECF244321}">
                <p14:modId xmlns:p14="http://schemas.microsoft.com/office/powerpoint/2010/main" val="3680218301"/>
              </p:ext>
            </p:extLst>
          </p:nvPr>
        </p:nvGraphicFramePr>
        <p:xfrm>
          <a:off x="678522" y="4776717"/>
          <a:ext cx="3384645" cy="206542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58177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 name="グラフ 45"/>
          <p:cNvGraphicFramePr/>
          <p:nvPr>
            <p:extLst>
              <p:ext uri="{D42A27DB-BD31-4B8C-83A1-F6EECF244321}">
                <p14:modId xmlns:p14="http://schemas.microsoft.com/office/powerpoint/2010/main" val="1065139103"/>
              </p:ext>
            </p:extLst>
          </p:nvPr>
        </p:nvGraphicFramePr>
        <p:xfrm>
          <a:off x="6192667" y="4465551"/>
          <a:ext cx="2604169" cy="234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直線コネクタ 4"/>
          <p:cNvCxnSpPr/>
          <p:nvPr/>
        </p:nvCxnSpPr>
        <p:spPr>
          <a:xfrm>
            <a:off x="270457" y="504991"/>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225192" y="62654"/>
            <a:ext cx="1107996"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治安</a:t>
            </a:r>
            <a:r>
              <a:rPr lang="en-US" altLang="ja-JP" sz="2400" dirty="0" smtClean="0">
                <a:latin typeface="Meiryo UI" panose="020B0604030504040204" pitchFamily="50" charset="-128"/>
                <a:ea typeface="Meiryo UI" panose="020B0604030504040204" pitchFamily="50" charset="-128"/>
              </a:rPr>
              <a:t>】</a:t>
            </a:r>
            <a:endParaRPr kumimoji="1" lang="ja-JP" altLang="en-US" sz="2000" dirty="0">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a:xfrm>
            <a:off x="7067821" y="6421424"/>
            <a:ext cx="2057400" cy="365125"/>
          </a:xfrm>
        </p:spPr>
        <p:txBody>
          <a:bodyPr/>
          <a:lstStyle/>
          <a:p>
            <a:fld id="{138CA411-231B-42B9-AF63-97A64194AA60}" type="slidenum">
              <a:rPr lang="ja-JP" altLang="en-US" smtClean="0"/>
              <a:pPr/>
              <a:t>13</a:t>
            </a:fld>
            <a:endParaRPr lang="ja-JP" altLang="en-US"/>
          </a:p>
        </p:txBody>
      </p:sp>
      <p:sp>
        <p:nvSpPr>
          <p:cNvPr id="13" name="テキスト ボックス 12"/>
          <p:cNvSpPr txBox="1"/>
          <p:nvPr/>
        </p:nvSpPr>
        <p:spPr>
          <a:xfrm>
            <a:off x="354845" y="1047032"/>
            <a:ext cx="8496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刑法犯と街頭犯罪（認知件数）</a:t>
            </a:r>
            <a:r>
              <a:rPr kumimoji="1" lang="en-US" altLang="ja-JP" sz="1400" b="1" dirty="0" smtClean="0">
                <a:latin typeface="Meiryo UI" panose="020B0604030504040204" pitchFamily="50" charset="-128"/>
                <a:ea typeface="Meiryo UI" panose="020B0604030504040204" pitchFamily="50" charset="-128"/>
              </a:rPr>
              <a:t>】</a:t>
            </a:r>
            <a:r>
              <a:rPr kumimoji="1" lang="ja-JP" altLang="en-US" sz="1400" b="1" dirty="0" smtClean="0">
                <a:latin typeface="Meiryo UI" panose="020B0604030504040204" pitchFamily="50" charset="-128"/>
                <a:ea typeface="Meiryo UI" panose="020B0604030504040204" pitchFamily="50" charset="-128"/>
              </a:rPr>
              <a:t>　　東京都との推移比較</a:t>
            </a:r>
            <a:endParaRPr kumimoji="1" lang="en-US" altLang="ja-JP" sz="1400" b="1" dirty="0">
              <a:latin typeface="Meiryo UI" panose="020B0604030504040204" pitchFamily="50" charset="-128"/>
              <a:ea typeface="Meiryo UI" panose="020B0604030504040204" pitchFamily="50" charset="-128"/>
            </a:endParaRPr>
          </a:p>
        </p:txBody>
      </p:sp>
      <p:graphicFrame>
        <p:nvGraphicFramePr>
          <p:cNvPr id="21" name="グラフ 20"/>
          <p:cNvGraphicFramePr/>
          <p:nvPr>
            <p:extLst/>
          </p:nvPr>
        </p:nvGraphicFramePr>
        <p:xfrm>
          <a:off x="3760510" y="1573589"/>
          <a:ext cx="2604169" cy="2340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グラフ 21"/>
          <p:cNvGraphicFramePr/>
          <p:nvPr>
            <p:extLst/>
          </p:nvPr>
        </p:nvGraphicFramePr>
        <p:xfrm>
          <a:off x="6253564" y="1573589"/>
          <a:ext cx="2604169" cy="2340000"/>
        </p:xfrm>
        <a:graphic>
          <a:graphicData uri="http://schemas.openxmlformats.org/drawingml/2006/chart">
            <c:chart xmlns:c="http://schemas.openxmlformats.org/drawingml/2006/chart" xmlns:r="http://schemas.openxmlformats.org/officeDocument/2006/relationships" r:id="rId4"/>
          </a:graphicData>
        </a:graphic>
      </p:graphicFrame>
      <p:sp>
        <p:nvSpPr>
          <p:cNvPr id="23" name="テキスト ボックス 22"/>
          <p:cNvSpPr txBox="1"/>
          <p:nvPr/>
        </p:nvSpPr>
        <p:spPr>
          <a:xfrm>
            <a:off x="6761513" y="2959516"/>
            <a:ext cx="1018227" cy="430887"/>
          </a:xfrm>
          <a:prstGeom prst="rect">
            <a:avLst/>
          </a:prstGeom>
          <a:noFill/>
          <a:ln>
            <a:solidFill>
              <a:schemeClr val="bg1">
                <a:lumMod val="85000"/>
              </a:schemeClr>
            </a:solidFill>
          </a:ln>
        </p:spPr>
        <p:txBody>
          <a:bodyPr wrap="none" rtlCol="0">
            <a:spAutoFit/>
          </a:bodyPr>
          <a:lstStyle/>
          <a:p>
            <a:r>
              <a:rPr kumimoji="1" lang="ja-JP" altLang="en-US" sz="1100" dirty="0">
                <a:latin typeface="Meiryo UI" panose="020B0604030504040204" pitchFamily="50" charset="-128"/>
                <a:ea typeface="Meiryo UI" panose="020B0604030504040204" pitchFamily="50" charset="-128"/>
              </a:rPr>
              <a:t>対</a:t>
            </a:r>
            <a:r>
              <a:rPr kumimoji="1" lang="en-US" altLang="ja-JP" sz="1100" dirty="0">
                <a:latin typeface="Meiryo UI" panose="020B0604030504040204" pitchFamily="50" charset="-128"/>
                <a:ea typeface="Meiryo UI" panose="020B0604030504040204" pitchFamily="50" charset="-128"/>
              </a:rPr>
              <a:t>2008</a:t>
            </a:r>
            <a:r>
              <a:rPr kumimoji="1" lang="ja-JP" altLang="en-US" sz="1100" dirty="0">
                <a:latin typeface="Meiryo UI" panose="020B0604030504040204" pitchFamily="50" charset="-128"/>
                <a:ea typeface="Meiryo UI" panose="020B0604030504040204" pitchFamily="50" charset="-128"/>
              </a:rPr>
              <a:t>年比</a:t>
            </a:r>
            <a:endParaRPr kumimoji="1"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大阪　</a:t>
            </a:r>
            <a:r>
              <a:rPr lang="ja-JP" altLang="en-US" sz="1100" dirty="0" smtClean="0">
                <a:latin typeface="Meiryo UI" panose="020B0604030504040204" pitchFamily="50" charset="-128"/>
                <a:ea typeface="Meiryo UI" panose="020B0604030504040204" pitchFamily="50" charset="-128"/>
              </a:rPr>
              <a:t>▲</a:t>
            </a:r>
            <a:r>
              <a:rPr lang="en-US" altLang="ja-JP" sz="1100" dirty="0" smtClean="0">
                <a:latin typeface="Meiryo UI" panose="020B0604030504040204" pitchFamily="50" charset="-128"/>
                <a:ea typeface="Meiryo UI" panose="020B0604030504040204" pitchFamily="50" charset="-128"/>
              </a:rPr>
              <a:t>52</a:t>
            </a:r>
            <a:r>
              <a:rPr lang="ja-JP" altLang="en-US" sz="1100" dirty="0" smtClean="0">
                <a:latin typeface="Meiryo UI" panose="020B0604030504040204" pitchFamily="50" charset="-128"/>
                <a:ea typeface="Meiryo UI" panose="020B0604030504040204" pitchFamily="50" charset="-128"/>
              </a:rPr>
              <a:t>％</a:t>
            </a:r>
            <a:endParaRPr kumimoji="1" lang="ja-JP" altLang="en-US" sz="1100" dirty="0">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4365913" y="2918819"/>
            <a:ext cx="1018227" cy="430887"/>
          </a:xfrm>
          <a:prstGeom prst="rect">
            <a:avLst/>
          </a:prstGeom>
          <a:noFill/>
          <a:ln>
            <a:solidFill>
              <a:schemeClr val="bg1">
                <a:lumMod val="75000"/>
              </a:schemeClr>
            </a:solidFill>
          </a:ln>
        </p:spPr>
        <p:txBody>
          <a:bodyPr wrap="none" rtlCol="0">
            <a:spAutoFit/>
          </a:bodyPr>
          <a:lstStyle/>
          <a:p>
            <a:r>
              <a:rPr kumimoji="1" lang="ja-JP" altLang="en-US" sz="1100" dirty="0">
                <a:latin typeface="Meiryo UI" panose="020B0604030504040204" pitchFamily="50" charset="-128"/>
                <a:ea typeface="Meiryo UI" panose="020B0604030504040204" pitchFamily="50" charset="-128"/>
              </a:rPr>
              <a:t>対</a:t>
            </a:r>
            <a:r>
              <a:rPr kumimoji="1" lang="en-US" altLang="ja-JP" sz="1100" dirty="0">
                <a:latin typeface="Meiryo UI" panose="020B0604030504040204" pitchFamily="50" charset="-128"/>
                <a:ea typeface="Meiryo UI" panose="020B0604030504040204" pitchFamily="50" charset="-128"/>
              </a:rPr>
              <a:t>2008</a:t>
            </a:r>
            <a:r>
              <a:rPr kumimoji="1" lang="ja-JP" altLang="en-US" sz="1100" dirty="0">
                <a:latin typeface="Meiryo UI" panose="020B0604030504040204" pitchFamily="50" charset="-128"/>
                <a:ea typeface="Meiryo UI" panose="020B0604030504040204" pitchFamily="50" charset="-128"/>
              </a:rPr>
              <a:t>年比</a:t>
            </a:r>
            <a:endParaRPr kumimoji="1"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大阪　</a:t>
            </a:r>
            <a:r>
              <a:rPr lang="ja-JP" altLang="en-US" sz="1100" dirty="0" smtClean="0">
                <a:latin typeface="Meiryo UI" panose="020B0604030504040204" pitchFamily="50" charset="-128"/>
                <a:ea typeface="Meiryo UI" panose="020B0604030504040204" pitchFamily="50" charset="-128"/>
              </a:rPr>
              <a:t>▲</a:t>
            </a:r>
            <a:r>
              <a:rPr lang="en-US" altLang="ja-JP" sz="1100" dirty="0" smtClean="0">
                <a:latin typeface="Meiryo UI" panose="020B0604030504040204" pitchFamily="50" charset="-128"/>
                <a:ea typeface="Meiryo UI" panose="020B0604030504040204" pitchFamily="50" charset="-128"/>
              </a:rPr>
              <a:t>49</a:t>
            </a:r>
            <a:r>
              <a:rPr lang="ja-JP" altLang="en-US" sz="1100" dirty="0" smtClean="0">
                <a:latin typeface="Meiryo UI" panose="020B0604030504040204" pitchFamily="50" charset="-128"/>
                <a:ea typeface="Meiryo UI" panose="020B0604030504040204" pitchFamily="50" charset="-128"/>
              </a:rPr>
              <a:t>％</a:t>
            </a:r>
            <a:endParaRPr kumimoji="1" lang="ja-JP" altLang="en-US" sz="1100" dirty="0">
              <a:latin typeface="Meiryo UI" panose="020B0604030504040204" pitchFamily="50" charset="-128"/>
              <a:ea typeface="Meiryo UI" panose="020B0604030504040204" pitchFamily="50" charset="-128"/>
            </a:endParaRPr>
          </a:p>
        </p:txBody>
      </p:sp>
      <p:sp>
        <p:nvSpPr>
          <p:cNvPr id="25" name="正方形/長方形 24"/>
          <p:cNvSpPr/>
          <p:nvPr/>
        </p:nvSpPr>
        <p:spPr>
          <a:xfrm>
            <a:off x="364770" y="1650528"/>
            <a:ext cx="3165829" cy="1600438"/>
          </a:xfrm>
          <a:prstGeom prst="rect">
            <a:avLst/>
          </a:prstGeom>
        </p:spPr>
        <p:txBody>
          <a:bodyPr wrap="square">
            <a:spAutoFit/>
          </a:bodyPr>
          <a:lstStyle/>
          <a:p>
            <a:pPr marL="285750" indent="-285750">
              <a:buFont typeface="Arial" panose="020B0604020202020204" pitchFamily="34" charset="0"/>
              <a:buChar char="•"/>
            </a:pPr>
            <a:r>
              <a:rPr lang="ja-JP" altLang="en-US" sz="1400" dirty="0" smtClean="0">
                <a:latin typeface="Meiryo UI" panose="020B0604030504040204" pitchFamily="50" charset="-128"/>
                <a:ea typeface="Meiryo UI" panose="020B0604030504040204" pitchFamily="50" charset="-128"/>
              </a:rPr>
              <a:t>大阪の街頭犯罪認知件数と、刑法犯</a:t>
            </a:r>
            <a:r>
              <a:rPr lang="ja-JP" altLang="en-US" sz="1400" dirty="0">
                <a:latin typeface="Meiryo UI" panose="020B0604030504040204" pitchFamily="50" charset="-128"/>
                <a:ea typeface="Meiryo UI" panose="020B0604030504040204" pitchFamily="50" charset="-128"/>
              </a:rPr>
              <a:t>認知</a:t>
            </a:r>
            <a:r>
              <a:rPr lang="ja-JP" altLang="en-US" sz="1400" dirty="0" smtClean="0">
                <a:latin typeface="Meiryo UI" panose="020B0604030504040204" pitchFamily="50" charset="-128"/>
                <a:ea typeface="Meiryo UI" panose="020B0604030504040204" pitchFamily="50" charset="-128"/>
              </a:rPr>
              <a:t>件数は、それぞれ対</a:t>
            </a:r>
            <a:r>
              <a:rPr lang="en-US" altLang="ja-JP" sz="1400" dirty="0" smtClean="0">
                <a:latin typeface="Meiryo UI" panose="020B0604030504040204" pitchFamily="50" charset="-128"/>
                <a:ea typeface="Meiryo UI" panose="020B0604030504040204" pitchFamily="50" charset="-128"/>
              </a:rPr>
              <a:t>2008</a:t>
            </a:r>
            <a:r>
              <a:rPr lang="ja-JP" altLang="en-US" sz="1400" dirty="0" smtClean="0">
                <a:latin typeface="Meiryo UI" panose="020B0604030504040204" pitchFamily="50" charset="-128"/>
                <a:ea typeface="Meiryo UI" panose="020B0604030504040204" pitchFamily="50" charset="-128"/>
              </a:rPr>
              <a:t>年比で半分以下に減少</a:t>
            </a:r>
            <a:endParaRPr lang="en-US" altLang="ja-JP" sz="14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endParaRPr lang="en-US" altLang="ja-JP" sz="14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en-US" altLang="ja-JP" sz="1400" dirty="0" smtClean="0">
                <a:latin typeface="Meiryo UI" panose="020B0604030504040204" pitchFamily="50" charset="-128"/>
                <a:ea typeface="Meiryo UI" panose="020B0604030504040204" pitchFamily="50" charset="-128"/>
              </a:rPr>
              <a:t>2008</a:t>
            </a:r>
            <a:r>
              <a:rPr lang="ja-JP" altLang="en-US" sz="1400" dirty="0" smtClean="0">
                <a:latin typeface="Meiryo UI" panose="020B0604030504040204" pitchFamily="50" charset="-128"/>
                <a:ea typeface="Meiryo UI" panose="020B0604030504040204" pitchFamily="50" charset="-128"/>
              </a:rPr>
              <a:t>年に大阪府が宣言した「街頭犯罪ワースト返上」も視野に入ってきている。</a:t>
            </a:r>
            <a:endParaRPr lang="ja-JP" altLang="en-US" sz="1400" dirty="0">
              <a:latin typeface="Meiryo UI" panose="020B0604030504040204" pitchFamily="50" charset="-128"/>
              <a:ea typeface="Meiryo UI" panose="020B0604030504040204" pitchFamily="50" charset="-128"/>
            </a:endParaRPr>
          </a:p>
        </p:txBody>
      </p:sp>
      <p:sp>
        <p:nvSpPr>
          <p:cNvPr id="26" name="正方形/長方形 25"/>
          <p:cNvSpPr/>
          <p:nvPr/>
        </p:nvSpPr>
        <p:spPr>
          <a:xfrm>
            <a:off x="5564457" y="1082763"/>
            <a:ext cx="3240359" cy="246221"/>
          </a:xfrm>
          <a:prstGeom prst="rect">
            <a:avLst/>
          </a:prstGeom>
        </p:spPr>
        <p:txBody>
          <a:bodyPr wrap="square">
            <a:spAutoFit/>
          </a:bodyPr>
          <a:lstStyle/>
          <a:p>
            <a:pPr algn="r"/>
            <a:r>
              <a:rPr lang="ja-JP" altLang="en-US" sz="1000" dirty="0">
                <a:latin typeface="Meiryo UI" panose="020B0604030504040204" pitchFamily="50" charset="-128"/>
                <a:ea typeface="Meiryo UI" panose="020B0604030504040204" pitchFamily="50" charset="-128"/>
                <a:cs typeface="Meiryo UI" panose="020B0604030504040204" pitchFamily="50" charset="-128"/>
              </a:rPr>
              <a:t>出典：警察庁「犯罪統計資料」</a:t>
            </a:r>
          </a:p>
        </p:txBody>
      </p:sp>
      <p:sp>
        <p:nvSpPr>
          <p:cNvPr id="3" name="正方形/長方形 2"/>
          <p:cNvSpPr/>
          <p:nvPr/>
        </p:nvSpPr>
        <p:spPr>
          <a:xfrm>
            <a:off x="6757449" y="1363515"/>
            <a:ext cx="2031325" cy="276999"/>
          </a:xfrm>
          <a:prstGeom prst="rect">
            <a:avLst/>
          </a:prstGeom>
        </p:spPr>
        <p:txBody>
          <a:bodyPr wrap="none">
            <a:spAutoFit/>
          </a:bodyPr>
          <a:lstStyle/>
          <a:p>
            <a:r>
              <a:rPr lang="zh-TW" altLang="en-US" sz="1200" b="1" dirty="0">
                <a:latin typeface="Meiryo UI" panose="020B0604030504040204" pitchFamily="50" charset="-128"/>
                <a:ea typeface="Meiryo UI" panose="020B0604030504040204" pitchFamily="50" charset="-128"/>
              </a:rPr>
              <a:t>街頭犯罪認知</a:t>
            </a:r>
            <a:r>
              <a:rPr lang="zh-TW" altLang="en-US" sz="1200" b="1" dirty="0" smtClean="0">
                <a:latin typeface="Meiryo UI" panose="020B0604030504040204" pitchFamily="50" charset="-128"/>
                <a:ea typeface="Meiryo UI" panose="020B0604030504040204" pitchFamily="50" charset="-128"/>
              </a:rPr>
              <a:t>件数</a:t>
            </a:r>
            <a:r>
              <a:rPr lang="ja-JP" altLang="en-US" sz="1200" b="1" dirty="0" smtClean="0">
                <a:latin typeface="Meiryo UI" panose="020B0604030504040204" pitchFamily="50" charset="-128"/>
                <a:ea typeface="Meiryo UI" panose="020B0604030504040204" pitchFamily="50" charset="-128"/>
              </a:rPr>
              <a:t>（千件）</a:t>
            </a:r>
            <a:endParaRPr lang="ja-JP" altLang="en-US" sz="1200" b="1" dirty="0">
              <a:latin typeface="Meiryo UI" panose="020B0604030504040204" pitchFamily="50" charset="-128"/>
              <a:ea typeface="Meiryo UI" panose="020B0604030504040204" pitchFamily="50" charset="-128"/>
            </a:endParaRPr>
          </a:p>
        </p:txBody>
      </p:sp>
      <p:sp>
        <p:nvSpPr>
          <p:cNvPr id="4" name="正方形/長方形 3"/>
          <p:cNvSpPr/>
          <p:nvPr/>
        </p:nvSpPr>
        <p:spPr>
          <a:xfrm>
            <a:off x="4305640" y="1363515"/>
            <a:ext cx="1877437" cy="276999"/>
          </a:xfrm>
          <a:prstGeom prst="rect">
            <a:avLst/>
          </a:prstGeom>
        </p:spPr>
        <p:txBody>
          <a:bodyPr wrap="none">
            <a:spAutoFit/>
          </a:bodyPr>
          <a:lstStyle/>
          <a:p>
            <a:r>
              <a:rPr lang="ja-JP" altLang="en-US" sz="1200" b="1" dirty="0">
                <a:latin typeface="Meiryo UI" panose="020B0604030504040204" pitchFamily="50" charset="-128"/>
                <a:ea typeface="Meiryo UI" panose="020B0604030504040204" pitchFamily="50" charset="-128"/>
              </a:rPr>
              <a:t>刑法犯認知</a:t>
            </a:r>
            <a:r>
              <a:rPr lang="ja-JP" altLang="en-US" sz="1200" b="1" dirty="0" smtClean="0">
                <a:latin typeface="Meiryo UI" panose="020B0604030504040204" pitchFamily="50" charset="-128"/>
                <a:ea typeface="Meiryo UI" panose="020B0604030504040204" pitchFamily="50" charset="-128"/>
              </a:rPr>
              <a:t>件数（千件）</a:t>
            </a:r>
            <a:endParaRPr lang="ja-JP" altLang="en-US" sz="1200" b="1" dirty="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4659792" y="1837927"/>
            <a:ext cx="441146" cy="246221"/>
          </a:xfrm>
          <a:prstGeom prst="rect">
            <a:avLst/>
          </a:prstGeom>
          <a:noFill/>
        </p:spPr>
        <p:txBody>
          <a:bodyPr wrap="none" rtlCol="0">
            <a:spAutoFit/>
          </a:bodyPr>
          <a:lstStyle/>
          <a:p>
            <a:r>
              <a:rPr kumimoji="1" lang="ja-JP" altLang="en-US" sz="1000" dirty="0" smtClean="0">
                <a:latin typeface="HGPｺﾞｼｯｸE" panose="020B0900000000000000" pitchFamily="50" charset="-128"/>
                <a:ea typeface="HGPｺﾞｼｯｸE" panose="020B0900000000000000" pitchFamily="50" charset="-128"/>
              </a:rPr>
              <a:t>東京</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28" name="テキスト ボックス 27"/>
          <p:cNvSpPr txBox="1"/>
          <p:nvPr/>
        </p:nvSpPr>
        <p:spPr>
          <a:xfrm>
            <a:off x="6965823" y="1980777"/>
            <a:ext cx="441146" cy="246221"/>
          </a:xfrm>
          <a:prstGeom prst="rect">
            <a:avLst/>
          </a:prstGeom>
          <a:noFill/>
        </p:spPr>
        <p:txBody>
          <a:bodyPr wrap="none" rtlCol="0">
            <a:spAutoFit/>
          </a:bodyPr>
          <a:lstStyle/>
          <a:p>
            <a:r>
              <a:rPr lang="ja-JP" altLang="en-US" sz="1000" dirty="0" smtClean="0">
                <a:latin typeface="HGPｺﾞｼｯｸE" panose="020B0900000000000000" pitchFamily="50" charset="-128"/>
                <a:ea typeface="HGPｺﾞｼｯｸE" panose="020B0900000000000000" pitchFamily="50" charset="-128"/>
              </a:rPr>
              <a:t>大阪</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29" name="テキスト ボックス 28"/>
          <p:cNvSpPr txBox="1"/>
          <p:nvPr/>
        </p:nvSpPr>
        <p:spPr>
          <a:xfrm>
            <a:off x="6714888" y="2450476"/>
            <a:ext cx="441146" cy="246221"/>
          </a:xfrm>
          <a:prstGeom prst="rect">
            <a:avLst/>
          </a:prstGeom>
          <a:noFill/>
        </p:spPr>
        <p:txBody>
          <a:bodyPr wrap="none" rtlCol="0">
            <a:spAutoFit/>
          </a:bodyPr>
          <a:lstStyle/>
          <a:p>
            <a:r>
              <a:rPr kumimoji="1" lang="ja-JP" altLang="en-US" sz="1000" dirty="0" smtClean="0">
                <a:latin typeface="HGPｺﾞｼｯｸE" panose="020B0900000000000000" pitchFamily="50" charset="-128"/>
                <a:ea typeface="HGPｺﾞｼｯｸE" panose="020B0900000000000000" pitchFamily="50" charset="-128"/>
              </a:rPr>
              <a:t>東京</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30" name="テキスト ボックス 29"/>
          <p:cNvSpPr txBox="1"/>
          <p:nvPr/>
        </p:nvSpPr>
        <p:spPr>
          <a:xfrm>
            <a:off x="4334147" y="2183834"/>
            <a:ext cx="441146" cy="246221"/>
          </a:xfrm>
          <a:prstGeom prst="rect">
            <a:avLst/>
          </a:prstGeom>
          <a:noFill/>
        </p:spPr>
        <p:txBody>
          <a:bodyPr wrap="none" rtlCol="0">
            <a:spAutoFit/>
          </a:bodyPr>
          <a:lstStyle/>
          <a:p>
            <a:r>
              <a:rPr lang="ja-JP" altLang="en-US" sz="1000" dirty="0" smtClean="0">
                <a:latin typeface="HGPｺﾞｼｯｸE" panose="020B0900000000000000" pitchFamily="50" charset="-128"/>
                <a:ea typeface="HGPｺﾞｼｯｸE" panose="020B0900000000000000" pitchFamily="50" charset="-128"/>
              </a:rPr>
              <a:t>大阪</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32" name="テキスト ボックス 31"/>
          <p:cNvSpPr txBox="1"/>
          <p:nvPr/>
        </p:nvSpPr>
        <p:spPr>
          <a:xfrm>
            <a:off x="354845" y="3929234"/>
            <a:ext cx="8496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ひったくりと自動車盗難（認知件数）</a:t>
            </a:r>
            <a:r>
              <a:rPr kumimoji="1" lang="en-US" altLang="ja-JP" sz="1400" b="1" dirty="0" smtClean="0">
                <a:latin typeface="Meiryo UI" panose="020B0604030504040204" pitchFamily="50" charset="-128"/>
                <a:ea typeface="Meiryo UI" panose="020B0604030504040204" pitchFamily="50" charset="-128"/>
              </a:rPr>
              <a:t>】</a:t>
            </a:r>
            <a:r>
              <a:rPr kumimoji="1" lang="ja-JP" altLang="en-US" sz="1400" b="1" dirty="0" smtClean="0">
                <a:latin typeface="Meiryo UI" panose="020B0604030504040204" pitchFamily="50" charset="-128"/>
                <a:ea typeface="Meiryo UI" panose="020B0604030504040204" pitchFamily="50" charset="-128"/>
              </a:rPr>
              <a:t>　　</a:t>
            </a:r>
            <a:r>
              <a:rPr kumimoji="1" lang="en-US" altLang="ja-JP" sz="1400" b="1" dirty="0" smtClean="0">
                <a:latin typeface="Meiryo UI" panose="020B0604030504040204" pitchFamily="50" charset="-128"/>
                <a:ea typeface="Meiryo UI" panose="020B0604030504040204" pitchFamily="50" charset="-128"/>
              </a:rPr>
              <a:t>2017</a:t>
            </a:r>
            <a:r>
              <a:rPr kumimoji="1" lang="ja-JP" altLang="en-US" sz="1400" b="1" dirty="0" smtClean="0">
                <a:latin typeface="Meiryo UI" panose="020B0604030504040204" pitchFamily="50" charset="-128"/>
                <a:ea typeface="Meiryo UI" panose="020B0604030504040204" pitchFamily="50" charset="-128"/>
              </a:rPr>
              <a:t>年ワースト３の推移比較</a:t>
            </a:r>
            <a:endParaRPr kumimoji="1" lang="en-US" altLang="ja-JP" sz="1400" b="1" dirty="0">
              <a:latin typeface="Meiryo UI" panose="020B0604030504040204" pitchFamily="50" charset="-128"/>
              <a:ea typeface="Meiryo UI" panose="020B0604030504040204" pitchFamily="50" charset="-128"/>
            </a:endParaRPr>
          </a:p>
        </p:txBody>
      </p:sp>
      <p:sp>
        <p:nvSpPr>
          <p:cNvPr id="33" name="正方形/長方形 32"/>
          <p:cNvSpPr/>
          <p:nvPr/>
        </p:nvSpPr>
        <p:spPr>
          <a:xfrm>
            <a:off x="5603135" y="3964965"/>
            <a:ext cx="3240359" cy="246221"/>
          </a:xfrm>
          <a:prstGeom prst="rect">
            <a:avLst/>
          </a:prstGeom>
        </p:spPr>
        <p:txBody>
          <a:bodyPr wrap="square">
            <a:spAutoFit/>
          </a:bodyPr>
          <a:lstStyle/>
          <a:p>
            <a:pPr algn="r"/>
            <a:r>
              <a:rPr lang="ja-JP" altLang="en-US" sz="1000" dirty="0">
                <a:latin typeface="Meiryo UI" panose="020B0604030504040204" pitchFamily="50" charset="-128"/>
                <a:ea typeface="Meiryo UI" panose="020B0604030504040204" pitchFamily="50" charset="-128"/>
                <a:cs typeface="Meiryo UI" panose="020B0604030504040204" pitchFamily="50" charset="-128"/>
              </a:rPr>
              <a:t>出典：警察庁「犯罪統計資料」</a:t>
            </a:r>
          </a:p>
        </p:txBody>
      </p:sp>
      <p:graphicFrame>
        <p:nvGraphicFramePr>
          <p:cNvPr id="34" name="グラフ 33"/>
          <p:cNvGraphicFramePr/>
          <p:nvPr>
            <p:extLst>
              <p:ext uri="{D42A27DB-BD31-4B8C-83A1-F6EECF244321}">
                <p14:modId xmlns:p14="http://schemas.microsoft.com/office/powerpoint/2010/main" val="2344944038"/>
              </p:ext>
            </p:extLst>
          </p:nvPr>
        </p:nvGraphicFramePr>
        <p:xfrm>
          <a:off x="3708374" y="4462087"/>
          <a:ext cx="2604169" cy="2340000"/>
        </p:xfrm>
        <a:graphic>
          <a:graphicData uri="http://schemas.openxmlformats.org/drawingml/2006/chart">
            <c:chart xmlns:c="http://schemas.openxmlformats.org/drawingml/2006/chart" xmlns:r="http://schemas.openxmlformats.org/officeDocument/2006/relationships" r:id="rId5"/>
          </a:graphicData>
        </a:graphic>
      </p:graphicFrame>
      <p:sp>
        <p:nvSpPr>
          <p:cNvPr id="36" name="テキスト ボックス 35"/>
          <p:cNvSpPr txBox="1"/>
          <p:nvPr/>
        </p:nvSpPr>
        <p:spPr>
          <a:xfrm>
            <a:off x="7904209" y="4560465"/>
            <a:ext cx="1018227" cy="430887"/>
          </a:xfrm>
          <a:prstGeom prst="rect">
            <a:avLst/>
          </a:prstGeom>
          <a:noFill/>
          <a:ln>
            <a:solidFill>
              <a:schemeClr val="bg1">
                <a:lumMod val="85000"/>
              </a:schemeClr>
            </a:solidFill>
          </a:ln>
        </p:spPr>
        <p:txBody>
          <a:bodyPr wrap="none" rtlCol="0">
            <a:spAutoFit/>
          </a:bodyPr>
          <a:lstStyle/>
          <a:p>
            <a:r>
              <a:rPr kumimoji="1" lang="ja-JP" altLang="en-US" sz="1100" dirty="0">
                <a:latin typeface="Meiryo UI" panose="020B0604030504040204" pitchFamily="50" charset="-128"/>
                <a:ea typeface="Meiryo UI" panose="020B0604030504040204" pitchFamily="50" charset="-128"/>
              </a:rPr>
              <a:t>対</a:t>
            </a:r>
            <a:r>
              <a:rPr kumimoji="1" lang="en-US" altLang="ja-JP" sz="1100" dirty="0">
                <a:latin typeface="Meiryo UI" panose="020B0604030504040204" pitchFamily="50" charset="-128"/>
                <a:ea typeface="Meiryo UI" panose="020B0604030504040204" pitchFamily="50" charset="-128"/>
              </a:rPr>
              <a:t>2008</a:t>
            </a:r>
            <a:r>
              <a:rPr kumimoji="1" lang="ja-JP" altLang="en-US" sz="1100" dirty="0">
                <a:latin typeface="Meiryo UI" panose="020B0604030504040204" pitchFamily="50" charset="-128"/>
                <a:ea typeface="Meiryo UI" panose="020B0604030504040204" pitchFamily="50" charset="-128"/>
              </a:rPr>
              <a:t>年比</a:t>
            </a:r>
            <a:endParaRPr kumimoji="1"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大阪　</a:t>
            </a:r>
            <a:r>
              <a:rPr lang="ja-JP" altLang="en-US" sz="1100" dirty="0" smtClean="0">
                <a:latin typeface="Meiryo UI" panose="020B0604030504040204" pitchFamily="50" charset="-128"/>
                <a:ea typeface="Meiryo UI" panose="020B0604030504040204" pitchFamily="50" charset="-128"/>
              </a:rPr>
              <a:t>▲</a:t>
            </a:r>
            <a:r>
              <a:rPr lang="en-US" altLang="ja-JP" sz="1100" dirty="0" smtClean="0">
                <a:latin typeface="Meiryo UI" panose="020B0604030504040204" pitchFamily="50" charset="-128"/>
                <a:ea typeface="Meiryo UI" panose="020B0604030504040204" pitchFamily="50" charset="-128"/>
              </a:rPr>
              <a:t>62</a:t>
            </a:r>
            <a:r>
              <a:rPr lang="ja-JP" altLang="en-US" sz="1100" dirty="0" smtClean="0">
                <a:latin typeface="Meiryo UI" panose="020B0604030504040204" pitchFamily="50" charset="-128"/>
                <a:ea typeface="Meiryo UI" panose="020B0604030504040204" pitchFamily="50" charset="-128"/>
              </a:rPr>
              <a:t>％</a:t>
            </a:r>
            <a:endParaRPr kumimoji="1" lang="ja-JP" altLang="en-US" sz="1100" dirty="0">
              <a:latin typeface="Meiryo UI" panose="020B0604030504040204" pitchFamily="50" charset="-128"/>
              <a:ea typeface="Meiryo UI" panose="020B0604030504040204" pitchFamily="50" charset="-128"/>
            </a:endParaRPr>
          </a:p>
        </p:txBody>
      </p:sp>
      <p:sp>
        <p:nvSpPr>
          <p:cNvPr id="37" name="テキスト ボックス 36"/>
          <p:cNvSpPr txBox="1"/>
          <p:nvPr/>
        </p:nvSpPr>
        <p:spPr>
          <a:xfrm>
            <a:off x="5010458" y="4915279"/>
            <a:ext cx="1018227" cy="430887"/>
          </a:xfrm>
          <a:prstGeom prst="rect">
            <a:avLst/>
          </a:prstGeom>
          <a:noFill/>
          <a:ln>
            <a:solidFill>
              <a:schemeClr val="bg1">
                <a:lumMod val="85000"/>
              </a:schemeClr>
            </a:solidFill>
          </a:ln>
        </p:spPr>
        <p:txBody>
          <a:bodyPr wrap="none" rtlCol="0">
            <a:spAutoFit/>
          </a:bodyPr>
          <a:lstStyle/>
          <a:p>
            <a:r>
              <a:rPr kumimoji="1" lang="ja-JP" altLang="en-US" sz="1100" dirty="0">
                <a:latin typeface="Meiryo UI" panose="020B0604030504040204" pitchFamily="50" charset="-128"/>
                <a:ea typeface="Meiryo UI" panose="020B0604030504040204" pitchFamily="50" charset="-128"/>
              </a:rPr>
              <a:t>対</a:t>
            </a:r>
            <a:r>
              <a:rPr kumimoji="1" lang="en-US" altLang="ja-JP" sz="1100" dirty="0">
                <a:latin typeface="Meiryo UI" panose="020B0604030504040204" pitchFamily="50" charset="-128"/>
                <a:ea typeface="Meiryo UI" panose="020B0604030504040204" pitchFamily="50" charset="-128"/>
              </a:rPr>
              <a:t>2008</a:t>
            </a:r>
            <a:r>
              <a:rPr kumimoji="1" lang="ja-JP" altLang="en-US" sz="1100" dirty="0">
                <a:latin typeface="Meiryo UI" panose="020B0604030504040204" pitchFamily="50" charset="-128"/>
                <a:ea typeface="Meiryo UI" panose="020B0604030504040204" pitchFamily="50" charset="-128"/>
              </a:rPr>
              <a:t>年比</a:t>
            </a:r>
            <a:endParaRPr kumimoji="1"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大阪　</a:t>
            </a:r>
            <a:r>
              <a:rPr lang="ja-JP" altLang="en-US" sz="1100" dirty="0" smtClean="0">
                <a:latin typeface="Meiryo UI" panose="020B0604030504040204" pitchFamily="50" charset="-128"/>
                <a:ea typeface="Meiryo UI" panose="020B0604030504040204" pitchFamily="50" charset="-128"/>
              </a:rPr>
              <a:t>▲</a:t>
            </a:r>
            <a:r>
              <a:rPr lang="en-US" altLang="ja-JP" sz="1100" dirty="0" smtClean="0">
                <a:latin typeface="Meiryo UI" panose="020B0604030504040204" pitchFamily="50" charset="-128"/>
                <a:ea typeface="Meiryo UI" panose="020B0604030504040204" pitchFamily="50" charset="-128"/>
              </a:rPr>
              <a:t>82</a:t>
            </a:r>
            <a:r>
              <a:rPr lang="ja-JP" altLang="en-US" sz="1100" dirty="0" smtClean="0">
                <a:latin typeface="Meiryo UI" panose="020B0604030504040204" pitchFamily="50" charset="-128"/>
                <a:ea typeface="Meiryo UI" panose="020B0604030504040204" pitchFamily="50" charset="-128"/>
              </a:rPr>
              <a:t>％</a:t>
            </a:r>
            <a:endParaRPr kumimoji="1" lang="ja-JP" altLang="en-US" sz="1100" dirty="0">
              <a:latin typeface="Meiryo UI" panose="020B0604030504040204" pitchFamily="50" charset="-128"/>
              <a:ea typeface="Meiryo UI" panose="020B0604030504040204" pitchFamily="50" charset="-128"/>
            </a:endParaRPr>
          </a:p>
        </p:txBody>
      </p:sp>
      <p:sp>
        <p:nvSpPr>
          <p:cNvPr id="38" name="正方形/長方形 37"/>
          <p:cNvSpPr/>
          <p:nvPr/>
        </p:nvSpPr>
        <p:spPr>
          <a:xfrm>
            <a:off x="186084" y="4576584"/>
            <a:ext cx="3344515" cy="1384995"/>
          </a:xfrm>
          <a:prstGeom prst="rect">
            <a:avLst/>
          </a:prstGeom>
        </p:spPr>
        <p:txBody>
          <a:bodyPr wrap="square">
            <a:spAutoFit/>
          </a:bodyPr>
          <a:lstStyle/>
          <a:p>
            <a:pPr marL="285750" indent="-285750">
              <a:buFont typeface="Arial" panose="020B0604020202020204" pitchFamily="34" charset="0"/>
              <a:buChar char="•"/>
            </a:pPr>
            <a:r>
              <a:rPr lang="ja-JP" altLang="en-US" sz="1400" dirty="0" smtClean="0">
                <a:latin typeface="Meiryo UI" panose="020B0604030504040204" pitchFamily="50" charset="-128"/>
                <a:ea typeface="Meiryo UI" panose="020B0604030504040204" pitchFamily="50" charset="-128"/>
              </a:rPr>
              <a:t>「こわい大阪」の象徴であった“ひったくり”の認知件数は、</a:t>
            </a:r>
            <a:r>
              <a:rPr lang="en-US" altLang="ja-JP" sz="1400" dirty="0" smtClean="0">
                <a:latin typeface="Meiryo UI" panose="020B0604030504040204" pitchFamily="50" charset="-128"/>
                <a:ea typeface="Meiryo UI" panose="020B0604030504040204" pitchFamily="50" charset="-128"/>
              </a:rPr>
              <a:t>2008</a:t>
            </a:r>
            <a:r>
              <a:rPr lang="ja-JP" altLang="en-US" sz="1400" dirty="0" smtClean="0">
                <a:latin typeface="Meiryo UI" panose="020B0604030504040204" pitchFamily="50" charset="-128"/>
                <a:ea typeface="Meiryo UI" panose="020B0604030504040204" pitchFamily="50" charset="-128"/>
              </a:rPr>
              <a:t>年の</a:t>
            </a:r>
            <a:r>
              <a:rPr lang="en-US" altLang="ja-JP" sz="1400" dirty="0" smtClean="0">
                <a:latin typeface="Meiryo UI" panose="020B0604030504040204" pitchFamily="50" charset="-128"/>
                <a:ea typeface="Meiryo UI" panose="020B0604030504040204" pitchFamily="50" charset="-128"/>
              </a:rPr>
              <a:t>3582</a:t>
            </a:r>
            <a:r>
              <a:rPr lang="ja-JP" altLang="en-US" sz="1400" dirty="0" smtClean="0">
                <a:latin typeface="Meiryo UI" panose="020B0604030504040204" pitchFamily="50" charset="-128"/>
                <a:ea typeface="Meiryo UI" panose="020B0604030504040204" pitchFamily="50" charset="-128"/>
              </a:rPr>
              <a:t>件から</a:t>
            </a:r>
            <a:r>
              <a:rPr lang="en-US" altLang="ja-JP" sz="1400" dirty="0" smtClean="0">
                <a:latin typeface="Meiryo UI" panose="020B0604030504040204" pitchFamily="50" charset="-128"/>
                <a:ea typeface="Meiryo UI" panose="020B0604030504040204" pitchFamily="50" charset="-128"/>
              </a:rPr>
              <a:t>1/5</a:t>
            </a:r>
            <a:r>
              <a:rPr lang="ja-JP" altLang="en-US" sz="1400" dirty="0" smtClean="0">
                <a:latin typeface="Meiryo UI" panose="020B0604030504040204" pitchFamily="50" charset="-128"/>
                <a:ea typeface="Meiryo UI" panose="020B0604030504040204" pitchFamily="50" charset="-128"/>
              </a:rPr>
              <a:t>以下の</a:t>
            </a:r>
            <a:r>
              <a:rPr lang="en-US" altLang="ja-JP" sz="1400" dirty="0" smtClean="0">
                <a:latin typeface="Meiryo UI" panose="020B0604030504040204" pitchFamily="50" charset="-128"/>
                <a:ea typeface="Meiryo UI" panose="020B0604030504040204" pitchFamily="50" charset="-128"/>
              </a:rPr>
              <a:t>646</a:t>
            </a:r>
            <a:r>
              <a:rPr lang="ja-JP" altLang="en-US" sz="1400" dirty="0" smtClean="0">
                <a:latin typeface="Meiryo UI" panose="020B0604030504040204" pitchFamily="50" charset="-128"/>
                <a:ea typeface="Meiryo UI" panose="020B0604030504040204" pitchFamily="50" charset="-128"/>
              </a:rPr>
              <a:t>件に激減</a:t>
            </a:r>
            <a:endParaRPr lang="en-US" altLang="ja-JP" sz="14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endParaRPr lang="en-US" altLang="ja-JP" sz="14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1400" dirty="0" smtClean="0">
                <a:latin typeface="Meiryo UI" panose="020B0604030504040204" pitchFamily="50" charset="-128"/>
                <a:ea typeface="Meiryo UI" panose="020B0604030504040204" pitchFamily="50" charset="-128"/>
              </a:rPr>
              <a:t>自動車盗も半分以下に減少しているなど、大阪の治安は大きく改善している。</a:t>
            </a:r>
            <a:endParaRPr lang="en-US" altLang="ja-JP" sz="1400" dirty="0" smtClean="0">
              <a:latin typeface="Meiryo UI" panose="020B0604030504040204" pitchFamily="50" charset="-128"/>
              <a:ea typeface="Meiryo UI" panose="020B0604030504040204" pitchFamily="50" charset="-128"/>
            </a:endParaRPr>
          </a:p>
        </p:txBody>
      </p:sp>
      <p:sp>
        <p:nvSpPr>
          <p:cNvPr id="39" name="正方形/長方形 38"/>
          <p:cNvSpPr/>
          <p:nvPr/>
        </p:nvSpPr>
        <p:spPr>
          <a:xfrm>
            <a:off x="6814497" y="4252013"/>
            <a:ext cx="1938351" cy="276999"/>
          </a:xfrm>
          <a:prstGeom prst="rect">
            <a:avLst/>
          </a:prstGeom>
        </p:spPr>
        <p:txBody>
          <a:bodyPr wrap="none">
            <a:spAutoFit/>
          </a:bodyPr>
          <a:lstStyle/>
          <a:p>
            <a:r>
              <a:rPr lang="ja-JP" altLang="en-US" sz="1200" b="1" dirty="0" smtClean="0">
                <a:latin typeface="Meiryo UI" panose="020B0604030504040204" pitchFamily="50" charset="-128"/>
                <a:ea typeface="Meiryo UI" panose="020B0604030504040204" pitchFamily="50" charset="-128"/>
              </a:rPr>
              <a:t>自動車盗</a:t>
            </a:r>
            <a:r>
              <a:rPr lang="zh-TW" altLang="en-US" sz="1200" b="1" dirty="0" smtClean="0">
                <a:latin typeface="Meiryo UI" panose="020B0604030504040204" pitchFamily="50" charset="-128"/>
                <a:ea typeface="Meiryo UI" panose="020B0604030504040204" pitchFamily="50" charset="-128"/>
              </a:rPr>
              <a:t>認知件数</a:t>
            </a:r>
            <a:r>
              <a:rPr lang="ja-JP" altLang="en-US" sz="1200" b="1" dirty="0" smtClean="0">
                <a:latin typeface="Meiryo UI" panose="020B0604030504040204" pitchFamily="50" charset="-128"/>
                <a:ea typeface="Meiryo UI" panose="020B0604030504040204" pitchFamily="50" charset="-128"/>
              </a:rPr>
              <a:t>（件）</a:t>
            </a:r>
            <a:endParaRPr lang="ja-JP" altLang="en-US" sz="1200" b="1" dirty="0">
              <a:latin typeface="Meiryo UI" panose="020B0604030504040204" pitchFamily="50" charset="-128"/>
              <a:ea typeface="Meiryo UI" panose="020B0604030504040204" pitchFamily="50" charset="-128"/>
            </a:endParaRPr>
          </a:p>
        </p:txBody>
      </p:sp>
      <p:sp>
        <p:nvSpPr>
          <p:cNvPr id="40" name="正方形/長方形 39"/>
          <p:cNvSpPr/>
          <p:nvPr/>
        </p:nvSpPr>
        <p:spPr>
          <a:xfrm>
            <a:off x="4253504" y="4252013"/>
            <a:ext cx="1816523" cy="276999"/>
          </a:xfrm>
          <a:prstGeom prst="rect">
            <a:avLst/>
          </a:prstGeom>
        </p:spPr>
        <p:txBody>
          <a:bodyPr wrap="none">
            <a:spAutoFit/>
          </a:bodyPr>
          <a:lstStyle/>
          <a:p>
            <a:r>
              <a:rPr lang="ja-JP" altLang="en-US" sz="1200" b="1" dirty="0" smtClean="0">
                <a:latin typeface="Meiryo UI" panose="020B0604030504040204" pitchFamily="50" charset="-128"/>
                <a:ea typeface="Meiryo UI" panose="020B0604030504040204" pitchFamily="50" charset="-128"/>
              </a:rPr>
              <a:t>ひったくり認知件数（件）</a:t>
            </a:r>
            <a:endParaRPr lang="ja-JP" altLang="en-US" sz="1200" b="1" dirty="0">
              <a:latin typeface="Meiryo UI" panose="020B0604030504040204" pitchFamily="50" charset="-128"/>
              <a:ea typeface="Meiryo UI" panose="020B0604030504040204" pitchFamily="50" charset="-128"/>
            </a:endParaRPr>
          </a:p>
        </p:txBody>
      </p:sp>
      <p:sp>
        <p:nvSpPr>
          <p:cNvPr id="41" name="テキスト ボックス 40"/>
          <p:cNvSpPr txBox="1"/>
          <p:nvPr/>
        </p:nvSpPr>
        <p:spPr>
          <a:xfrm>
            <a:off x="4305640" y="5530691"/>
            <a:ext cx="441146" cy="246221"/>
          </a:xfrm>
          <a:prstGeom prst="rect">
            <a:avLst/>
          </a:prstGeom>
          <a:noFill/>
        </p:spPr>
        <p:txBody>
          <a:bodyPr wrap="none" rtlCol="0">
            <a:spAutoFit/>
          </a:bodyPr>
          <a:lstStyle/>
          <a:p>
            <a:r>
              <a:rPr kumimoji="1" lang="ja-JP" altLang="en-US" sz="1000" dirty="0" smtClean="0">
                <a:latin typeface="HGPｺﾞｼｯｸE" panose="020B0900000000000000" pitchFamily="50" charset="-128"/>
                <a:ea typeface="HGPｺﾞｼｯｸE" panose="020B0900000000000000" pitchFamily="50" charset="-128"/>
              </a:rPr>
              <a:t>東京</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42" name="テキスト ボックス 41"/>
          <p:cNvSpPr txBox="1"/>
          <p:nvPr/>
        </p:nvSpPr>
        <p:spPr>
          <a:xfrm>
            <a:off x="6925364" y="4704942"/>
            <a:ext cx="441146" cy="246221"/>
          </a:xfrm>
          <a:prstGeom prst="rect">
            <a:avLst/>
          </a:prstGeom>
          <a:noFill/>
        </p:spPr>
        <p:txBody>
          <a:bodyPr wrap="none" rtlCol="0">
            <a:spAutoFit/>
          </a:bodyPr>
          <a:lstStyle/>
          <a:p>
            <a:r>
              <a:rPr lang="ja-JP" altLang="en-US" sz="1000" dirty="0" smtClean="0">
                <a:latin typeface="HGPｺﾞｼｯｸE" panose="020B0900000000000000" pitchFamily="50" charset="-128"/>
                <a:ea typeface="HGPｺﾞｼｯｸE" panose="020B0900000000000000" pitchFamily="50" charset="-128"/>
              </a:rPr>
              <a:t>大阪</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43" name="テキスト ボックス 42"/>
          <p:cNvSpPr txBox="1"/>
          <p:nvPr/>
        </p:nvSpPr>
        <p:spPr>
          <a:xfrm>
            <a:off x="7271282" y="5878357"/>
            <a:ext cx="441146" cy="246221"/>
          </a:xfrm>
          <a:prstGeom prst="rect">
            <a:avLst/>
          </a:prstGeom>
          <a:noFill/>
        </p:spPr>
        <p:txBody>
          <a:bodyPr wrap="none" rtlCol="0">
            <a:spAutoFit/>
          </a:bodyPr>
          <a:lstStyle/>
          <a:p>
            <a:r>
              <a:rPr lang="ja-JP" altLang="en-US" sz="1000" dirty="0" smtClean="0">
                <a:latin typeface="HGPｺﾞｼｯｸE" panose="020B0900000000000000" pitchFamily="50" charset="-128"/>
                <a:ea typeface="HGPｺﾞｼｯｸE" panose="020B0900000000000000" pitchFamily="50" charset="-128"/>
              </a:rPr>
              <a:t>茨城</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44" name="テキスト ボックス 43"/>
          <p:cNvSpPr txBox="1"/>
          <p:nvPr/>
        </p:nvSpPr>
        <p:spPr>
          <a:xfrm>
            <a:off x="4493207" y="4704942"/>
            <a:ext cx="441146" cy="246221"/>
          </a:xfrm>
          <a:prstGeom prst="rect">
            <a:avLst/>
          </a:prstGeom>
          <a:noFill/>
        </p:spPr>
        <p:txBody>
          <a:bodyPr wrap="none" rtlCol="0">
            <a:spAutoFit/>
          </a:bodyPr>
          <a:lstStyle/>
          <a:p>
            <a:r>
              <a:rPr lang="ja-JP" altLang="en-US" sz="1000" dirty="0" smtClean="0">
                <a:latin typeface="HGPｺﾞｼｯｸE" panose="020B0900000000000000" pitchFamily="50" charset="-128"/>
                <a:ea typeface="HGPｺﾞｼｯｸE" panose="020B0900000000000000" pitchFamily="50" charset="-128"/>
              </a:rPr>
              <a:t>大阪</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45" name="テキスト ボックス 44"/>
          <p:cNvSpPr txBox="1"/>
          <p:nvPr/>
        </p:nvSpPr>
        <p:spPr>
          <a:xfrm>
            <a:off x="208267" y="610569"/>
            <a:ext cx="8789155" cy="338554"/>
          </a:xfrm>
          <a:prstGeom prst="rect">
            <a:avLst/>
          </a:prstGeom>
          <a:noFill/>
        </p:spPr>
        <p:txBody>
          <a:bodyPr wrap="square" rtlCol="0">
            <a:spAutoFit/>
          </a:bodyPr>
          <a:lstStyle/>
          <a:p>
            <a:r>
              <a:rPr kumimoji="1" lang="ja-JP" altLang="en-US" sz="1600" dirty="0" smtClean="0">
                <a:latin typeface="Meiryo UI" panose="020B0604030504040204" pitchFamily="50" charset="-128"/>
                <a:ea typeface="Meiryo UI" panose="020B0604030504040204" pitchFamily="50" charset="-128"/>
              </a:rPr>
              <a:t>■　</a:t>
            </a:r>
            <a:r>
              <a:rPr lang="ja-JP" altLang="en-US" sz="1600" dirty="0">
                <a:latin typeface="Meiryo UI" panose="020B0604030504040204" pitchFamily="50" charset="-128"/>
                <a:ea typeface="Meiryo UI" panose="020B0604030504040204" pitchFamily="50" charset="-128"/>
              </a:rPr>
              <a:t>主要</a:t>
            </a:r>
            <a:r>
              <a:rPr lang="ja-JP" altLang="en-US" sz="1600" dirty="0" smtClean="0">
                <a:latin typeface="Meiryo UI" panose="020B0604030504040204" pitchFamily="50" charset="-128"/>
                <a:ea typeface="Meiryo UI" panose="020B0604030504040204" pitchFamily="50" charset="-128"/>
              </a:rPr>
              <a:t>な</a:t>
            </a:r>
            <a:r>
              <a:rPr kumimoji="1" lang="ja-JP" altLang="en-US" sz="1600" dirty="0" smtClean="0">
                <a:latin typeface="Meiryo UI" panose="020B0604030504040204" pitchFamily="50" charset="-128"/>
                <a:ea typeface="Meiryo UI" panose="020B0604030504040204" pitchFamily="50" charset="-128"/>
              </a:rPr>
              <a:t>犯罪認知件数は、全ての指標で</a:t>
            </a:r>
            <a:r>
              <a:rPr kumimoji="1" lang="en-US" altLang="ja-JP" sz="1600" dirty="0" smtClean="0">
                <a:latin typeface="Meiryo UI" panose="020B0604030504040204" pitchFamily="50" charset="-128"/>
                <a:ea typeface="Meiryo UI" panose="020B0604030504040204" pitchFamily="50" charset="-128"/>
              </a:rPr>
              <a:t>5</a:t>
            </a:r>
            <a:r>
              <a:rPr kumimoji="1" lang="ja-JP" altLang="en-US" sz="1600" dirty="0" smtClean="0">
                <a:latin typeface="Meiryo UI" panose="020B0604030504040204" pitchFamily="50" charset="-128"/>
                <a:ea typeface="Meiryo UI" panose="020B0604030504040204" pitchFamily="50" charset="-128"/>
              </a:rPr>
              <a:t>割</a:t>
            </a:r>
            <a:r>
              <a:rPr lang="ja-JP" altLang="en-US" sz="1600" dirty="0">
                <a:latin typeface="Meiryo UI" panose="020B0604030504040204" pitchFamily="50" charset="-128"/>
                <a:ea typeface="Meiryo UI" panose="020B0604030504040204" pitchFamily="50" charset="-128"/>
              </a:rPr>
              <a:t>以上</a:t>
            </a:r>
            <a:r>
              <a:rPr lang="ja-JP" altLang="en-US" sz="1600" dirty="0" smtClean="0">
                <a:latin typeface="Meiryo UI" panose="020B0604030504040204" pitchFamily="50" charset="-128"/>
                <a:ea typeface="Meiryo UI" panose="020B0604030504040204" pitchFamily="50" charset="-128"/>
              </a:rPr>
              <a:t>の</a:t>
            </a:r>
            <a:r>
              <a:rPr lang="ja-JP" altLang="en-US" sz="1600" dirty="0">
                <a:latin typeface="Meiryo UI" panose="020B0604030504040204" pitchFamily="50" charset="-128"/>
                <a:ea typeface="Meiryo UI" panose="020B0604030504040204" pitchFamily="50" charset="-128"/>
              </a:rPr>
              <a:t>減少</a:t>
            </a:r>
            <a:r>
              <a:rPr lang="ja-JP" altLang="en-US" sz="1600" dirty="0" smtClean="0">
                <a:latin typeface="Meiryo UI" panose="020B0604030504040204" pitchFamily="50" charset="-128"/>
                <a:ea typeface="Meiryo UI" panose="020B0604030504040204" pitchFamily="50" charset="-128"/>
              </a:rPr>
              <a:t>を示しており</a:t>
            </a:r>
            <a:r>
              <a:rPr kumimoji="1" lang="ja-JP" altLang="en-US" sz="1600" dirty="0" smtClean="0">
                <a:latin typeface="Meiryo UI" panose="020B0604030504040204" pitchFamily="50" charset="-128"/>
                <a:ea typeface="Meiryo UI" panose="020B0604030504040204" pitchFamily="50" charset="-128"/>
              </a:rPr>
              <a:t>、治安は着実に改善されている。</a:t>
            </a:r>
            <a:endParaRPr kumimoji="1" lang="ja-JP" altLang="en-US" sz="1600" dirty="0">
              <a:latin typeface="Meiryo UI" panose="020B0604030504040204" pitchFamily="50" charset="-128"/>
              <a:ea typeface="Meiryo UI" panose="020B0604030504040204" pitchFamily="50" charset="-128"/>
            </a:endParaRPr>
          </a:p>
        </p:txBody>
      </p:sp>
      <p:sp>
        <p:nvSpPr>
          <p:cNvPr id="47" name="テキスト ボックス 46"/>
          <p:cNvSpPr txBox="1"/>
          <p:nvPr/>
        </p:nvSpPr>
        <p:spPr>
          <a:xfrm>
            <a:off x="7888924" y="5806001"/>
            <a:ext cx="441146" cy="246221"/>
          </a:xfrm>
          <a:prstGeom prst="rect">
            <a:avLst/>
          </a:prstGeom>
          <a:noFill/>
        </p:spPr>
        <p:txBody>
          <a:bodyPr wrap="none" rtlCol="0">
            <a:spAutoFit/>
          </a:bodyPr>
          <a:lstStyle/>
          <a:p>
            <a:r>
              <a:rPr lang="ja-JP" altLang="en-US" sz="1000" dirty="0" smtClean="0">
                <a:latin typeface="HGPｺﾞｼｯｸE" panose="020B0900000000000000" pitchFamily="50" charset="-128"/>
                <a:ea typeface="HGPｺﾞｼｯｸE" panose="020B0900000000000000" pitchFamily="50" charset="-128"/>
              </a:rPr>
              <a:t>千葉</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48" name="テキスト ボックス 47"/>
          <p:cNvSpPr txBox="1"/>
          <p:nvPr/>
        </p:nvSpPr>
        <p:spPr>
          <a:xfrm>
            <a:off x="4005389" y="5127093"/>
            <a:ext cx="569387" cy="246221"/>
          </a:xfrm>
          <a:prstGeom prst="rect">
            <a:avLst/>
          </a:prstGeom>
          <a:noFill/>
        </p:spPr>
        <p:txBody>
          <a:bodyPr wrap="none" rtlCol="0">
            <a:spAutoFit/>
          </a:bodyPr>
          <a:lstStyle/>
          <a:p>
            <a:r>
              <a:rPr lang="ja-JP" altLang="en-US" sz="1000" dirty="0">
                <a:latin typeface="HGPｺﾞｼｯｸE" panose="020B0900000000000000" pitchFamily="50" charset="-128"/>
                <a:ea typeface="HGPｺﾞｼｯｸE" panose="020B0900000000000000" pitchFamily="50" charset="-128"/>
              </a:rPr>
              <a:t>神奈川</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35" name="小波 34"/>
          <p:cNvSpPr/>
          <p:nvPr/>
        </p:nvSpPr>
        <p:spPr>
          <a:xfrm>
            <a:off x="3849230" y="3250966"/>
            <a:ext cx="360000" cy="72000"/>
          </a:xfrm>
          <a:prstGeom prst="doubleWave">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kumimoji="1" lang="ja-JP" altLang="en-US"/>
          </a:p>
        </p:txBody>
      </p:sp>
      <p:sp>
        <p:nvSpPr>
          <p:cNvPr id="49" name="正方形/長方形 48"/>
          <p:cNvSpPr/>
          <p:nvPr/>
        </p:nvSpPr>
        <p:spPr>
          <a:xfrm>
            <a:off x="3824635" y="3339725"/>
            <a:ext cx="382137" cy="180000"/>
          </a:xfrm>
          <a:prstGeom prst="rect">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r"/>
            <a:r>
              <a:rPr kumimoji="1" lang="en-US" altLang="ja-JP" sz="1000" dirty="0">
                <a:solidFill>
                  <a:schemeClr val="tx1"/>
                </a:solidFill>
              </a:rPr>
              <a:t>0</a:t>
            </a:r>
            <a:endParaRPr kumimoji="1" lang="ja-JP" altLang="en-US" sz="1000" dirty="0">
              <a:solidFill>
                <a:schemeClr val="tx1"/>
              </a:solidFill>
            </a:endParaRPr>
          </a:p>
        </p:txBody>
      </p:sp>
      <p:sp>
        <p:nvSpPr>
          <p:cNvPr id="50" name="小波 49"/>
          <p:cNvSpPr/>
          <p:nvPr/>
        </p:nvSpPr>
        <p:spPr>
          <a:xfrm>
            <a:off x="6306479" y="3260947"/>
            <a:ext cx="360000" cy="72000"/>
          </a:xfrm>
          <a:prstGeom prst="doubleWave">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kumimoji="1" lang="ja-JP" altLang="en-US"/>
          </a:p>
        </p:txBody>
      </p:sp>
      <p:sp>
        <p:nvSpPr>
          <p:cNvPr id="51" name="正方形/長方形 50"/>
          <p:cNvSpPr/>
          <p:nvPr/>
        </p:nvSpPr>
        <p:spPr>
          <a:xfrm>
            <a:off x="6281884" y="3349706"/>
            <a:ext cx="382137" cy="180000"/>
          </a:xfrm>
          <a:prstGeom prst="rect">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r"/>
            <a:r>
              <a:rPr kumimoji="1" lang="en-US" altLang="ja-JP" sz="1000" dirty="0">
                <a:solidFill>
                  <a:schemeClr val="tx1"/>
                </a:solidFill>
              </a:rPr>
              <a:t>0</a:t>
            </a:r>
            <a:endParaRPr kumimoji="1" lang="ja-JP" altLang="en-US" sz="1000" dirty="0">
              <a:solidFill>
                <a:schemeClr val="tx1"/>
              </a:solidFill>
            </a:endParaRPr>
          </a:p>
        </p:txBody>
      </p:sp>
    </p:spTree>
    <p:extLst>
      <p:ext uri="{BB962C8B-B14F-4D97-AF65-F5344CB8AC3E}">
        <p14:creationId xmlns:p14="http://schemas.microsoft.com/office/powerpoint/2010/main" val="535158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線コネクタ 4"/>
          <p:cNvCxnSpPr/>
          <p:nvPr/>
        </p:nvCxnSpPr>
        <p:spPr>
          <a:xfrm>
            <a:off x="270457" y="518639"/>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384633" y="20533"/>
            <a:ext cx="2884123"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世界都市ランキング</a:t>
            </a:r>
            <a:r>
              <a:rPr lang="en-US" altLang="ja-JP" sz="2400" dirty="0" smtClean="0">
                <a:latin typeface="Meiryo UI" panose="020B0604030504040204" pitchFamily="50" charset="-128"/>
                <a:ea typeface="Meiryo UI" panose="020B0604030504040204" pitchFamily="50" charset="-128"/>
              </a:rPr>
              <a:t>】</a:t>
            </a:r>
            <a:endParaRPr kumimoji="1" lang="ja-JP" altLang="en-US" sz="2400" dirty="0">
              <a:latin typeface="Meiryo UI" panose="020B0604030504040204" pitchFamily="50" charset="-128"/>
              <a:ea typeface="Meiryo UI" panose="020B0604030504040204" pitchFamily="50" charset="-128"/>
            </a:endParaRPr>
          </a:p>
        </p:txBody>
      </p:sp>
      <p:cxnSp>
        <p:nvCxnSpPr>
          <p:cNvPr id="7" name="直線コネクタ 6"/>
          <p:cNvCxnSpPr/>
          <p:nvPr/>
        </p:nvCxnSpPr>
        <p:spPr>
          <a:xfrm>
            <a:off x="384633" y="4039740"/>
            <a:ext cx="8532000" cy="0"/>
          </a:xfrm>
          <a:prstGeom prst="line">
            <a:avLst/>
          </a:prstGeom>
          <a:ln>
            <a:solidFill>
              <a:schemeClr val="tx1"/>
            </a:solidFill>
            <a:prstDash val="dashDot"/>
          </a:ln>
        </p:spPr>
        <p:style>
          <a:lnRef idx="1">
            <a:schemeClr val="accent1"/>
          </a:lnRef>
          <a:fillRef idx="0">
            <a:schemeClr val="accent1"/>
          </a:fillRef>
          <a:effectRef idx="0">
            <a:schemeClr val="accent1"/>
          </a:effectRef>
          <a:fontRef idx="minor">
            <a:schemeClr val="tx1"/>
          </a:fontRef>
        </p:style>
      </p:cxnSp>
      <p:sp>
        <p:nvSpPr>
          <p:cNvPr id="2" name="正方形/長方形 1"/>
          <p:cNvSpPr/>
          <p:nvPr/>
        </p:nvSpPr>
        <p:spPr>
          <a:xfrm>
            <a:off x="47558" y="1068562"/>
            <a:ext cx="2916000" cy="276999"/>
          </a:xfrm>
          <a:prstGeom prst="rect">
            <a:avLst/>
          </a:prstGeom>
          <a:ln>
            <a:solidFill>
              <a:schemeClr val="bg1">
                <a:lumMod val="75000"/>
              </a:schemeClr>
            </a:solidFill>
          </a:ln>
        </p:spPr>
        <p:txBody>
          <a:bodyPr wrap="none">
            <a:spAutoFit/>
          </a:bodyPr>
          <a:lstStyle/>
          <a:p>
            <a:r>
              <a:rPr lang="ja-JP" altLang="en-US" sz="1200" b="1" dirty="0">
                <a:latin typeface="Meiryo UI" panose="020B0604030504040204" pitchFamily="50" charset="-128"/>
                <a:ea typeface="Meiryo UI" panose="020B0604030504040204" pitchFamily="50" charset="-128"/>
              </a:rPr>
              <a:t>世界で最も住みやすい都市ランキング</a:t>
            </a:r>
            <a:r>
              <a:rPr lang="en-US" altLang="ja-JP" sz="1200" b="1" dirty="0">
                <a:latin typeface="Meiryo UI" panose="020B0604030504040204" pitchFamily="50" charset="-128"/>
                <a:ea typeface="Meiryo UI" panose="020B0604030504040204" pitchFamily="50" charset="-128"/>
              </a:rPr>
              <a:t>2018</a:t>
            </a:r>
            <a:r>
              <a:rPr lang="ja-JP" altLang="en-US" sz="1200" b="1" dirty="0">
                <a:latin typeface="Meiryo UI" panose="020B0604030504040204" pitchFamily="50" charset="-128"/>
                <a:ea typeface="Meiryo UI" panose="020B0604030504040204" pitchFamily="50" charset="-128"/>
              </a:rPr>
              <a:t>　</a:t>
            </a:r>
          </a:p>
        </p:txBody>
      </p:sp>
      <p:sp>
        <p:nvSpPr>
          <p:cNvPr id="9" name="正方形/長方形 8"/>
          <p:cNvSpPr/>
          <p:nvPr/>
        </p:nvSpPr>
        <p:spPr>
          <a:xfrm>
            <a:off x="298472" y="4726639"/>
            <a:ext cx="2669205" cy="1715854"/>
          </a:xfrm>
          <a:prstGeom prst="rect">
            <a:avLst/>
          </a:prstGeom>
          <a:solidFill>
            <a:schemeClr val="bg1">
              <a:lumMod val="95000"/>
            </a:schemeClr>
          </a:solidFill>
          <a:ln>
            <a:solidFill>
              <a:schemeClr val="tx1"/>
            </a:solidFill>
            <a:prstDash val="dash"/>
          </a:ln>
        </p:spPr>
        <p:txBody>
          <a:bodyPr wrap="square">
            <a:spAutoFit/>
          </a:bodyPr>
          <a:lstStyle/>
          <a:p>
            <a:r>
              <a:rPr lang="en-US" altLang="ja-JP" sz="1100" b="1" u="sng" dirty="0" smtClean="0">
                <a:latin typeface="Meiryo UI" panose="020B0604030504040204" pitchFamily="50" charset="-128"/>
                <a:ea typeface="Meiryo UI" panose="020B0604030504040204" pitchFamily="50" charset="-128"/>
              </a:rPr>
              <a:t>1</a:t>
            </a:r>
            <a:r>
              <a:rPr lang="ja-JP" altLang="en-US" sz="1100" b="1" u="sng" dirty="0">
                <a:latin typeface="Meiryo UI" panose="020B0604030504040204" pitchFamily="50" charset="-128"/>
                <a:ea typeface="Meiryo UI" panose="020B0604030504040204" pitchFamily="50" charset="-128"/>
              </a:rPr>
              <a:t>位</a:t>
            </a:r>
            <a:r>
              <a:rPr lang="ja-JP" altLang="en-US" sz="1100" b="1" u="sng" dirty="0" smtClean="0">
                <a:latin typeface="Meiryo UI" panose="020B0604030504040204" pitchFamily="50" charset="-128"/>
                <a:ea typeface="Meiryo UI" panose="020B0604030504040204" pitchFamily="50" charset="-128"/>
              </a:rPr>
              <a:t>： 大阪</a:t>
            </a:r>
            <a:r>
              <a:rPr lang="ja-JP" altLang="en-US" sz="1100" b="1" u="sng" dirty="0">
                <a:latin typeface="Meiryo UI" panose="020B0604030504040204" pitchFamily="50" charset="-128"/>
                <a:ea typeface="Meiryo UI" panose="020B0604030504040204" pitchFamily="50" charset="-128"/>
              </a:rPr>
              <a:t>（</a:t>
            </a:r>
            <a:r>
              <a:rPr lang="en-US" altLang="ja-JP" sz="1100" b="1" u="sng" dirty="0" smtClean="0">
                <a:latin typeface="Meiryo UI" panose="020B0604030504040204" pitchFamily="50" charset="-128"/>
                <a:ea typeface="Meiryo UI" panose="020B0604030504040204" pitchFamily="50" charset="-128"/>
              </a:rPr>
              <a:t>24.0</a:t>
            </a:r>
            <a:r>
              <a:rPr lang="ja-JP" altLang="en-US" sz="1100" b="1" u="sng" dirty="0" smtClean="0">
                <a:latin typeface="Meiryo UI" panose="020B0604030504040204" pitchFamily="50" charset="-128"/>
                <a:ea typeface="Meiryo UI" panose="020B0604030504040204" pitchFamily="50" charset="-128"/>
              </a:rPr>
              <a:t>％</a:t>
            </a:r>
            <a:r>
              <a:rPr lang="ja-JP" altLang="en-US" sz="1100" b="1" u="sng" dirty="0">
                <a:latin typeface="Meiryo UI" panose="020B0604030504040204" pitchFamily="50" charset="-128"/>
                <a:ea typeface="Meiryo UI" panose="020B0604030504040204" pitchFamily="50" charset="-128"/>
              </a:rPr>
              <a:t>）</a:t>
            </a:r>
          </a:p>
          <a:p>
            <a:r>
              <a:rPr lang="en-US" altLang="ja-JP" sz="1050" dirty="0">
                <a:latin typeface="Meiryo UI" panose="020B0604030504040204" pitchFamily="50" charset="-128"/>
                <a:ea typeface="Meiryo UI" panose="020B0604030504040204" pitchFamily="50" charset="-128"/>
              </a:rPr>
              <a:t>2</a:t>
            </a:r>
            <a:r>
              <a:rPr lang="ja-JP" altLang="en-US" sz="1050" dirty="0">
                <a:latin typeface="Meiryo UI" panose="020B0604030504040204" pitchFamily="50" charset="-128"/>
                <a:ea typeface="Meiryo UI" panose="020B0604030504040204" pitchFamily="50" charset="-128"/>
              </a:rPr>
              <a:t>位</a:t>
            </a:r>
            <a:r>
              <a:rPr lang="ja-JP" altLang="en-US" sz="1050" dirty="0" smtClean="0">
                <a:latin typeface="Meiryo UI" panose="020B0604030504040204" pitchFamily="50" charset="-128"/>
                <a:ea typeface="Meiryo UI" panose="020B0604030504040204" pitchFamily="50" charset="-128"/>
              </a:rPr>
              <a:t>： 成</a:t>
            </a:r>
            <a:r>
              <a:rPr lang="ja-JP" altLang="en-US" sz="1050" dirty="0">
                <a:latin typeface="Meiryo UI" panose="020B0604030504040204" pitchFamily="50" charset="-128"/>
                <a:ea typeface="Meiryo UI" panose="020B0604030504040204" pitchFamily="50" charset="-128"/>
              </a:rPr>
              <a:t>都（</a:t>
            </a:r>
            <a:r>
              <a:rPr lang="en-US" altLang="ja-JP" sz="1050" dirty="0" smtClean="0">
                <a:latin typeface="Meiryo UI" panose="020B0604030504040204" pitchFamily="50" charset="-128"/>
                <a:ea typeface="Meiryo UI" panose="020B0604030504040204" pitchFamily="50" charset="-128"/>
              </a:rPr>
              <a:t>22.7</a:t>
            </a:r>
            <a:r>
              <a:rPr lang="ja-JP" altLang="en-US" sz="1050" dirty="0" smtClean="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a:t>
            </a:r>
          </a:p>
          <a:p>
            <a:r>
              <a:rPr lang="en-US" altLang="ja-JP" sz="1050" dirty="0">
                <a:latin typeface="Meiryo UI" panose="020B0604030504040204" pitchFamily="50" charset="-128"/>
                <a:ea typeface="Meiryo UI" panose="020B0604030504040204" pitchFamily="50" charset="-128"/>
              </a:rPr>
              <a:t>3</a:t>
            </a:r>
            <a:r>
              <a:rPr lang="ja-JP" altLang="en-US" sz="1050" dirty="0">
                <a:latin typeface="Meiryo UI" panose="020B0604030504040204" pitchFamily="50" charset="-128"/>
                <a:ea typeface="Meiryo UI" panose="020B0604030504040204" pitchFamily="50" charset="-128"/>
              </a:rPr>
              <a:t>位： </a:t>
            </a:r>
            <a:r>
              <a:rPr lang="ja-JP" altLang="en-US" sz="1050" dirty="0" smtClean="0">
                <a:latin typeface="Meiryo UI" panose="020B0604030504040204" pitchFamily="50" charset="-128"/>
                <a:ea typeface="Meiryo UI" panose="020B0604030504040204" pitchFamily="50" charset="-128"/>
              </a:rPr>
              <a:t>コロンボ（</a:t>
            </a:r>
            <a:r>
              <a:rPr lang="en-US" altLang="ja-JP" sz="1050" dirty="0" smtClean="0">
                <a:latin typeface="Meiryo UI" panose="020B0604030504040204" pitchFamily="50" charset="-128"/>
                <a:ea typeface="Meiryo UI" panose="020B0604030504040204" pitchFamily="50" charset="-128"/>
              </a:rPr>
              <a:t>20.3</a:t>
            </a:r>
            <a:r>
              <a:rPr lang="ja-JP" altLang="en-US" sz="1050" dirty="0" smtClean="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a:t>
            </a:r>
          </a:p>
          <a:p>
            <a:r>
              <a:rPr lang="en-US" altLang="ja-JP" sz="1050" dirty="0">
                <a:latin typeface="Meiryo UI" panose="020B0604030504040204" pitchFamily="50" charset="-128"/>
                <a:ea typeface="Meiryo UI" panose="020B0604030504040204" pitchFamily="50" charset="-128"/>
              </a:rPr>
              <a:t>4</a:t>
            </a:r>
            <a:r>
              <a:rPr lang="ja-JP" altLang="en-US" sz="1050" dirty="0">
                <a:latin typeface="Meiryo UI" panose="020B0604030504040204" pitchFamily="50" charset="-128"/>
                <a:ea typeface="Meiryo UI" panose="020B0604030504040204" pitchFamily="50" charset="-128"/>
              </a:rPr>
              <a:t>位： アブダビ</a:t>
            </a:r>
            <a:r>
              <a:rPr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18.9</a:t>
            </a:r>
            <a:r>
              <a:rPr lang="ja-JP" altLang="en-US" sz="1050" dirty="0" smtClean="0">
                <a:latin typeface="Meiryo UI" panose="020B0604030504040204" pitchFamily="50" charset="-128"/>
                <a:ea typeface="Meiryo UI" panose="020B0604030504040204" pitchFamily="50" charset="-128"/>
              </a:rPr>
              <a:t>％）</a:t>
            </a:r>
            <a:endParaRPr lang="en-US" altLang="ja-JP" sz="1050" dirty="0" smtClean="0">
              <a:latin typeface="Meiryo UI" panose="020B0604030504040204" pitchFamily="50" charset="-128"/>
              <a:ea typeface="Meiryo UI" panose="020B0604030504040204" pitchFamily="50" charset="-128"/>
            </a:endParaRPr>
          </a:p>
          <a:p>
            <a:r>
              <a:rPr lang="en-US" altLang="ja-JP" sz="1050" dirty="0" smtClean="0">
                <a:latin typeface="Meiryo UI" panose="020B0604030504040204" pitchFamily="50" charset="-128"/>
                <a:ea typeface="Meiryo UI" panose="020B0604030504040204" pitchFamily="50" charset="-128"/>
              </a:rPr>
              <a:t>5</a:t>
            </a:r>
            <a:r>
              <a:rPr lang="ja-JP" altLang="en-US" sz="1050" dirty="0" smtClean="0">
                <a:latin typeface="Meiryo UI" panose="020B0604030504040204" pitchFamily="50" charset="-128"/>
                <a:ea typeface="Meiryo UI" panose="020B0604030504040204" pitchFamily="50" charset="-128"/>
              </a:rPr>
              <a:t>位</a:t>
            </a:r>
            <a:r>
              <a:rPr lang="ja-JP" altLang="en-US" sz="1050" dirty="0">
                <a:latin typeface="Meiryo UI" panose="020B0604030504040204" pitchFamily="50" charset="-128"/>
                <a:ea typeface="Meiryo UI" panose="020B0604030504040204" pitchFamily="50" charset="-128"/>
              </a:rPr>
              <a:t>： ジャカルタ</a:t>
            </a:r>
            <a:r>
              <a:rPr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18.2</a:t>
            </a:r>
            <a:r>
              <a:rPr lang="ja-JP" altLang="en-US" sz="1050" dirty="0" smtClean="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a:t>
            </a:r>
          </a:p>
          <a:p>
            <a:r>
              <a:rPr lang="en-US" altLang="ja-JP" sz="1050" b="1" dirty="0" smtClean="0">
                <a:latin typeface="Meiryo UI" panose="020B0604030504040204" pitchFamily="50" charset="-128"/>
                <a:ea typeface="Meiryo UI" panose="020B0604030504040204" pitchFamily="50" charset="-128"/>
              </a:rPr>
              <a:t>6</a:t>
            </a:r>
            <a:r>
              <a:rPr lang="ja-JP" altLang="en-US" sz="1050" b="1" dirty="0" smtClean="0">
                <a:latin typeface="Meiryo UI" panose="020B0604030504040204" pitchFamily="50" charset="-128"/>
                <a:ea typeface="Meiryo UI" panose="020B0604030504040204" pitchFamily="50" charset="-128"/>
              </a:rPr>
              <a:t>位</a:t>
            </a:r>
            <a:r>
              <a:rPr lang="ja-JP" altLang="en-US" sz="1050" b="1" dirty="0">
                <a:latin typeface="Meiryo UI" panose="020B0604030504040204" pitchFamily="50" charset="-128"/>
                <a:ea typeface="Meiryo UI" panose="020B0604030504040204" pitchFamily="50" charset="-128"/>
              </a:rPr>
              <a:t>： 東京（</a:t>
            </a:r>
            <a:r>
              <a:rPr lang="en-US" altLang="ja-JP" sz="1050" b="1" dirty="0" smtClean="0">
                <a:latin typeface="Meiryo UI" panose="020B0604030504040204" pitchFamily="50" charset="-128"/>
                <a:ea typeface="Meiryo UI" panose="020B0604030504040204" pitchFamily="50" charset="-128"/>
              </a:rPr>
              <a:t>17.7</a:t>
            </a:r>
            <a:r>
              <a:rPr lang="ja-JP" altLang="en-US" sz="1050" b="1" dirty="0" smtClean="0">
                <a:latin typeface="Meiryo UI" panose="020B0604030504040204" pitchFamily="50" charset="-128"/>
                <a:ea typeface="Meiryo UI" panose="020B0604030504040204" pitchFamily="50" charset="-128"/>
              </a:rPr>
              <a:t>％</a:t>
            </a:r>
            <a:r>
              <a:rPr lang="ja-JP" altLang="en-US" sz="1050" b="1" dirty="0">
                <a:latin typeface="Meiryo UI" panose="020B0604030504040204" pitchFamily="50" charset="-128"/>
                <a:ea typeface="Meiryo UI" panose="020B0604030504040204" pitchFamily="50" charset="-128"/>
              </a:rPr>
              <a:t>）</a:t>
            </a:r>
          </a:p>
          <a:p>
            <a:r>
              <a:rPr lang="en-US" altLang="ja-JP" sz="1050" dirty="0">
                <a:latin typeface="Meiryo UI" panose="020B0604030504040204" pitchFamily="50" charset="-128"/>
                <a:ea typeface="Meiryo UI" panose="020B0604030504040204" pitchFamily="50" charset="-128"/>
              </a:rPr>
              <a:t>7</a:t>
            </a:r>
            <a:r>
              <a:rPr lang="ja-JP" altLang="en-US" sz="1050" dirty="0" smtClean="0">
                <a:latin typeface="Meiryo UI" panose="020B0604030504040204" pitchFamily="50" charset="-128"/>
                <a:ea typeface="Meiryo UI" panose="020B0604030504040204" pitchFamily="50" charset="-128"/>
              </a:rPr>
              <a:t>位</a:t>
            </a:r>
            <a:r>
              <a:rPr lang="ja-JP" altLang="en-US" sz="1050" dirty="0">
                <a:latin typeface="Meiryo UI" panose="020B0604030504040204" pitchFamily="50" charset="-128"/>
                <a:ea typeface="Meiryo UI" panose="020B0604030504040204" pitchFamily="50" charset="-128"/>
              </a:rPr>
              <a:t>： ハノイ</a:t>
            </a:r>
            <a:r>
              <a:rPr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16.4</a:t>
            </a:r>
            <a:r>
              <a:rPr lang="ja-JP" altLang="en-US" sz="1050" dirty="0" smtClean="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a:t>
            </a:r>
          </a:p>
          <a:p>
            <a:r>
              <a:rPr lang="en-US" altLang="ja-JP" sz="1050" dirty="0">
                <a:latin typeface="Meiryo UI" panose="020B0604030504040204" pitchFamily="50" charset="-128"/>
                <a:ea typeface="Meiryo UI" panose="020B0604030504040204" pitchFamily="50" charset="-128"/>
              </a:rPr>
              <a:t>8</a:t>
            </a:r>
            <a:r>
              <a:rPr lang="ja-JP" altLang="en-US" sz="1050" dirty="0" smtClean="0">
                <a:latin typeface="Meiryo UI" panose="020B0604030504040204" pitchFamily="50" charset="-128"/>
                <a:ea typeface="Meiryo UI" panose="020B0604030504040204" pitchFamily="50" charset="-128"/>
              </a:rPr>
              <a:t>位</a:t>
            </a:r>
            <a:r>
              <a:rPr lang="ja-JP" altLang="en-US" sz="1050" dirty="0">
                <a:latin typeface="Meiryo UI" panose="020B0604030504040204" pitchFamily="50" charset="-128"/>
                <a:ea typeface="Meiryo UI" panose="020B0604030504040204" pitchFamily="50" charset="-128"/>
              </a:rPr>
              <a:t>： リヤド</a:t>
            </a:r>
            <a:r>
              <a:rPr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15.9</a:t>
            </a:r>
            <a:r>
              <a:rPr lang="ja-JP" altLang="en-US" sz="1050" dirty="0" smtClean="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a:t>
            </a:r>
          </a:p>
          <a:p>
            <a:r>
              <a:rPr lang="en-US" altLang="ja-JP" sz="1050" dirty="0">
                <a:latin typeface="Meiryo UI" panose="020B0604030504040204" pitchFamily="50" charset="-128"/>
                <a:ea typeface="Meiryo UI" panose="020B0604030504040204" pitchFamily="50" charset="-128"/>
              </a:rPr>
              <a:t>9</a:t>
            </a:r>
            <a:r>
              <a:rPr lang="ja-JP" altLang="en-US" sz="1050" dirty="0" smtClean="0">
                <a:latin typeface="Meiryo UI" panose="020B0604030504040204" pitchFamily="50" charset="-128"/>
                <a:ea typeface="Meiryo UI" panose="020B0604030504040204" pitchFamily="50" charset="-128"/>
              </a:rPr>
              <a:t>位</a:t>
            </a:r>
            <a:r>
              <a:rPr lang="ja-JP" altLang="en-US" sz="1050" dirty="0">
                <a:latin typeface="Meiryo UI" panose="020B0604030504040204" pitchFamily="50" charset="-128"/>
                <a:ea typeface="Meiryo UI" panose="020B0604030504040204" pitchFamily="50" charset="-128"/>
              </a:rPr>
              <a:t>： リマ</a:t>
            </a:r>
            <a:r>
              <a:rPr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15.2</a:t>
            </a:r>
            <a:r>
              <a:rPr lang="ja-JP" altLang="en-US" sz="1050" dirty="0" smtClean="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a:t>
            </a:r>
          </a:p>
          <a:p>
            <a:r>
              <a:rPr lang="en-US" altLang="ja-JP" sz="1050" dirty="0" smtClean="0">
                <a:latin typeface="Meiryo UI" panose="020B0604030504040204" pitchFamily="50" charset="-128"/>
                <a:ea typeface="Meiryo UI" panose="020B0604030504040204" pitchFamily="50" charset="-128"/>
              </a:rPr>
              <a:t>10</a:t>
            </a:r>
            <a:r>
              <a:rPr lang="ja-JP" altLang="en-US" sz="1050" dirty="0" smtClean="0">
                <a:latin typeface="Meiryo UI" panose="020B0604030504040204" pitchFamily="50" charset="-128"/>
                <a:ea typeface="Meiryo UI" panose="020B0604030504040204" pitchFamily="50" charset="-128"/>
              </a:rPr>
              <a:t>位</a:t>
            </a:r>
            <a:r>
              <a:rPr lang="ja-JP" altLang="en-US" sz="1050" dirty="0">
                <a:latin typeface="Meiryo UI" panose="020B0604030504040204" pitchFamily="50" charset="-128"/>
                <a:ea typeface="Meiryo UI" panose="020B0604030504040204" pitchFamily="50" charset="-128"/>
              </a:rPr>
              <a:t>： 台北</a:t>
            </a:r>
            <a:r>
              <a:rPr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14.5</a:t>
            </a:r>
            <a:r>
              <a:rPr lang="ja-JP" altLang="en-US" sz="1050" dirty="0" smtClean="0">
                <a:latin typeface="Meiryo UI" panose="020B0604030504040204" pitchFamily="50" charset="-128"/>
                <a:ea typeface="Meiryo UI" panose="020B0604030504040204" pitchFamily="50" charset="-128"/>
              </a:rPr>
              <a:t>％）</a:t>
            </a:r>
            <a:endParaRPr lang="ja-JP" altLang="en-US" sz="1050" dirty="0">
              <a:latin typeface="Meiryo UI" panose="020B0604030504040204" pitchFamily="50" charset="-128"/>
              <a:ea typeface="Meiryo UI" panose="020B0604030504040204" pitchFamily="50" charset="-128"/>
            </a:endParaRPr>
          </a:p>
        </p:txBody>
      </p:sp>
      <p:sp>
        <p:nvSpPr>
          <p:cNvPr id="13" name="正方形/長方形 12"/>
          <p:cNvSpPr/>
          <p:nvPr/>
        </p:nvSpPr>
        <p:spPr>
          <a:xfrm>
            <a:off x="416455" y="4109241"/>
            <a:ext cx="2249334" cy="276999"/>
          </a:xfrm>
          <a:prstGeom prst="rect">
            <a:avLst/>
          </a:prstGeom>
        </p:spPr>
        <p:txBody>
          <a:bodyPr wrap="none">
            <a:spAutoFit/>
          </a:bodyPr>
          <a:lstStyle/>
          <a:p>
            <a:r>
              <a:rPr lang="ja-JP" altLang="en-US" sz="1200" b="1" dirty="0">
                <a:latin typeface="Meiryo UI" panose="020B0604030504040204" pitchFamily="50" charset="-128"/>
                <a:ea typeface="Meiryo UI" panose="020B0604030504040204" pitchFamily="50" charset="-128"/>
              </a:rPr>
              <a:t>急成長渡航先</a:t>
            </a:r>
            <a:r>
              <a:rPr lang="ja-JP" altLang="en-US" sz="1200" b="1" dirty="0" smtClean="0">
                <a:latin typeface="Meiryo UI" panose="020B0604030504040204" pitchFamily="50" charset="-128"/>
                <a:ea typeface="Meiryo UI" panose="020B0604030504040204" pitchFamily="50" charset="-128"/>
              </a:rPr>
              <a:t>ランキング　</a:t>
            </a:r>
            <a:r>
              <a:rPr lang="en-US" altLang="ja-JP" sz="1200" b="1" dirty="0" smtClean="0">
                <a:latin typeface="Meiryo UI" panose="020B0604030504040204" pitchFamily="50" charset="-128"/>
                <a:ea typeface="Meiryo UI" panose="020B0604030504040204" pitchFamily="50" charset="-128"/>
              </a:rPr>
              <a:t>2017</a:t>
            </a:r>
            <a:endParaRPr lang="ja-JP" altLang="en-US" sz="1200" b="1" dirty="0">
              <a:latin typeface="Meiryo UI" panose="020B0604030504040204" pitchFamily="50" charset="-128"/>
              <a:ea typeface="Meiryo UI" panose="020B0604030504040204" pitchFamily="50" charset="-128"/>
            </a:endParaRPr>
          </a:p>
        </p:txBody>
      </p:sp>
      <p:sp>
        <p:nvSpPr>
          <p:cNvPr id="15" name="正方形/長方形 14"/>
          <p:cNvSpPr/>
          <p:nvPr/>
        </p:nvSpPr>
        <p:spPr>
          <a:xfrm>
            <a:off x="3071308" y="1068562"/>
            <a:ext cx="2920543" cy="276999"/>
          </a:xfrm>
          <a:prstGeom prst="rect">
            <a:avLst/>
          </a:prstGeom>
          <a:ln>
            <a:solidFill>
              <a:schemeClr val="bg1">
                <a:lumMod val="75000"/>
              </a:schemeClr>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世界</a:t>
            </a:r>
            <a:r>
              <a:rPr lang="ja-JP" altLang="en-US" sz="1200" b="1" dirty="0">
                <a:latin typeface="Meiryo UI" panose="020B0604030504040204" pitchFamily="50" charset="-128"/>
                <a:ea typeface="Meiryo UI" panose="020B0604030504040204" pitchFamily="50" charset="-128"/>
              </a:rPr>
              <a:t>安全な都市</a:t>
            </a:r>
            <a:r>
              <a:rPr lang="ja-JP" altLang="en-US" sz="1200" b="1" dirty="0" smtClean="0">
                <a:latin typeface="Meiryo UI" panose="020B0604030504040204" pitchFamily="50" charset="-128"/>
                <a:ea typeface="Meiryo UI" panose="020B0604030504040204" pitchFamily="50" charset="-128"/>
              </a:rPr>
              <a:t>ランキング</a:t>
            </a:r>
            <a:r>
              <a:rPr lang="en-US" altLang="ja-JP" sz="1200" b="1" dirty="0" smtClean="0">
                <a:latin typeface="Meiryo UI" panose="020B0604030504040204" pitchFamily="50" charset="-128"/>
                <a:ea typeface="Meiryo UI" panose="020B0604030504040204" pitchFamily="50" charset="-128"/>
              </a:rPr>
              <a:t>TOP50</a:t>
            </a:r>
            <a:r>
              <a:rPr lang="ja-JP" altLang="en-US" sz="1200" b="1" dirty="0">
                <a:latin typeface="Meiryo UI" panose="020B0604030504040204" pitchFamily="50" charset="-128"/>
                <a:ea typeface="Meiryo UI" panose="020B0604030504040204" pitchFamily="50" charset="-128"/>
              </a:rPr>
              <a:t>　</a:t>
            </a:r>
            <a:r>
              <a:rPr lang="en-US" altLang="ja-JP" sz="1200" b="1" dirty="0" smtClean="0">
                <a:latin typeface="Meiryo UI" panose="020B0604030504040204" pitchFamily="50" charset="-128"/>
                <a:ea typeface="Meiryo UI" panose="020B0604030504040204" pitchFamily="50" charset="-128"/>
              </a:rPr>
              <a:t>2017</a:t>
            </a:r>
            <a:endParaRPr lang="en-US" altLang="ja-JP" sz="1200" b="1"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2"/>
          </p:nvPr>
        </p:nvSpPr>
        <p:spPr>
          <a:xfrm>
            <a:off x="6991067" y="6457174"/>
            <a:ext cx="2057400" cy="365125"/>
          </a:xfrm>
        </p:spPr>
        <p:txBody>
          <a:bodyPr/>
          <a:lstStyle/>
          <a:p>
            <a:fld id="{138CA411-231B-42B9-AF63-97A64194AA60}" type="slidenum">
              <a:rPr lang="ja-JP" altLang="en-US" smtClean="0"/>
              <a:pPr/>
              <a:t>14</a:t>
            </a:fld>
            <a:endParaRPr lang="ja-JP" altLang="en-US"/>
          </a:p>
        </p:txBody>
      </p:sp>
      <p:sp>
        <p:nvSpPr>
          <p:cNvPr id="17" name="テキスト ボックス 16"/>
          <p:cNvSpPr txBox="1"/>
          <p:nvPr/>
        </p:nvSpPr>
        <p:spPr>
          <a:xfrm>
            <a:off x="471277" y="1397297"/>
            <a:ext cx="2064989" cy="276999"/>
          </a:xfrm>
          <a:prstGeom prst="rect">
            <a:avLst/>
          </a:prstGeom>
          <a:noFill/>
        </p:spPr>
        <p:txBody>
          <a:bodyPr wrap="none" rtlCol="0">
            <a:spAutoFit/>
          </a:bodyPr>
          <a:lstStyle/>
          <a:p>
            <a:r>
              <a:rPr kumimoji="1" lang="en-US" altLang="ja-JP" sz="1200" dirty="0" smtClean="0">
                <a:latin typeface="Meiryo UI" panose="020B0604030504040204" pitchFamily="50" charset="-128"/>
                <a:ea typeface="Meiryo UI" panose="020B0604030504040204" pitchFamily="50" charset="-128"/>
              </a:rPr>
              <a:t>2017</a:t>
            </a:r>
            <a:r>
              <a:rPr kumimoji="1" lang="ja-JP" altLang="en-US" sz="1200" dirty="0" smtClean="0">
                <a:latin typeface="Meiryo UI" panose="020B0604030504040204" pitchFamily="50" charset="-128"/>
                <a:ea typeface="Meiryo UI" panose="020B0604030504040204" pitchFamily="50" charset="-128"/>
              </a:rPr>
              <a:t>年の圏外から</a:t>
            </a:r>
            <a:r>
              <a:rPr kumimoji="1" lang="en-US" altLang="ja-JP" sz="1200" dirty="0" smtClean="0">
                <a:latin typeface="Meiryo UI" panose="020B0604030504040204" pitchFamily="50" charset="-128"/>
                <a:ea typeface="Meiryo UI" panose="020B0604030504040204" pitchFamily="50" charset="-128"/>
              </a:rPr>
              <a:t>3</a:t>
            </a:r>
            <a:r>
              <a:rPr kumimoji="1" lang="ja-JP" altLang="en-US" sz="1200" dirty="0" smtClean="0">
                <a:latin typeface="Meiryo UI" panose="020B0604030504040204" pitchFamily="50" charset="-128"/>
                <a:ea typeface="Meiryo UI" panose="020B0604030504040204" pitchFamily="50" charset="-128"/>
              </a:rPr>
              <a:t>位に躍進</a:t>
            </a:r>
            <a:endParaRPr kumimoji="1" lang="ja-JP" altLang="en-US" sz="1200" dirty="0">
              <a:latin typeface="Meiryo UI" panose="020B0604030504040204" pitchFamily="50" charset="-128"/>
              <a:ea typeface="Meiryo UI" panose="020B0604030504040204" pitchFamily="50" charset="-128"/>
            </a:endParaRPr>
          </a:p>
        </p:txBody>
      </p:sp>
      <p:sp>
        <p:nvSpPr>
          <p:cNvPr id="19" name="テキスト ボックス 18"/>
          <p:cNvSpPr txBox="1"/>
          <p:nvPr/>
        </p:nvSpPr>
        <p:spPr>
          <a:xfrm>
            <a:off x="2997238" y="3730142"/>
            <a:ext cx="1874231" cy="246221"/>
          </a:xfrm>
          <a:prstGeom prst="rect">
            <a:avLst/>
          </a:prstGeom>
          <a:noFill/>
        </p:spPr>
        <p:txBody>
          <a:bodyPr wrap="none" rtlCol="0">
            <a:spAutoFit/>
          </a:bodyPr>
          <a:lstStyle/>
          <a:p>
            <a:r>
              <a:rPr lang="ja-JP" altLang="en-US" sz="1000" dirty="0" smtClean="0">
                <a:latin typeface="Meiryo UI" panose="020B0604030504040204" pitchFamily="50" charset="-128"/>
                <a:ea typeface="Meiryo UI" panose="020B0604030504040204" pitchFamily="50" charset="-128"/>
              </a:rPr>
              <a:t>出典：エコノミスト（英経済誌）</a:t>
            </a:r>
            <a:endParaRPr kumimoji="1" lang="ja-JP" altLang="en-US" sz="1000" dirty="0">
              <a:latin typeface="Meiryo UI" panose="020B0604030504040204" pitchFamily="50" charset="-128"/>
              <a:ea typeface="Meiryo UI" panose="020B0604030504040204" pitchFamily="50" charset="-128"/>
            </a:endParaRPr>
          </a:p>
        </p:txBody>
      </p:sp>
      <p:sp>
        <p:nvSpPr>
          <p:cNvPr id="20" name="正方形/長方形 19"/>
          <p:cNvSpPr/>
          <p:nvPr/>
        </p:nvSpPr>
        <p:spPr>
          <a:xfrm>
            <a:off x="3135129" y="4727295"/>
            <a:ext cx="2787999" cy="1715854"/>
          </a:xfrm>
          <a:prstGeom prst="rect">
            <a:avLst/>
          </a:prstGeom>
          <a:solidFill>
            <a:schemeClr val="bg1">
              <a:lumMod val="95000"/>
            </a:schemeClr>
          </a:solidFill>
          <a:ln>
            <a:solidFill>
              <a:schemeClr val="tx1"/>
            </a:solidFill>
            <a:prstDash val="dash"/>
          </a:ln>
        </p:spPr>
        <p:txBody>
          <a:bodyPr wrap="square">
            <a:spAutoFit/>
          </a:bodyPr>
          <a:lstStyle/>
          <a:p>
            <a:r>
              <a:rPr lang="en-US" altLang="ja-JP" sz="1050" dirty="0" smtClean="0">
                <a:latin typeface="Meiryo UI" panose="020B0604030504040204" pitchFamily="50" charset="-128"/>
                <a:ea typeface="Meiryo UI" panose="020B0604030504040204" pitchFamily="50" charset="-128"/>
              </a:rPr>
              <a:t>1</a:t>
            </a:r>
            <a:r>
              <a:rPr lang="ja-JP" altLang="en-US" sz="1050" dirty="0" smtClean="0">
                <a:latin typeface="Meiryo UI" panose="020B0604030504040204" pitchFamily="50" charset="-128"/>
                <a:ea typeface="Meiryo UI" panose="020B0604030504040204" pitchFamily="50" charset="-128"/>
              </a:rPr>
              <a:t>位：ニューオーリンズ</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ミルバーグ：</a:t>
            </a:r>
            <a:r>
              <a:rPr lang="en-US" altLang="ja-JP" sz="1050" dirty="0">
                <a:latin typeface="Meiryo UI" panose="020B0604030504040204" pitchFamily="50" charset="-128"/>
                <a:ea typeface="Meiryo UI" panose="020B0604030504040204" pitchFamily="50" charset="-128"/>
              </a:rPr>
              <a:t>1500%</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2</a:t>
            </a:r>
            <a:r>
              <a:rPr lang="ja-JP" altLang="en-US" sz="1050" dirty="0" smtClean="0">
                <a:latin typeface="Meiryo UI" panose="020B0604030504040204" pitchFamily="50" charset="-128"/>
                <a:ea typeface="Meiryo UI" panose="020B0604030504040204" pitchFamily="50" charset="-128"/>
              </a:rPr>
              <a:t>位：クアラルンプール</a:t>
            </a:r>
            <a:r>
              <a:rPr lang="ja-JP" altLang="en-US" sz="1050" dirty="0">
                <a:latin typeface="Meiryo UI" panose="020B0604030504040204" pitchFamily="50" charset="-128"/>
                <a:ea typeface="Meiryo UI" panose="020B0604030504040204" pitchFamily="50" charset="-128"/>
              </a:rPr>
              <a:t>、カンポン・</a:t>
            </a:r>
            <a:r>
              <a:rPr lang="ja-JP" altLang="en-US" sz="1050" dirty="0" smtClean="0">
                <a:latin typeface="Meiryo UI" panose="020B0604030504040204" pitchFamily="50" charset="-128"/>
                <a:ea typeface="Meiryo UI" panose="020B0604030504040204" pitchFamily="50" charset="-128"/>
              </a:rPr>
              <a:t>バル</a:t>
            </a:r>
            <a:r>
              <a:rPr lang="ja-JP" altLang="en-US" sz="1050" dirty="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976</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3</a:t>
            </a:r>
            <a:r>
              <a:rPr lang="ja-JP" altLang="en-US" sz="1050" dirty="0" smtClean="0">
                <a:latin typeface="Meiryo UI" panose="020B0604030504040204" pitchFamily="50" charset="-128"/>
                <a:ea typeface="Meiryo UI" panose="020B0604030504040204" pitchFamily="50" charset="-128"/>
              </a:rPr>
              <a:t>位：メルボルン</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フィッツロイ：</a:t>
            </a:r>
            <a:r>
              <a:rPr lang="en-US" altLang="ja-JP" sz="1050" dirty="0" smtClean="0">
                <a:latin typeface="Meiryo UI" panose="020B0604030504040204" pitchFamily="50" charset="-128"/>
                <a:ea typeface="Meiryo UI" panose="020B0604030504040204" pitchFamily="50" charset="-128"/>
              </a:rPr>
              <a:t>770</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100" b="1" u="sng" dirty="0" smtClean="0">
                <a:latin typeface="Meiryo UI" panose="020B0604030504040204" pitchFamily="50" charset="-128"/>
                <a:ea typeface="Meiryo UI" panose="020B0604030504040204" pitchFamily="50" charset="-128"/>
              </a:rPr>
              <a:t>4</a:t>
            </a:r>
            <a:r>
              <a:rPr lang="ja-JP" altLang="en-US" sz="1100" b="1" u="sng" dirty="0" smtClean="0">
                <a:latin typeface="Meiryo UI" panose="020B0604030504040204" pitchFamily="50" charset="-128"/>
                <a:ea typeface="Meiryo UI" panose="020B0604030504040204" pitchFamily="50" charset="-128"/>
              </a:rPr>
              <a:t>位：大阪</a:t>
            </a:r>
            <a:r>
              <a:rPr lang="ja-JP" altLang="en-US" sz="1100" b="1" u="sng" dirty="0">
                <a:latin typeface="Meiryo UI" panose="020B0604030504040204" pitchFamily="50" charset="-128"/>
                <a:ea typeface="Meiryo UI" panose="020B0604030504040204" pitchFamily="50" charset="-128"/>
              </a:rPr>
              <a:t>、</a:t>
            </a:r>
            <a:r>
              <a:rPr lang="ja-JP" altLang="en-US" sz="1100" b="1" u="sng" dirty="0" smtClean="0">
                <a:latin typeface="Meiryo UI" panose="020B0604030504040204" pitchFamily="50" charset="-128"/>
                <a:ea typeface="Meiryo UI" panose="020B0604030504040204" pitchFamily="50" charset="-128"/>
              </a:rPr>
              <a:t>此花区：</a:t>
            </a:r>
            <a:r>
              <a:rPr lang="en-US" altLang="ja-JP" sz="1100" b="1" u="sng" dirty="0" smtClean="0">
                <a:latin typeface="Meiryo UI" panose="020B0604030504040204" pitchFamily="50" charset="-128"/>
                <a:ea typeface="Meiryo UI" panose="020B0604030504040204" pitchFamily="50" charset="-128"/>
              </a:rPr>
              <a:t>609</a:t>
            </a:r>
            <a:r>
              <a:rPr lang="en-US" altLang="ja-JP" sz="1100" b="1" u="sng" dirty="0">
                <a:latin typeface="Meiryo UI" panose="020B0604030504040204" pitchFamily="50" charset="-128"/>
                <a:ea typeface="Meiryo UI" panose="020B0604030504040204" pitchFamily="50" charset="-128"/>
              </a:rPr>
              <a:t>%</a:t>
            </a:r>
            <a:r>
              <a:rPr lang="ja-JP" altLang="en-US" sz="1100" b="1" u="sng"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5</a:t>
            </a:r>
            <a:r>
              <a:rPr lang="ja-JP" altLang="en-US" sz="1050" dirty="0" smtClean="0">
                <a:latin typeface="Meiryo UI" panose="020B0604030504040204" pitchFamily="50" charset="-128"/>
                <a:ea typeface="Meiryo UI" panose="020B0604030504040204" pitchFamily="50" charset="-128"/>
              </a:rPr>
              <a:t>位：マルセイユ</a:t>
            </a:r>
            <a:r>
              <a:rPr lang="ja-JP" altLang="en-US" sz="1050" dirty="0">
                <a:latin typeface="Meiryo UI" panose="020B0604030504040204" pitchFamily="50" charset="-128"/>
                <a:ea typeface="Meiryo UI" panose="020B0604030504040204" pitchFamily="50" charset="-128"/>
              </a:rPr>
              <a:t>、シュット・</a:t>
            </a:r>
            <a:r>
              <a:rPr lang="ja-JP" altLang="en-US" sz="1050" dirty="0" smtClean="0">
                <a:latin typeface="Meiryo UI" panose="020B0604030504040204" pitchFamily="50" charset="-128"/>
                <a:ea typeface="Meiryo UI" panose="020B0604030504040204" pitchFamily="50" charset="-128"/>
              </a:rPr>
              <a:t>ラヴィ：</a:t>
            </a:r>
            <a:r>
              <a:rPr lang="en-US" altLang="ja-JP" sz="1050" dirty="0" smtClean="0">
                <a:latin typeface="Meiryo UI" panose="020B0604030504040204" pitchFamily="50" charset="-128"/>
                <a:ea typeface="Meiryo UI" panose="020B0604030504040204" pitchFamily="50" charset="-128"/>
              </a:rPr>
              <a:t>604</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6</a:t>
            </a:r>
            <a:r>
              <a:rPr lang="ja-JP" altLang="en-US" sz="1050" dirty="0" smtClean="0">
                <a:latin typeface="Meiryo UI" panose="020B0604030504040204" pitchFamily="50" charset="-128"/>
                <a:ea typeface="Meiryo UI" panose="020B0604030504040204" pitchFamily="50" charset="-128"/>
              </a:rPr>
              <a:t>位：トロント</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ロッククリフスマイス：</a:t>
            </a:r>
            <a:r>
              <a:rPr lang="en-US" altLang="ja-JP" sz="1050" dirty="0" smtClean="0">
                <a:latin typeface="Meiryo UI" panose="020B0604030504040204" pitchFamily="50" charset="-128"/>
                <a:ea typeface="Meiryo UI" panose="020B0604030504040204" pitchFamily="50" charset="-128"/>
              </a:rPr>
              <a:t>497</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7</a:t>
            </a:r>
            <a:r>
              <a:rPr lang="ja-JP" altLang="en-US" sz="1050" dirty="0" smtClean="0">
                <a:latin typeface="Meiryo UI" panose="020B0604030504040204" pitchFamily="50" charset="-128"/>
                <a:ea typeface="Meiryo UI" panose="020B0604030504040204" pitchFamily="50" charset="-128"/>
              </a:rPr>
              <a:t>位：マイアミ</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ミッドタウン：</a:t>
            </a:r>
            <a:r>
              <a:rPr lang="en-US" altLang="ja-JP" sz="1050" dirty="0" smtClean="0">
                <a:latin typeface="Meiryo UI" panose="020B0604030504040204" pitchFamily="50" charset="-128"/>
                <a:ea typeface="Meiryo UI" panose="020B0604030504040204" pitchFamily="50" charset="-128"/>
              </a:rPr>
              <a:t>430</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8</a:t>
            </a:r>
            <a:r>
              <a:rPr lang="ja-JP" altLang="en-US" sz="1050" dirty="0" smtClean="0">
                <a:latin typeface="Meiryo UI" panose="020B0604030504040204" pitchFamily="50" charset="-128"/>
                <a:ea typeface="Meiryo UI" panose="020B0604030504040204" pitchFamily="50" charset="-128"/>
              </a:rPr>
              <a:t>位：メキシコシティー</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ナルバルテ：</a:t>
            </a:r>
            <a:r>
              <a:rPr lang="en-US" altLang="ja-JP" sz="1050" dirty="0" smtClean="0">
                <a:latin typeface="Meiryo UI" panose="020B0604030504040204" pitchFamily="50" charset="-128"/>
                <a:ea typeface="Meiryo UI" panose="020B0604030504040204" pitchFamily="50" charset="-128"/>
              </a:rPr>
              <a:t>264</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9</a:t>
            </a:r>
            <a:r>
              <a:rPr lang="ja-JP" altLang="en-US" sz="1050" dirty="0" smtClean="0">
                <a:latin typeface="Meiryo UI" panose="020B0604030504040204" pitchFamily="50" charset="-128"/>
                <a:ea typeface="Meiryo UI" panose="020B0604030504040204" pitchFamily="50" charset="-128"/>
              </a:rPr>
              <a:t>位：シアトル</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ウェストシアトル：</a:t>
            </a:r>
            <a:r>
              <a:rPr lang="en-US" altLang="ja-JP" sz="1050" dirty="0" smtClean="0">
                <a:latin typeface="Meiryo UI" panose="020B0604030504040204" pitchFamily="50" charset="-128"/>
                <a:ea typeface="Meiryo UI" panose="020B0604030504040204" pitchFamily="50" charset="-128"/>
              </a:rPr>
              <a:t>230</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10</a:t>
            </a:r>
            <a:r>
              <a:rPr lang="ja-JP" altLang="en-US" sz="1050" dirty="0" smtClean="0">
                <a:latin typeface="Meiryo UI" panose="020B0604030504040204" pitchFamily="50" charset="-128"/>
                <a:ea typeface="Meiryo UI" panose="020B0604030504040204" pitchFamily="50" charset="-128"/>
              </a:rPr>
              <a:t>位：マドリード</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ウセラ：</a:t>
            </a:r>
            <a:r>
              <a:rPr lang="en-US" altLang="ja-JP" sz="1050" dirty="0" smtClean="0">
                <a:latin typeface="Meiryo UI" panose="020B0604030504040204" pitchFamily="50" charset="-128"/>
                <a:ea typeface="Meiryo UI" panose="020B0604030504040204" pitchFamily="50" charset="-128"/>
              </a:rPr>
              <a:t>228</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p:txBody>
      </p:sp>
      <p:cxnSp>
        <p:nvCxnSpPr>
          <p:cNvPr id="21" name="直線コネクタ 20"/>
          <p:cNvCxnSpPr/>
          <p:nvPr/>
        </p:nvCxnSpPr>
        <p:spPr>
          <a:xfrm>
            <a:off x="3045714" y="4027853"/>
            <a:ext cx="0" cy="2808000"/>
          </a:xfrm>
          <a:prstGeom prst="line">
            <a:avLst/>
          </a:prstGeom>
          <a:ln>
            <a:solidFill>
              <a:schemeClr val="tx1"/>
            </a:solidFill>
            <a:prstDash val="dashDot"/>
          </a:ln>
        </p:spPr>
        <p:style>
          <a:lnRef idx="1">
            <a:schemeClr val="accent1"/>
          </a:lnRef>
          <a:fillRef idx="0">
            <a:schemeClr val="accent1"/>
          </a:fillRef>
          <a:effectRef idx="0">
            <a:schemeClr val="accent1"/>
          </a:effectRef>
          <a:fontRef idx="minor">
            <a:schemeClr val="tx1"/>
          </a:fontRef>
        </p:style>
      </p:cxnSp>
      <p:sp>
        <p:nvSpPr>
          <p:cNvPr id="22" name="正方形/長方形 21"/>
          <p:cNvSpPr/>
          <p:nvPr/>
        </p:nvSpPr>
        <p:spPr>
          <a:xfrm>
            <a:off x="3303767" y="4146117"/>
            <a:ext cx="2236510" cy="276999"/>
          </a:xfrm>
          <a:prstGeom prst="rect">
            <a:avLst/>
          </a:prstGeom>
        </p:spPr>
        <p:txBody>
          <a:bodyPr wrap="none">
            <a:spAutoFit/>
          </a:bodyPr>
          <a:lstStyle/>
          <a:p>
            <a:r>
              <a:rPr lang="ja-JP" altLang="en-US" sz="1200" b="1" dirty="0" smtClean="0">
                <a:latin typeface="Meiryo UI" panose="020B0604030504040204" pitchFamily="50" charset="-128"/>
                <a:ea typeface="Meiryo UI" panose="020B0604030504040204" pitchFamily="50" charset="-128"/>
              </a:rPr>
              <a:t>注目の観光地ランキング　</a:t>
            </a:r>
            <a:r>
              <a:rPr lang="en-US" altLang="ja-JP" sz="1200" b="1" dirty="0" smtClean="0">
                <a:latin typeface="Meiryo UI" panose="020B0604030504040204" pitchFamily="50" charset="-128"/>
                <a:ea typeface="Meiryo UI" panose="020B0604030504040204" pitchFamily="50" charset="-128"/>
              </a:rPr>
              <a:t>2017</a:t>
            </a:r>
            <a:endParaRPr lang="ja-JP" altLang="en-US" sz="1200" b="1" dirty="0">
              <a:latin typeface="Meiryo UI" panose="020B0604030504040204" pitchFamily="50" charset="-128"/>
              <a:ea typeface="Meiryo UI" panose="020B0604030504040204" pitchFamily="50" charset="-128"/>
            </a:endParaRPr>
          </a:p>
        </p:txBody>
      </p:sp>
      <p:sp>
        <p:nvSpPr>
          <p:cNvPr id="23" name="正方形/長方形 22"/>
          <p:cNvSpPr/>
          <p:nvPr/>
        </p:nvSpPr>
        <p:spPr>
          <a:xfrm>
            <a:off x="3097825" y="6460300"/>
            <a:ext cx="1754006" cy="253916"/>
          </a:xfrm>
          <a:prstGeom prst="rect">
            <a:avLst/>
          </a:prstGeom>
        </p:spPr>
        <p:txBody>
          <a:bodyPr wrap="none">
            <a:spAutoFit/>
          </a:bodyPr>
          <a:lstStyle/>
          <a:p>
            <a:r>
              <a:rPr lang="ja-JP" altLang="en-US" sz="1050" dirty="0" smtClean="0">
                <a:latin typeface="Meiryo UI" panose="020B0604030504040204" pitchFamily="50" charset="-128"/>
                <a:ea typeface="Meiryo UI" panose="020B0604030504040204" pitchFamily="50" charset="-128"/>
              </a:rPr>
              <a:t>対前年宿泊客の伸び率順位</a:t>
            </a:r>
            <a:endParaRPr lang="ja-JP" altLang="en-US" sz="1050" dirty="0">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5307186" y="6492912"/>
            <a:ext cx="1401346" cy="246221"/>
          </a:xfrm>
          <a:prstGeom prst="rect">
            <a:avLst/>
          </a:prstGeom>
          <a:noFill/>
        </p:spPr>
        <p:txBody>
          <a:bodyPr wrap="none" rtlCol="0">
            <a:spAutoFit/>
          </a:bodyPr>
          <a:lstStyle/>
          <a:p>
            <a:r>
              <a:rPr lang="ja-JP" altLang="en-US" sz="1000" dirty="0" smtClean="0">
                <a:latin typeface="Meiryo UI" panose="020B0604030504040204" pitchFamily="50" charset="-128"/>
                <a:ea typeface="Meiryo UI" panose="020B0604030504040204" pitchFamily="50" charset="-128"/>
              </a:rPr>
              <a:t>出典：いずれも</a:t>
            </a:r>
            <a:r>
              <a:rPr lang="en-US" altLang="ja-JP" sz="1000" dirty="0" err="1" smtClean="0">
                <a:latin typeface="Meiryo UI" panose="020B0604030504040204" pitchFamily="50" charset="-128"/>
                <a:ea typeface="Meiryo UI" panose="020B0604030504040204" pitchFamily="50" charset="-128"/>
              </a:rPr>
              <a:t>Airbnb</a:t>
            </a:r>
            <a:endParaRPr kumimoji="1" lang="ja-JP" altLang="en-US" sz="1000" dirty="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262186" y="6600423"/>
            <a:ext cx="1370888" cy="246221"/>
          </a:xfrm>
          <a:prstGeom prst="rect">
            <a:avLst/>
          </a:prstGeom>
          <a:noFill/>
        </p:spPr>
        <p:txBody>
          <a:bodyPr wrap="none" rtlCol="0">
            <a:spAutoFit/>
          </a:bodyPr>
          <a:lstStyle/>
          <a:p>
            <a:r>
              <a:rPr lang="ja-JP" altLang="en-US" sz="1000" dirty="0" smtClean="0">
                <a:latin typeface="Meiryo UI" panose="020B0604030504040204" pitchFamily="50" charset="-128"/>
                <a:ea typeface="Meiryo UI" panose="020B0604030504040204" pitchFamily="50" charset="-128"/>
              </a:rPr>
              <a:t>出典：米マスター</a:t>
            </a:r>
            <a:r>
              <a:rPr lang="ja-JP" altLang="en-US" sz="1000" dirty="0">
                <a:latin typeface="Meiryo UI" panose="020B0604030504040204" pitchFamily="50" charset="-128"/>
                <a:ea typeface="Meiryo UI" panose="020B0604030504040204" pitchFamily="50" charset="-128"/>
              </a:rPr>
              <a:t>カー</a:t>
            </a:r>
            <a:r>
              <a:rPr lang="ja-JP" altLang="en-US" sz="1000" dirty="0" smtClean="0">
                <a:latin typeface="Meiryo UI" panose="020B0604030504040204" pitchFamily="50" charset="-128"/>
                <a:ea typeface="Meiryo UI" panose="020B0604030504040204" pitchFamily="50" charset="-128"/>
              </a:rPr>
              <a:t>ド</a:t>
            </a:r>
            <a:endParaRPr kumimoji="1" lang="ja-JP" altLang="en-US" sz="1000" dirty="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380125" y="4376268"/>
            <a:ext cx="2103461" cy="276999"/>
          </a:xfrm>
          <a:prstGeom prst="rect">
            <a:avLst/>
          </a:prstGeom>
          <a:noFill/>
        </p:spPr>
        <p:txBody>
          <a:bodyPr wrap="none" rtlCol="0">
            <a:spAutoFit/>
          </a:bodyPr>
          <a:lstStyle/>
          <a:p>
            <a:r>
              <a:rPr kumimoji="1" lang="en-US" altLang="ja-JP" sz="1200" dirty="0" smtClean="0">
                <a:latin typeface="Meiryo UI" panose="020B0604030504040204" pitchFamily="50" charset="-128"/>
                <a:ea typeface="Meiryo UI" panose="020B0604030504040204" pitchFamily="50" charset="-128"/>
              </a:rPr>
              <a:t>2016</a:t>
            </a:r>
            <a:r>
              <a:rPr kumimoji="1" lang="ja-JP" altLang="en-US" sz="1200" dirty="0" smtClean="0">
                <a:latin typeface="Meiryo UI" panose="020B0604030504040204" pitchFamily="50" charset="-128"/>
                <a:ea typeface="Meiryo UI" panose="020B0604030504040204" pitchFamily="50" charset="-128"/>
              </a:rPr>
              <a:t>年に続き</a:t>
            </a:r>
            <a:r>
              <a:rPr kumimoji="1" lang="en-US" altLang="ja-JP" sz="1200" dirty="0" smtClean="0">
                <a:latin typeface="Meiryo UI" panose="020B0604030504040204" pitchFamily="50" charset="-128"/>
                <a:ea typeface="Meiryo UI" panose="020B0604030504040204" pitchFamily="50" charset="-128"/>
              </a:rPr>
              <a:t>2</a:t>
            </a:r>
            <a:r>
              <a:rPr kumimoji="1" lang="ja-JP" altLang="en-US" sz="1200" dirty="0" smtClean="0">
                <a:latin typeface="Meiryo UI" panose="020B0604030504040204" pitchFamily="50" charset="-128"/>
                <a:ea typeface="Meiryo UI" panose="020B0604030504040204" pitchFamily="50" charset="-128"/>
              </a:rPr>
              <a:t>年連続の</a:t>
            </a:r>
            <a:r>
              <a:rPr lang="ja-JP" altLang="en-US" sz="1200" dirty="0">
                <a:latin typeface="Meiryo UI" panose="020B0604030504040204" pitchFamily="50" charset="-128"/>
                <a:ea typeface="Meiryo UI" panose="020B0604030504040204" pitchFamily="50" charset="-128"/>
              </a:rPr>
              <a:t>１</a:t>
            </a:r>
            <a:r>
              <a:rPr kumimoji="1" lang="ja-JP" altLang="en-US" sz="1200" dirty="0" smtClean="0">
                <a:latin typeface="Meiryo UI" panose="020B0604030504040204" pitchFamily="50" charset="-128"/>
                <a:ea typeface="Meiryo UI" panose="020B0604030504040204" pitchFamily="50" charset="-128"/>
              </a:rPr>
              <a:t>位</a:t>
            </a:r>
            <a:endParaRPr kumimoji="1" lang="ja-JP" altLang="en-US" sz="1200" dirty="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3303863" y="1371539"/>
            <a:ext cx="2427268" cy="276999"/>
          </a:xfrm>
          <a:prstGeom prst="rect">
            <a:avLst/>
          </a:prstGeom>
          <a:noFill/>
        </p:spPr>
        <p:txBody>
          <a:bodyPr wrap="none" rtlCol="0">
            <a:spAutoFit/>
          </a:bodyPr>
          <a:lstStyle/>
          <a:p>
            <a:r>
              <a:rPr kumimoji="1" lang="en-US" altLang="ja-JP" sz="1200" dirty="0" smtClean="0">
                <a:latin typeface="Meiryo UI" panose="020B0604030504040204" pitchFamily="50" charset="-128"/>
                <a:ea typeface="Meiryo UI" panose="020B0604030504040204" pitchFamily="50" charset="-128"/>
              </a:rPr>
              <a:t>2015</a:t>
            </a:r>
            <a:r>
              <a:rPr kumimoji="1" lang="ja-JP" altLang="en-US" sz="1200" dirty="0" smtClean="0">
                <a:latin typeface="Meiryo UI" panose="020B0604030504040204" pitchFamily="50" charset="-128"/>
                <a:ea typeface="Meiryo UI" panose="020B0604030504040204" pitchFamily="50" charset="-128"/>
              </a:rPr>
              <a:t>年</a:t>
            </a:r>
            <a:r>
              <a:rPr lang="ja-JP" altLang="en-US" sz="1200" dirty="0" smtClean="0">
                <a:latin typeface="Meiryo UI" panose="020B0604030504040204" pitchFamily="50" charset="-128"/>
                <a:ea typeface="Meiryo UI" panose="020B0604030504040204" pitchFamily="50" charset="-128"/>
              </a:rPr>
              <a:t>に続き、安定した</a:t>
            </a:r>
            <a:r>
              <a:rPr kumimoji="1" lang="en-US" altLang="ja-JP" sz="1200" dirty="0" smtClean="0">
                <a:latin typeface="Meiryo UI" panose="020B0604030504040204" pitchFamily="50" charset="-128"/>
                <a:ea typeface="Meiryo UI" panose="020B0604030504040204" pitchFamily="50" charset="-128"/>
              </a:rPr>
              <a:t>3</a:t>
            </a:r>
            <a:r>
              <a:rPr kumimoji="1" lang="ja-JP" altLang="en-US" sz="1200" dirty="0" smtClean="0">
                <a:latin typeface="Meiryo UI" panose="020B0604030504040204" pitchFamily="50" charset="-128"/>
                <a:ea typeface="Meiryo UI" panose="020B0604030504040204" pitchFamily="50" charset="-128"/>
              </a:rPr>
              <a:t>位を維持</a:t>
            </a:r>
            <a:endParaRPr kumimoji="1" lang="ja-JP" altLang="en-US" sz="1200" dirty="0">
              <a:latin typeface="Meiryo UI" panose="020B0604030504040204" pitchFamily="50" charset="-128"/>
              <a:ea typeface="Meiryo UI" panose="020B0604030504040204" pitchFamily="50" charset="-128"/>
            </a:endParaRPr>
          </a:p>
        </p:txBody>
      </p:sp>
      <p:sp>
        <p:nvSpPr>
          <p:cNvPr id="29" name="テキスト ボックス 28"/>
          <p:cNvSpPr txBox="1"/>
          <p:nvPr/>
        </p:nvSpPr>
        <p:spPr>
          <a:xfrm>
            <a:off x="225749" y="3739190"/>
            <a:ext cx="1561646" cy="246221"/>
          </a:xfrm>
          <a:prstGeom prst="rect">
            <a:avLst/>
          </a:prstGeom>
          <a:noFill/>
        </p:spPr>
        <p:txBody>
          <a:bodyPr wrap="none" rtlCol="0">
            <a:spAutoFit/>
          </a:bodyPr>
          <a:lstStyle/>
          <a:p>
            <a:r>
              <a:rPr lang="ja-JP" altLang="en-US" sz="1000" dirty="0" smtClean="0">
                <a:latin typeface="Meiryo UI" panose="020B0604030504040204" pitchFamily="50" charset="-128"/>
                <a:ea typeface="Meiryo UI" panose="020B0604030504040204" pitchFamily="50" charset="-128"/>
              </a:rPr>
              <a:t>出典：</a:t>
            </a:r>
            <a:r>
              <a:rPr lang="en-US" altLang="ja-JP" sz="1000" dirty="0" smtClean="0">
                <a:latin typeface="Meiryo UI" panose="020B0604030504040204" pitchFamily="50" charset="-128"/>
                <a:ea typeface="Meiryo UI" panose="020B0604030504040204" pitchFamily="50" charset="-128"/>
              </a:rPr>
              <a:t>EIU</a:t>
            </a:r>
            <a:r>
              <a:rPr lang="ja-JP" altLang="en-US" sz="1000" dirty="0" smtClean="0">
                <a:latin typeface="Meiryo UI" panose="020B0604030504040204" pitchFamily="50" charset="-128"/>
                <a:ea typeface="Meiryo UI" panose="020B0604030504040204" pitchFamily="50" charset="-128"/>
              </a:rPr>
              <a:t>（英経済誌）</a:t>
            </a:r>
            <a:endParaRPr kumimoji="1" lang="ja-JP" altLang="en-US" sz="1000" dirty="0">
              <a:latin typeface="Meiryo UI" panose="020B0604030504040204" pitchFamily="50" charset="-128"/>
              <a:ea typeface="Meiryo UI" panose="020B0604030504040204" pitchFamily="50" charset="-128"/>
            </a:endParaRPr>
          </a:p>
        </p:txBody>
      </p:sp>
      <p:sp>
        <p:nvSpPr>
          <p:cNvPr id="30" name="正方形/長方形 29"/>
          <p:cNvSpPr/>
          <p:nvPr/>
        </p:nvSpPr>
        <p:spPr>
          <a:xfrm>
            <a:off x="6010979" y="4741320"/>
            <a:ext cx="3037488" cy="1715854"/>
          </a:xfrm>
          <a:prstGeom prst="rect">
            <a:avLst/>
          </a:prstGeom>
          <a:solidFill>
            <a:schemeClr val="bg1">
              <a:lumMod val="95000"/>
            </a:schemeClr>
          </a:solidFill>
          <a:ln>
            <a:solidFill>
              <a:schemeClr val="tx1"/>
            </a:solidFill>
            <a:prstDash val="dash"/>
          </a:ln>
        </p:spPr>
        <p:txBody>
          <a:bodyPr wrap="square">
            <a:spAutoFit/>
          </a:bodyPr>
          <a:lstStyle/>
          <a:p>
            <a:r>
              <a:rPr lang="en-US" altLang="ja-JP" sz="1100" b="1" u="sng" dirty="0" smtClean="0">
                <a:latin typeface="Meiryo UI" panose="020B0604030504040204" pitchFamily="50" charset="-128"/>
                <a:ea typeface="Meiryo UI" panose="020B0604030504040204" pitchFamily="50" charset="-128"/>
              </a:rPr>
              <a:t>1</a:t>
            </a:r>
            <a:r>
              <a:rPr lang="ja-JP" altLang="en-US" sz="1100" b="1" u="sng" dirty="0" smtClean="0">
                <a:latin typeface="Meiryo UI" panose="020B0604030504040204" pitchFamily="50" charset="-128"/>
                <a:ea typeface="Meiryo UI" panose="020B0604030504040204" pitchFamily="50" charset="-128"/>
              </a:rPr>
              <a:t>位：大阪</a:t>
            </a:r>
            <a:r>
              <a:rPr lang="ja-JP" altLang="en-US" sz="1100" b="1" u="sng" dirty="0">
                <a:latin typeface="Meiryo UI" panose="020B0604030504040204" pitchFamily="50" charset="-128"/>
                <a:ea typeface="Meiryo UI" panose="020B0604030504040204" pitchFamily="50" charset="-128"/>
              </a:rPr>
              <a:t>、</a:t>
            </a:r>
            <a:r>
              <a:rPr lang="ja-JP" altLang="en-US" sz="1100" b="1" u="sng" dirty="0" smtClean="0">
                <a:latin typeface="Meiryo UI" panose="020B0604030504040204" pitchFamily="50" charset="-128"/>
                <a:ea typeface="Meiryo UI" panose="020B0604030504040204" pitchFamily="50" charset="-128"/>
              </a:rPr>
              <a:t>中央区：</a:t>
            </a:r>
            <a:r>
              <a:rPr lang="en-US" altLang="ja-JP" sz="1100" b="1" u="sng" dirty="0" smtClean="0">
                <a:latin typeface="Meiryo UI" panose="020B0604030504040204" pitchFamily="50" charset="-128"/>
                <a:ea typeface="Meiryo UI" panose="020B0604030504040204" pitchFamily="50" charset="-128"/>
              </a:rPr>
              <a:t>7,000</a:t>
            </a:r>
            <a:r>
              <a:rPr lang="en-US" altLang="ja-JP" sz="1100" b="1" u="sng" dirty="0">
                <a:latin typeface="Meiryo UI" panose="020B0604030504040204" pitchFamily="50" charset="-128"/>
                <a:ea typeface="Meiryo UI" panose="020B0604030504040204" pitchFamily="50" charset="-128"/>
              </a:rPr>
              <a:t>%</a:t>
            </a:r>
            <a:r>
              <a:rPr lang="ja-JP" altLang="en-US" sz="1100" b="1" u="sng" dirty="0" smtClean="0">
                <a:latin typeface="Meiryo UI" panose="020B0604030504040204" pitchFamily="50" charset="-128"/>
                <a:ea typeface="Meiryo UI" panose="020B0604030504040204" pitchFamily="50" charset="-128"/>
              </a:rPr>
              <a:t>増</a:t>
            </a:r>
            <a:endParaRPr lang="en-US" altLang="ja-JP" sz="1100" b="1" u="sng" dirty="0">
              <a:latin typeface="Meiryo UI" panose="020B0604030504040204" pitchFamily="50" charset="-128"/>
              <a:ea typeface="Meiryo UI" panose="020B0604030504040204" pitchFamily="50" charset="-128"/>
            </a:endParaRPr>
          </a:p>
          <a:p>
            <a:r>
              <a:rPr lang="en-US" altLang="ja-JP" sz="1050" dirty="0" smtClean="0">
                <a:latin typeface="Meiryo UI" panose="020B0604030504040204" pitchFamily="50" charset="-128"/>
                <a:ea typeface="Meiryo UI" panose="020B0604030504040204" pitchFamily="50" charset="-128"/>
              </a:rPr>
              <a:t>2</a:t>
            </a:r>
            <a:r>
              <a:rPr lang="ja-JP" altLang="en-US" sz="1050" dirty="0" smtClean="0">
                <a:latin typeface="Meiryo UI" panose="020B0604030504040204" pitchFamily="50" charset="-128"/>
                <a:ea typeface="Meiryo UI" panose="020B0604030504040204" pitchFamily="50" charset="-128"/>
              </a:rPr>
              <a:t>位：バンコク</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バンランプー：</a:t>
            </a:r>
            <a:r>
              <a:rPr lang="en-US" altLang="ja-JP" sz="1050" dirty="0" smtClean="0">
                <a:latin typeface="Meiryo UI" panose="020B0604030504040204" pitchFamily="50" charset="-128"/>
                <a:ea typeface="Meiryo UI" panose="020B0604030504040204" pitchFamily="50" charset="-128"/>
              </a:rPr>
              <a:t>1,230</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3</a:t>
            </a:r>
            <a:r>
              <a:rPr lang="ja-JP" altLang="en-US" sz="1050" dirty="0" smtClean="0">
                <a:latin typeface="Meiryo UI" panose="020B0604030504040204" pitchFamily="50" charset="-128"/>
                <a:ea typeface="Meiryo UI" panose="020B0604030504040204" pitchFamily="50" charset="-128"/>
              </a:rPr>
              <a:t>位</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クアラルンプール</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ブリックフィールズ：</a:t>
            </a:r>
            <a:r>
              <a:rPr lang="en-US" altLang="ja-JP" sz="1000" dirty="0" smtClean="0">
                <a:latin typeface="Meiryo UI" panose="020B0604030504040204" pitchFamily="50" charset="-128"/>
                <a:ea typeface="Meiryo UI" panose="020B0604030504040204" pitchFamily="50" charset="-128"/>
              </a:rPr>
              <a:t>1,200</a:t>
            </a:r>
            <a:r>
              <a:rPr lang="en-US" altLang="ja-JP" sz="1000" dirty="0">
                <a:latin typeface="Meiryo UI" panose="020B0604030504040204" pitchFamily="50" charset="-128"/>
                <a:ea typeface="Meiryo UI" panose="020B0604030504040204" pitchFamily="50" charset="-128"/>
              </a:rPr>
              <a:t>%</a:t>
            </a:r>
            <a:r>
              <a:rPr lang="ja-JP" altLang="en-US" sz="1000" dirty="0">
                <a:latin typeface="Meiryo UI" panose="020B0604030504040204" pitchFamily="50" charset="-128"/>
                <a:ea typeface="Meiryo UI" panose="020B0604030504040204" pitchFamily="50" charset="-128"/>
              </a:rPr>
              <a:t>増</a:t>
            </a:r>
            <a:endParaRPr lang="ja-JP" altLang="en-US" sz="1050" dirty="0">
              <a:latin typeface="Meiryo UI" panose="020B0604030504040204" pitchFamily="50" charset="-128"/>
              <a:ea typeface="Meiryo UI" panose="020B0604030504040204" pitchFamily="50" charset="-128"/>
            </a:endParaRPr>
          </a:p>
          <a:p>
            <a:r>
              <a:rPr lang="en-US" altLang="ja-JP" sz="1050" dirty="0" smtClean="0">
                <a:latin typeface="Meiryo UI" panose="020B0604030504040204" pitchFamily="50" charset="-128"/>
                <a:ea typeface="Meiryo UI" panose="020B0604030504040204" pitchFamily="50" charset="-128"/>
              </a:rPr>
              <a:t>4</a:t>
            </a:r>
            <a:r>
              <a:rPr lang="ja-JP" altLang="en-US" sz="1050" dirty="0" smtClean="0">
                <a:latin typeface="Meiryo UI" panose="020B0604030504040204" pitchFamily="50" charset="-128"/>
                <a:ea typeface="Meiryo UI" panose="020B0604030504040204" pitchFamily="50" charset="-128"/>
              </a:rPr>
              <a:t>位：ボルドー</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カピュサン</a:t>
            </a:r>
            <a:r>
              <a:rPr lang="ja-JP" altLang="en-US" sz="1050" dirty="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960</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5</a:t>
            </a:r>
            <a:r>
              <a:rPr lang="ja-JP" altLang="en-US" sz="1050" dirty="0" smtClean="0">
                <a:latin typeface="Meiryo UI" panose="020B0604030504040204" pitchFamily="50" charset="-128"/>
                <a:ea typeface="Meiryo UI" panose="020B0604030504040204" pitchFamily="50" charset="-128"/>
              </a:rPr>
              <a:t>位：アテネ</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コウカキ：</a:t>
            </a:r>
            <a:r>
              <a:rPr lang="en-US" altLang="ja-JP" sz="1050" dirty="0" smtClean="0">
                <a:latin typeface="Meiryo UI" panose="020B0604030504040204" pitchFamily="50" charset="-128"/>
                <a:ea typeface="Meiryo UI" panose="020B0604030504040204" pitchFamily="50" charset="-128"/>
              </a:rPr>
              <a:t> </a:t>
            </a:r>
            <a:r>
              <a:rPr lang="en-US" altLang="ja-JP" sz="1050" dirty="0">
                <a:latin typeface="Meiryo UI" panose="020B0604030504040204" pitchFamily="50" charset="-128"/>
                <a:ea typeface="Meiryo UI" panose="020B0604030504040204" pitchFamily="50" charset="-128"/>
              </a:rPr>
              <a:t>800%</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6</a:t>
            </a:r>
            <a:r>
              <a:rPr lang="ja-JP" altLang="en-US" sz="1050" dirty="0" smtClean="0">
                <a:latin typeface="Meiryo UI" panose="020B0604030504040204" pitchFamily="50" charset="-128"/>
                <a:ea typeface="Meiryo UI" panose="020B0604030504040204" pitchFamily="50" charset="-128"/>
              </a:rPr>
              <a:t>位</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セビリア</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トリアナ</a:t>
            </a:r>
            <a:r>
              <a:rPr lang="ja-JP" altLang="en-US" sz="1050" dirty="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 </a:t>
            </a:r>
            <a:r>
              <a:rPr lang="en-US" altLang="ja-JP" sz="1050" dirty="0">
                <a:latin typeface="Meiryo UI" panose="020B0604030504040204" pitchFamily="50" charset="-128"/>
                <a:ea typeface="Meiryo UI" panose="020B0604030504040204" pitchFamily="50" charset="-128"/>
              </a:rPr>
              <a:t>770%</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7</a:t>
            </a:r>
            <a:r>
              <a:rPr lang="ja-JP" altLang="en-US" sz="1050" dirty="0" smtClean="0">
                <a:latin typeface="Meiryo UI" panose="020B0604030504040204" pitchFamily="50" charset="-128"/>
                <a:ea typeface="Meiryo UI" panose="020B0604030504040204" pitchFamily="50" charset="-128"/>
              </a:rPr>
              <a:t>位：ハンブルク</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ハンマーブローク：</a:t>
            </a:r>
            <a:r>
              <a:rPr lang="en-US" altLang="ja-JP" sz="1050" dirty="0" smtClean="0">
                <a:latin typeface="Meiryo UI" panose="020B0604030504040204" pitchFamily="50" charset="-128"/>
                <a:ea typeface="Meiryo UI" panose="020B0604030504040204" pitchFamily="50" charset="-128"/>
              </a:rPr>
              <a:t>415</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8</a:t>
            </a:r>
            <a:r>
              <a:rPr lang="ja-JP" altLang="en-US" sz="1050" dirty="0" smtClean="0">
                <a:latin typeface="Meiryo UI" panose="020B0604030504040204" pitchFamily="50" charset="-128"/>
                <a:ea typeface="Meiryo UI" panose="020B0604030504040204" pitchFamily="50" charset="-128"/>
              </a:rPr>
              <a:t>位：オアフ</a:t>
            </a:r>
            <a:r>
              <a:rPr lang="ja-JP" altLang="en-US" sz="1050" dirty="0">
                <a:latin typeface="Meiryo UI" panose="020B0604030504040204" pitchFamily="50" charset="-128"/>
                <a:ea typeface="Meiryo UI" panose="020B0604030504040204" pitchFamily="50" charset="-128"/>
              </a:rPr>
              <a:t>島、</a:t>
            </a:r>
            <a:r>
              <a:rPr lang="ja-JP" altLang="en-US" sz="1050" dirty="0" smtClean="0">
                <a:latin typeface="Meiryo UI" panose="020B0604030504040204" pitchFamily="50" charset="-128"/>
                <a:ea typeface="Meiryo UI" panose="020B0604030504040204" pitchFamily="50" charset="-128"/>
              </a:rPr>
              <a:t>カネオヘ：</a:t>
            </a:r>
            <a:r>
              <a:rPr lang="en-US" altLang="ja-JP" sz="1050" dirty="0" smtClean="0">
                <a:latin typeface="Meiryo UI" panose="020B0604030504040204" pitchFamily="50" charset="-128"/>
                <a:ea typeface="Meiryo UI" panose="020B0604030504040204" pitchFamily="50" charset="-128"/>
              </a:rPr>
              <a:t>320</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9</a:t>
            </a:r>
            <a:r>
              <a:rPr lang="ja-JP" altLang="en-US" sz="1050" dirty="0" smtClean="0">
                <a:latin typeface="Meiryo UI" panose="020B0604030504040204" pitchFamily="50" charset="-128"/>
                <a:ea typeface="Meiryo UI" panose="020B0604030504040204" pitchFamily="50" charset="-128"/>
              </a:rPr>
              <a:t>位：フォルタレザ</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メイレーレス：</a:t>
            </a:r>
            <a:r>
              <a:rPr lang="en-US" altLang="ja-JP" sz="1050" dirty="0" smtClean="0">
                <a:latin typeface="Meiryo UI" panose="020B0604030504040204" pitchFamily="50" charset="-128"/>
                <a:ea typeface="Meiryo UI" panose="020B0604030504040204" pitchFamily="50" charset="-128"/>
              </a:rPr>
              <a:t>285</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a:p>
            <a:r>
              <a:rPr lang="en-US" altLang="ja-JP" sz="1050" dirty="0" smtClean="0">
                <a:latin typeface="Meiryo UI" panose="020B0604030504040204" pitchFamily="50" charset="-128"/>
                <a:ea typeface="Meiryo UI" panose="020B0604030504040204" pitchFamily="50" charset="-128"/>
              </a:rPr>
              <a:t>10</a:t>
            </a:r>
            <a:r>
              <a:rPr lang="ja-JP" altLang="en-US" sz="1050" dirty="0" smtClean="0">
                <a:latin typeface="Meiryo UI" panose="020B0604030504040204" pitchFamily="50" charset="-128"/>
                <a:ea typeface="Meiryo UI" panose="020B0604030504040204" pitchFamily="50" charset="-128"/>
              </a:rPr>
              <a:t>位：メキシコシティ</a:t>
            </a:r>
            <a:r>
              <a:rPr lang="ja-JP" altLang="en-US" sz="1050" dirty="0">
                <a:latin typeface="Meiryo UI" panose="020B0604030504040204" pitchFamily="50" charset="-128"/>
                <a:ea typeface="Meiryo UI" panose="020B0604030504040204" pitchFamily="50" charset="-128"/>
              </a:rPr>
              <a:t>、ローマ・</a:t>
            </a:r>
            <a:r>
              <a:rPr lang="ja-JP" altLang="en-US" sz="1050" dirty="0" smtClean="0">
                <a:latin typeface="Meiryo UI" panose="020B0604030504040204" pitchFamily="50" charset="-128"/>
                <a:ea typeface="Meiryo UI" panose="020B0604030504040204" pitchFamily="50" charset="-128"/>
              </a:rPr>
              <a:t>スール：</a:t>
            </a:r>
            <a:r>
              <a:rPr lang="en-US" altLang="ja-JP" sz="1050" dirty="0" smtClean="0">
                <a:latin typeface="Meiryo UI" panose="020B0604030504040204" pitchFamily="50" charset="-128"/>
                <a:ea typeface="Meiryo UI" panose="020B0604030504040204" pitchFamily="50" charset="-128"/>
              </a:rPr>
              <a:t>275</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増</a:t>
            </a:r>
          </a:p>
        </p:txBody>
      </p:sp>
      <p:sp>
        <p:nvSpPr>
          <p:cNvPr id="31" name="正方形/長方形 30"/>
          <p:cNvSpPr/>
          <p:nvPr/>
        </p:nvSpPr>
        <p:spPr>
          <a:xfrm>
            <a:off x="6165265" y="4120359"/>
            <a:ext cx="2731838" cy="276999"/>
          </a:xfrm>
          <a:prstGeom prst="rect">
            <a:avLst/>
          </a:prstGeom>
        </p:spPr>
        <p:txBody>
          <a:bodyPr wrap="none">
            <a:spAutoFit/>
          </a:bodyPr>
          <a:lstStyle/>
          <a:p>
            <a:r>
              <a:rPr lang="ja-JP" altLang="en-US" sz="1200" b="1" dirty="0" smtClean="0">
                <a:latin typeface="Meiryo UI" panose="020B0604030504040204" pitchFamily="50" charset="-128"/>
                <a:ea typeface="Meiryo UI" panose="020B0604030504040204" pitchFamily="50" charset="-128"/>
              </a:rPr>
              <a:t>訪れるべき世界の地域ランキング　</a:t>
            </a:r>
            <a:r>
              <a:rPr lang="en-US" altLang="ja-JP" sz="1200" b="1" dirty="0" smtClean="0">
                <a:latin typeface="Meiryo UI" panose="020B0604030504040204" pitchFamily="50" charset="-128"/>
                <a:ea typeface="Meiryo UI" panose="020B0604030504040204" pitchFamily="50" charset="-128"/>
              </a:rPr>
              <a:t>2016</a:t>
            </a:r>
            <a:endParaRPr lang="ja-JP" altLang="en-US" sz="1200" b="1" dirty="0">
              <a:latin typeface="Meiryo UI" panose="020B0604030504040204" pitchFamily="50" charset="-128"/>
              <a:ea typeface="Meiryo UI" panose="020B0604030504040204" pitchFamily="50" charset="-128"/>
            </a:endParaRPr>
          </a:p>
        </p:txBody>
      </p:sp>
      <p:sp>
        <p:nvSpPr>
          <p:cNvPr id="32" name="テキスト ボックス 31"/>
          <p:cNvSpPr txBox="1"/>
          <p:nvPr/>
        </p:nvSpPr>
        <p:spPr>
          <a:xfrm>
            <a:off x="5076800" y="4373396"/>
            <a:ext cx="1939955" cy="276999"/>
          </a:xfrm>
          <a:prstGeom prst="rect">
            <a:avLst/>
          </a:prstGeom>
          <a:noFill/>
        </p:spPr>
        <p:txBody>
          <a:bodyPr wrap="none" rtlCol="0">
            <a:spAutoFit/>
          </a:bodyPr>
          <a:lstStyle/>
          <a:p>
            <a:r>
              <a:rPr kumimoji="1" lang="ja-JP" altLang="en-US" sz="1200" dirty="0" smtClean="0">
                <a:latin typeface="Meiryo UI" panose="020B0604030504040204" pitchFamily="50" charset="-128"/>
                <a:ea typeface="Meiryo UI" panose="020B0604030504040204" pitchFamily="50" charset="-128"/>
              </a:rPr>
              <a:t>世界の旅行者が大阪に注目</a:t>
            </a:r>
            <a:endParaRPr kumimoji="1" lang="ja-JP" altLang="en-US" sz="1200" dirty="0">
              <a:latin typeface="Meiryo UI" panose="020B0604030504040204" pitchFamily="50" charset="-128"/>
              <a:ea typeface="Meiryo UI" panose="020B0604030504040204" pitchFamily="50" charset="-128"/>
            </a:endParaRPr>
          </a:p>
        </p:txBody>
      </p:sp>
      <p:graphicFrame>
        <p:nvGraphicFramePr>
          <p:cNvPr id="10" name="表 9"/>
          <p:cNvGraphicFramePr>
            <a:graphicFrameLocks noGrp="1"/>
          </p:cNvGraphicFramePr>
          <p:nvPr>
            <p:extLst>
              <p:ext uri="{D42A27DB-BD31-4B8C-83A1-F6EECF244321}">
                <p14:modId xmlns:p14="http://schemas.microsoft.com/office/powerpoint/2010/main" val="2949408240"/>
              </p:ext>
            </p:extLst>
          </p:nvPr>
        </p:nvGraphicFramePr>
        <p:xfrm>
          <a:off x="145824" y="1699516"/>
          <a:ext cx="2715895" cy="2026920"/>
        </p:xfrm>
        <a:graphic>
          <a:graphicData uri="http://schemas.openxmlformats.org/drawingml/2006/table">
            <a:tbl>
              <a:tblPr firstRow="1" bandRow="1">
                <a:tableStyleId>{5940675A-B579-460E-94D1-54222C63F5DA}</a:tableStyleId>
              </a:tblPr>
              <a:tblGrid>
                <a:gridCol w="579755">
                  <a:extLst>
                    <a:ext uri="{9D8B030D-6E8A-4147-A177-3AD203B41FA5}">
                      <a16:colId xmlns:a16="http://schemas.microsoft.com/office/drawing/2014/main" val="20000"/>
                    </a:ext>
                  </a:extLst>
                </a:gridCol>
                <a:gridCol w="579755">
                  <a:extLst>
                    <a:ext uri="{9D8B030D-6E8A-4147-A177-3AD203B41FA5}">
                      <a16:colId xmlns:a16="http://schemas.microsoft.com/office/drawing/2014/main" val="20001"/>
                    </a:ext>
                  </a:extLst>
                </a:gridCol>
                <a:gridCol w="992505">
                  <a:extLst>
                    <a:ext uri="{9D8B030D-6E8A-4147-A177-3AD203B41FA5}">
                      <a16:colId xmlns:a16="http://schemas.microsoft.com/office/drawing/2014/main" val="20002"/>
                    </a:ext>
                  </a:extLst>
                </a:gridCol>
                <a:gridCol w="563880">
                  <a:extLst>
                    <a:ext uri="{9D8B030D-6E8A-4147-A177-3AD203B41FA5}">
                      <a16:colId xmlns:a16="http://schemas.microsoft.com/office/drawing/2014/main" val="20003"/>
                    </a:ext>
                  </a:extLst>
                </a:gridCol>
              </a:tblGrid>
              <a:tr h="0">
                <a:tc>
                  <a:txBody>
                    <a:bodyPr/>
                    <a:lstStyle/>
                    <a:p>
                      <a:pPr algn="ctr"/>
                      <a:r>
                        <a:rPr kumimoji="1" lang="en-US" altLang="ja-JP" sz="1100" dirty="0" smtClean="0">
                          <a:latin typeface="Meiryo UI" panose="020B0604030504040204" pitchFamily="50" charset="-128"/>
                          <a:ea typeface="Meiryo UI" panose="020B0604030504040204" pitchFamily="50" charset="-128"/>
                        </a:rPr>
                        <a:t>2018</a:t>
                      </a:r>
                      <a:endParaRPr kumimoji="1" lang="ja-JP" altLang="en-US" sz="1100" dirty="0">
                        <a:latin typeface="Meiryo UI" panose="020B0604030504040204" pitchFamily="50" charset="-128"/>
                        <a:ea typeface="Meiryo UI" panose="020B0604030504040204" pitchFamily="50" charset="-128"/>
                      </a:endParaRPr>
                    </a:p>
                  </a:txBody>
                  <a:tcPr>
                    <a:lnR w="12700" cap="flat" cmpd="sng" algn="ctr">
                      <a:solidFill>
                        <a:schemeClr val="tx1"/>
                      </a:solidFill>
                      <a:prstDash val="dash"/>
                      <a:round/>
                      <a:headEnd type="none" w="med" len="med"/>
                      <a:tailEnd type="none" w="med" len="med"/>
                    </a:lnR>
                    <a:solidFill>
                      <a:schemeClr val="accent1">
                        <a:lumMod val="40000"/>
                        <a:lumOff val="60000"/>
                      </a:schemeClr>
                    </a:solidFill>
                  </a:tcPr>
                </a:tc>
                <a:tc>
                  <a:txBody>
                    <a:bodyPr/>
                    <a:lstStyle/>
                    <a:p>
                      <a:pPr algn="ctr"/>
                      <a:r>
                        <a:rPr kumimoji="1" lang="en-US" altLang="ja-JP" sz="1100" dirty="0" smtClean="0">
                          <a:latin typeface="Meiryo UI" panose="020B0604030504040204" pitchFamily="50" charset="-128"/>
                          <a:ea typeface="Meiryo UI" panose="020B0604030504040204" pitchFamily="50" charset="-128"/>
                        </a:rPr>
                        <a:t>2017</a:t>
                      </a:r>
                      <a:endParaRPr kumimoji="1" lang="ja-JP" altLang="en-US" sz="1100" dirty="0">
                        <a:latin typeface="Meiryo UI" panose="020B0604030504040204" pitchFamily="50" charset="-128"/>
                        <a:ea typeface="Meiryo UI" panose="020B0604030504040204" pitchFamily="50" charset="-128"/>
                      </a:endParaRPr>
                    </a:p>
                  </a:txBody>
                  <a:tcPr>
                    <a:lnL w="12700" cap="flat" cmpd="sng" algn="ctr">
                      <a:solidFill>
                        <a:schemeClr val="tx1"/>
                      </a:solidFill>
                      <a:prstDash val="dash"/>
                      <a:round/>
                      <a:headEnd type="none" w="med" len="med"/>
                      <a:tailEnd type="none" w="med" len="med"/>
                    </a:lnL>
                    <a:solidFill>
                      <a:schemeClr val="accent1">
                        <a:lumMod val="40000"/>
                        <a:lumOff val="60000"/>
                      </a:schemeClr>
                    </a:solidFill>
                  </a:tcPr>
                </a:tc>
                <a:tc>
                  <a:txBody>
                    <a:bodyPr/>
                    <a:lstStyle/>
                    <a:p>
                      <a:pPr algn="ctr"/>
                      <a:r>
                        <a:rPr kumimoji="1" lang="ja-JP" altLang="en-US" sz="1100" dirty="0" smtClean="0">
                          <a:latin typeface="Meiryo UI" panose="020B0604030504040204" pitchFamily="50" charset="-128"/>
                          <a:ea typeface="Meiryo UI" panose="020B0604030504040204" pitchFamily="50" charset="-128"/>
                        </a:rPr>
                        <a:t>都市名</a:t>
                      </a:r>
                      <a:endParaRPr kumimoji="1" lang="ja-JP" altLang="en-US" sz="1100"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100" dirty="0" smtClean="0">
                          <a:latin typeface="Meiryo UI" panose="020B0604030504040204" pitchFamily="50" charset="-128"/>
                          <a:ea typeface="Meiryo UI" panose="020B0604030504040204" pitchFamily="50" charset="-128"/>
                        </a:rPr>
                        <a:t>点数</a:t>
                      </a:r>
                      <a:endParaRPr kumimoji="1" lang="ja-JP" altLang="en-US" sz="1100"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extLst>
                  <a:ext uri="{0D108BD9-81ED-4DB2-BD59-A6C34878D82A}">
                    <a16:rowId xmlns:a16="http://schemas.microsoft.com/office/drawing/2014/main" val="10000"/>
                  </a:ext>
                </a:extLst>
              </a:tr>
              <a:tr h="402745">
                <a:tc>
                  <a:txBody>
                    <a:bodyPr/>
                    <a:lstStyle/>
                    <a:p>
                      <a:pPr algn="ctr"/>
                      <a:r>
                        <a:rPr kumimoji="1" lang="ja-JP" altLang="en-US" sz="1100" dirty="0" smtClean="0">
                          <a:latin typeface="Meiryo UI" panose="020B0604030504040204" pitchFamily="50" charset="-128"/>
                          <a:ea typeface="Meiryo UI" panose="020B0604030504040204" pitchFamily="50" charset="-128"/>
                        </a:rPr>
                        <a:t>１位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２位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b="1" u="sng" dirty="0" smtClean="0">
                          <a:latin typeface="Meiryo UI" panose="020B0604030504040204" pitchFamily="50" charset="-128"/>
                          <a:ea typeface="Meiryo UI" panose="020B0604030504040204" pitchFamily="50" charset="-128"/>
                        </a:rPr>
                        <a:t>３位</a:t>
                      </a:r>
                      <a:endParaRPr kumimoji="1" lang="en-US" altLang="ja-JP" sz="1100" b="1" u="sng"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４位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５位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６位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７位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u="sng" dirty="0" smtClean="0">
                          <a:latin typeface="Meiryo UI" panose="020B0604030504040204" pitchFamily="50" charset="-128"/>
                          <a:ea typeface="Meiryo UI" panose="020B0604030504040204" pitchFamily="50" charset="-128"/>
                        </a:rPr>
                        <a:t>７位</a:t>
                      </a:r>
                      <a:endParaRPr kumimoji="1" lang="en-US" altLang="ja-JP" sz="1100" u="sng"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９位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en-US" altLang="ja-JP" sz="1100" dirty="0" smtClean="0">
                          <a:latin typeface="Meiryo UI" panose="020B0604030504040204" pitchFamily="50" charset="-128"/>
                          <a:ea typeface="Meiryo UI" panose="020B0604030504040204" pitchFamily="50" charset="-128"/>
                        </a:rPr>
                        <a:t>10</a:t>
                      </a:r>
                      <a:r>
                        <a:rPr kumimoji="1" lang="ja-JP" altLang="en-US" sz="1100" dirty="0" smtClean="0">
                          <a:latin typeface="Meiryo UI" panose="020B0604030504040204" pitchFamily="50" charset="-128"/>
                          <a:ea typeface="Meiryo UI" panose="020B0604030504040204" pitchFamily="50" charset="-128"/>
                        </a:rPr>
                        <a:t>位</a:t>
                      </a:r>
                      <a:endParaRPr kumimoji="1" lang="ja-JP" altLang="en-US" sz="1100" dirty="0">
                        <a:latin typeface="Meiryo UI" panose="020B0604030504040204" pitchFamily="50" charset="-128"/>
                        <a:ea typeface="Meiryo UI" panose="020B0604030504040204" pitchFamily="50" charset="-128"/>
                      </a:endParaRPr>
                    </a:p>
                  </a:txBody>
                  <a:tcPr>
                    <a:lnR w="12700" cap="flat" cmpd="sng" algn="ctr">
                      <a:solidFill>
                        <a:schemeClr val="tx1"/>
                      </a:solidFill>
                      <a:prstDash val="dash"/>
                      <a:round/>
                      <a:headEnd type="none" w="med" len="med"/>
                      <a:tailEnd type="none" w="med" len="med"/>
                    </a:lnR>
                  </a:tcPr>
                </a:tc>
                <a:tc>
                  <a:txBody>
                    <a:bodyPr/>
                    <a:lstStyle/>
                    <a:p>
                      <a:pPr algn="ctr"/>
                      <a:r>
                        <a:rPr kumimoji="1" lang="ja-JP" altLang="en-US" sz="1100" dirty="0" smtClean="0">
                          <a:latin typeface="Meiryo UI" panose="020B0604030504040204" pitchFamily="50" charset="-128"/>
                          <a:ea typeface="Meiryo UI" panose="020B0604030504040204" pitchFamily="50" charset="-128"/>
                        </a:rPr>
                        <a:t>２位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１位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５位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３位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４位</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５位</a:t>
                      </a:r>
                      <a:endParaRPr kumimoji="1" lang="ja-JP" altLang="en-US" sz="1100" dirty="0">
                        <a:latin typeface="Meiryo UI" panose="020B0604030504040204" pitchFamily="50" charset="-128"/>
                        <a:ea typeface="Meiryo UI" panose="020B0604030504040204" pitchFamily="50" charset="-128"/>
                      </a:endParaRPr>
                    </a:p>
                  </a:txBody>
                  <a:tcPr>
                    <a:lnL w="12700" cap="flat" cmpd="sng" algn="ctr">
                      <a:solidFill>
                        <a:schemeClr val="tx1"/>
                      </a:solidFill>
                      <a:prstDash val="dash"/>
                      <a:round/>
                      <a:headEnd type="none" w="med" len="med"/>
                      <a:tailEnd type="none" w="med" len="med"/>
                    </a:lnL>
                  </a:tcPr>
                </a:tc>
                <a:tc>
                  <a:txBody>
                    <a:bodyPr/>
                    <a:lstStyle/>
                    <a:p>
                      <a:r>
                        <a:rPr kumimoji="1" lang="ja-JP" altLang="en-US" sz="1100" dirty="0" smtClean="0">
                          <a:latin typeface="Meiryo UI" panose="020B0604030504040204" pitchFamily="50" charset="-128"/>
                          <a:ea typeface="Meiryo UI" panose="020B0604030504040204" pitchFamily="50" charset="-128"/>
                        </a:rPr>
                        <a:t>ウィーン</a:t>
                      </a:r>
                    </a:p>
                    <a:p>
                      <a:r>
                        <a:rPr kumimoji="1" lang="ja-JP" altLang="en-US" sz="1100" dirty="0" smtClean="0">
                          <a:latin typeface="Meiryo UI" panose="020B0604030504040204" pitchFamily="50" charset="-128"/>
                          <a:ea typeface="Meiryo UI" panose="020B0604030504040204" pitchFamily="50" charset="-128"/>
                        </a:rPr>
                        <a:t>メルボルン</a:t>
                      </a:r>
                    </a:p>
                    <a:p>
                      <a:r>
                        <a:rPr kumimoji="1" lang="ja-JP" altLang="en-US" sz="1100" b="1" u="sng" dirty="0" smtClean="0">
                          <a:latin typeface="Meiryo UI" panose="020B0604030504040204" pitchFamily="50" charset="-128"/>
                          <a:ea typeface="Meiryo UI" panose="020B0604030504040204" pitchFamily="50" charset="-128"/>
                        </a:rPr>
                        <a:t>大阪</a:t>
                      </a:r>
                    </a:p>
                    <a:p>
                      <a:r>
                        <a:rPr kumimoji="1" lang="ja-JP" altLang="en-US" sz="1100" dirty="0" smtClean="0">
                          <a:latin typeface="Meiryo UI" panose="020B0604030504040204" pitchFamily="50" charset="-128"/>
                          <a:ea typeface="Meiryo UI" panose="020B0604030504040204" pitchFamily="50" charset="-128"/>
                        </a:rPr>
                        <a:t>カルガリー</a:t>
                      </a:r>
                    </a:p>
                    <a:p>
                      <a:r>
                        <a:rPr kumimoji="1" lang="ja-JP" altLang="en-US" sz="1100" dirty="0" smtClean="0">
                          <a:latin typeface="Meiryo UI" panose="020B0604030504040204" pitchFamily="50" charset="-128"/>
                          <a:ea typeface="Meiryo UI" panose="020B0604030504040204" pitchFamily="50" charset="-128"/>
                        </a:rPr>
                        <a:t>シドニー</a:t>
                      </a:r>
                    </a:p>
                    <a:p>
                      <a:r>
                        <a:rPr kumimoji="1" lang="ja-JP" altLang="en-US" sz="1100" dirty="0" smtClean="0">
                          <a:latin typeface="Meiryo UI" panose="020B0604030504040204" pitchFamily="50" charset="-128"/>
                          <a:ea typeface="Meiryo UI" panose="020B0604030504040204" pitchFamily="50" charset="-128"/>
                        </a:rPr>
                        <a:t>バンクーバー</a:t>
                      </a:r>
                    </a:p>
                    <a:p>
                      <a:r>
                        <a:rPr kumimoji="1" lang="ja-JP" altLang="en-US" sz="1100" dirty="0" smtClean="0">
                          <a:latin typeface="Meiryo UI" panose="020B0604030504040204" pitchFamily="50" charset="-128"/>
                          <a:ea typeface="Meiryo UI" panose="020B0604030504040204" pitchFamily="50" charset="-128"/>
                        </a:rPr>
                        <a:t>トロント</a:t>
                      </a:r>
                    </a:p>
                    <a:p>
                      <a:r>
                        <a:rPr kumimoji="1" lang="ja-JP" altLang="en-US" sz="1100" u="sng" dirty="0" smtClean="0">
                          <a:latin typeface="Meiryo UI" panose="020B0604030504040204" pitchFamily="50" charset="-128"/>
                          <a:ea typeface="Meiryo UI" panose="020B0604030504040204" pitchFamily="50" charset="-128"/>
                        </a:rPr>
                        <a:t>東京</a:t>
                      </a:r>
                    </a:p>
                    <a:p>
                      <a:r>
                        <a:rPr kumimoji="1" lang="ja-JP" altLang="en-US" sz="1100" dirty="0" smtClean="0">
                          <a:latin typeface="Meiryo UI" panose="020B0604030504040204" pitchFamily="50" charset="-128"/>
                          <a:ea typeface="Meiryo UI" panose="020B0604030504040204" pitchFamily="50" charset="-128"/>
                        </a:rPr>
                        <a:t>コペンハーゲン</a:t>
                      </a:r>
                    </a:p>
                    <a:p>
                      <a:r>
                        <a:rPr kumimoji="1" lang="ja-JP" altLang="en-US" sz="1100" dirty="0" smtClean="0">
                          <a:latin typeface="Meiryo UI" panose="020B0604030504040204" pitchFamily="50" charset="-128"/>
                          <a:ea typeface="Meiryo UI" panose="020B0604030504040204" pitchFamily="50" charset="-128"/>
                        </a:rPr>
                        <a:t>アデレード</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dirty="0" smtClean="0">
                          <a:latin typeface="Meiryo UI" panose="020B0604030504040204" pitchFamily="50" charset="-128"/>
                          <a:ea typeface="Meiryo UI" panose="020B0604030504040204" pitchFamily="50" charset="-128"/>
                        </a:rPr>
                        <a:t>99.1</a:t>
                      </a:r>
                    </a:p>
                    <a:p>
                      <a:pPr algn="r"/>
                      <a:r>
                        <a:rPr kumimoji="1" lang="en-US" altLang="ja-JP" sz="1100" dirty="0" smtClean="0">
                          <a:latin typeface="Meiryo UI" panose="020B0604030504040204" pitchFamily="50" charset="-128"/>
                          <a:ea typeface="Meiryo UI" panose="020B0604030504040204" pitchFamily="50" charset="-128"/>
                        </a:rPr>
                        <a:t>98.4</a:t>
                      </a:r>
                    </a:p>
                    <a:p>
                      <a:pPr algn="r"/>
                      <a:r>
                        <a:rPr kumimoji="1" lang="en-US" altLang="ja-JP" sz="1100" b="1" u="sng" dirty="0" smtClean="0">
                          <a:latin typeface="Meiryo UI" panose="020B0604030504040204" pitchFamily="50" charset="-128"/>
                          <a:ea typeface="Meiryo UI" panose="020B0604030504040204" pitchFamily="50" charset="-128"/>
                        </a:rPr>
                        <a:t>97.7</a:t>
                      </a:r>
                    </a:p>
                    <a:p>
                      <a:pPr algn="r"/>
                      <a:r>
                        <a:rPr kumimoji="1" lang="en-US" altLang="ja-JP" sz="1100" dirty="0" smtClean="0">
                          <a:latin typeface="Meiryo UI" panose="020B0604030504040204" pitchFamily="50" charset="-128"/>
                          <a:ea typeface="Meiryo UI" panose="020B0604030504040204" pitchFamily="50" charset="-128"/>
                        </a:rPr>
                        <a:t>97.5</a:t>
                      </a:r>
                    </a:p>
                    <a:p>
                      <a:pPr algn="r"/>
                      <a:r>
                        <a:rPr kumimoji="1" lang="en-US" altLang="ja-JP" sz="1100" dirty="0" smtClean="0">
                          <a:latin typeface="Meiryo UI" panose="020B0604030504040204" pitchFamily="50" charset="-128"/>
                          <a:ea typeface="Meiryo UI" panose="020B0604030504040204" pitchFamily="50" charset="-128"/>
                        </a:rPr>
                        <a:t>97.4</a:t>
                      </a:r>
                    </a:p>
                    <a:p>
                      <a:pPr algn="r"/>
                      <a:r>
                        <a:rPr kumimoji="1" lang="en-US" altLang="ja-JP" sz="1100" dirty="0" smtClean="0">
                          <a:latin typeface="Meiryo UI" panose="020B0604030504040204" pitchFamily="50" charset="-128"/>
                          <a:ea typeface="Meiryo UI" panose="020B0604030504040204" pitchFamily="50" charset="-128"/>
                        </a:rPr>
                        <a:t>97.3</a:t>
                      </a:r>
                    </a:p>
                    <a:p>
                      <a:pPr algn="r"/>
                      <a:r>
                        <a:rPr kumimoji="1" lang="en-US" altLang="ja-JP" sz="1100" dirty="0" smtClean="0">
                          <a:latin typeface="Meiryo UI" panose="020B0604030504040204" pitchFamily="50" charset="-128"/>
                          <a:ea typeface="Meiryo UI" panose="020B0604030504040204" pitchFamily="50" charset="-128"/>
                        </a:rPr>
                        <a:t>97.2</a:t>
                      </a:r>
                    </a:p>
                    <a:p>
                      <a:pPr algn="r"/>
                      <a:r>
                        <a:rPr kumimoji="1" lang="en-US" altLang="ja-JP" sz="1100" u="sng" dirty="0" smtClean="0">
                          <a:latin typeface="Meiryo UI" panose="020B0604030504040204" pitchFamily="50" charset="-128"/>
                          <a:ea typeface="Meiryo UI" panose="020B0604030504040204" pitchFamily="50" charset="-128"/>
                        </a:rPr>
                        <a:t>97.2</a:t>
                      </a:r>
                    </a:p>
                    <a:p>
                      <a:pPr algn="r"/>
                      <a:r>
                        <a:rPr kumimoji="1" lang="en-US" altLang="ja-JP" sz="1100" dirty="0" smtClean="0">
                          <a:latin typeface="Meiryo UI" panose="020B0604030504040204" pitchFamily="50" charset="-128"/>
                          <a:ea typeface="Meiryo UI" panose="020B0604030504040204" pitchFamily="50" charset="-128"/>
                        </a:rPr>
                        <a:t>96.8</a:t>
                      </a:r>
                    </a:p>
                    <a:p>
                      <a:pPr algn="r"/>
                      <a:r>
                        <a:rPr kumimoji="1" lang="en-US" altLang="ja-JP" sz="1100" dirty="0" smtClean="0">
                          <a:latin typeface="Meiryo UI" panose="020B0604030504040204" pitchFamily="50" charset="-128"/>
                          <a:ea typeface="Meiryo UI" panose="020B0604030504040204" pitchFamily="50" charset="-128"/>
                        </a:rPr>
                        <a:t>96.6</a:t>
                      </a:r>
                      <a:endParaRPr kumimoji="1" lang="ja-JP" altLang="en-US" sz="11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bl>
          </a:graphicData>
        </a:graphic>
      </p:graphicFrame>
      <p:graphicFrame>
        <p:nvGraphicFramePr>
          <p:cNvPr id="33" name="表 32"/>
          <p:cNvGraphicFramePr>
            <a:graphicFrameLocks noGrp="1"/>
          </p:cNvGraphicFramePr>
          <p:nvPr>
            <p:extLst>
              <p:ext uri="{D42A27DB-BD31-4B8C-83A1-F6EECF244321}">
                <p14:modId xmlns:p14="http://schemas.microsoft.com/office/powerpoint/2010/main" val="1895280146"/>
              </p:ext>
            </p:extLst>
          </p:nvPr>
        </p:nvGraphicFramePr>
        <p:xfrm>
          <a:off x="3133404" y="1705236"/>
          <a:ext cx="2826650" cy="2026920"/>
        </p:xfrm>
        <a:graphic>
          <a:graphicData uri="http://schemas.openxmlformats.org/drawingml/2006/table">
            <a:tbl>
              <a:tblPr firstRow="1" bandRow="1">
                <a:tableStyleId>{5940675A-B579-460E-94D1-54222C63F5DA}</a:tableStyleId>
              </a:tblPr>
              <a:tblGrid>
                <a:gridCol w="579755">
                  <a:extLst>
                    <a:ext uri="{9D8B030D-6E8A-4147-A177-3AD203B41FA5}">
                      <a16:colId xmlns:a16="http://schemas.microsoft.com/office/drawing/2014/main" val="20000"/>
                    </a:ext>
                  </a:extLst>
                </a:gridCol>
                <a:gridCol w="579755">
                  <a:extLst>
                    <a:ext uri="{9D8B030D-6E8A-4147-A177-3AD203B41FA5}">
                      <a16:colId xmlns:a16="http://schemas.microsoft.com/office/drawing/2014/main" val="20001"/>
                    </a:ext>
                  </a:extLst>
                </a:gridCol>
                <a:gridCol w="992505">
                  <a:extLst>
                    <a:ext uri="{9D8B030D-6E8A-4147-A177-3AD203B41FA5}">
                      <a16:colId xmlns:a16="http://schemas.microsoft.com/office/drawing/2014/main" val="20002"/>
                    </a:ext>
                  </a:extLst>
                </a:gridCol>
                <a:gridCol w="674635">
                  <a:extLst>
                    <a:ext uri="{9D8B030D-6E8A-4147-A177-3AD203B41FA5}">
                      <a16:colId xmlns:a16="http://schemas.microsoft.com/office/drawing/2014/main" val="20003"/>
                    </a:ext>
                  </a:extLst>
                </a:gridCol>
              </a:tblGrid>
              <a:tr h="0">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2017</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R w="12700" cap="flat" cmpd="sng" algn="ctr">
                      <a:solidFill>
                        <a:schemeClr val="tx1"/>
                      </a:solidFill>
                      <a:prstDash val="dash"/>
                      <a:round/>
                      <a:headEnd type="none" w="med" len="med"/>
                      <a:tailEnd type="none" w="med" len="med"/>
                    </a:lnR>
                    <a:solidFill>
                      <a:schemeClr val="accent1">
                        <a:lumMod val="40000"/>
                        <a:lumOff val="60000"/>
                      </a:schemeClr>
                    </a:solidFill>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2015</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L w="12700" cap="flat" cmpd="sng" algn="ctr">
                      <a:solidFill>
                        <a:schemeClr val="tx1"/>
                      </a:solidFill>
                      <a:prstDash val="dash"/>
                      <a:round/>
                      <a:headEnd type="none" w="med" len="med"/>
                      <a:tailEnd type="none" w="med" len="med"/>
                    </a:lnL>
                    <a:solidFill>
                      <a:schemeClr val="accent1">
                        <a:lumMod val="40000"/>
                        <a:lumOff val="60000"/>
                      </a:schemeClr>
                    </a:solidFill>
                  </a:tcPr>
                </a:tc>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都市名</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点数</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extLst>
                  <a:ext uri="{0D108BD9-81ED-4DB2-BD59-A6C34878D82A}">
                    <a16:rowId xmlns:a16="http://schemas.microsoft.com/office/drawing/2014/main" val="10000"/>
                  </a:ext>
                </a:extLst>
              </a:tr>
              <a:tr h="402745">
                <a:tc>
                  <a:txBody>
                    <a:bodyPr/>
                    <a:lstStyle/>
                    <a:p>
                      <a:pPr algn="ctr"/>
                      <a:r>
                        <a:rPr kumimoji="1" lang="ja-JP" altLang="en-US" sz="1100" u="sng" dirty="0" smtClean="0">
                          <a:solidFill>
                            <a:schemeClr val="tx1"/>
                          </a:solidFill>
                          <a:latin typeface="Meiryo UI" panose="020B0604030504040204" pitchFamily="50" charset="-128"/>
                          <a:ea typeface="Meiryo UI" panose="020B0604030504040204" pitchFamily="50" charset="-128"/>
                        </a:rPr>
                        <a:t>１位</a:t>
                      </a:r>
                      <a:endParaRPr kumimoji="1" lang="en-US" altLang="ja-JP" sz="1100" u="sng"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２位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b="1" u="sng" dirty="0" smtClean="0">
                          <a:solidFill>
                            <a:schemeClr val="tx1"/>
                          </a:solidFill>
                          <a:latin typeface="Meiryo UI" panose="020B0604030504040204" pitchFamily="50" charset="-128"/>
                          <a:ea typeface="Meiryo UI" panose="020B0604030504040204" pitchFamily="50" charset="-128"/>
                        </a:rPr>
                        <a:t>３位</a:t>
                      </a:r>
                      <a:endParaRPr kumimoji="1" lang="en-US" altLang="ja-JP" sz="1100" b="1" u="sng"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４位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５位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６位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７位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８位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９位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10</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R w="12700" cap="flat" cmpd="sng" algn="ctr">
                      <a:solidFill>
                        <a:schemeClr val="tx1"/>
                      </a:solidFill>
                      <a:prstDash val="dash"/>
                      <a:round/>
                      <a:headEnd type="none" w="med" len="med"/>
                      <a:tailEnd type="none" w="med" len="med"/>
                    </a:lnR>
                  </a:tcPr>
                </a:tc>
                <a:tc>
                  <a:txBody>
                    <a:bodyPr/>
                    <a:lstStyle/>
                    <a:p>
                      <a:pPr algn="ctr"/>
                      <a:r>
                        <a:rPr kumimoji="1" lang="ja-JP" altLang="en-US" sz="1100" u="sng" dirty="0" smtClean="0">
                          <a:solidFill>
                            <a:schemeClr val="tx1"/>
                          </a:solidFill>
                          <a:latin typeface="Meiryo UI" panose="020B0604030504040204" pitchFamily="50" charset="-128"/>
                          <a:ea typeface="Meiryo UI" panose="020B0604030504040204" pitchFamily="50" charset="-128"/>
                        </a:rPr>
                        <a:t>１位</a:t>
                      </a:r>
                      <a:endParaRPr kumimoji="1" lang="en-US" altLang="ja-JP" sz="1100" u="sng"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２位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b="1" u="sng" dirty="0" smtClean="0">
                          <a:solidFill>
                            <a:schemeClr val="tx1"/>
                          </a:solidFill>
                          <a:latin typeface="Meiryo UI" panose="020B0604030504040204" pitchFamily="50" charset="-128"/>
                          <a:ea typeface="Meiryo UI" panose="020B0604030504040204" pitchFamily="50" charset="-128"/>
                        </a:rPr>
                        <a:t>３位</a:t>
                      </a:r>
                      <a:endParaRPr kumimoji="1" lang="en-US" altLang="ja-JP" sz="1100" b="1" u="sng"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８位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９位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５位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６位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４位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11</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７位</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L w="12700" cap="flat" cmpd="sng" algn="ctr">
                      <a:solidFill>
                        <a:schemeClr val="tx1"/>
                      </a:solidFill>
                      <a:prstDash val="dash"/>
                      <a:round/>
                      <a:headEnd type="none" w="med" len="med"/>
                      <a:tailEnd type="none" w="med" len="med"/>
                    </a:lnL>
                  </a:tcPr>
                </a:tc>
                <a:tc>
                  <a:txBody>
                    <a:bodyPr/>
                    <a:lstStyle/>
                    <a:p>
                      <a:r>
                        <a:rPr kumimoji="1" lang="ja-JP" altLang="en-US" sz="1100" u="sng" dirty="0" smtClean="0">
                          <a:solidFill>
                            <a:schemeClr val="tx1"/>
                          </a:solidFill>
                          <a:latin typeface="Meiryo UI" panose="020B0604030504040204" pitchFamily="50" charset="-128"/>
                          <a:ea typeface="Meiryo UI" panose="020B0604030504040204" pitchFamily="50" charset="-128"/>
                        </a:rPr>
                        <a:t>東京</a:t>
                      </a:r>
                      <a:endParaRPr kumimoji="1" lang="en-US" altLang="ja-JP" sz="1100" u="sng"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シンガポール</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b="1" u="sng" dirty="0" smtClean="0">
                          <a:solidFill>
                            <a:schemeClr val="tx1"/>
                          </a:solidFill>
                          <a:latin typeface="Meiryo UI" panose="020B0604030504040204" pitchFamily="50" charset="-128"/>
                          <a:ea typeface="Meiryo UI" panose="020B0604030504040204" pitchFamily="50" charset="-128"/>
                        </a:rPr>
                        <a:t>大阪</a:t>
                      </a:r>
                      <a:endParaRPr kumimoji="1" lang="en-US" altLang="ja-JP" sz="1100" b="1" u="sng"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トロント</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メルボルン</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アムステルダム</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シドニー</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ストックホルム</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香港</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チューリッヒ</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tc>
                <a:tc>
                  <a:txBody>
                    <a:bodyPr/>
                    <a:lstStyle/>
                    <a:p>
                      <a:pPr algn="r"/>
                      <a:r>
                        <a:rPr kumimoji="1" lang="en-US" altLang="ja-JP" sz="1100" u="sng" dirty="0" smtClean="0">
                          <a:solidFill>
                            <a:schemeClr val="tx1"/>
                          </a:solidFill>
                          <a:latin typeface="Meiryo UI" panose="020B0604030504040204" pitchFamily="50" charset="-128"/>
                          <a:ea typeface="Meiryo UI" panose="020B0604030504040204" pitchFamily="50" charset="-128"/>
                        </a:rPr>
                        <a:t>89.80</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89.64</a:t>
                      </a:r>
                    </a:p>
                    <a:p>
                      <a:pPr algn="r"/>
                      <a:r>
                        <a:rPr kumimoji="1" lang="en-US" altLang="ja-JP" sz="1100" b="1" u="sng" dirty="0" smtClean="0">
                          <a:solidFill>
                            <a:schemeClr val="tx1"/>
                          </a:solidFill>
                          <a:latin typeface="Meiryo UI" panose="020B0604030504040204" pitchFamily="50" charset="-128"/>
                          <a:ea typeface="Meiryo UI" panose="020B0604030504040204" pitchFamily="50" charset="-128"/>
                        </a:rPr>
                        <a:t>88.87</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87.36</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87.30</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87.26</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86.74</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86.72</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86.22</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85.20</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bl>
          </a:graphicData>
        </a:graphic>
      </p:graphicFrame>
      <p:sp>
        <p:nvSpPr>
          <p:cNvPr id="28" name="正方形/長方形 27"/>
          <p:cNvSpPr/>
          <p:nvPr/>
        </p:nvSpPr>
        <p:spPr>
          <a:xfrm>
            <a:off x="275531" y="6433930"/>
            <a:ext cx="1511952" cy="230832"/>
          </a:xfrm>
          <a:prstGeom prst="rect">
            <a:avLst/>
          </a:prstGeom>
        </p:spPr>
        <p:txBody>
          <a:bodyPr wrap="none">
            <a:spAutoFit/>
          </a:bodyPr>
          <a:lstStyle/>
          <a:p>
            <a:r>
              <a:rPr lang="en-US" altLang="ja-JP" sz="900" dirty="0">
                <a:latin typeface="Meiryo UI" panose="020B0604030504040204" pitchFamily="50" charset="-128"/>
                <a:ea typeface="Meiryo UI" panose="020B0604030504040204" pitchFamily="50" charset="-128"/>
              </a:rPr>
              <a:t>2009 </a:t>
            </a:r>
            <a:r>
              <a:rPr lang="ja-JP" altLang="en-US" sz="900" dirty="0">
                <a:latin typeface="Meiryo UI" panose="020B0604030504040204" pitchFamily="50" charset="-128"/>
                <a:ea typeface="Meiryo UI" panose="020B0604030504040204" pitchFamily="50" charset="-128"/>
              </a:rPr>
              <a:t>年～</a:t>
            </a:r>
            <a:r>
              <a:rPr lang="en-US" altLang="ja-JP" sz="900" dirty="0">
                <a:latin typeface="Meiryo UI" panose="020B0604030504040204" pitchFamily="50" charset="-128"/>
                <a:ea typeface="Meiryo UI" panose="020B0604030504040204" pitchFamily="50" charset="-128"/>
              </a:rPr>
              <a:t>2016 </a:t>
            </a:r>
            <a:r>
              <a:rPr lang="ja-JP" altLang="en-US" sz="900" dirty="0">
                <a:latin typeface="Meiryo UI" panose="020B0604030504040204" pitchFamily="50" charset="-128"/>
                <a:ea typeface="Meiryo UI" panose="020B0604030504040204" pitchFamily="50" charset="-128"/>
              </a:rPr>
              <a:t>年伸び率</a:t>
            </a:r>
            <a:endParaRPr lang="ja-JP" altLang="en-US" sz="900" dirty="0"/>
          </a:p>
        </p:txBody>
      </p:sp>
      <p:sp>
        <p:nvSpPr>
          <p:cNvPr id="34" name="テキスト ボックス 33"/>
          <p:cNvSpPr txBox="1"/>
          <p:nvPr/>
        </p:nvSpPr>
        <p:spPr>
          <a:xfrm>
            <a:off x="507864" y="600435"/>
            <a:ext cx="8285537" cy="338554"/>
          </a:xfrm>
          <a:prstGeom prst="rect">
            <a:avLst/>
          </a:prstGeom>
          <a:noFill/>
        </p:spPr>
        <p:txBody>
          <a:bodyPr wrap="square" rtlCol="0">
            <a:spAutoFit/>
          </a:bodyPr>
          <a:lstStyle/>
          <a:p>
            <a:r>
              <a:rPr kumimoji="1" lang="ja-JP" altLang="en-US" sz="1600" dirty="0" smtClean="0">
                <a:latin typeface="Meiryo UI" panose="020B0604030504040204" pitchFamily="50" charset="-128"/>
                <a:ea typeface="Meiryo UI" panose="020B0604030504040204" pitchFamily="50" charset="-128"/>
              </a:rPr>
              <a:t>■　</a:t>
            </a:r>
            <a:r>
              <a:rPr lang="ja-JP" altLang="en-US" sz="1600" dirty="0" smtClean="0">
                <a:latin typeface="Meiryo UI" panose="020B0604030504040204" pitchFamily="50" charset="-128"/>
                <a:ea typeface="Meiryo UI" panose="020B0604030504040204" pitchFamily="50" charset="-128"/>
              </a:rPr>
              <a:t>明るい兆しが見える大阪の評価は海外でも認められ、世界都市としての存在感を増している。</a:t>
            </a:r>
            <a:endParaRPr kumimoji="1" lang="ja-JP" altLang="en-US" sz="1600" dirty="0">
              <a:latin typeface="Meiryo UI" panose="020B0604030504040204" pitchFamily="50" charset="-128"/>
              <a:ea typeface="Meiryo UI" panose="020B0604030504040204" pitchFamily="50" charset="-128"/>
            </a:endParaRPr>
          </a:p>
        </p:txBody>
      </p:sp>
      <p:sp>
        <p:nvSpPr>
          <p:cNvPr id="35" name="正方形/長方形 34"/>
          <p:cNvSpPr/>
          <p:nvPr/>
        </p:nvSpPr>
        <p:spPr>
          <a:xfrm>
            <a:off x="6355245" y="1067693"/>
            <a:ext cx="2390398" cy="276999"/>
          </a:xfrm>
          <a:prstGeom prst="rect">
            <a:avLst/>
          </a:prstGeom>
          <a:ln>
            <a:solidFill>
              <a:schemeClr val="bg1">
                <a:lumMod val="75000"/>
              </a:schemeClr>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世界の都市総合ランキング　</a:t>
            </a:r>
            <a:r>
              <a:rPr lang="en-US" altLang="ja-JP" sz="1200" b="1" dirty="0" smtClean="0">
                <a:latin typeface="Meiryo UI" panose="020B0604030504040204" pitchFamily="50" charset="-128"/>
                <a:ea typeface="Meiryo UI" panose="020B0604030504040204" pitchFamily="50" charset="-128"/>
              </a:rPr>
              <a:t>2018</a:t>
            </a:r>
            <a:endParaRPr lang="en-US" altLang="ja-JP" sz="1200" b="1"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6049354" y="3729273"/>
            <a:ext cx="2234907" cy="246221"/>
          </a:xfrm>
          <a:prstGeom prst="rect">
            <a:avLst/>
          </a:prstGeom>
          <a:noFill/>
        </p:spPr>
        <p:txBody>
          <a:bodyPr wrap="none" rtlCol="0">
            <a:spAutoFit/>
          </a:bodyPr>
          <a:lstStyle/>
          <a:p>
            <a:r>
              <a:rPr lang="ja-JP" altLang="en-US" sz="1000" dirty="0" smtClean="0">
                <a:latin typeface="Meiryo UI" panose="020B0604030504040204" pitchFamily="50" charset="-128"/>
                <a:ea typeface="Meiryo UI" panose="020B0604030504040204" pitchFamily="50" charset="-128"/>
              </a:rPr>
              <a:t>出典：森記念財団　都市戦略研究所</a:t>
            </a:r>
            <a:endParaRPr kumimoji="1" lang="ja-JP" altLang="en-US" sz="1000" dirty="0">
              <a:latin typeface="Meiryo UI" panose="020B0604030504040204" pitchFamily="50" charset="-128"/>
              <a:ea typeface="Meiryo UI" panose="020B0604030504040204" pitchFamily="50" charset="-128"/>
            </a:endParaRPr>
          </a:p>
        </p:txBody>
      </p:sp>
      <p:sp>
        <p:nvSpPr>
          <p:cNvPr id="37" name="テキスト ボックス 36"/>
          <p:cNvSpPr txBox="1"/>
          <p:nvPr/>
        </p:nvSpPr>
        <p:spPr>
          <a:xfrm>
            <a:off x="6149919" y="1370670"/>
            <a:ext cx="3074881" cy="261610"/>
          </a:xfrm>
          <a:prstGeom prst="rect">
            <a:avLst/>
          </a:prstGeom>
          <a:noFill/>
        </p:spPr>
        <p:txBody>
          <a:bodyPr wrap="none" rtlCol="0">
            <a:spAutoFit/>
          </a:bodyPr>
          <a:lstStyle/>
          <a:p>
            <a:r>
              <a:rPr kumimoji="1" lang="en-US" altLang="ja-JP" sz="1100" dirty="0" smtClean="0">
                <a:latin typeface="Meiryo UI" panose="020B0604030504040204" pitchFamily="50" charset="-128"/>
                <a:ea typeface="Meiryo UI" panose="020B0604030504040204" pitchFamily="50" charset="-128"/>
              </a:rPr>
              <a:t>2017</a:t>
            </a:r>
            <a:r>
              <a:rPr kumimoji="1" lang="ja-JP" altLang="en-US" sz="1100" dirty="0" smtClean="0">
                <a:latin typeface="Meiryo UI" panose="020B0604030504040204" pitchFamily="50" charset="-128"/>
                <a:ea typeface="Meiryo UI" panose="020B0604030504040204" pitchFamily="50" charset="-128"/>
              </a:rPr>
              <a:t>年</a:t>
            </a:r>
            <a:r>
              <a:rPr lang="ja-JP" altLang="en-US" sz="1100" dirty="0" smtClean="0">
                <a:latin typeface="Meiryo UI" panose="020B0604030504040204" pitchFamily="50" charset="-128"/>
                <a:ea typeface="Meiryo UI" panose="020B0604030504040204" pitchFamily="50" charset="-128"/>
              </a:rPr>
              <a:t>から順位を２つ落とし、</a:t>
            </a:r>
            <a:r>
              <a:rPr lang="en-US" altLang="ja-JP" sz="1100" dirty="0" smtClean="0">
                <a:latin typeface="Meiryo UI" panose="020B0604030504040204" pitchFamily="50" charset="-128"/>
                <a:ea typeface="Meiryo UI" panose="020B0604030504040204" pitchFamily="50" charset="-128"/>
              </a:rPr>
              <a:t>28</a:t>
            </a:r>
            <a:r>
              <a:rPr lang="ja-JP" altLang="en-US" sz="1100" dirty="0" smtClean="0">
                <a:latin typeface="Meiryo UI" panose="020B0604030504040204" pitchFamily="50" charset="-128"/>
                <a:ea typeface="Meiryo UI" panose="020B0604030504040204" pitchFamily="50" charset="-128"/>
              </a:rPr>
              <a:t>位</a:t>
            </a:r>
            <a:r>
              <a:rPr lang="ja-JP" altLang="en-US" sz="1000" dirty="0" smtClean="0">
                <a:latin typeface="Meiryo UI" panose="020B0604030504040204" pitchFamily="50" charset="-128"/>
                <a:ea typeface="Meiryo UI" panose="020B0604030504040204" pitchFamily="50" charset="-128"/>
              </a:rPr>
              <a:t>（</a:t>
            </a:r>
            <a:r>
              <a:rPr lang="en-US" altLang="ja-JP" sz="1000" dirty="0" smtClean="0">
                <a:latin typeface="Meiryo UI" panose="020B0604030504040204" pitchFamily="50" charset="-128"/>
                <a:ea typeface="Meiryo UI" panose="020B0604030504040204" pitchFamily="50" charset="-128"/>
              </a:rPr>
              <a:t>44</a:t>
            </a:r>
            <a:r>
              <a:rPr lang="ja-JP" altLang="en-US" sz="1000" dirty="0" smtClean="0">
                <a:latin typeface="Meiryo UI" panose="020B0604030504040204" pitchFamily="50" charset="-128"/>
                <a:ea typeface="Meiryo UI" panose="020B0604030504040204" pitchFamily="50" charset="-128"/>
              </a:rPr>
              <a:t>都市中）</a:t>
            </a:r>
            <a:endParaRPr kumimoji="1" lang="ja-JP" altLang="en-US" sz="1000" dirty="0">
              <a:latin typeface="Meiryo UI" panose="020B0604030504040204" pitchFamily="50" charset="-128"/>
              <a:ea typeface="Meiryo UI" panose="020B0604030504040204" pitchFamily="50" charset="-128"/>
            </a:endParaRPr>
          </a:p>
        </p:txBody>
      </p:sp>
      <p:graphicFrame>
        <p:nvGraphicFramePr>
          <p:cNvPr id="38" name="表 37"/>
          <p:cNvGraphicFramePr>
            <a:graphicFrameLocks noGrp="1"/>
          </p:cNvGraphicFramePr>
          <p:nvPr>
            <p:extLst>
              <p:ext uri="{D42A27DB-BD31-4B8C-83A1-F6EECF244321}">
                <p14:modId xmlns:p14="http://schemas.microsoft.com/office/powerpoint/2010/main" val="457899138"/>
              </p:ext>
            </p:extLst>
          </p:nvPr>
        </p:nvGraphicFramePr>
        <p:xfrm>
          <a:off x="6146883" y="1704367"/>
          <a:ext cx="2906395" cy="2026920"/>
        </p:xfrm>
        <a:graphic>
          <a:graphicData uri="http://schemas.openxmlformats.org/drawingml/2006/table">
            <a:tbl>
              <a:tblPr firstRow="1" bandRow="1">
                <a:tableStyleId>{5940675A-B579-460E-94D1-54222C63F5DA}</a:tableStyleId>
              </a:tblPr>
              <a:tblGrid>
                <a:gridCol w="579755">
                  <a:extLst>
                    <a:ext uri="{9D8B030D-6E8A-4147-A177-3AD203B41FA5}">
                      <a16:colId xmlns:a16="http://schemas.microsoft.com/office/drawing/2014/main" val="20000"/>
                    </a:ext>
                  </a:extLst>
                </a:gridCol>
                <a:gridCol w="579755">
                  <a:extLst>
                    <a:ext uri="{9D8B030D-6E8A-4147-A177-3AD203B41FA5}">
                      <a16:colId xmlns:a16="http://schemas.microsoft.com/office/drawing/2014/main" val="20001"/>
                    </a:ext>
                  </a:extLst>
                </a:gridCol>
                <a:gridCol w="992505">
                  <a:extLst>
                    <a:ext uri="{9D8B030D-6E8A-4147-A177-3AD203B41FA5}">
                      <a16:colId xmlns:a16="http://schemas.microsoft.com/office/drawing/2014/main" val="20002"/>
                    </a:ext>
                  </a:extLst>
                </a:gridCol>
                <a:gridCol w="754380">
                  <a:extLst>
                    <a:ext uri="{9D8B030D-6E8A-4147-A177-3AD203B41FA5}">
                      <a16:colId xmlns:a16="http://schemas.microsoft.com/office/drawing/2014/main" val="20003"/>
                    </a:ext>
                  </a:extLst>
                </a:gridCol>
              </a:tblGrid>
              <a:tr h="0">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2018</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R w="12700" cap="flat" cmpd="sng" algn="ctr">
                      <a:solidFill>
                        <a:schemeClr val="tx1"/>
                      </a:solidFill>
                      <a:prstDash val="dash"/>
                      <a:round/>
                      <a:headEnd type="none" w="med" len="med"/>
                      <a:tailEnd type="none" w="med" len="med"/>
                    </a:lnR>
                    <a:solidFill>
                      <a:schemeClr val="accent1">
                        <a:lumMod val="40000"/>
                        <a:lumOff val="60000"/>
                      </a:schemeClr>
                    </a:solidFill>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2017</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L w="12700" cap="flat" cmpd="sng" algn="ctr">
                      <a:solidFill>
                        <a:schemeClr val="tx1"/>
                      </a:solidFill>
                      <a:prstDash val="dash"/>
                      <a:round/>
                      <a:headEnd type="none" w="med" len="med"/>
                      <a:tailEnd type="none" w="med" len="med"/>
                    </a:lnL>
                    <a:solidFill>
                      <a:schemeClr val="accent1">
                        <a:lumMod val="40000"/>
                        <a:lumOff val="60000"/>
                      </a:schemeClr>
                    </a:solidFill>
                  </a:tcPr>
                </a:tc>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都市名</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点数</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extLst>
                  <a:ext uri="{0D108BD9-81ED-4DB2-BD59-A6C34878D82A}">
                    <a16:rowId xmlns:a16="http://schemas.microsoft.com/office/drawing/2014/main" val="10000"/>
                  </a:ext>
                </a:extLst>
              </a:tr>
              <a:tr h="402745">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１位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２位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b="0" u="sng" dirty="0" smtClean="0">
                          <a:solidFill>
                            <a:schemeClr val="tx1"/>
                          </a:solidFill>
                          <a:latin typeface="Meiryo UI" panose="020B0604030504040204" pitchFamily="50" charset="-128"/>
                          <a:ea typeface="Meiryo UI" panose="020B0604030504040204" pitchFamily="50" charset="-128"/>
                        </a:rPr>
                        <a:t>３位</a:t>
                      </a:r>
                      <a:endParaRPr kumimoji="1" lang="en-US" altLang="ja-JP" sz="1100" b="0" u="sng"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４位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５位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6</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27</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b="1" u="sng" dirty="0" smtClean="0">
                          <a:solidFill>
                            <a:schemeClr val="tx1"/>
                          </a:solidFill>
                          <a:latin typeface="Meiryo UI" panose="020B0604030504040204" pitchFamily="50" charset="-128"/>
                          <a:ea typeface="Meiryo UI" panose="020B0604030504040204" pitchFamily="50" charset="-128"/>
                        </a:rPr>
                        <a:t>28</a:t>
                      </a:r>
                      <a:r>
                        <a:rPr kumimoji="1" lang="ja-JP" altLang="en-US" sz="1100" b="1" u="sng" dirty="0" smtClean="0">
                          <a:solidFill>
                            <a:schemeClr val="tx1"/>
                          </a:solidFill>
                          <a:latin typeface="Meiryo UI" panose="020B0604030504040204" pitchFamily="50" charset="-128"/>
                          <a:ea typeface="Meiryo UI" panose="020B0604030504040204" pitchFamily="50" charset="-128"/>
                        </a:rPr>
                        <a:t>位</a:t>
                      </a:r>
                      <a:endParaRPr kumimoji="1" lang="en-US" altLang="ja-JP" sz="1100" b="1" u="sng"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29</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R w="12700" cap="flat" cmpd="sng" algn="ctr">
                      <a:solidFill>
                        <a:schemeClr val="tx1"/>
                      </a:solidFill>
                      <a:prstDash val="dash"/>
                      <a:round/>
                      <a:headEnd type="none" w="med" len="med"/>
                      <a:tailEnd type="none" w="med" len="med"/>
                    </a:lnR>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1</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2</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u="sng" dirty="0" smtClean="0">
                          <a:solidFill>
                            <a:schemeClr val="tx1"/>
                          </a:solidFill>
                          <a:latin typeface="Meiryo UI" panose="020B0604030504040204" pitchFamily="50" charset="-128"/>
                          <a:ea typeface="Meiryo UI" panose="020B0604030504040204" pitchFamily="50" charset="-128"/>
                        </a:rPr>
                        <a:t>3</a:t>
                      </a:r>
                      <a:r>
                        <a:rPr kumimoji="1" lang="ja-JP" altLang="en-US" sz="1100" u="sng" dirty="0" smtClean="0">
                          <a:solidFill>
                            <a:schemeClr val="tx1"/>
                          </a:solidFill>
                          <a:latin typeface="Meiryo UI" panose="020B0604030504040204" pitchFamily="50" charset="-128"/>
                          <a:ea typeface="Meiryo UI" panose="020B0604030504040204" pitchFamily="50" charset="-128"/>
                        </a:rPr>
                        <a:t>位</a:t>
                      </a:r>
                      <a:endParaRPr kumimoji="1" lang="en-US" altLang="ja-JP" sz="1100" u="sng"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4</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5</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7</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29</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b="1" u="sng" dirty="0" smtClean="0">
                          <a:solidFill>
                            <a:schemeClr val="tx1"/>
                          </a:solidFill>
                          <a:latin typeface="Meiryo UI" panose="020B0604030504040204" pitchFamily="50" charset="-128"/>
                          <a:ea typeface="Meiryo UI" panose="020B0604030504040204" pitchFamily="50" charset="-128"/>
                        </a:rPr>
                        <a:t>26</a:t>
                      </a:r>
                      <a:r>
                        <a:rPr kumimoji="1" lang="ja-JP" altLang="en-US" sz="1100" b="1" u="sng" dirty="0" smtClean="0">
                          <a:solidFill>
                            <a:schemeClr val="tx1"/>
                          </a:solidFill>
                          <a:latin typeface="Meiryo UI" panose="020B0604030504040204" pitchFamily="50" charset="-128"/>
                          <a:ea typeface="Meiryo UI" panose="020B0604030504040204" pitchFamily="50" charset="-128"/>
                        </a:rPr>
                        <a:t>位</a:t>
                      </a:r>
                      <a:endParaRPr kumimoji="1" lang="en-US" altLang="ja-JP" sz="1100" b="1" u="sng"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100" dirty="0" smtClean="0">
                          <a:solidFill>
                            <a:schemeClr val="tx1"/>
                          </a:solidFill>
                          <a:latin typeface="Meiryo UI" panose="020B0604030504040204" pitchFamily="50" charset="-128"/>
                          <a:ea typeface="Meiryo UI" panose="020B0604030504040204" pitchFamily="50" charset="-128"/>
                        </a:rPr>
                        <a:t>23</a:t>
                      </a:r>
                      <a:r>
                        <a:rPr kumimoji="1" lang="ja-JP" altLang="en-US" sz="1100" dirty="0" smtClean="0">
                          <a:solidFill>
                            <a:schemeClr val="tx1"/>
                          </a:solidFill>
                          <a:latin typeface="Meiryo UI" panose="020B0604030504040204" pitchFamily="50" charset="-128"/>
                          <a:ea typeface="Meiryo UI" panose="020B0604030504040204" pitchFamily="50" charset="-128"/>
                        </a:rPr>
                        <a:t>位</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a:lnL w="12700" cap="flat" cmpd="sng" algn="ctr">
                      <a:solidFill>
                        <a:schemeClr val="tx1"/>
                      </a:solidFill>
                      <a:prstDash val="dash"/>
                      <a:round/>
                      <a:headEnd type="none" w="med" len="med"/>
                      <a:tailEnd type="none" w="med" len="med"/>
                    </a:lnL>
                  </a:tcPr>
                </a:tc>
                <a:tc>
                  <a:txBody>
                    <a:bodyPr/>
                    <a:lstStyle/>
                    <a:p>
                      <a:r>
                        <a:rPr kumimoji="1" lang="ja-JP" altLang="en-US" sz="1100" dirty="0" smtClean="0">
                          <a:solidFill>
                            <a:schemeClr val="tx1"/>
                          </a:solidFill>
                          <a:latin typeface="Meiryo UI" panose="020B0604030504040204" pitchFamily="50" charset="-128"/>
                          <a:ea typeface="Meiryo UI" panose="020B0604030504040204" pitchFamily="50" charset="-128"/>
                        </a:rPr>
                        <a:t>ロンドン</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ニューヨーク</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u="sng" dirty="0" smtClean="0">
                          <a:solidFill>
                            <a:schemeClr val="tx1"/>
                          </a:solidFill>
                          <a:latin typeface="Meiryo UI" panose="020B0604030504040204" pitchFamily="50" charset="-128"/>
                          <a:ea typeface="Meiryo UI" panose="020B0604030504040204" pitchFamily="50" charset="-128"/>
                        </a:rPr>
                        <a:t>東京</a:t>
                      </a:r>
                      <a:endParaRPr kumimoji="1" lang="en-US" altLang="ja-JP" sz="1100" u="sng"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パリ</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シンガポール</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アムステルダム</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ワシントン</a:t>
                      </a:r>
                      <a:r>
                        <a:rPr kumimoji="1" lang="en-US" altLang="ja-JP" sz="1100" dirty="0" smtClean="0">
                          <a:solidFill>
                            <a:schemeClr val="tx1"/>
                          </a:solidFill>
                          <a:latin typeface="Meiryo UI" panose="020B0604030504040204" pitchFamily="50" charset="-128"/>
                          <a:ea typeface="Meiryo UI" panose="020B0604030504040204" pitchFamily="50" charset="-128"/>
                        </a:rPr>
                        <a:t>D.C</a:t>
                      </a:r>
                    </a:p>
                    <a:p>
                      <a:r>
                        <a:rPr kumimoji="1" lang="ja-JP" altLang="en-US" sz="1100" b="1" u="sng" dirty="0" smtClean="0">
                          <a:solidFill>
                            <a:schemeClr val="tx1"/>
                          </a:solidFill>
                          <a:latin typeface="Meiryo UI" panose="020B0604030504040204" pitchFamily="50" charset="-128"/>
                          <a:ea typeface="Meiryo UI" panose="020B0604030504040204" pitchFamily="50" charset="-128"/>
                        </a:rPr>
                        <a:t>大阪</a:t>
                      </a:r>
                      <a:endParaRPr kumimoji="1" lang="en-US" altLang="ja-JP" sz="1100" b="1" u="sng"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ドバイ</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tc>
                <a:tc>
                  <a:txBody>
                    <a:bodyPr/>
                    <a:lstStyle/>
                    <a:p>
                      <a:pPr algn="r"/>
                      <a:r>
                        <a:rPr kumimoji="1" lang="en-US" altLang="ja-JP" sz="1100" dirty="0" smtClean="0">
                          <a:solidFill>
                            <a:schemeClr val="tx1"/>
                          </a:solidFill>
                          <a:latin typeface="Meiryo UI" panose="020B0604030504040204" pitchFamily="50" charset="-128"/>
                          <a:ea typeface="Meiryo UI" panose="020B0604030504040204" pitchFamily="50" charset="-128"/>
                        </a:rPr>
                        <a:t>1692.3</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1565.3</a:t>
                      </a:r>
                    </a:p>
                    <a:p>
                      <a:pPr algn="r"/>
                      <a:r>
                        <a:rPr kumimoji="1" lang="en-US" altLang="ja-JP" sz="1100" u="sng" dirty="0" smtClean="0">
                          <a:solidFill>
                            <a:schemeClr val="tx1"/>
                          </a:solidFill>
                          <a:latin typeface="Meiryo UI" panose="020B0604030504040204" pitchFamily="50" charset="-128"/>
                          <a:ea typeface="Meiryo UI" panose="020B0604030504040204" pitchFamily="50" charset="-128"/>
                        </a:rPr>
                        <a:t>1462.0</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1393.9</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1310.6</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1265.9</a:t>
                      </a:r>
                    </a:p>
                    <a:p>
                      <a:pPr algn="ctr"/>
                      <a:r>
                        <a:rPr kumimoji="1" lang="ja-JP" altLang="en-US" sz="1100" dirty="0" smtClean="0">
                          <a:solidFill>
                            <a:schemeClr val="tx1"/>
                          </a:solidFill>
                          <a:latin typeface="Meiryo UI" panose="020B0604030504040204" pitchFamily="50" charset="-128"/>
                          <a:ea typeface="Meiryo UI" panose="020B0604030504040204" pitchFamily="50" charset="-128"/>
                        </a:rPr>
                        <a:t>・</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1063.2</a:t>
                      </a:r>
                    </a:p>
                    <a:p>
                      <a:pPr algn="r"/>
                      <a:r>
                        <a:rPr kumimoji="1" lang="en-US" altLang="ja-JP" sz="1100" b="1" u="sng" dirty="0" smtClean="0">
                          <a:solidFill>
                            <a:schemeClr val="tx1"/>
                          </a:solidFill>
                          <a:latin typeface="Meiryo UI" panose="020B0604030504040204" pitchFamily="50" charset="-128"/>
                          <a:ea typeface="Meiryo UI" panose="020B0604030504040204" pitchFamily="50" charset="-128"/>
                        </a:rPr>
                        <a:t>1055.5</a:t>
                      </a:r>
                    </a:p>
                    <a:p>
                      <a:pPr algn="r"/>
                      <a:r>
                        <a:rPr kumimoji="1" lang="en-US" altLang="ja-JP" sz="1100" dirty="0" smtClean="0">
                          <a:solidFill>
                            <a:schemeClr val="tx1"/>
                          </a:solidFill>
                          <a:latin typeface="Meiryo UI" panose="020B0604030504040204" pitchFamily="50" charset="-128"/>
                          <a:ea typeface="Meiryo UI" panose="020B0604030504040204" pitchFamily="50" charset="-128"/>
                        </a:rPr>
                        <a:t>1039.9</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689205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テキスト ボックス 38"/>
          <p:cNvSpPr txBox="1"/>
          <p:nvPr/>
        </p:nvSpPr>
        <p:spPr>
          <a:xfrm>
            <a:off x="150125" y="1019736"/>
            <a:ext cx="4320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a:latin typeface="Meiryo UI" panose="020B0604030504040204" pitchFamily="50" charset="-128"/>
                <a:ea typeface="Meiryo UI" panose="020B0604030504040204" pitchFamily="50" charset="-128"/>
              </a:rPr>
              <a:t>来</a:t>
            </a:r>
            <a:r>
              <a:rPr lang="ja-JP" altLang="en-US" sz="1400" b="1" dirty="0" smtClean="0">
                <a:latin typeface="Meiryo UI" panose="020B0604030504040204" pitchFamily="50" charset="-128"/>
                <a:ea typeface="Meiryo UI" panose="020B0604030504040204" pitchFamily="50" charset="-128"/>
              </a:rPr>
              <a:t>阪外国人旅行者数</a:t>
            </a:r>
            <a:r>
              <a:rPr lang="en-US" altLang="ja-JP" sz="1200" b="1" dirty="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主要都市</a:t>
            </a:r>
            <a:r>
              <a:rPr lang="en-US" altLang="ja-JP" sz="1200" b="1" dirty="0" smtClean="0">
                <a:latin typeface="Meiryo UI" panose="020B0604030504040204" pitchFamily="50" charset="-128"/>
                <a:ea typeface="Meiryo UI" panose="020B0604030504040204" pitchFamily="50" charset="-128"/>
              </a:rPr>
              <a:t>)</a:t>
            </a:r>
            <a:r>
              <a:rPr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15</a:t>
            </a:fld>
            <a:endParaRPr lang="ja-JP" altLang="en-US"/>
          </a:p>
        </p:txBody>
      </p:sp>
      <p:cxnSp>
        <p:nvCxnSpPr>
          <p:cNvPr id="5" name="直線コネクタ 4"/>
          <p:cNvCxnSpPr/>
          <p:nvPr/>
        </p:nvCxnSpPr>
        <p:spPr>
          <a:xfrm>
            <a:off x="270457" y="573231"/>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169966" y="86158"/>
            <a:ext cx="5338321"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インバウンド①（伸びる大阪への来訪）</a:t>
            </a:r>
            <a:r>
              <a:rPr lang="en-US" altLang="ja-JP" sz="2400" dirty="0" smtClean="0">
                <a:latin typeface="Meiryo UI" panose="020B0604030504040204" pitchFamily="50" charset="-128"/>
                <a:ea typeface="Meiryo UI" panose="020B0604030504040204" pitchFamily="50" charset="-128"/>
              </a:rPr>
              <a:t>】</a:t>
            </a:r>
            <a:endParaRPr kumimoji="1" lang="ja-JP" altLang="en-US" sz="2400" dirty="0">
              <a:latin typeface="Meiryo UI" panose="020B0604030504040204" pitchFamily="50" charset="-128"/>
              <a:ea typeface="Meiryo UI" panose="020B0604030504040204" pitchFamily="50" charset="-128"/>
            </a:endParaRPr>
          </a:p>
        </p:txBody>
      </p:sp>
      <p:sp>
        <p:nvSpPr>
          <p:cNvPr id="11" name="正方形/長方形 10"/>
          <p:cNvSpPr/>
          <p:nvPr/>
        </p:nvSpPr>
        <p:spPr>
          <a:xfrm>
            <a:off x="-154273" y="1477271"/>
            <a:ext cx="646331" cy="230832"/>
          </a:xfrm>
          <a:prstGeom prst="rect">
            <a:avLst/>
          </a:prstGeom>
        </p:spPr>
        <p:txBody>
          <a:bodyPr wrap="none">
            <a:spAutoFit/>
          </a:bodyPr>
          <a:lstStyle/>
          <a:p>
            <a:r>
              <a:rPr lang="ja-JP" altLang="en-US" sz="900" dirty="0">
                <a:latin typeface="Meiryo UI" panose="020B0604030504040204" pitchFamily="50" charset="-128"/>
                <a:ea typeface="Meiryo UI" panose="020B0604030504040204" pitchFamily="50" charset="-128"/>
              </a:rPr>
              <a:t>（万人）</a:t>
            </a:r>
          </a:p>
        </p:txBody>
      </p:sp>
      <p:sp>
        <p:nvSpPr>
          <p:cNvPr id="13" name="テキスト ボックス 12"/>
          <p:cNvSpPr txBox="1"/>
          <p:nvPr/>
        </p:nvSpPr>
        <p:spPr>
          <a:xfrm>
            <a:off x="4674971" y="1019736"/>
            <a:ext cx="4320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インバウンド訪問率（トップ４）</a:t>
            </a:r>
            <a:r>
              <a:rPr lang="en-US" altLang="ja-JP" sz="1400" b="1" dirty="0" smtClean="0">
                <a:latin typeface="Meiryo UI" panose="020B0604030504040204" pitchFamily="50" charset="-128"/>
                <a:ea typeface="Meiryo UI" panose="020B0604030504040204" pitchFamily="50" charset="-128"/>
              </a:rPr>
              <a:t>】</a:t>
            </a:r>
          </a:p>
        </p:txBody>
      </p:sp>
      <p:sp>
        <p:nvSpPr>
          <p:cNvPr id="15" name="テキスト ボックス 14"/>
          <p:cNvSpPr txBox="1"/>
          <p:nvPr/>
        </p:nvSpPr>
        <p:spPr>
          <a:xfrm>
            <a:off x="4674971" y="3814602"/>
            <a:ext cx="4320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インバウンドの消費額（</a:t>
            </a:r>
            <a:r>
              <a:rPr lang="en-US" altLang="ja-JP" sz="1400" b="1" dirty="0" smtClean="0">
                <a:latin typeface="Meiryo UI" panose="020B0604030504040204" pitchFamily="50" charset="-128"/>
                <a:ea typeface="Meiryo UI" panose="020B0604030504040204" pitchFamily="50" charset="-128"/>
              </a:rPr>
              <a:t>2017</a:t>
            </a:r>
            <a:r>
              <a:rPr lang="ja-JP" altLang="en-US" sz="1400" b="1" dirty="0" smtClean="0">
                <a:latin typeface="Meiryo UI" panose="020B0604030504040204" pitchFamily="50" charset="-128"/>
                <a:ea typeface="Meiryo UI" panose="020B0604030504040204" pitchFamily="50" charset="-128"/>
              </a:rPr>
              <a:t>年）</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17" name="正方形/長方形 16"/>
          <p:cNvSpPr/>
          <p:nvPr/>
        </p:nvSpPr>
        <p:spPr>
          <a:xfrm>
            <a:off x="7224694" y="1061039"/>
            <a:ext cx="1800493" cy="230832"/>
          </a:xfrm>
          <a:prstGeom prst="rect">
            <a:avLst/>
          </a:prstGeom>
        </p:spPr>
        <p:txBody>
          <a:bodyPr wrap="none">
            <a:spAutoFit/>
          </a:bodyPr>
          <a:lstStyle/>
          <a:p>
            <a:r>
              <a:rPr lang="ja-JP" altLang="en-US" sz="900" dirty="0" smtClean="0">
                <a:latin typeface="Meiryo UI" panose="020B0604030504040204" pitchFamily="50" charset="-128"/>
                <a:ea typeface="Meiryo UI" panose="020B0604030504040204" pitchFamily="50" charset="-128"/>
              </a:rPr>
              <a:t>出典：訪日外国人消費動向調査</a:t>
            </a:r>
            <a:endParaRPr lang="ja-JP" altLang="en-US" sz="900" dirty="0">
              <a:latin typeface="Meiryo UI" panose="020B0604030504040204" pitchFamily="50" charset="-128"/>
              <a:ea typeface="Meiryo UI" panose="020B0604030504040204" pitchFamily="50" charset="-128"/>
            </a:endParaRPr>
          </a:p>
        </p:txBody>
      </p:sp>
      <p:graphicFrame>
        <p:nvGraphicFramePr>
          <p:cNvPr id="23" name="グラフ 22">
            <a:extLst>
              <a:ext uri="{FF2B5EF4-FFF2-40B4-BE49-F238E27FC236}">
                <a16:creationId xmlns:a16="http://schemas.microsoft.com/office/drawing/2014/main" id="{7E66BCE1-64D7-461A-A4A4-2EA063A71904}"/>
              </a:ext>
            </a:extLst>
          </p:cNvPr>
          <p:cNvGraphicFramePr/>
          <p:nvPr>
            <p:extLst>
              <p:ext uri="{D42A27DB-BD31-4B8C-83A1-F6EECF244321}">
                <p14:modId xmlns:p14="http://schemas.microsoft.com/office/powerpoint/2010/main" val="1425407860"/>
              </p:ext>
            </p:extLst>
          </p:nvPr>
        </p:nvGraphicFramePr>
        <p:xfrm>
          <a:off x="4608261" y="1297705"/>
          <a:ext cx="4265283" cy="2541309"/>
        </p:xfrm>
        <a:graphic>
          <a:graphicData uri="http://schemas.openxmlformats.org/drawingml/2006/chart">
            <c:chart xmlns:c="http://schemas.openxmlformats.org/drawingml/2006/chart" xmlns:r="http://schemas.openxmlformats.org/officeDocument/2006/relationships" r:id="rId2"/>
          </a:graphicData>
        </a:graphic>
      </p:graphicFrame>
      <p:sp>
        <p:nvSpPr>
          <p:cNvPr id="27" name="楕円 12">
            <a:extLst>
              <a:ext uri="{FF2B5EF4-FFF2-40B4-BE49-F238E27FC236}">
                <a16:creationId xmlns:a16="http://schemas.microsoft.com/office/drawing/2014/main" id="{FB5343CA-FFBD-4A32-A6DD-0B5546B9F960}"/>
              </a:ext>
            </a:extLst>
          </p:cNvPr>
          <p:cNvSpPr/>
          <p:nvPr/>
        </p:nvSpPr>
        <p:spPr>
          <a:xfrm>
            <a:off x="7086600" y="1663821"/>
            <a:ext cx="432000" cy="612000"/>
          </a:xfrm>
          <a:prstGeom prst="ellipse">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p:cNvSpPr/>
          <p:nvPr/>
        </p:nvSpPr>
        <p:spPr>
          <a:xfrm>
            <a:off x="2706108" y="1081442"/>
            <a:ext cx="1800493" cy="230832"/>
          </a:xfrm>
          <a:prstGeom prst="rect">
            <a:avLst/>
          </a:prstGeom>
        </p:spPr>
        <p:txBody>
          <a:bodyPr wrap="none">
            <a:spAutoFit/>
          </a:bodyPr>
          <a:lstStyle/>
          <a:p>
            <a:r>
              <a:rPr lang="ja-JP" altLang="en-US" sz="900" dirty="0">
                <a:latin typeface="Meiryo UI" panose="020B0604030504040204" pitchFamily="50" charset="-128"/>
                <a:ea typeface="Meiryo UI" panose="020B0604030504040204" pitchFamily="50" charset="-128"/>
              </a:rPr>
              <a:t>出典：</a:t>
            </a:r>
            <a:r>
              <a:rPr lang="zh-TW" altLang="en-US" sz="900" dirty="0">
                <a:latin typeface="Meiryo UI" panose="020B0604030504040204" pitchFamily="50" charset="-128"/>
                <a:ea typeface="Meiryo UI" panose="020B0604030504040204" pitchFamily="50" charset="-128"/>
              </a:rPr>
              <a:t>訪日外国人消費動向</a:t>
            </a:r>
            <a:r>
              <a:rPr lang="zh-TW" altLang="en-US" sz="900" dirty="0" smtClean="0">
                <a:latin typeface="Meiryo UI" panose="020B0604030504040204" pitchFamily="50" charset="-128"/>
                <a:ea typeface="Meiryo UI" panose="020B0604030504040204" pitchFamily="50" charset="-128"/>
              </a:rPr>
              <a:t>調査</a:t>
            </a:r>
            <a:endParaRPr lang="ja-JP" altLang="en-US" sz="900" dirty="0">
              <a:latin typeface="Meiryo UI" panose="020B0604030504040204" pitchFamily="50" charset="-128"/>
              <a:ea typeface="Meiryo UI" panose="020B0604030504040204" pitchFamily="50" charset="-128"/>
            </a:endParaRPr>
          </a:p>
        </p:txBody>
      </p:sp>
      <p:sp>
        <p:nvSpPr>
          <p:cNvPr id="31" name="正方形/長方形 30"/>
          <p:cNvSpPr/>
          <p:nvPr/>
        </p:nvSpPr>
        <p:spPr>
          <a:xfrm>
            <a:off x="4893967" y="6585030"/>
            <a:ext cx="2833666" cy="246221"/>
          </a:xfrm>
          <a:prstGeom prst="rect">
            <a:avLst/>
          </a:prstGeom>
        </p:spPr>
        <p:txBody>
          <a:bodyPr wrap="square">
            <a:spAutoFit/>
          </a:bodyPr>
          <a:lstStyle/>
          <a:p>
            <a:r>
              <a:rPr lang="ja-JP" altLang="en-US" sz="1000" dirty="0">
                <a:latin typeface="Meiryo UI" panose="020B0604030504040204" pitchFamily="50" charset="-128"/>
                <a:ea typeface="Meiryo UI" panose="020B0604030504040204" pitchFamily="50" charset="-128"/>
              </a:rPr>
              <a:t>出典：日経新聞　</a:t>
            </a:r>
            <a:r>
              <a:rPr lang="en-US" altLang="ja-JP" sz="1000" dirty="0" smtClean="0">
                <a:latin typeface="Meiryo UI" panose="020B0604030504040204" pitchFamily="50" charset="-128"/>
                <a:ea typeface="Meiryo UI" panose="020B0604030504040204" pitchFamily="50" charset="-128"/>
              </a:rPr>
              <a:t>2018.4.2</a:t>
            </a:r>
            <a:r>
              <a:rPr lang="ja-JP" altLang="en-US" sz="1000" dirty="0">
                <a:latin typeface="Meiryo UI" panose="020B0604030504040204" pitchFamily="50" charset="-128"/>
                <a:ea typeface="Meiryo UI" panose="020B0604030504040204" pitchFamily="50" charset="-128"/>
              </a:rPr>
              <a:t>朝刊を参考に</a:t>
            </a:r>
            <a:r>
              <a:rPr lang="ja-JP" altLang="en-US" sz="1000" dirty="0" smtClean="0">
                <a:latin typeface="Meiryo UI" panose="020B0604030504040204" pitchFamily="50" charset="-128"/>
                <a:ea typeface="Meiryo UI" panose="020B0604030504040204" pitchFamily="50" charset="-128"/>
              </a:rPr>
              <a:t>作成</a:t>
            </a:r>
            <a:endParaRPr lang="en-US" altLang="ja-JP" sz="1000" dirty="0" smtClean="0">
              <a:latin typeface="Meiryo UI" panose="020B0604030504040204" pitchFamily="50" charset="-128"/>
              <a:ea typeface="Meiryo UI" panose="020B0604030504040204" pitchFamily="50" charset="-128"/>
            </a:endParaRPr>
          </a:p>
        </p:txBody>
      </p:sp>
      <p:graphicFrame>
        <p:nvGraphicFramePr>
          <p:cNvPr id="33" name="表 32"/>
          <p:cNvGraphicFramePr>
            <a:graphicFrameLocks noGrp="1"/>
          </p:cNvGraphicFramePr>
          <p:nvPr>
            <p:extLst/>
          </p:nvPr>
        </p:nvGraphicFramePr>
        <p:xfrm>
          <a:off x="5012576" y="4580928"/>
          <a:ext cx="3644790" cy="2001601"/>
        </p:xfrm>
        <a:graphic>
          <a:graphicData uri="http://schemas.openxmlformats.org/drawingml/2006/table">
            <a:tbl>
              <a:tblPr firstRow="1" bandRow="1">
                <a:tableStyleId>{5940675A-B579-460E-94D1-54222C63F5DA}</a:tableStyleId>
              </a:tblPr>
              <a:tblGrid>
                <a:gridCol w="509905">
                  <a:extLst>
                    <a:ext uri="{9D8B030D-6E8A-4147-A177-3AD203B41FA5}">
                      <a16:colId xmlns:a16="http://schemas.microsoft.com/office/drawing/2014/main" val="20000"/>
                    </a:ext>
                  </a:extLst>
                </a:gridCol>
                <a:gridCol w="789305">
                  <a:extLst>
                    <a:ext uri="{9D8B030D-6E8A-4147-A177-3AD203B41FA5}">
                      <a16:colId xmlns:a16="http://schemas.microsoft.com/office/drawing/2014/main" val="20001"/>
                    </a:ext>
                  </a:extLst>
                </a:gridCol>
                <a:gridCol w="762318">
                  <a:extLst>
                    <a:ext uri="{9D8B030D-6E8A-4147-A177-3AD203B41FA5}">
                      <a16:colId xmlns:a16="http://schemas.microsoft.com/office/drawing/2014/main" val="20002"/>
                    </a:ext>
                  </a:extLst>
                </a:gridCol>
                <a:gridCol w="840105">
                  <a:extLst>
                    <a:ext uri="{9D8B030D-6E8A-4147-A177-3AD203B41FA5}">
                      <a16:colId xmlns:a16="http://schemas.microsoft.com/office/drawing/2014/main" val="20004"/>
                    </a:ext>
                  </a:extLst>
                </a:gridCol>
                <a:gridCol w="743157">
                  <a:extLst>
                    <a:ext uri="{9D8B030D-6E8A-4147-A177-3AD203B41FA5}">
                      <a16:colId xmlns:a16="http://schemas.microsoft.com/office/drawing/2014/main" val="20005"/>
                    </a:ext>
                  </a:extLst>
                </a:gridCol>
              </a:tblGrid>
              <a:tr h="629536">
                <a:tc>
                  <a:txBody>
                    <a:bodyPr/>
                    <a:lstStyle/>
                    <a:p>
                      <a:pPr algn="ctr"/>
                      <a:r>
                        <a:rPr kumimoji="1" lang="ja-JP" altLang="en-US" sz="1100" dirty="0">
                          <a:latin typeface="Meiryo UI" panose="020B0604030504040204" pitchFamily="50" charset="-128"/>
                          <a:ea typeface="Meiryo UI" panose="020B0604030504040204" pitchFamily="50" charset="-128"/>
                        </a:rPr>
                        <a:t>順位</a:t>
                      </a:r>
                    </a:p>
                  </a:txBody>
                  <a:tcPr>
                    <a:solidFill>
                      <a:schemeClr val="accent1">
                        <a:lumMod val="20000"/>
                        <a:lumOff val="80000"/>
                      </a:schemeClr>
                    </a:solidFill>
                  </a:tcPr>
                </a:tc>
                <a:tc>
                  <a:txBody>
                    <a:bodyPr/>
                    <a:lstStyle/>
                    <a:p>
                      <a:pPr algn="ctr"/>
                      <a:r>
                        <a:rPr kumimoji="1" lang="ja-JP" altLang="en-US" sz="1100" dirty="0">
                          <a:latin typeface="Meiryo UI" panose="020B0604030504040204" pitchFamily="50" charset="-128"/>
                          <a:ea typeface="Meiryo UI" panose="020B0604030504040204" pitchFamily="50" charset="-128"/>
                        </a:rPr>
                        <a:t>都道府県</a:t>
                      </a:r>
                    </a:p>
                  </a:txBody>
                  <a:tcPr>
                    <a:solidFill>
                      <a:schemeClr val="accent1">
                        <a:lumMod val="20000"/>
                        <a:lumOff val="80000"/>
                      </a:schemeClr>
                    </a:solidFill>
                  </a:tcPr>
                </a:tc>
                <a:tc>
                  <a:txBody>
                    <a:bodyPr/>
                    <a:lstStyle/>
                    <a:p>
                      <a:pPr algn="ctr"/>
                      <a:r>
                        <a:rPr kumimoji="1" lang="ja-JP" altLang="en-US" sz="1100" dirty="0">
                          <a:latin typeface="Meiryo UI" panose="020B0604030504040204" pitchFamily="50" charset="-128"/>
                          <a:ea typeface="Meiryo UI" panose="020B0604030504040204" pitchFamily="50" charset="-128"/>
                        </a:rPr>
                        <a:t>消費額</a:t>
                      </a:r>
                      <a:endParaRPr kumimoji="1" lang="en-US" altLang="ja-JP" sz="1100" dirty="0">
                        <a:latin typeface="Meiryo UI" panose="020B0604030504040204" pitchFamily="50" charset="-128"/>
                        <a:ea typeface="Meiryo UI" panose="020B0604030504040204" pitchFamily="50" charset="-128"/>
                      </a:endParaRPr>
                    </a:p>
                    <a:p>
                      <a:pPr algn="ctr"/>
                      <a:r>
                        <a:rPr kumimoji="1" lang="ja-JP" altLang="en-US" sz="1050" dirty="0">
                          <a:latin typeface="Meiryo UI" panose="020B0604030504040204" pitchFamily="50" charset="-128"/>
                          <a:ea typeface="Meiryo UI" panose="020B0604030504040204" pitchFamily="50" charset="-128"/>
                        </a:rPr>
                        <a:t>（億円）</a:t>
                      </a:r>
                    </a:p>
                  </a:txBody>
                  <a:tcPr>
                    <a:solidFill>
                      <a:schemeClr val="accent1">
                        <a:lumMod val="20000"/>
                        <a:lumOff val="80000"/>
                      </a:schemeClr>
                    </a:solidFill>
                  </a:tcPr>
                </a:tc>
                <a:tc>
                  <a:txBody>
                    <a:bodyPr/>
                    <a:lstStyle/>
                    <a:p>
                      <a:pPr algn="ctr"/>
                      <a:r>
                        <a:rPr kumimoji="1" lang="ja-JP" altLang="en-US" sz="1100" dirty="0">
                          <a:latin typeface="Meiryo UI" panose="020B0604030504040204" pitchFamily="50" charset="-128"/>
                          <a:ea typeface="Meiryo UI" panose="020B0604030504040204" pitchFamily="50" charset="-128"/>
                        </a:rPr>
                        <a:t>県内</a:t>
                      </a:r>
                      <a:r>
                        <a:rPr kumimoji="1" lang="ja-JP" altLang="en-US" sz="1100" dirty="0" smtClean="0">
                          <a:latin typeface="Meiryo UI" panose="020B0604030504040204" pitchFamily="50" charset="-128"/>
                          <a:ea typeface="Meiryo UI" panose="020B0604030504040204" pitchFamily="50" charset="-128"/>
                        </a:rPr>
                        <a:t>総生</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産に占める</a:t>
                      </a:r>
                      <a:endParaRPr kumimoji="1" lang="en-US" altLang="ja-JP" sz="1100" dirty="0" smtClean="0">
                        <a:latin typeface="Meiryo UI" panose="020B0604030504040204" pitchFamily="50" charset="-128"/>
                        <a:ea typeface="Meiryo UI" panose="020B0604030504040204" pitchFamily="50" charset="-128"/>
                      </a:endParaRPr>
                    </a:p>
                    <a:p>
                      <a:pPr algn="ctr"/>
                      <a:r>
                        <a:rPr kumimoji="1" lang="ja-JP" altLang="en-US" sz="1100" dirty="0" smtClean="0">
                          <a:latin typeface="Meiryo UI" panose="020B0604030504040204" pitchFamily="50" charset="-128"/>
                          <a:ea typeface="Meiryo UI" panose="020B0604030504040204" pitchFamily="50" charset="-128"/>
                        </a:rPr>
                        <a:t>割合</a:t>
                      </a:r>
                      <a:endParaRPr kumimoji="1" lang="en-US" altLang="ja-JP" sz="110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100" dirty="0" smtClean="0">
                          <a:latin typeface="Meiryo UI" panose="020B0604030504040204" pitchFamily="50" charset="-128"/>
                          <a:ea typeface="Meiryo UI" panose="020B0604030504040204" pitchFamily="50" charset="-128"/>
                        </a:rPr>
                        <a:t>対</a:t>
                      </a:r>
                      <a:endParaRPr kumimoji="1" lang="en-US" altLang="ja-JP" sz="1100" dirty="0" smtClean="0">
                        <a:latin typeface="Meiryo UI" panose="020B0604030504040204" pitchFamily="50" charset="-128"/>
                        <a:ea typeface="Meiryo UI" panose="020B0604030504040204" pitchFamily="50" charset="-128"/>
                      </a:endParaRPr>
                    </a:p>
                    <a:p>
                      <a:pPr algn="ctr"/>
                      <a:r>
                        <a:rPr kumimoji="1" lang="en-US" altLang="ja-JP" sz="1100" dirty="0" smtClean="0">
                          <a:latin typeface="Meiryo UI" panose="020B0604030504040204" pitchFamily="50" charset="-128"/>
                          <a:ea typeface="Meiryo UI" panose="020B0604030504040204" pitchFamily="50" charset="-128"/>
                        </a:rPr>
                        <a:t>2012</a:t>
                      </a:r>
                    </a:p>
                    <a:p>
                      <a:pPr algn="ctr"/>
                      <a:r>
                        <a:rPr kumimoji="1" lang="ja-JP" altLang="en-US" sz="1100" dirty="0" smtClean="0">
                          <a:latin typeface="Meiryo UI" panose="020B0604030504040204" pitchFamily="50" charset="-128"/>
                          <a:ea typeface="Meiryo UI" panose="020B0604030504040204" pitchFamily="50" charset="-128"/>
                        </a:rPr>
                        <a:t>年比</a:t>
                      </a:r>
                      <a:endParaRPr kumimoji="1" lang="en-US" altLang="ja-JP" sz="110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274413">
                <a:tc>
                  <a:txBody>
                    <a:bodyPr/>
                    <a:lstStyle/>
                    <a:p>
                      <a:pPr algn="ctr"/>
                      <a:r>
                        <a:rPr kumimoji="1" lang="ja-JP" altLang="en-US" sz="1100" dirty="0" smtClean="0">
                          <a:latin typeface="Meiryo UI" panose="020B0604030504040204" pitchFamily="50" charset="-128"/>
                          <a:ea typeface="Meiryo UI" panose="020B0604030504040204" pitchFamily="50" charset="-128"/>
                        </a:rPr>
                        <a:t>１</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ja-JP" altLang="en-US" sz="1100" dirty="0">
                          <a:latin typeface="Meiryo UI" panose="020B0604030504040204" pitchFamily="50" charset="-128"/>
                          <a:ea typeface="Meiryo UI" panose="020B0604030504040204" pitchFamily="50" charset="-128"/>
                        </a:rPr>
                        <a:t>東京都</a:t>
                      </a:r>
                    </a:p>
                  </a:txBody>
                  <a:tcPr/>
                </a:tc>
                <a:tc>
                  <a:txBody>
                    <a:bodyPr/>
                    <a:lstStyle/>
                    <a:p>
                      <a:pPr algn="r"/>
                      <a:r>
                        <a:rPr kumimoji="1" lang="en-US" altLang="ja-JP" sz="1100" dirty="0">
                          <a:latin typeface="Meiryo UI" panose="020B0604030504040204" pitchFamily="50" charset="-128"/>
                          <a:ea typeface="Meiryo UI" panose="020B0604030504040204" pitchFamily="50" charset="-128"/>
                        </a:rPr>
                        <a:t>16,862</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dirty="0">
                          <a:latin typeface="Meiryo UI" panose="020B0604030504040204" pitchFamily="50" charset="-128"/>
                          <a:ea typeface="Meiryo UI" panose="020B0604030504040204" pitchFamily="50" charset="-128"/>
                        </a:rPr>
                        <a:t>4.2</a:t>
                      </a:r>
                      <a:r>
                        <a:rPr kumimoji="1" lang="ja-JP" altLang="en-US" sz="1100" dirty="0">
                          <a:latin typeface="Meiryo UI" panose="020B0604030504040204" pitchFamily="50" charset="-128"/>
                          <a:ea typeface="Meiryo UI" panose="020B0604030504040204" pitchFamily="50" charset="-128"/>
                        </a:rPr>
                        <a:t>％</a:t>
                      </a:r>
                    </a:p>
                  </a:txBody>
                  <a:tcPr/>
                </a:tc>
                <a:tc>
                  <a:txBody>
                    <a:bodyPr/>
                    <a:lstStyle/>
                    <a:p>
                      <a:pPr algn="r"/>
                      <a:r>
                        <a:rPr kumimoji="1" lang="en-US" altLang="ja-JP" sz="1100" dirty="0">
                          <a:latin typeface="Meiryo UI" panose="020B0604030504040204" pitchFamily="50" charset="-128"/>
                          <a:ea typeface="Meiryo UI" panose="020B0604030504040204" pitchFamily="50" charset="-128"/>
                        </a:rPr>
                        <a:t>4.2</a:t>
                      </a:r>
                      <a:r>
                        <a:rPr kumimoji="1" lang="ja-JP" altLang="en-US" sz="1100" dirty="0">
                          <a:latin typeface="Meiryo UI" panose="020B0604030504040204" pitchFamily="50" charset="-128"/>
                          <a:ea typeface="Meiryo UI" panose="020B0604030504040204" pitchFamily="50" charset="-128"/>
                        </a:rPr>
                        <a:t>倍</a:t>
                      </a:r>
                    </a:p>
                  </a:txBody>
                  <a:tcPr/>
                </a:tc>
                <a:extLst>
                  <a:ext uri="{0D108BD9-81ED-4DB2-BD59-A6C34878D82A}">
                    <a16:rowId xmlns:a16="http://schemas.microsoft.com/office/drawing/2014/main" val="10001"/>
                  </a:ext>
                </a:extLst>
              </a:tr>
              <a:tr h="274413">
                <a:tc>
                  <a:txBody>
                    <a:bodyPr/>
                    <a:lstStyle/>
                    <a:p>
                      <a:pPr algn="ctr"/>
                      <a:r>
                        <a:rPr kumimoji="1" lang="ja-JP" altLang="en-US" sz="1100" b="1" dirty="0" smtClean="0">
                          <a:latin typeface="Meiryo UI" panose="020B0604030504040204" pitchFamily="50" charset="-128"/>
                          <a:ea typeface="Meiryo UI" panose="020B0604030504040204" pitchFamily="50" charset="-128"/>
                        </a:rPr>
                        <a:t>２</a:t>
                      </a:r>
                      <a:endParaRPr kumimoji="1" lang="ja-JP" altLang="en-US" sz="1100" b="1" dirty="0">
                        <a:latin typeface="Meiryo UI" panose="020B0604030504040204" pitchFamily="50" charset="-128"/>
                        <a:ea typeface="Meiryo UI" panose="020B0604030504040204" pitchFamily="50" charset="-128"/>
                      </a:endParaRPr>
                    </a:p>
                  </a:txBody>
                  <a:tcPr/>
                </a:tc>
                <a:tc>
                  <a:txBody>
                    <a:bodyPr/>
                    <a:lstStyle/>
                    <a:p>
                      <a:r>
                        <a:rPr kumimoji="1" lang="ja-JP" altLang="en-US" sz="1100" b="1" dirty="0">
                          <a:latin typeface="Meiryo UI" panose="020B0604030504040204" pitchFamily="50" charset="-128"/>
                          <a:ea typeface="Meiryo UI" panose="020B0604030504040204" pitchFamily="50" charset="-128"/>
                        </a:rPr>
                        <a:t>大阪府</a:t>
                      </a:r>
                    </a:p>
                  </a:txBody>
                  <a:tcPr/>
                </a:tc>
                <a:tc>
                  <a:txBody>
                    <a:bodyPr/>
                    <a:lstStyle/>
                    <a:p>
                      <a:pPr algn="r"/>
                      <a:r>
                        <a:rPr kumimoji="1" lang="en-US" altLang="ja-JP" sz="1100" b="1" dirty="0">
                          <a:latin typeface="Meiryo UI" panose="020B0604030504040204" pitchFamily="50" charset="-128"/>
                          <a:ea typeface="Meiryo UI" panose="020B0604030504040204" pitchFamily="50" charset="-128"/>
                        </a:rPr>
                        <a:t>8,709</a:t>
                      </a:r>
                      <a:endParaRPr kumimoji="1" lang="ja-JP" altLang="en-US" sz="1100" b="1"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b="1" dirty="0">
                          <a:latin typeface="Meiryo UI" panose="020B0604030504040204" pitchFamily="50" charset="-128"/>
                          <a:ea typeface="Meiryo UI" panose="020B0604030504040204" pitchFamily="50" charset="-128"/>
                        </a:rPr>
                        <a:t>4.2%</a:t>
                      </a:r>
                      <a:endParaRPr kumimoji="1" lang="ja-JP" altLang="en-US" sz="1100" b="1"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b="1" dirty="0">
                          <a:latin typeface="Meiryo UI" panose="020B0604030504040204" pitchFamily="50" charset="-128"/>
                          <a:ea typeface="Meiryo UI" panose="020B0604030504040204" pitchFamily="50" charset="-128"/>
                        </a:rPr>
                        <a:t>5.1</a:t>
                      </a:r>
                      <a:r>
                        <a:rPr kumimoji="1" lang="ja-JP" altLang="en-US" sz="1100" b="1" dirty="0">
                          <a:latin typeface="Meiryo UI" panose="020B0604030504040204" pitchFamily="50" charset="-128"/>
                          <a:ea typeface="Meiryo UI" panose="020B0604030504040204" pitchFamily="50" charset="-128"/>
                        </a:rPr>
                        <a:t>倍</a:t>
                      </a:r>
                    </a:p>
                  </a:txBody>
                  <a:tcPr/>
                </a:tc>
                <a:extLst>
                  <a:ext uri="{0D108BD9-81ED-4DB2-BD59-A6C34878D82A}">
                    <a16:rowId xmlns:a16="http://schemas.microsoft.com/office/drawing/2014/main" val="10002"/>
                  </a:ext>
                </a:extLst>
              </a:tr>
              <a:tr h="274413">
                <a:tc>
                  <a:txBody>
                    <a:bodyPr/>
                    <a:lstStyle/>
                    <a:p>
                      <a:pPr algn="ctr"/>
                      <a:r>
                        <a:rPr kumimoji="1" lang="ja-JP" altLang="en-US" sz="1100" dirty="0" smtClean="0">
                          <a:latin typeface="Meiryo UI" panose="020B0604030504040204" pitchFamily="50" charset="-128"/>
                          <a:ea typeface="Meiryo UI" panose="020B0604030504040204" pitchFamily="50" charset="-128"/>
                        </a:rPr>
                        <a:t>３</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ja-JP" altLang="en-US" sz="1100" dirty="0">
                          <a:latin typeface="Meiryo UI" panose="020B0604030504040204" pitchFamily="50" charset="-128"/>
                          <a:ea typeface="Meiryo UI" panose="020B0604030504040204" pitchFamily="50" charset="-128"/>
                        </a:rPr>
                        <a:t>北海道</a:t>
                      </a:r>
                    </a:p>
                  </a:txBody>
                  <a:tcPr/>
                </a:tc>
                <a:tc>
                  <a:txBody>
                    <a:bodyPr/>
                    <a:lstStyle/>
                    <a:p>
                      <a:pPr algn="r"/>
                      <a:r>
                        <a:rPr kumimoji="1" lang="en-US" altLang="ja-JP" sz="1100" dirty="0">
                          <a:latin typeface="Meiryo UI" panose="020B0604030504040204" pitchFamily="50" charset="-128"/>
                          <a:ea typeface="Meiryo UI" panose="020B0604030504040204" pitchFamily="50" charset="-128"/>
                        </a:rPr>
                        <a:t>2,857</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dirty="0">
                          <a:latin typeface="Meiryo UI" panose="020B0604030504040204" pitchFamily="50" charset="-128"/>
                          <a:ea typeface="Meiryo UI" panose="020B0604030504040204" pitchFamily="50" charset="-128"/>
                        </a:rPr>
                        <a:t>2.3%</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dirty="0">
                          <a:latin typeface="Meiryo UI" panose="020B0604030504040204" pitchFamily="50" charset="-128"/>
                          <a:ea typeface="Meiryo UI" panose="020B0604030504040204" pitchFamily="50" charset="-128"/>
                        </a:rPr>
                        <a:t>6.2</a:t>
                      </a:r>
                      <a:r>
                        <a:rPr kumimoji="1" lang="ja-JP" altLang="en-US" sz="1100" dirty="0">
                          <a:latin typeface="Meiryo UI" panose="020B0604030504040204" pitchFamily="50" charset="-128"/>
                          <a:ea typeface="Meiryo UI" panose="020B0604030504040204" pitchFamily="50" charset="-128"/>
                        </a:rPr>
                        <a:t>倍</a:t>
                      </a:r>
                    </a:p>
                  </a:txBody>
                  <a:tcPr/>
                </a:tc>
                <a:extLst>
                  <a:ext uri="{0D108BD9-81ED-4DB2-BD59-A6C34878D82A}">
                    <a16:rowId xmlns:a16="http://schemas.microsoft.com/office/drawing/2014/main" val="10003"/>
                  </a:ext>
                </a:extLst>
              </a:tr>
              <a:tr h="274413">
                <a:tc>
                  <a:txBody>
                    <a:bodyPr/>
                    <a:lstStyle/>
                    <a:p>
                      <a:pPr algn="ctr"/>
                      <a:r>
                        <a:rPr kumimoji="1" lang="ja-JP" altLang="en-US" sz="1100" dirty="0" smtClean="0">
                          <a:latin typeface="Meiryo UI" panose="020B0604030504040204" pitchFamily="50" charset="-128"/>
                          <a:ea typeface="Meiryo UI" panose="020B0604030504040204" pitchFamily="50" charset="-128"/>
                        </a:rPr>
                        <a:t>４</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ja-JP" altLang="en-US" sz="1100" dirty="0">
                          <a:latin typeface="Meiryo UI" panose="020B0604030504040204" pitchFamily="50" charset="-128"/>
                          <a:ea typeface="Meiryo UI" panose="020B0604030504040204" pitchFamily="50" charset="-128"/>
                        </a:rPr>
                        <a:t>京都府</a:t>
                      </a:r>
                    </a:p>
                  </a:txBody>
                  <a:tcPr/>
                </a:tc>
                <a:tc>
                  <a:txBody>
                    <a:bodyPr/>
                    <a:lstStyle/>
                    <a:p>
                      <a:pPr algn="r"/>
                      <a:r>
                        <a:rPr kumimoji="1" lang="en-US" altLang="ja-JP" sz="1100" dirty="0">
                          <a:latin typeface="Meiryo UI" panose="020B0604030504040204" pitchFamily="50" charset="-128"/>
                          <a:ea typeface="Meiryo UI" panose="020B0604030504040204" pitchFamily="50" charset="-128"/>
                        </a:rPr>
                        <a:t>2,331</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dirty="0">
                          <a:latin typeface="Meiryo UI" panose="020B0604030504040204" pitchFamily="50" charset="-128"/>
                          <a:ea typeface="Meiryo UI" panose="020B0604030504040204" pitchFamily="50" charset="-128"/>
                        </a:rPr>
                        <a:t>3.6%</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dirty="0">
                          <a:latin typeface="Meiryo UI" panose="020B0604030504040204" pitchFamily="50" charset="-128"/>
                          <a:ea typeface="Meiryo UI" panose="020B0604030504040204" pitchFamily="50" charset="-128"/>
                        </a:rPr>
                        <a:t>3.4</a:t>
                      </a:r>
                      <a:r>
                        <a:rPr kumimoji="1" lang="ja-JP" altLang="en-US" sz="1100" dirty="0">
                          <a:latin typeface="Meiryo UI" panose="020B0604030504040204" pitchFamily="50" charset="-128"/>
                          <a:ea typeface="Meiryo UI" panose="020B0604030504040204" pitchFamily="50" charset="-128"/>
                        </a:rPr>
                        <a:t>倍</a:t>
                      </a:r>
                    </a:p>
                  </a:txBody>
                  <a:tcPr/>
                </a:tc>
                <a:extLst>
                  <a:ext uri="{0D108BD9-81ED-4DB2-BD59-A6C34878D82A}">
                    <a16:rowId xmlns:a16="http://schemas.microsoft.com/office/drawing/2014/main" val="10004"/>
                  </a:ext>
                </a:extLst>
              </a:tr>
              <a:tr h="274413">
                <a:tc>
                  <a:txBody>
                    <a:bodyPr/>
                    <a:lstStyle/>
                    <a:p>
                      <a:pPr algn="ctr"/>
                      <a:r>
                        <a:rPr kumimoji="1" lang="ja-JP" altLang="en-US" sz="1100" dirty="0" smtClean="0">
                          <a:latin typeface="Meiryo UI" panose="020B0604030504040204" pitchFamily="50" charset="-128"/>
                          <a:ea typeface="Meiryo UI" panose="020B0604030504040204" pitchFamily="50" charset="-128"/>
                        </a:rPr>
                        <a:t>５</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ja-JP" altLang="en-US" sz="1100" dirty="0">
                          <a:latin typeface="Meiryo UI" panose="020B0604030504040204" pitchFamily="50" charset="-128"/>
                          <a:ea typeface="Meiryo UI" panose="020B0604030504040204" pitchFamily="50" charset="-128"/>
                        </a:rPr>
                        <a:t>福岡県</a:t>
                      </a:r>
                    </a:p>
                  </a:txBody>
                  <a:tcPr/>
                </a:tc>
                <a:tc>
                  <a:txBody>
                    <a:bodyPr/>
                    <a:lstStyle/>
                    <a:p>
                      <a:pPr algn="r"/>
                      <a:r>
                        <a:rPr kumimoji="1" lang="en-US" altLang="ja-JP" sz="1100" dirty="0">
                          <a:latin typeface="Meiryo UI" panose="020B0604030504040204" pitchFamily="50" charset="-128"/>
                          <a:ea typeface="Meiryo UI" panose="020B0604030504040204" pitchFamily="50" charset="-128"/>
                        </a:rPr>
                        <a:t>2,207</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dirty="0">
                          <a:latin typeface="Meiryo UI" panose="020B0604030504040204" pitchFamily="50" charset="-128"/>
                          <a:ea typeface="Meiryo UI" panose="020B0604030504040204" pitchFamily="50" charset="-128"/>
                        </a:rPr>
                        <a:t>1.2%</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100" dirty="0">
                          <a:latin typeface="Meiryo UI" panose="020B0604030504040204" pitchFamily="50" charset="-128"/>
                          <a:ea typeface="Meiryo UI" panose="020B0604030504040204" pitchFamily="50" charset="-128"/>
                        </a:rPr>
                        <a:t>6.8</a:t>
                      </a:r>
                      <a:r>
                        <a:rPr kumimoji="1" lang="ja-JP" altLang="en-US" sz="1100" dirty="0">
                          <a:latin typeface="Meiryo UI" panose="020B0604030504040204" pitchFamily="50" charset="-128"/>
                          <a:ea typeface="Meiryo UI" panose="020B0604030504040204" pitchFamily="50" charset="-128"/>
                        </a:rPr>
                        <a:t>倍</a:t>
                      </a:r>
                    </a:p>
                  </a:txBody>
                  <a:tcPr/>
                </a:tc>
                <a:extLst>
                  <a:ext uri="{0D108BD9-81ED-4DB2-BD59-A6C34878D82A}">
                    <a16:rowId xmlns:a16="http://schemas.microsoft.com/office/drawing/2014/main" val="10005"/>
                  </a:ext>
                </a:extLst>
              </a:tr>
            </a:tbl>
          </a:graphicData>
        </a:graphic>
      </p:graphicFrame>
      <p:sp>
        <p:nvSpPr>
          <p:cNvPr id="32" name="正方形/長方形 31"/>
          <p:cNvSpPr/>
          <p:nvPr/>
        </p:nvSpPr>
        <p:spPr>
          <a:xfrm>
            <a:off x="5025242" y="5480587"/>
            <a:ext cx="3636000" cy="2880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p:cNvSpPr/>
          <p:nvPr/>
        </p:nvSpPr>
        <p:spPr>
          <a:xfrm>
            <a:off x="4993228" y="4147044"/>
            <a:ext cx="4001743" cy="276999"/>
          </a:xfrm>
          <a:prstGeom prst="rect">
            <a:avLst/>
          </a:prstGeom>
        </p:spPr>
        <p:txBody>
          <a:bodyPr wrap="square">
            <a:spAutoFit/>
          </a:bodyPr>
          <a:lstStyle/>
          <a:p>
            <a:r>
              <a:rPr lang="ja-JP" altLang="en-US" sz="1200" dirty="0" smtClean="0">
                <a:latin typeface="Meiryo UI" panose="020B0604030504040204" pitchFamily="50" charset="-128"/>
                <a:ea typeface="Meiryo UI" panose="020B0604030504040204" pitchFamily="50" charset="-128"/>
              </a:rPr>
              <a:t>インバウンドが大阪で消費する額は、</a:t>
            </a:r>
            <a:r>
              <a:rPr lang="en-US" altLang="ja-JP" sz="1200" dirty="0" smtClean="0">
                <a:latin typeface="Meiryo UI" panose="020B0604030504040204" pitchFamily="50" charset="-128"/>
                <a:ea typeface="Meiryo UI" panose="020B0604030504040204" pitchFamily="50" charset="-128"/>
              </a:rPr>
              <a:t>8,700</a:t>
            </a:r>
            <a:r>
              <a:rPr lang="ja-JP" altLang="en-US" sz="1200" dirty="0" smtClean="0">
                <a:latin typeface="Meiryo UI" panose="020B0604030504040204" pitchFamily="50" charset="-128"/>
                <a:ea typeface="Meiryo UI" panose="020B0604030504040204" pitchFamily="50" charset="-128"/>
              </a:rPr>
              <a:t>億円に達する</a:t>
            </a:r>
            <a:endParaRPr lang="ja-JP" altLang="en-US" sz="1200" dirty="0">
              <a:latin typeface="Meiryo UI" panose="020B0604030504040204" pitchFamily="50" charset="-128"/>
              <a:ea typeface="Meiryo UI" panose="020B0604030504040204" pitchFamily="50" charset="-128"/>
            </a:endParaRPr>
          </a:p>
        </p:txBody>
      </p:sp>
      <p:sp>
        <p:nvSpPr>
          <p:cNvPr id="37" name="正方形/長方形 36"/>
          <p:cNvSpPr/>
          <p:nvPr/>
        </p:nvSpPr>
        <p:spPr>
          <a:xfrm>
            <a:off x="7632544" y="1587298"/>
            <a:ext cx="1416366" cy="830997"/>
          </a:xfrm>
          <a:prstGeom prst="rect">
            <a:avLst/>
          </a:prstGeom>
        </p:spPr>
        <p:txBody>
          <a:bodyPr wrap="square">
            <a:spAutoFit/>
          </a:bodyPr>
          <a:lstStyle/>
          <a:p>
            <a:r>
              <a:rPr lang="ja-JP" altLang="en-US" sz="1200" dirty="0" smtClean="0">
                <a:latin typeface="Meiryo UI" panose="020B0604030504040204" pitchFamily="50" charset="-128"/>
                <a:ea typeface="Meiryo UI" panose="020B0604030504040204" pitchFamily="50" charset="-128"/>
              </a:rPr>
              <a:t>大阪府への外国人訪問率は、</a:t>
            </a:r>
            <a:r>
              <a:rPr lang="en-US" altLang="ja-JP" sz="1200" dirty="0" smtClean="0">
                <a:latin typeface="Meiryo UI" panose="020B0604030504040204" pitchFamily="50" charset="-128"/>
                <a:ea typeface="Meiryo UI" panose="020B0604030504040204" pitchFamily="50" charset="-128"/>
              </a:rPr>
              <a:t>2016</a:t>
            </a:r>
            <a:r>
              <a:rPr lang="ja-JP" altLang="en-US" sz="1200" dirty="0" smtClean="0">
                <a:latin typeface="Meiryo UI" panose="020B0604030504040204" pitchFamily="50" charset="-128"/>
                <a:ea typeface="Meiryo UI" panose="020B0604030504040204" pitchFamily="50" charset="-128"/>
              </a:rPr>
              <a:t>年に東京都を抜いて全国</a:t>
            </a:r>
            <a:r>
              <a:rPr lang="ja-JP" altLang="en-US" sz="1200" dirty="0">
                <a:latin typeface="Meiryo UI" panose="020B0604030504040204" pitchFamily="50" charset="-128"/>
                <a:ea typeface="Meiryo UI" panose="020B0604030504040204" pitchFamily="50" charset="-128"/>
              </a:rPr>
              <a:t>１</a:t>
            </a:r>
            <a:r>
              <a:rPr lang="ja-JP" altLang="en-US" sz="1200" dirty="0" smtClean="0">
                <a:latin typeface="Meiryo UI" panose="020B0604030504040204" pitchFamily="50" charset="-128"/>
                <a:ea typeface="Meiryo UI" panose="020B0604030504040204" pitchFamily="50" charset="-128"/>
              </a:rPr>
              <a:t>位</a:t>
            </a:r>
            <a:endParaRPr lang="ja-JP" altLang="en-US" sz="1200" dirty="0">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205816" y="649270"/>
            <a:ext cx="8789155" cy="338554"/>
          </a:xfrm>
          <a:prstGeom prst="rect">
            <a:avLst/>
          </a:prstGeom>
          <a:noFill/>
        </p:spPr>
        <p:txBody>
          <a:bodyPr wrap="square" rtlCol="0">
            <a:spAutoFit/>
          </a:bodyPr>
          <a:lstStyle/>
          <a:p>
            <a:r>
              <a:rPr kumimoji="1" lang="ja-JP" altLang="en-US" sz="1600" dirty="0" smtClean="0">
                <a:latin typeface="Meiryo UI" panose="020B0604030504040204" pitchFamily="50" charset="-128"/>
                <a:ea typeface="Meiryo UI" panose="020B0604030504040204" pitchFamily="50" charset="-128"/>
              </a:rPr>
              <a:t>■　</a:t>
            </a:r>
            <a:r>
              <a:rPr lang="ja-JP" altLang="en-US" sz="1600" dirty="0" smtClean="0">
                <a:latin typeface="Meiryo UI" panose="020B0604030504040204" pitchFamily="50" charset="-128"/>
                <a:ea typeface="Meiryo UI" panose="020B0604030504040204" pitchFamily="50" charset="-128"/>
              </a:rPr>
              <a:t>大阪のインバウンドは他都市を大きく上回る伸びを示し、大阪経済への貢献も大きい。</a:t>
            </a:r>
            <a:endParaRPr kumimoji="1" lang="ja-JP" altLang="en-US" sz="1600" dirty="0">
              <a:latin typeface="Meiryo UI" panose="020B0604030504040204" pitchFamily="50" charset="-128"/>
              <a:ea typeface="Meiryo UI" panose="020B0604030504040204" pitchFamily="50" charset="-128"/>
            </a:endParaRPr>
          </a:p>
        </p:txBody>
      </p:sp>
      <p:graphicFrame>
        <p:nvGraphicFramePr>
          <p:cNvPr id="16" name="グラフ 15"/>
          <p:cNvGraphicFramePr/>
          <p:nvPr>
            <p:extLst>
              <p:ext uri="{D42A27DB-BD31-4B8C-83A1-F6EECF244321}">
                <p14:modId xmlns:p14="http://schemas.microsoft.com/office/powerpoint/2010/main" val="323040771"/>
              </p:ext>
            </p:extLst>
          </p:nvPr>
        </p:nvGraphicFramePr>
        <p:xfrm>
          <a:off x="169967" y="1312166"/>
          <a:ext cx="3744000" cy="2520000"/>
        </p:xfrm>
        <a:graphic>
          <a:graphicData uri="http://schemas.openxmlformats.org/drawingml/2006/chart">
            <c:chart xmlns:c="http://schemas.openxmlformats.org/drawingml/2006/chart" xmlns:r="http://schemas.openxmlformats.org/officeDocument/2006/relationships" r:id="rId3"/>
          </a:graphicData>
        </a:graphic>
      </p:graphicFrame>
      <p:sp>
        <p:nvSpPr>
          <p:cNvPr id="22" name="正方形/長方形 21"/>
          <p:cNvSpPr/>
          <p:nvPr/>
        </p:nvSpPr>
        <p:spPr>
          <a:xfrm>
            <a:off x="2956325" y="1509150"/>
            <a:ext cx="1565289" cy="1361911"/>
          </a:xfrm>
          <a:prstGeom prst="rect">
            <a:avLst/>
          </a:prstGeom>
        </p:spPr>
        <p:txBody>
          <a:bodyPr wrap="square">
            <a:spAutoFit/>
          </a:bodyPr>
          <a:lstStyle/>
          <a:p>
            <a:r>
              <a:rPr lang="ja-JP" altLang="en-US" sz="1200" dirty="0" smtClean="0">
                <a:latin typeface="Meiryo UI" panose="020B0604030504040204" pitchFamily="50" charset="-128"/>
                <a:ea typeface="Meiryo UI" panose="020B0604030504040204" pitchFamily="50" charset="-128"/>
              </a:rPr>
              <a:t>大阪府</a:t>
            </a:r>
            <a:r>
              <a:rPr lang="ja-JP" altLang="en-US" sz="1200" dirty="0">
                <a:latin typeface="Meiryo UI" panose="020B0604030504040204" pitchFamily="50" charset="-128"/>
                <a:ea typeface="Meiryo UI" panose="020B0604030504040204" pitchFamily="50" charset="-128"/>
              </a:rPr>
              <a:t>への外国人訪問者数</a:t>
            </a:r>
            <a:r>
              <a:rPr lang="ja-JP" altLang="en-US" sz="1200" dirty="0" smtClean="0">
                <a:latin typeface="Meiryo UI" panose="020B0604030504040204" pitchFamily="50" charset="-128"/>
                <a:ea typeface="Meiryo UI" panose="020B0604030504040204" pitchFamily="50" charset="-128"/>
              </a:rPr>
              <a:t>は</a:t>
            </a:r>
            <a:r>
              <a:rPr lang="en-US" altLang="ja-JP" sz="1200" dirty="0" smtClean="0">
                <a:latin typeface="Meiryo UI" panose="020B0604030504040204" pitchFamily="50" charset="-128"/>
                <a:ea typeface="Meiryo UI" panose="020B0604030504040204" pitchFamily="50" charset="-128"/>
              </a:rPr>
              <a:t>2017</a:t>
            </a:r>
            <a:r>
              <a:rPr lang="ja-JP" altLang="en-US" sz="1200" dirty="0" smtClean="0">
                <a:latin typeface="Meiryo UI" panose="020B0604030504040204" pitchFamily="50" charset="-128"/>
                <a:ea typeface="Meiryo UI" panose="020B0604030504040204" pitchFamily="50" charset="-128"/>
              </a:rPr>
              <a:t>年対</a:t>
            </a:r>
            <a:r>
              <a:rPr lang="en-US" altLang="ja-JP" sz="1200" dirty="0" smtClean="0">
                <a:latin typeface="Meiryo UI" panose="020B0604030504040204" pitchFamily="50" charset="-128"/>
                <a:ea typeface="Meiryo UI" panose="020B0604030504040204" pitchFamily="50" charset="-128"/>
              </a:rPr>
              <a:t>11</a:t>
            </a:r>
            <a:r>
              <a:rPr lang="ja-JP" altLang="en-US" sz="1200" dirty="0" smtClean="0">
                <a:latin typeface="Meiryo UI" panose="020B0604030504040204" pitchFamily="50" charset="-128"/>
                <a:ea typeface="Meiryo UI" panose="020B0604030504040204" pitchFamily="50" charset="-128"/>
              </a:rPr>
              <a:t>年比で</a:t>
            </a:r>
            <a:r>
              <a:rPr lang="en-US" altLang="ja-JP" sz="1200" dirty="0" smtClean="0">
                <a:latin typeface="Meiryo UI" panose="020B0604030504040204" pitchFamily="50" charset="-128"/>
                <a:ea typeface="Meiryo UI" panose="020B0604030504040204" pitchFamily="50" charset="-128"/>
              </a:rPr>
              <a:t>7</a:t>
            </a:r>
            <a:r>
              <a:rPr lang="ja-JP" altLang="en-US" sz="1200" dirty="0" smtClean="0">
                <a:latin typeface="Meiryo UI" panose="020B0604030504040204" pitchFamily="50" charset="-128"/>
                <a:ea typeface="Meiryo UI" panose="020B0604030504040204" pitchFamily="50" charset="-128"/>
              </a:rPr>
              <a:t>倍に達し、に</a:t>
            </a:r>
            <a:r>
              <a:rPr lang="en-US" altLang="ja-JP" sz="1200" dirty="0">
                <a:latin typeface="Meiryo UI" panose="020B0604030504040204" pitchFamily="50" charset="-128"/>
                <a:ea typeface="Meiryo UI" panose="020B0604030504040204" pitchFamily="50" charset="-128"/>
              </a:rPr>
              <a:t>1000</a:t>
            </a:r>
            <a:r>
              <a:rPr lang="ja-JP" altLang="en-US" sz="1200" dirty="0">
                <a:latin typeface="Meiryo UI" panose="020B0604030504040204" pitchFamily="50" charset="-128"/>
                <a:ea typeface="Meiryo UI" panose="020B0604030504040204" pitchFamily="50" charset="-128"/>
              </a:rPr>
              <a:t>万人を</a:t>
            </a:r>
            <a:r>
              <a:rPr lang="ja-JP" altLang="en-US" sz="1200" dirty="0" smtClean="0">
                <a:latin typeface="Meiryo UI" panose="020B0604030504040204" pitchFamily="50" charset="-128"/>
                <a:ea typeface="Meiryo UI" panose="020B0604030504040204" pitchFamily="50" charset="-128"/>
              </a:rPr>
              <a:t>突破</a:t>
            </a:r>
            <a:endParaRPr lang="en-US" altLang="ja-JP" sz="1200" dirty="0" smtClean="0">
              <a:latin typeface="Meiryo UI" panose="020B0604030504040204" pitchFamily="50" charset="-128"/>
              <a:ea typeface="Meiryo UI" panose="020B0604030504040204" pitchFamily="50" charset="-128"/>
            </a:endParaRPr>
          </a:p>
          <a:p>
            <a:endParaRPr lang="en-US" altLang="ja-JP" sz="1050" dirty="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特に</a:t>
            </a:r>
            <a:r>
              <a:rPr lang="en-US" altLang="ja-JP" sz="1200" dirty="0" smtClean="0">
                <a:latin typeface="Meiryo UI" panose="020B0604030504040204" pitchFamily="50" charset="-128"/>
                <a:ea typeface="Meiryo UI" panose="020B0604030504040204" pitchFamily="50" charset="-128"/>
              </a:rPr>
              <a:t>2014</a:t>
            </a:r>
            <a:r>
              <a:rPr lang="ja-JP" altLang="en-US" sz="1200" dirty="0" smtClean="0">
                <a:latin typeface="Meiryo UI" panose="020B0604030504040204" pitchFamily="50" charset="-128"/>
                <a:ea typeface="Meiryo UI" panose="020B0604030504040204" pitchFamily="50" charset="-128"/>
              </a:rPr>
              <a:t>年からの伸びは他都市を凌ぐ</a:t>
            </a:r>
            <a:endParaRPr lang="ja-JP" altLang="en-US" sz="1200" dirty="0">
              <a:latin typeface="Meiryo UI" panose="020B0604030504040204" pitchFamily="50" charset="-128"/>
              <a:ea typeface="Meiryo UI" panose="020B0604030504040204" pitchFamily="50" charset="-128"/>
            </a:endParaRPr>
          </a:p>
        </p:txBody>
      </p:sp>
      <p:sp>
        <p:nvSpPr>
          <p:cNvPr id="21" name="テキスト ボックス 20"/>
          <p:cNvSpPr txBox="1"/>
          <p:nvPr/>
        </p:nvSpPr>
        <p:spPr>
          <a:xfrm>
            <a:off x="91828" y="3796823"/>
            <a:ext cx="4248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テーマパーク入場者</a:t>
            </a:r>
            <a:r>
              <a:rPr lang="en-US" altLang="ja-JP" sz="1400" b="1" dirty="0" smtClean="0">
                <a:latin typeface="Meiryo UI" panose="020B0604030504040204" pitchFamily="50" charset="-128"/>
                <a:ea typeface="Meiryo UI" panose="020B0604030504040204" pitchFamily="50" charset="-128"/>
              </a:rPr>
              <a:t>】</a:t>
            </a:r>
          </a:p>
        </p:txBody>
      </p:sp>
      <p:sp>
        <p:nvSpPr>
          <p:cNvPr id="24" name="正方形/長方形 23"/>
          <p:cNvSpPr/>
          <p:nvPr/>
        </p:nvSpPr>
        <p:spPr>
          <a:xfrm>
            <a:off x="1843911" y="3855366"/>
            <a:ext cx="2512226" cy="246221"/>
          </a:xfrm>
          <a:prstGeom prst="rect">
            <a:avLst/>
          </a:prstGeom>
        </p:spPr>
        <p:txBody>
          <a:bodyPr wrap="none">
            <a:spAutoFit/>
          </a:bodyPr>
          <a:lstStyle/>
          <a:p>
            <a:r>
              <a:rPr lang="ja-JP" altLang="en-US" sz="1000" dirty="0">
                <a:latin typeface="Meiryo UI" panose="020B0604030504040204" pitchFamily="50" charset="-128"/>
                <a:ea typeface="Meiryo UI" panose="020B0604030504040204" pitchFamily="50" charset="-128"/>
              </a:rPr>
              <a:t>出典</a:t>
            </a:r>
            <a:r>
              <a:rPr lang="ja-JP" altLang="en-US" sz="1000" dirty="0" smtClean="0">
                <a:latin typeface="Meiryo UI" panose="020B0604030504040204" pitchFamily="50" charset="-128"/>
                <a:ea typeface="Meiryo UI" panose="020B0604030504040204" pitchFamily="50" charset="-128"/>
              </a:rPr>
              <a:t>：全国の主レジャー・集客施設ランキング</a:t>
            </a:r>
            <a:endParaRPr lang="ja-JP" altLang="en-US" sz="1000" dirty="0">
              <a:latin typeface="Meiryo UI" panose="020B0604030504040204" pitchFamily="50" charset="-128"/>
              <a:ea typeface="Meiryo UI" panose="020B0604030504040204" pitchFamily="50" charset="-128"/>
            </a:endParaRPr>
          </a:p>
        </p:txBody>
      </p:sp>
      <p:graphicFrame>
        <p:nvGraphicFramePr>
          <p:cNvPr id="25" name="グラフ 24">
            <a:extLst>
              <a:ext uri="{FF2B5EF4-FFF2-40B4-BE49-F238E27FC236}">
                <a16:creationId xmlns:a16="http://schemas.microsoft.com/office/drawing/2014/main" id="{732FB6B8-4AA8-4F23-B367-17D25B2967E7}"/>
              </a:ext>
            </a:extLst>
          </p:cNvPr>
          <p:cNvGraphicFramePr/>
          <p:nvPr>
            <p:extLst>
              <p:ext uri="{D42A27DB-BD31-4B8C-83A1-F6EECF244321}">
                <p14:modId xmlns:p14="http://schemas.microsoft.com/office/powerpoint/2010/main" val="835987680"/>
              </p:ext>
            </p:extLst>
          </p:nvPr>
        </p:nvGraphicFramePr>
        <p:xfrm>
          <a:off x="388101" y="4529412"/>
          <a:ext cx="3441074" cy="2412000"/>
        </p:xfrm>
        <a:graphic>
          <a:graphicData uri="http://schemas.openxmlformats.org/drawingml/2006/chart">
            <c:chart xmlns:c="http://schemas.openxmlformats.org/drawingml/2006/chart" xmlns:r="http://schemas.openxmlformats.org/officeDocument/2006/relationships" r:id="rId4"/>
          </a:graphicData>
        </a:graphic>
      </p:graphicFrame>
      <p:sp>
        <p:nvSpPr>
          <p:cNvPr id="26" name="テキスト ボックス 25"/>
          <p:cNvSpPr txBox="1"/>
          <p:nvPr/>
        </p:nvSpPr>
        <p:spPr>
          <a:xfrm>
            <a:off x="3608694" y="4768237"/>
            <a:ext cx="548548" cy="415498"/>
          </a:xfrm>
          <a:prstGeom prst="rect">
            <a:avLst/>
          </a:prstGeom>
          <a:noFill/>
        </p:spPr>
        <p:txBody>
          <a:bodyPr wrap="none" rtlCol="0">
            <a:spAutoFit/>
          </a:bodyPr>
          <a:lstStyle/>
          <a:p>
            <a:r>
              <a:rPr kumimoji="1" lang="en-US" altLang="ja-JP" sz="1050" dirty="0" smtClean="0">
                <a:latin typeface="Meiryo UI" panose="020B0604030504040204" pitchFamily="50" charset="-128"/>
                <a:ea typeface="Meiryo UI" panose="020B0604030504040204" pitchFamily="50" charset="-128"/>
              </a:rPr>
              <a:t>TDL</a:t>
            </a:r>
          </a:p>
          <a:p>
            <a:r>
              <a:rPr kumimoji="1" lang="en-US" altLang="ja-JP" sz="1050" dirty="0" smtClean="0">
                <a:latin typeface="Meiryo UI" panose="020B0604030504040204" pitchFamily="50" charset="-128"/>
                <a:ea typeface="Meiryo UI" panose="020B0604030504040204" pitchFamily="50" charset="-128"/>
              </a:rPr>
              <a:t>1.2</a:t>
            </a:r>
            <a:r>
              <a:rPr kumimoji="1" lang="ja-JP" altLang="en-US" sz="1050" dirty="0" smtClean="0">
                <a:latin typeface="Meiryo UI" panose="020B0604030504040204" pitchFamily="50" charset="-128"/>
                <a:ea typeface="Meiryo UI" panose="020B0604030504040204" pitchFamily="50" charset="-128"/>
              </a:rPr>
              <a:t>倍</a:t>
            </a:r>
            <a:endParaRPr kumimoji="1" lang="ja-JP" altLang="en-US" sz="1050" dirty="0">
              <a:latin typeface="Meiryo UI" panose="020B0604030504040204" pitchFamily="50" charset="-128"/>
              <a:ea typeface="Meiryo UI" panose="020B0604030504040204" pitchFamily="50" charset="-128"/>
            </a:endParaRPr>
          </a:p>
        </p:txBody>
      </p:sp>
      <p:sp>
        <p:nvSpPr>
          <p:cNvPr id="29" name="テキスト ボックス 28"/>
          <p:cNvSpPr txBox="1"/>
          <p:nvPr/>
        </p:nvSpPr>
        <p:spPr>
          <a:xfrm>
            <a:off x="3608694" y="5479034"/>
            <a:ext cx="548548" cy="415498"/>
          </a:xfrm>
          <a:prstGeom prst="rect">
            <a:avLst/>
          </a:prstGeom>
          <a:noFill/>
        </p:spPr>
        <p:txBody>
          <a:bodyPr wrap="none" rtlCol="0">
            <a:spAutoFit/>
          </a:bodyPr>
          <a:lstStyle/>
          <a:p>
            <a:r>
              <a:rPr kumimoji="1" lang="en-US" altLang="ja-JP" sz="1050" b="1" dirty="0" smtClean="0">
                <a:latin typeface="Meiryo UI" panose="020B0604030504040204" pitchFamily="50" charset="-128"/>
                <a:ea typeface="Meiryo UI" panose="020B0604030504040204" pitchFamily="50" charset="-128"/>
              </a:rPr>
              <a:t>USJ</a:t>
            </a:r>
          </a:p>
          <a:p>
            <a:r>
              <a:rPr kumimoji="1" lang="en-US" altLang="ja-JP" sz="1050" b="1" dirty="0" smtClean="0">
                <a:latin typeface="Meiryo UI" panose="020B0604030504040204" pitchFamily="50" charset="-128"/>
                <a:ea typeface="Meiryo UI" panose="020B0604030504040204" pitchFamily="50" charset="-128"/>
              </a:rPr>
              <a:t>1.9</a:t>
            </a:r>
            <a:r>
              <a:rPr kumimoji="1" lang="ja-JP" altLang="en-US" sz="1050" b="1" dirty="0">
                <a:latin typeface="Meiryo UI" panose="020B0604030504040204" pitchFamily="50" charset="-128"/>
                <a:ea typeface="Meiryo UI" panose="020B0604030504040204" pitchFamily="50" charset="-128"/>
              </a:rPr>
              <a:t>倍</a:t>
            </a:r>
          </a:p>
        </p:txBody>
      </p:sp>
      <p:sp>
        <p:nvSpPr>
          <p:cNvPr id="30" name="テキスト ボックス 29"/>
          <p:cNvSpPr txBox="1"/>
          <p:nvPr/>
        </p:nvSpPr>
        <p:spPr>
          <a:xfrm>
            <a:off x="3491569" y="6183374"/>
            <a:ext cx="912429" cy="253916"/>
          </a:xfrm>
          <a:prstGeom prst="rect">
            <a:avLst/>
          </a:prstGeom>
          <a:noFill/>
        </p:spPr>
        <p:txBody>
          <a:bodyPr wrap="none" rtlCol="0">
            <a:spAutoFit/>
          </a:bodyPr>
          <a:lstStyle/>
          <a:p>
            <a:r>
              <a:rPr lang="ja-JP" altLang="en-US" sz="1050" dirty="0">
                <a:latin typeface="Meiryo UI" panose="020B0604030504040204" pitchFamily="50" charset="-128"/>
                <a:ea typeface="Meiryo UI" panose="020B0604030504040204" pitchFamily="50" charset="-128"/>
              </a:rPr>
              <a:t>ハウステンボス</a:t>
            </a:r>
            <a:endParaRPr kumimoji="1" lang="ja-JP" altLang="en-US" sz="1050"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336587" y="4116616"/>
            <a:ext cx="3863117" cy="461665"/>
          </a:xfrm>
          <a:prstGeom prst="rect">
            <a:avLst/>
          </a:prstGeom>
          <a:noFill/>
        </p:spPr>
        <p:txBody>
          <a:bodyPr wrap="square" rtlCol="0">
            <a:spAutoFit/>
          </a:bodyPr>
          <a:lstStyle/>
          <a:p>
            <a:pPr marL="171450" indent="-171450">
              <a:buFont typeface="Arial" panose="020B0604020202020204" pitchFamily="34" charset="0"/>
              <a:buChar char="•"/>
            </a:pPr>
            <a:r>
              <a:rPr kumimoji="1" lang="en-US" altLang="ja-JP" sz="1200" dirty="0">
                <a:latin typeface="Meiryo UI" panose="020B0604030504040204" pitchFamily="50" charset="-128"/>
                <a:ea typeface="Meiryo UI" panose="020B0604030504040204" pitchFamily="50" charset="-128"/>
              </a:rPr>
              <a:t>USJ</a:t>
            </a:r>
            <a:r>
              <a:rPr kumimoji="1" lang="ja-JP" altLang="en-US" sz="1200" dirty="0">
                <a:latin typeface="Meiryo UI" panose="020B0604030504040204" pitchFamily="50" charset="-128"/>
                <a:ea typeface="Meiryo UI" panose="020B0604030504040204" pitchFamily="50" charset="-128"/>
              </a:rPr>
              <a:t>の入場者数は対</a:t>
            </a:r>
            <a:r>
              <a:rPr kumimoji="1" lang="en-US" altLang="ja-JP" sz="1200" dirty="0" smtClean="0">
                <a:latin typeface="Meiryo UI" panose="020B0604030504040204" pitchFamily="50" charset="-128"/>
                <a:ea typeface="Meiryo UI" panose="020B0604030504040204" pitchFamily="50" charset="-128"/>
              </a:rPr>
              <a:t>2011</a:t>
            </a:r>
            <a:r>
              <a:rPr kumimoji="1" lang="ja-JP" altLang="en-US" sz="1200" dirty="0" smtClean="0">
                <a:latin typeface="Meiryo UI" panose="020B0604030504040204" pitchFamily="50" charset="-128"/>
                <a:ea typeface="Meiryo UI" panose="020B0604030504040204" pitchFamily="50" charset="-128"/>
              </a:rPr>
              <a:t>年比</a:t>
            </a:r>
            <a:r>
              <a:rPr kumimoji="1" lang="ja-JP" altLang="en-US" sz="1200" dirty="0">
                <a:latin typeface="Meiryo UI" panose="020B0604030504040204" pitchFamily="50" charset="-128"/>
                <a:ea typeface="Meiryo UI" panose="020B0604030504040204" pitchFamily="50" charset="-128"/>
              </a:rPr>
              <a:t>で</a:t>
            </a:r>
            <a:r>
              <a:rPr kumimoji="1" lang="en-US" altLang="ja-JP" sz="1200" dirty="0">
                <a:latin typeface="Meiryo UI" panose="020B0604030504040204" pitchFamily="50" charset="-128"/>
                <a:ea typeface="Meiryo UI" panose="020B0604030504040204" pitchFamily="50" charset="-128"/>
              </a:rPr>
              <a:t>1.9</a:t>
            </a:r>
            <a:r>
              <a:rPr kumimoji="1" lang="ja-JP" altLang="en-US" sz="1200" dirty="0">
                <a:latin typeface="Meiryo UI" panose="020B0604030504040204" pitchFamily="50" charset="-128"/>
                <a:ea typeface="Meiryo UI" panose="020B0604030504040204" pitchFamily="50" charset="-128"/>
              </a:rPr>
              <a:t>倍で、</a:t>
            </a:r>
            <a:r>
              <a:rPr kumimoji="1" lang="en-US" altLang="ja-JP" sz="1200" dirty="0">
                <a:latin typeface="Meiryo UI" panose="020B0604030504040204" pitchFamily="50" charset="-128"/>
                <a:ea typeface="Meiryo UI" panose="020B0604030504040204" pitchFamily="50" charset="-128"/>
              </a:rPr>
              <a:t>TDL</a:t>
            </a:r>
            <a:r>
              <a:rPr kumimoji="1" lang="ja-JP" altLang="en-US" sz="1200" dirty="0">
                <a:latin typeface="Meiryo UI" panose="020B0604030504040204" pitchFamily="50" charset="-128"/>
                <a:ea typeface="Meiryo UI" panose="020B0604030504040204" pitchFamily="50" charset="-128"/>
              </a:rPr>
              <a:t>の伸び</a:t>
            </a:r>
            <a:r>
              <a:rPr kumimoji="1" lang="en-US" altLang="ja-JP" sz="1200" dirty="0">
                <a:latin typeface="Meiryo UI" panose="020B0604030504040204" pitchFamily="50" charset="-128"/>
                <a:ea typeface="Meiryo UI" panose="020B0604030504040204" pitchFamily="50" charset="-128"/>
              </a:rPr>
              <a:t>1.2</a:t>
            </a:r>
            <a:r>
              <a:rPr kumimoji="1" lang="ja-JP" altLang="en-US" sz="1200" dirty="0">
                <a:latin typeface="Meiryo UI" panose="020B0604030504040204" pitchFamily="50" charset="-128"/>
                <a:ea typeface="Meiryo UI" panose="020B0604030504040204" pitchFamily="50" charset="-128"/>
              </a:rPr>
              <a:t>倍に比べても高い水準で推移。</a:t>
            </a:r>
          </a:p>
        </p:txBody>
      </p:sp>
      <p:sp>
        <p:nvSpPr>
          <p:cNvPr id="2" name="テキスト ボックス 1"/>
          <p:cNvSpPr txBox="1"/>
          <p:nvPr/>
        </p:nvSpPr>
        <p:spPr>
          <a:xfrm>
            <a:off x="4488862" y="1477271"/>
            <a:ext cx="372218" cy="261610"/>
          </a:xfrm>
          <a:prstGeom prst="rect">
            <a:avLst/>
          </a:prstGeom>
          <a:noFill/>
        </p:spPr>
        <p:txBody>
          <a:bodyPr wrap="none" rtlCol="0">
            <a:spAutoFit/>
          </a:bodyPr>
          <a:lstStyle/>
          <a:p>
            <a:r>
              <a:rPr kumimoji="1" lang="en-US" altLang="ja-JP" sz="1050" dirty="0" smtClean="0"/>
              <a:t>(%)</a:t>
            </a:r>
            <a:endParaRPr kumimoji="1" lang="ja-JP" altLang="en-US" sz="1050" dirty="0"/>
          </a:p>
        </p:txBody>
      </p:sp>
      <p:sp>
        <p:nvSpPr>
          <p:cNvPr id="38" name="正方形/長方形 37"/>
          <p:cNvSpPr/>
          <p:nvPr/>
        </p:nvSpPr>
        <p:spPr>
          <a:xfrm>
            <a:off x="7367" y="4430433"/>
            <a:ext cx="646331" cy="230832"/>
          </a:xfrm>
          <a:prstGeom prst="rect">
            <a:avLst/>
          </a:prstGeom>
        </p:spPr>
        <p:txBody>
          <a:bodyPr wrap="none">
            <a:spAutoFit/>
          </a:bodyPr>
          <a:lstStyle/>
          <a:p>
            <a:r>
              <a:rPr lang="ja-JP" altLang="en-US" sz="900" dirty="0" smtClean="0">
                <a:latin typeface="Meiryo UI" panose="020B0604030504040204" pitchFamily="50" charset="-128"/>
                <a:ea typeface="Meiryo UI" panose="020B0604030504040204" pitchFamily="50" charset="-128"/>
              </a:rPr>
              <a:t>（千人</a:t>
            </a:r>
            <a:r>
              <a:rPr lang="ja-JP" altLang="en-US" sz="900" dirty="0">
                <a:latin typeface="Meiryo UI" panose="020B0604030504040204" pitchFamily="50" charset="-128"/>
                <a:ea typeface="Meiryo UI" panose="020B0604030504040204" pitchFamily="50" charset="-128"/>
              </a:rPr>
              <a:t>）</a:t>
            </a:r>
          </a:p>
        </p:txBody>
      </p:sp>
    </p:spTree>
    <p:extLst>
      <p:ext uri="{BB962C8B-B14F-4D97-AF65-F5344CB8AC3E}">
        <p14:creationId xmlns:p14="http://schemas.microsoft.com/office/powerpoint/2010/main" val="27850325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stretch>
            <a:fillRect/>
          </a:stretch>
        </p:blipFill>
        <p:spPr>
          <a:xfrm>
            <a:off x="648293" y="3293392"/>
            <a:ext cx="4194491" cy="3302782"/>
          </a:xfrm>
          <a:prstGeom prst="rect">
            <a:avLst/>
          </a:prstGeom>
        </p:spPr>
      </p:pic>
      <p:cxnSp>
        <p:nvCxnSpPr>
          <p:cNvPr id="13" name="直線コネクタ 12"/>
          <p:cNvCxnSpPr/>
          <p:nvPr/>
        </p:nvCxnSpPr>
        <p:spPr>
          <a:xfrm>
            <a:off x="270457" y="573231"/>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テキスト ボックス 13"/>
          <p:cNvSpPr txBox="1"/>
          <p:nvPr/>
        </p:nvSpPr>
        <p:spPr>
          <a:xfrm>
            <a:off x="169966" y="60400"/>
            <a:ext cx="5519460"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インバウンド②（関西国際空港の貢献）</a:t>
            </a:r>
            <a:r>
              <a:rPr lang="en-US" altLang="ja-JP" sz="2400" dirty="0" smtClean="0">
                <a:latin typeface="Meiryo UI" panose="020B0604030504040204" pitchFamily="50" charset="-128"/>
                <a:ea typeface="Meiryo UI" panose="020B0604030504040204" pitchFamily="50" charset="-128"/>
              </a:rPr>
              <a:t>】</a:t>
            </a:r>
            <a:endParaRPr kumimoji="1" lang="ja-JP" altLang="en-US" sz="2400" dirty="0">
              <a:latin typeface="Meiryo UI" panose="020B0604030504040204" pitchFamily="50" charset="-128"/>
              <a:ea typeface="Meiryo UI" panose="020B0604030504040204" pitchFamily="50" charset="-128"/>
            </a:endParaRPr>
          </a:p>
        </p:txBody>
      </p:sp>
      <p:sp>
        <p:nvSpPr>
          <p:cNvPr id="15" name="正方形/長方形 14"/>
          <p:cNvSpPr/>
          <p:nvPr/>
        </p:nvSpPr>
        <p:spPr>
          <a:xfrm>
            <a:off x="5342950" y="724753"/>
            <a:ext cx="3570814" cy="461665"/>
          </a:xfrm>
          <a:prstGeom prst="rect">
            <a:avLst/>
          </a:prstGeom>
        </p:spPr>
        <p:txBody>
          <a:bodyPr wrap="square">
            <a:spAutoFit/>
          </a:bodyPr>
          <a:lstStyle/>
          <a:p>
            <a:pPr marL="177800" indent="-177800"/>
            <a:r>
              <a:rPr lang="ja-JP" altLang="en-US" sz="1200" b="1" dirty="0" smtClean="0">
                <a:latin typeface="Meiryo UI" panose="020B0604030504040204" pitchFamily="50" charset="-128"/>
                <a:ea typeface="Meiryo UI" panose="020B0604030504040204" pitchFamily="50" charset="-128"/>
              </a:rPr>
              <a:t>□外国人入国者の</a:t>
            </a:r>
            <a:r>
              <a:rPr lang="en-US" altLang="ja-JP" sz="1200" b="1" dirty="0" smtClean="0">
                <a:latin typeface="Meiryo UI" panose="020B0604030504040204" pitchFamily="50" charset="-128"/>
                <a:ea typeface="Meiryo UI" panose="020B0604030504040204" pitchFamily="50" charset="-128"/>
              </a:rPr>
              <a:t>1/4</a:t>
            </a:r>
            <a:r>
              <a:rPr lang="ja-JP" altLang="en-US" sz="1200" b="1" dirty="0" err="1" smtClean="0">
                <a:latin typeface="Meiryo UI" panose="020B0604030504040204" pitchFamily="50" charset="-128"/>
                <a:ea typeface="Meiryo UI" panose="020B0604030504040204" pitchFamily="50" charset="-128"/>
              </a:rPr>
              <a:t>は関</a:t>
            </a:r>
            <a:r>
              <a:rPr lang="ja-JP" altLang="en-US" sz="1200" b="1" dirty="0" smtClean="0">
                <a:latin typeface="Meiryo UI" panose="020B0604030504040204" pitchFamily="50" charset="-128"/>
                <a:ea typeface="Meiryo UI" panose="020B0604030504040204" pitchFamily="50" charset="-128"/>
              </a:rPr>
              <a:t>空を利用し、空港</a:t>
            </a:r>
            <a:r>
              <a:rPr lang="ja-JP" altLang="en-US" sz="1200" b="1" dirty="0">
                <a:latin typeface="Meiryo UI" panose="020B0604030504040204" pitchFamily="50" charset="-128"/>
                <a:ea typeface="Meiryo UI" panose="020B0604030504040204" pitchFamily="50" charset="-128"/>
              </a:rPr>
              <a:t>別利用</a:t>
            </a:r>
            <a:r>
              <a:rPr lang="ja-JP" altLang="en-US" sz="1200" b="1" dirty="0" smtClean="0">
                <a:latin typeface="Meiryo UI" panose="020B0604030504040204" pitchFamily="50" charset="-128"/>
                <a:ea typeface="Meiryo UI" panose="020B0604030504040204" pitchFamily="50" charset="-128"/>
              </a:rPr>
              <a:t>割合で成田に次ぎ、ほぼ拮抗（</a:t>
            </a:r>
            <a:r>
              <a:rPr lang="en-US" altLang="ja-JP" sz="1200" b="1" dirty="0" smtClean="0">
                <a:latin typeface="Meiryo UI" panose="020B0604030504040204" pitchFamily="50" charset="-128"/>
                <a:ea typeface="Meiryo UI" panose="020B0604030504040204" pitchFamily="50" charset="-128"/>
              </a:rPr>
              <a:t>1.8</a:t>
            </a:r>
            <a:r>
              <a:rPr lang="ja-JP" altLang="en-US" sz="1200" b="1" dirty="0" smtClean="0">
                <a:latin typeface="Meiryo UI" panose="020B0604030504040204" pitchFamily="50" charset="-128"/>
                <a:ea typeface="Meiryo UI" panose="020B0604030504040204" pitchFamily="50" charset="-128"/>
              </a:rPr>
              <a:t>％差）</a:t>
            </a:r>
            <a:endParaRPr lang="en-US" altLang="ja-JP" sz="1200" b="1" dirty="0">
              <a:latin typeface="Meiryo UI" panose="020B0604030504040204" pitchFamily="50" charset="-128"/>
              <a:ea typeface="Meiryo UI" panose="020B0604030504040204" pitchFamily="50" charset="-128"/>
            </a:endParaRPr>
          </a:p>
        </p:txBody>
      </p:sp>
      <p:sp>
        <p:nvSpPr>
          <p:cNvPr id="17" name="正方形/長方形 16"/>
          <p:cNvSpPr/>
          <p:nvPr/>
        </p:nvSpPr>
        <p:spPr>
          <a:xfrm>
            <a:off x="5576264" y="3079128"/>
            <a:ext cx="3405932" cy="369332"/>
          </a:xfrm>
          <a:prstGeom prst="rect">
            <a:avLst/>
          </a:prstGeom>
        </p:spPr>
        <p:txBody>
          <a:bodyPr wrap="square">
            <a:spAutoFit/>
          </a:bodyPr>
          <a:lstStyle/>
          <a:p>
            <a:pPr marL="177800" indent="-177800"/>
            <a:r>
              <a:rPr lang="ja-JP" altLang="en-US" sz="900" dirty="0" smtClean="0">
                <a:latin typeface="Meiryo UI" panose="020B0604030504040204" pitchFamily="50" charset="-128"/>
                <a:ea typeface="Meiryo UI" panose="020B0604030504040204" pitchFamily="50" charset="-128"/>
              </a:rPr>
              <a:t>出典</a:t>
            </a:r>
            <a:r>
              <a:rPr lang="ja-JP" altLang="en-US" sz="900" dirty="0">
                <a:latin typeface="Meiryo UI" panose="020B0604030504040204" pitchFamily="50" charset="-128"/>
                <a:ea typeface="Meiryo UI" panose="020B0604030504040204" pitchFamily="50" charset="-128"/>
              </a:rPr>
              <a:t>：法務省入国管理局「</a:t>
            </a:r>
            <a:r>
              <a:rPr lang="zh-TW" altLang="en-US" sz="900" dirty="0">
                <a:latin typeface="Meiryo UI" panose="020B0604030504040204" pitchFamily="50" charset="-128"/>
                <a:ea typeface="Meiryo UI" panose="020B0604030504040204" pitchFamily="50" charset="-128"/>
              </a:rPr>
              <a:t>出入国管理統計統計表</a:t>
            </a: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年）</a:t>
            </a:r>
            <a:endParaRPr lang="en-US" altLang="ja-JP" sz="900" dirty="0" smtClean="0">
              <a:latin typeface="Meiryo UI" panose="020B0604030504040204" pitchFamily="50" charset="-128"/>
              <a:ea typeface="Meiryo UI" panose="020B0604030504040204" pitchFamily="50" charset="-128"/>
            </a:endParaRPr>
          </a:p>
          <a:p>
            <a:pPr marL="177800" indent="-177800"/>
            <a:r>
              <a:rPr lang="ja-JP" altLang="en-US" sz="900" dirty="0" smtClean="0">
                <a:latin typeface="Meiryo UI" panose="020B0604030504040204" pitchFamily="50" charset="-128"/>
                <a:ea typeface="Meiryo UI" panose="020B0604030504040204" pitchFamily="50" charset="-128"/>
              </a:rPr>
              <a:t>　　　　　</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港湾利用者を含む</a:t>
            </a:r>
            <a:endParaRPr lang="en-US" altLang="ja-JP" sz="900" dirty="0">
              <a:latin typeface="Meiryo UI" panose="020B0604030504040204" pitchFamily="50" charset="-128"/>
              <a:ea typeface="Meiryo UI" panose="020B0604030504040204" pitchFamily="50" charset="-128"/>
            </a:endParaRPr>
          </a:p>
        </p:txBody>
      </p:sp>
      <p:sp>
        <p:nvSpPr>
          <p:cNvPr id="18" name="角丸四角形 17"/>
          <p:cNvSpPr/>
          <p:nvPr/>
        </p:nvSpPr>
        <p:spPr>
          <a:xfrm>
            <a:off x="235996" y="3403445"/>
            <a:ext cx="288000" cy="1404000"/>
          </a:xfrm>
          <a:prstGeom prst="roundRect">
            <a:avLst/>
          </a:prstGeom>
          <a:solidFill>
            <a:schemeClr val="accent2">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dirty="0">
                <a:latin typeface="Meiryo UI" panose="020B0604030504040204" pitchFamily="50" charset="-128"/>
                <a:ea typeface="Meiryo UI" panose="020B0604030504040204" pitchFamily="50" charset="-128"/>
              </a:rPr>
              <a:t>大</a:t>
            </a:r>
            <a:endParaRPr kumimoji="1" lang="en-US" altLang="ja-JP" sz="1200" dirty="0">
              <a:latin typeface="Meiryo UI" panose="020B0604030504040204" pitchFamily="50" charset="-128"/>
              <a:ea typeface="Meiryo UI" panose="020B0604030504040204" pitchFamily="50" charset="-128"/>
            </a:endParaRPr>
          </a:p>
          <a:p>
            <a:pPr algn="ctr"/>
            <a:endParaRPr lang="en-US" altLang="ja-JP" sz="1200" dirty="0">
              <a:latin typeface="Meiryo UI" panose="020B0604030504040204" pitchFamily="50" charset="-128"/>
              <a:ea typeface="Meiryo UI" panose="020B0604030504040204" pitchFamily="50" charset="-128"/>
            </a:endParaRPr>
          </a:p>
          <a:p>
            <a:pPr algn="ctr"/>
            <a:r>
              <a:rPr kumimoji="1" lang="ja-JP" altLang="en-US" sz="1200" dirty="0">
                <a:latin typeface="Meiryo UI" panose="020B0604030504040204" pitchFamily="50" charset="-128"/>
                <a:ea typeface="Meiryo UI" panose="020B0604030504040204" pitchFamily="50" charset="-128"/>
              </a:rPr>
              <a:t>阪</a:t>
            </a:r>
          </a:p>
        </p:txBody>
      </p:sp>
      <p:sp>
        <p:nvSpPr>
          <p:cNvPr id="19" name="角丸四角形 18"/>
          <p:cNvSpPr/>
          <p:nvPr/>
        </p:nvSpPr>
        <p:spPr>
          <a:xfrm>
            <a:off x="648293" y="3261825"/>
            <a:ext cx="2088000" cy="1692000"/>
          </a:xfrm>
          <a:prstGeom prst="roundRect">
            <a:avLst>
              <a:gd name="adj" fmla="val 965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角丸四角形 19"/>
          <p:cNvSpPr/>
          <p:nvPr/>
        </p:nvSpPr>
        <p:spPr>
          <a:xfrm>
            <a:off x="233207" y="4979710"/>
            <a:ext cx="288000" cy="1404000"/>
          </a:xfrm>
          <a:prstGeom prst="roundRect">
            <a:avLst/>
          </a:prstGeom>
          <a:solidFill>
            <a:schemeClr val="accent2">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dirty="0" smtClean="0">
                <a:latin typeface="Meiryo UI" panose="020B0604030504040204" pitchFamily="50" charset="-128"/>
                <a:ea typeface="Meiryo UI" panose="020B0604030504040204" pitchFamily="50" charset="-128"/>
              </a:rPr>
              <a:t>東</a:t>
            </a:r>
            <a:endParaRPr kumimoji="1" lang="en-US" altLang="ja-JP" sz="1200" dirty="0" smtClean="0">
              <a:latin typeface="Meiryo UI" panose="020B0604030504040204" pitchFamily="50" charset="-128"/>
              <a:ea typeface="Meiryo UI" panose="020B0604030504040204" pitchFamily="50" charset="-128"/>
            </a:endParaRPr>
          </a:p>
          <a:p>
            <a:pPr algn="ctr"/>
            <a:endParaRPr lang="en-US" altLang="ja-JP" sz="1200" dirty="0">
              <a:latin typeface="Meiryo UI" panose="020B0604030504040204" pitchFamily="50" charset="-128"/>
              <a:ea typeface="Meiryo UI" panose="020B0604030504040204" pitchFamily="50" charset="-128"/>
            </a:endParaRPr>
          </a:p>
          <a:p>
            <a:pPr algn="ctr"/>
            <a:r>
              <a:rPr kumimoji="1" lang="ja-JP" altLang="en-US" sz="1200" dirty="0" smtClean="0">
                <a:latin typeface="Meiryo UI" panose="020B0604030504040204" pitchFamily="50" charset="-128"/>
                <a:ea typeface="Meiryo UI" panose="020B0604030504040204" pitchFamily="50" charset="-128"/>
              </a:rPr>
              <a:t>京</a:t>
            </a:r>
            <a:endParaRPr kumimoji="1" lang="ja-JP" altLang="en-US" sz="1200" dirty="0">
              <a:latin typeface="Meiryo UI" panose="020B0604030504040204" pitchFamily="50" charset="-128"/>
              <a:ea typeface="Meiryo UI" panose="020B0604030504040204" pitchFamily="50" charset="-128"/>
            </a:endParaRPr>
          </a:p>
        </p:txBody>
      </p:sp>
      <p:sp>
        <p:nvSpPr>
          <p:cNvPr id="22" name="テキスト ボックス 21"/>
          <p:cNvSpPr txBox="1"/>
          <p:nvPr/>
        </p:nvSpPr>
        <p:spPr>
          <a:xfrm>
            <a:off x="149216" y="2637873"/>
            <a:ext cx="5085046" cy="276999"/>
          </a:xfrm>
          <a:prstGeom prst="rect">
            <a:avLst/>
          </a:prstGeom>
          <a:noFill/>
        </p:spPr>
        <p:txBody>
          <a:bodyPr wrap="none" rtlCol="0">
            <a:spAutoFit/>
          </a:bodyPr>
          <a:lstStyle/>
          <a:p>
            <a:r>
              <a:rPr lang="ja-JP" altLang="en-US" sz="1200" b="1" dirty="0" smtClean="0">
                <a:latin typeface="Meiryo UI" panose="020B0604030504040204" pitchFamily="50" charset="-128"/>
                <a:ea typeface="Meiryo UI" panose="020B0604030504040204" pitchFamily="50" charset="-128"/>
              </a:rPr>
              <a:t>□　大阪と東京の</a:t>
            </a:r>
            <a:r>
              <a:rPr kumimoji="1" lang="ja-JP" altLang="en-US" sz="1200" b="1" dirty="0" smtClean="0">
                <a:latin typeface="Meiryo UI" panose="020B0604030504040204" pitchFamily="50" charset="-128"/>
                <a:ea typeface="Meiryo UI" panose="020B0604030504040204" pitchFamily="50" charset="-128"/>
              </a:rPr>
              <a:t>４つの国際空港のうち、旅客数の伸び率は関空が最も高い</a:t>
            </a:r>
            <a:endParaRPr kumimoji="1" lang="ja-JP" altLang="en-US" sz="1200" b="1" dirty="0">
              <a:latin typeface="Meiryo UI" panose="020B0604030504040204" pitchFamily="50" charset="-128"/>
              <a:ea typeface="Meiryo UI" panose="020B0604030504040204" pitchFamily="50" charset="-128"/>
            </a:endParaRPr>
          </a:p>
        </p:txBody>
      </p:sp>
      <p:sp>
        <p:nvSpPr>
          <p:cNvPr id="23" name="テキスト ボックス 22"/>
          <p:cNvSpPr txBox="1"/>
          <p:nvPr/>
        </p:nvSpPr>
        <p:spPr>
          <a:xfrm>
            <a:off x="5523026" y="1192720"/>
            <a:ext cx="3299301"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＜空港別外国人入国者割合（総数</a:t>
            </a:r>
            <a:r>
              <a:rPr kumimoji="1" lang="en-US" altLang="ja-JP" sz="1100" b="1" dirty="0" smtClean="0">
                <a:latin typeface="Meiryo UI" panose="020B0604030504040204" pitchFamily="50" charset="-128"/>
                <a:ea typeface="Meiryo UI" panose="020B0604030504040204" pitchFamily="50" charset="-128"/>
              </a:rPr>
              <a:t>2,742</a:t>
            </a:r>
            <a:r>
              <a:rPr lang="ja-JP" altLang="en-US" sz="1100" b="1" dirty="0" smtClean="0">
                <a:latin typeface="Meiryo UI" panose="020B0604030504040204" pitchFamily="50" charset="-128"/>
                <a:ea typeface="Meiryo UI" panose="020B0604030504040204" pitchFamily="50" charset="-128"/>
              </a:rPr>
              <a:t>万人）</a:t>
            </a:r>
            <a:r>
              <a:rPr kumimoji="1" lang="ja-JP" altLang="en-US" sz="1100" b="1" dirty="0" smtClean="0">
                <a:latin typeface="Meiryo UI" panose="020B0604030504040204" pitchFamily="50" charset="-128"/>
                <a:ea typeface="Meiryo UI" panose="020B0604030504040204" pitchFamily="50" charset="-128"/>
              </a:rPr>
              <a:t>＞</a:t>
            </a:r>
            <a:endParaRPr kumimoji="1" lang="ja-JP" altLang="en-US" sz="1100" b="1" dirty="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403292" y="6619429"/>
            <a:ext cx="4576894" cy="230832"/>
          </a:xfrm>
          <a:prstGeom prst="rect">
            <a:avLst/>
          </a:prstGeom>
          <a:noFill/>
        </p:spPr>
        <p:txBody>
          <a:bodyPr wrap="none" rtlCol="0">
            <a:spAutoFit/>
          </a:bodyPr>
          <a:lstStyle/>
          <a:p>
            <a:r>
              <a:rPr kumimoji="1" lang="ja-JP" altLang="en-US" sz="900" dirty="0">
                <a:latin typeface="Meiryo UI" panose="020B0604030504040204" pitchFamily="50" charset="-128"/>
                <a:ea typeface="Meiryo UI" panose="020B0604030504040204" pitchFamily="50" charset="-128"/>
              </a:rPr>
              <a:t>出典：国土交通省　管内空港利用概況集計表（大阪は大阪航空局、東京は東京航空局）</a:t>
            </a:r>
          </a:p>
        </p:txBody>
      </p:sp>
      <p:sp>
        <p:nvSpPr>
          <p:cNvPr id="27" name="正方形/長方形 26"/>
          <p:cNvSpPr/>
          <p:nvPr/>
        </p:nvSpPr>
        <p:spPr>
          <a:xfrm>
            <a:off x="482526" y="1095529"/>
            <a:ext cx="4360258" cy="1077218"/>
          </a:xfrm>
          <a:prstGeom prst="rect">
            <a:avLst/>
          </a:prstGeom>
        </p:spPr>
        <p:txBody>
          <a:bodyPr wrap="square">
            <a:spAutoFit/>
          </a:bodyPr>
          <a:lstStyle/>
          <a:p>
            <a:pPr marL="285750" indent="-285750">
              <a:buFont typeface="Wingdings" panose="05000000000000000000" pitchFamily="2" charset="2"/>
              <a:buChar char="n"/>
            </a:pPr>
            <a:r>
              <a:rPr lang="en-US" altLang="ja-JP" sz="1600" dirty="0" smtClean="0">
                <a:latin typeface="Meiryo UI" panose="020B0604030504040204" pitchFamily="50" charset="-128"/>
                <a:ea typeface="Meiryo UI" panose="020B0604030504040204" pitchFamily="50" charset="-128"/>
              </a:rPr>
              <a:t>2012</a:t>
            </a:r>
            <a:r>
              <a:rPr lang="ja-JP" altLang="en-US" sz="1600" dirty="0" smtClean="0">
                <a:latin typeface="Meiryo UI" panose="020B0604030504040204" pitchFamily="50" charset="-128"/>
                <a:ea typeface="Meiryo UI" panose="020B0604030504040204" pitchFamily="50" charset="-128"/>
              </a:rPr>
              <a:t>年に関西</a:t>
            </a:r>
            <a:r>
              <a:rPr lang="ja-JP" altLang="en-US" sz="1600" dirty="0">
                <a:latin typeface="Meiryo UI" panose="020B0604030504040204" pitchFamily="50" charset="-128"/>
                <a:ea typeface="Meiryo UI" panose="020B0604030504040204" pitchFamily="50" charset="-128"/>
              </a:rPr>
              <a:t>国際</a:t>
            </a:r>
            <a:r>
              <a:rPr lang="ja-JP" altLang="en-US" sz="1600" dirty="0" smtClean="0">
                <a:latin typeface="Meiryo UI" panose="020B0604030504040204" pitchFamily="50" charset="-128"/>
                <a:ea typeface="Meiryo UI" panose="020B0604030504040204" pitchFamily="50" charset="-128"/>
              </a:rPr>
              <a:t>空港の民営化が実現</a:t>
            </a:r>
            <a:r>
              <a:rPr lang="ja-JP" altLang="en-US" sz="1600" dirty="0">
                <a:latin typeface="Meiryo UI" panose="020B0604030504040204" pitchFamily="50" charset="-128"/>
                <a:ea typeface="Meiryo UI" panose="020B0604030504040204" pitchFamily="50" charset="-128"/>
              </a:rPr>
              <a:t>し、ＬＣＣを始めとする経営強化に積極的に取り組んだ結果、日本最大の</a:t>
            </a:r>
            <a:r>
              <a:rPr lang="en-US" altLang="ja-JP" sz="1600" dirty="0">
                <a:latin typeface="Meiryo UI" panose="020B0604030504040204" pitchFamily="50" charset="-128"/>
                <a:ea typeface="Meiryo UI" panose="020B0604030504040204" pitchFamily="50" charset="-128"/>
              </a:rPr>
              <a:t>LCC</a:t>
            </a:r>
            <a:r>
              <a:rPr lang="ja-JP" altLang="en-US" sz="1600" dirty="0">
                <a:latin typeface="Meiryo UI" panose="020B0604030504040204" pitchFamily="50" charset="-128"/>
                <a:ea typeface="Meiryo UI" panose="020B0604030504040204" pitchFamily="50" charset="-128"/>
              </a:rPr>
              <a:t>拠点となり、外国人旅行者の来阪を後押し。</a:t>
            </a:r>
          </a:p>
        </p:txBody>
      </p:sp>
      <p:sp>
        <p:nvSpPr>
          <p:cNvPr id="25" name="テキスト ボックス 24"/>
          <p:cNvSpPr txBox="1"/>
          <p:nvPr/>
        </p:nvSpPr>
        <p:spPr>
          <a:xfrm>
            <a:off x="1727042" y="2941592"/>
            <a:ext cx="2018501"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＜４国際空港旅客数の推移＞</a:t>
            </a:r>
            <a:endParaRPr kumimoji="1" lang="ja-JP" altLang="en-US" sz="1100" b="1" dirty="0">
              <a:latin typeface="Meiryo UI" panose="020B0604030504040204" pitchFamily="50" charset="-128"/>
              <a:ea typeface="Meiryo UI" panose="020B0604030504040204" pitchFamily="50" charset="-128"/>
            </a:endParaRPr>
          </a:p>
        </p:txBody>
      </p:sp>
      <p:graphicFrame>
        <p:nvGraphicFramePr>
          <p:cNvPr id="29" name="グラフ 28"/>
          <p:cNvGraphicFramePr/>
          <p:nvPr>
            <p:extLst>
              <p:ext uri="{D42A27DB-BD31-4B8C-83A1-F6EECF244321}">
                <p14:modId xmlns:p14="http://schemas.microsoft.com/office/powerpoint/2010/main" val="2600714621"/>
              </p:ext>
            </p:extLst>
          </p:nvPr>
        </p:nvGraphicFramePr>
        <p:xfrm>
          <a:off x="5316954" y="1423673"/>
          <a:ext cx="3665242" cy="1528398"/>
        </p:xfrm>
        <a:graphic>
          <a:graphicData uri="http://schemas.openxmlformats.org/drawingml/2006/chart">
            <c:chart xmlns:c="http://schemas.openxmlformats.org/drawingml/2006/chart" xmlns:r="http://schemas.openxmlformats.org/officeDocument/2006/relationships" r:id="rId3"/>
          </a:graphicData>
        </a:graphic>
      </p:graphicFrame>
      <p:sp>
        <p:nvSpPr>
          <p:cNvPr id="28" name="スライド番号プレースホルダー 3"/>
          <p:cNvSpPr>
            <a:spLocks noGrp="1"/>
          </p:cNvSpPr>
          <p:nvPr>
            <p:ph type="sldNum" sz="quarter" idx="12"/>
          </p:nvPr>
        </p:nvSpPr>
        <p:spPr>
          <a:xfrm>
            <a:off x="5966330" y="6596174"/>
            <a:ext cx="3132291" cy="215444"/>
          </a:xfrm>
        </p:spPr>
        <p:txBody>
          <a:bodyPr/>
          <a:lstStyle/>
          <a:p>
            <a:fld id="{138CA411-231B-42B9-AF63-97A64194AA60}" type="slidenum">
              <a:rPr lang="ja-JP" altLang="en-US" smtClean="0"/>
              <a:pPr/>
              <a:t>16</a:t>
            </a:fld>
            <a:endParaRPr lang="ja-JP" altLang="en-US" dirty="0"/>
          </a:p>
        </p:txBody>
      </p:sp>
      <p:sp>
        <p:nvSpPr>
          <p:cNvPr id="30" name="正方形/長方形 29"/>
          <p:cNvSpPr/>
          <p:nvPr/>
        </p:nvSpPr>
        <p:spPr>
          <a:xfrm>
            <a:off x="5400060" y="3632032"/>
            <a:ext cx="3448925" cy="461665"/>
          </a:xfrm>
          <a:prstGeom prst="rect">
            <a:avLst/>
          </a:prstGeom>
        </p:spPr>
        <p:txBody>
          <a:bodyPr wrap="square">
            <a:spAutoFit/>
          </a:bodyPr>
          <a:lstStyle/>
          <a:p>
            <a:r>
              <a:rPr lang="ja-JP" altLang="en-US" sz="1200" b="1" dirty="0" smtClean="0">
                <a:latin typeface="Meiryo UI" panose="020B0604030504040204" pitchFamily="50" charset="-128"/>
                <a:ea typeface="Meiryo UI" panose="020B0604030504040204" pitchFamily="50" charset="-128"/>
              </a:rPr>
              <a:t>□　関空の</a:t>
            </a:r>
            <a:r>
              <a:rPr lang="en-US" altLang="ja-JP" sz="1200" b="1" dirty="0" smtClean="0">
                <a:latin typeface="Meiryo UI" panose="020B0604030504040204" pitchFamily="50" charset="-128"/>
                <a:ea typeface="Meiryo UI" panose="020B0604030504040204" pitchFamily="50" charset="-128"/>
              </a:rPr>
              <a:t>LCC</a:t>
            </a:r>
            <a:r>
              <a:rPr lang="ja-JP" altLang="en-US" sz="1200" b="1" dirty="0" smtClean="0">
                <a:latin typeface="Meiryo UI" panose="020B0604030504040204" pitchFamily="50" charset="-128"/>
                <a:ea typeface="Meiryo UI" panose="020B0604030504040204" pitchFamily="50" charset="-128"/>
              </a:rPr>
              <a:t>国際線便数は、</a:t>
            </a:r>
            <a:r>
              <a:rPr lang="en-US" altLang="ja-JP" sz="1200" b="1" dirty="0" smtClean="0">
                <a:latin typeface="Meiryo UI" panose="020B0604030504040204" pitchFamily="50" charset="-128"/>
                <a:ea typeface="Meiryo UI" panose="020B0604030504040204" pitchFamily="50" charset="-128"/>
              </a:rPr>
              <a:t>08</a:t>
            </a:r>
            <a:r>
              <a:rPr lang="ja-JP" altLang="en-US" sz="1200" b="1" dirty="0" smtClean="0">
                <a:latin typeface="Meiryo UI" panose="020B0604030504040204" pitchFamily="50" charset="-128"/>
                <a:ea typeface="Meiryo UI" panose="020B0604030504040204" pitchFamily="50" charset="-128"/>
              </a:rPr>
              <a:t>年対</a:t>
            </a:r>
            <a:r>
              <a:rPr lang="en-US" altLang="ja-JP" sz="1200" b="1" dirty="0" smtClean="0">
                <a:latin typeface="Meiryo UI" panose="020B0604030504040204" pitchFamily="50" charset="-128"/>
                <a:ea typeface="Meiryo UI" panose="020B0604030504040204" pitchFamily="50" charset="-128"/>
              </a:rPr>
              <a:t>18</a:t>
            </a:r>
            <a:r>
              <a:rPr lang="ja-JP" altLang="en-US" sz="1200" b="1" dirty="0" smtClean="0">
                <a:latin typeface="Meiryo UI" panose="020B0604030504040204" pitchFamily="50" charset="-128"/>
                <a:ea typeface="Meiryo UI" panose="020B0604030504040204" pitchFamily="50" charset="-128"/>
              </a:rPr>
              <a:t>年比で</a:t>
            </a:r>
            <a:endParaRPr lang="en-US" altLang="ja-JP" sz="1200" b="1" dirty="0" smtClean="0">
              <a:latin typeface="Meiryo UI" panose="020B0604030504040204" pitchFamily="50" charset="-128"/>
              <a:ea typeface="Meiryo UI" panose="020B0604030504040204" pitchFamily="50" charset="-128"/>
            </a:endParaRPr>
          </a:p>
          <a:p>
            <a:r>
              <a:rPr lang="ja-JP" altLang="en-US" sz="1200" b="1" dirty="0">
                <a:latin typeface="Meiryo UI" panose="020B0604030504040204" pitchFamily="50" charset="-128"/>
                <a:ea typeface="Meiryo UI" panose="020B0604030504040204" pitchFamily="50" charset="-128"/>
              </a:rPr>
              <a:t>　</a:t>
            </a:r>
            <a:r>
              <a:rPr lang="ja-JP" altLang="en-US" sz="1200" b="1" dirty="0" smtClean="0">
                <a:latin typeface="Meiryo UI" panose="020B0604030504040204" pitchFamily="50" charset="-128"/>
                <a:ea typeface="Meiryo UI" panose="020B0604030504040204" pitchFamily="50" charset="-128"/>
              </a:rPr>
              <a:t>　</a:t>
            </a:r>
            <a:r>
              <a:rPr lang="en-US" altLang="ja-JP" sz="1200" b="1" dirty="0" smtClean="0">
                <a:latin typeface="Meiryo UI" panose="020B0604030504040204" pitchFamily="50" charset="-128"/>
                <a:ea typeface="Meiryo UI" panose="020B0604030504040204" pitchFamily="50" charset="-128"/>
              </a:rPr>
              <a:t>12</a:t>
            </a:r>
            <a:r>
              <a:rPr lang="ja-JP" altLang="en-US" sz="1200" b="1" dirty="0" smtClean="0">
                <a:latin typeface="Meiryo UI" panose="020B0604030504040204" pitchFamily="50" charset="-128"/>
                <a:ea typeface="Meiryo UI" panose="020B0604030504040204" pitchFamily="50" charset="-128"/>
              </a:rPr>
              <a:t>➡</a:t>
            </a:r>
            <a:r>
              <a:rPr lang="en-US" altLang="ja-JP" sz="1200" b="1" dirty="0" smtClean="0">
                <a:latin typeface="Meiryo UI" panose="020B0604030504040204" pitchFamily="50" charset="-128"/>
                <a:ea typeface="Meiryo UI" panose="020B0604030504040204" pitchFamily="50" charset="-128"/>
              </a:rPr>
              <a:t>472</a:t>
            </a:r>
            <a:r>
              <a:rPr lang="ja-JP" altLang="en-US" sz="1200" b="1" dirty="0" smtClean="0">
                <a:latin typeface="Meiryo UI" panose="020B0604030504040204" pitchFamily="50" charset="-128"/>
                <a:ea typeface="Meiryo UI" panose="020B0604030504040204" pitchFamily="50" charset="-128"/>
              </a:rPr>
              <a:t>便</a:t>
            </a:r>
            <a:r>
              <a:rPr lang="en-US" altLang="ja-JP" sz="1200" b="1" dirty="0" smtClean="0">
                <a:latin typeface="Meiryo UI" panose="020B0604030504040204" pitchFamily="50" charset="-128"/>
                <a:ea typeface="Meiryo UI" panose="020B0604030504040204" pitchFamily="50" charset="-128"/>
              </a:rPr>
              <a:t>(460</a:t>
            </a:r>
            <a:r>
              <a:rPr lang="ja-JP" altLang="en-US" sz="1200" b="1" dirty="0" smtClean="0">
                <a:latin typeface="Meiryo UI" panose="020B0604030504040204" pitchFamily="50" charset="-128"/>
                <a:ea typeface="Meiryo UI" panose="020B0604030504040204" pitchFamily="50" charset="-128"/>
              </a:rPr>
              <a:t>便増</a:t>
            </a:r>
            <a:r>
              <a:rPr lang="en-US" altLang="ja-JP" sz="1200" b="1" dirty="0" smtClean="0">
                <a:latin typeface="Meiryo UI" panose="020B0604030504040204" pitchFamily="50" charset="-128"/>
                <a:ea typeface="Meiryo UI" panose="020B0604030504040204" pitchFamily="50" charset="-128"/>
              </a:rPr>
              <a:t>)</a:t>
            </a:r>
            <a:r>
              <a:rPr lang="ja-JP" altLang="en-US" sz="1200" b="1" dirty="0" err="1" smtClean="0">
                <a:latin typeface="Meiryo UI" panose="020B0604030504040204" pitchFamily="50" charset="-128"/>
                <a:ea typeface="Meiryo UI" panose="020B0604030504040204" pitchFamily="50" charset="-128"/>
              </a:rPr>
              <a:t>、</a:t>
            </a:r>
            <a:r>
              <a:rPr lang="en-US" altLang="ja-JP" sz="1200" b="1" dirty="0">
                <a:latin typeface="Meiryo UI" panose="020B0604030504040204" pitchFamily="50" charset="-128"/>
                <a:ea typeface="Meiryo UI" panose="020B0604030504040204" pitchFamily="50" charset="-128"/>
              </a:rPr>
              <a:t>39.3</a:t>
            </a:r>
            <a:r>
              <a:rPr lang="ja-JP" altLang="en-US" sz="1200" b="1" dirty="0" smtClean="0">
                <a:latin typeface="Meiryo UI" panose="020B0604030504040204" pitchFamily="50" charset="-128"/>
                <a:ea typeface="Meiryo UI" panose="020B0604030504040204" pitchFamily="50" charset="-128"/>
              </a:rPr>
              <a:t>倍</a:t>
            </a:r>
            <a:endParaRPr lang="ja-JP" altLang="en-US" sz="1200" b="1" dirty="0">
              <a:latin typeface="Meiryo UI" panose="020B0604030504040204" pitchFamily="50" charset="-128"/>
              <a:ea typeface="Meiryo UI" panose="020B0604030504040204" pitchFamily="50" charset="-128"/>
            </a:endParaRPr>
          </a:p>
        </p:txBody>
      </p:sp>
      <p:pic>
        <p:nvPicPr>
          <p:cNvPr id="31" name="図 30"/>
          <p:cNvPicPr>
            <a:picLocks noChangeAspect="1"/>
          </p:cNvPicPr>
          <p:nvPr/>
        </p:nvPicPr>
        <p:blipFill>
          <a:blip r:embed="rId4"/>
          <a:stretch>
            <a:fillRect/>
          </a:stretch>
        </p:blipFill>
        <p:spPr>
          <a:xfrm>
            <a:off x="4980186" y="4097322"/>
            <a:ext cx="3981033" cy="2725148"/>
          </a:xfrm>
          <a:prstGeom prst="rect">
            <a:avLst/>
          </a:prstGeom>
        </p:spPr>
      </p:pic>
      <p:sp>
        <p:nvSpPr>
          <p:cNvPr id="32" name="正方形/長方形 31"/>
          <p:cNvSpPr/>
          <p:nvPr/>
        </p:nvSpPr>
        <p:spPr>
          <a:xfrm>
            <a:off x="7124522" y="5928022"/>
            <a:ext cx="1478490" cy="638175"/>
          </a:xfrm>
          <a:prstGeom prst="rect">
            <a:avLst/>
          </a:prstGeom>
        </p:spPr>
        <p:txBody>
          <a:bodyPr wrap="square">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a:r>
              <a:rPr lang="ja-JP" altLang="en-US" sz="1000" b="1" dirty="0">
                <a:latin typeface="Meiryo UI" panose="020B0604030504040204" pitchFamily="50" charset="-128"/>
                <a:ea typeface="Meiryo UI" panose="020B0604030504040204" pitchFamily="50" charset="-128"/>
              </a:rPr>
              <a:t>国際線</a:t>
            </a:r>
            <a:r>
              <a:rPr lang="en-US" altLang="ja-JP" sz="1000" b="1" dirty="0">
                <a:latin typeface="Meiryo UI" panose="020B0604030504040204" pitchFamily="50" charset="-128"/>
                <a:ea typeface="Meiryo UI" panose="020B0604030504040204" pitchFamily="50" charset="-128"/>
              </a:rPr>
              <a:t>LCC</a:t>
            </a:r>
            <a:r>
              <a:rPr lang="ja-JP" altLang="en-US" sz="1000" b="1" dirty="0">
                <a:latin typeface="Meiryo UI" panose="020B0604030504040204" pitchFamily="50" charset="-128"/>
                <a:ea typeface="Meiryo UI" panose="020B0604030504040204" pitchFamily="50" charset="-128"/>
              </a:rPr>
              <a:t>便数</a:t>
            </a:r>
            <a:endParaRPr lang="en-US" altLang="ja-JP" sz="1000" b="1" dirty="0">
              <a:latin typeface="Meiryo UI" panose="020B0604030504040204" pitchFamily="50" charset="-128"/>
              <a:ea typeface="Meiryo UI" panose="020B0604030504040204" pitchFamily="50" charset="-128"/>
            </a:endParaRPr>
          </a:p>
          <a:p>
            <a:pPr algn="r"/>
            <a:r>
              <a:rPr lang="ja-JP" altLang="en-US" sz="1000" b="1" dirty="0">
                <a:latin typeface="Meiryo UI" panose="020B0604030504040204" pitchFamily="50" charset="-128"/>
                <a:ea typeface="Meiryo UI" panose="020B0604030504040204" pitchFamily="50" charset="-128"/>
              </a:rPr>
              <a:t>（左軸）</a:t>
            </a:r>
            <a:endParaRPr lang="en-US" altLang="ja-JP" sz="1000" b="1"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484364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p:cNvSpPr txBox="1"/>
          <p:nvPr/>
        </p:nvSpPr>
        <p:spPr>
          <a:xfrm>
            <a:off x="169966" y="58862"/>
            <a:ext cx="4934364"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インバウンド③（高まるホテル需要）</a:t>
            </a:r>
            <a:r>
              <a:rPr lang="en-US" altLang="ja-JP" sz="2400" dirty="0" smtClean="0">
                <a:latin typeface="Meiryo UI" panose="020B0604030504040204" pitchFamily="50" charset="-128"/>
                <a:ea typeface="Meiryo UI" panose="020B0604030504040204" pitchFamily="50" charset="-128"/>
              </a:rPr>
              <a:t>】</a:t>
            </a:r>
            <a:endParaRPr kumimoji="1" lang="ja-JP" altLang="en-US" sz="2400" dirty="0">
              <a:latin typeface="Meiryo UI" panose="020B0604030504040204" pitchFamily="50" charset="-128"/>
              <a:ea typeface="Meiryo UI" panose="020B0604030504040204" pitchFamily="50" charset="-128"/>
            </a:endParaRPr>
          </a:p>
        </p:txBody>
      </p:sp>
      <p:graphicFrame>
        <p:nvGraphicFramePr>
          <p:cNvPr id="29" name="グラフ 28"/>
          <p:cNvGraphicFramePr/>
          <p:nvPr>
            <p:extLst>
              <p:ext uri="{D42A27DB-BD31-4B8C-83A1-F6EECF244321}">
                <p14:modId xmlns:p14="http://schemas.microsoft.com/office/powerpoint/2010/main" val="2427955667"/>
              </p:ext>
            </p:extLst>
          </p:nvPr>
        </p:nvGraphicFramePr>
        <p:xfrm>
          <a:off x="46050" y="3996333"/>
          <a:ext cx="4458726" cy="2962751"/>
        </p:xfrm>
        <a:graphic>
          <a:graphicData uri="http://schemas.openxmlformats.org/drawingml/2006/chart">
            <c:chart xmlns:c="http://schemas.openxmlformats.org/drawingml/2006/chart" xmlns:r="http://schemas.openxmlformats.org/officeDocument/2006/relationships" r:id="rId2"/>
          </a:graphicData>
        </a:graphic>
      </p:graphicFrame>
      <p:sp>
        <p:nvSpPr>
          <p:cNvPr id="31" name="スライド番号プレースホルダー 3"/>
          <p:cNvSpPr>
            <a:spLocks noGrp="1"/>
          </p:cNvSpPr>
          <p:nvPr>
            <p:ph type="sldNum" sz="quarter" idx="12"/>
          </p:nvPr>
        </p:nvSpPr>
        <p:spPr>
          <a:xfrm>
            <a:off x="7086600" y="6579348"/>
            <a:ext cx="2057400" cy="365125"/>
          </a:xfrm>
        </p:spPr>
        <p:txBody>
          <a:bodyPr/>
          <a:lstStyle/>
          <a:p>
            <a:fld id="{138CA411-231B-42B9-AF63-97A64194AA60}" type="slidenum">
              <a:rPr lang="ja-JP" altLang="en-US" smtClean="0"/>
              <a:pPr/>
              <a:t>17</a:t>
            </a:fld>
            <a:endParaRPr lang="ja-JP" altLang="en-US"/>
          </a:p>
        </p:txBody>
      </p:sp>
      <p:sp>
        <p:nvSpPr>
          <p:cNvPr id="32" name="テキスト ボックス 31"/>
          <p:cNvSpPr txBox="1"/>
          <p:nvPr/>
        </p:nvSpPr>
        <p:spPr>
          <a:xfrm>
            <a:off x="134110" y="3942982"/>
            <a:ext cx="8856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ホテルの施設数と客室数推移</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33" name="正方形/長方形 32"/>
          <p:cNvSpPr/>
          <p:nvPr/>
        </p:nvSpPr>
        <p:spPr>
          <a:xfrm>
            <a:off x="2732371" y="3964932"/>
            <a:ext cx="2945097" cy="261610"/>
          </a:xfrm>
          <a:prstGeom prst="rect">
            <a:avLst/>
          </a:prstGeom>
        </p:spPr>
        <p:txBody>
          <a:bodyPr wrap="square">
            <a:spAutoFit/>
          </a:bodyPr>
          <a:lstStyle/>
          <a:p>
            <a:r>
              <a:rPr lang="ja-JP" altLang="en-US" sz="1100" dirty="0" smtClean="0">
                <a:latin typeface="Meiryo UI" panose="020B0604030504040204" pitchFamily="50" charset="-128"/>
                <a:ea typeface="Meiryo UI" panose="020B0604030504040204" pitchFamily="50" charset="-128"/>
              </a:rPr>
              <a:t>出典：衛生行政報告例（施設数と客室数）</a:t>
            </a:r>
            <a:endParaRPr lang="ja-JP" altLang="en-US" sz="1100" dirty="0">
              <a:latin typeface="Meiryo UI" panose="020B0604030504040204" pitchFamily="50" charset="-128"/>
              <a:ea typeface="Meiryo UI" panose="020B0604030504040204" pitchFamily="50" charset="-128"/>
            </a:endParaRPr>
          </a:p>
        </p:txBody>
      </p:sp>
      <p:sp>
        <p:nvSpPr>
          <p:cNvPr id="34" name="正方形/長方形 33"/>
          <p:cNvSpPr/>
          <p:nvPr/>
        </p:nvSpPr>
        <p:spPr>
          <a:xfrm>
            <a:off x="3293630" y="4505362"/>
            <a:ext cx="1394220" cy="1200329"/>
          </a:xfrm>
          <a:prstGeom prst="rect">
            <a:avLst/>
          </a:prstGeom>
        </p:spPr>
        <p:txBody>
          <a:bodyPr wrap="square">
            <a:spAutoFit/>
          </a:bodyPr>
          <a:lstStyle/>
          <a:p>
            <a:r>
              <a:rPr lang="ja-JP" altLang="en-US" sz="1200" dirty="0" smtClean="0">
                <a:latin typeface="Meiryo UI" panose="020B0604030504040204" pitchFamily="50" charset="-128"/>
                <a:ea typeface="Meiryo UI" panose="020B0604030504040204" pitchFamily="50" charset="-128"/>
              </a:rPr>
              <a:t>対</a:t>
            </a:r>
            <a:r>
              <a:rPr lang="en-US" altLang="ja-JP" sz="1200" dirty="0" smtClean="0">
                <a:latin typeface="Meiryo UI" panose="020B0604030504040204" pitchFamily="50" charset="-128"/>
                <a:ea typeface="Meiryo UI" panose="020B0604030504040204" pitchFamily="50" charset="-128"/>
              </a:rPr>
              <a:t>10</a:t>
            </a:r>
            <a:r>
              <a:rPr lang="ja-JP" altLang="en-US" sz="1200" dirty="0" smtClean="0">
                <a:latin typeface="Meiryo UI" panose="020B0604030504040204" pitchFamily="50" charset="-128"/>
                <a:ea typeface="Meiryo UI" panose="020B0604030504040204" pitchFamily="50" charset="-128"/>
              </a:rPr>
              <a:t>年比でホテル数は</a:t>
            </a:r>
            <a:r>
              <a:rPr lang="en-US" altLang="ja-JP" sz="1200" dirty="0" smtClean="0">
                <a:latin typeface="Meiryo UI" panose="020B0604030504040204" pitchFamily="50" charset="-128"/>
                <a:ea typeface="Meiryo UI" panose="020B0604030504040204" pitchFamily="50" charset="-128"/>
              </a:rPr>
              <a:t>1.4</a:t>
            </a:r>
            <a:r>
              <a:rPr lang="ja-JP" altLang="en-US" sz="1200" dirty="0" smtClean="0">
                <a:latin typeface="Meiryo UI" panose="020B0604030504040204" pitchFamily="50" charset="-128"/>
                <a:ea typeface="Meiryo UI" panose="020B0604030504040204" pitchFamily="50" charset="-128"/>
              </a:rPr>
              <a:t>倍、客室数は</a:t>
            </a:r>
            <a:r>
              <a:rPr lang="en-US" altLang="ja-JP" sz="1200" dirty="0" smtClean="0">
                <a:latin typeface="Meiryo UI" panose="020B0604030504040204" pitchFamily="50" charset="-128"/>
                <a:ea typeface="Meiryo UI" panose="020B0604030504040204" pitchFamily="50" charset="-128"/>
              </a:rPr>
              <a:t>1.3</a:t>
            </a:r>
            <a:r>
              <a:rPr lang="ja-JP" altLang="en-US" sz="1200" dirty="0" smtClean="0">
                <a:latin typeface="Meiryo UI" panose="020B0604030504040204" pitchFamily="50" charset="-128"/>
                <a:ea typeface="Meiryo UI" panose="020B0604030504040204" pitchFamily="50" charset="-128"/>
              </a:rPr>
              <a:t>倍に増加。</a:t>
            </a:r>
            <a:endParaRPr lang="en-US" altLang="ja-JP" sz="1200" dirty="0" smtClean="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特に直近で急増している。</a:t>
            </a:r>
            <a:endParaRPr lang="ja-JP" altLang="en-US" sz="1200" dirty="0">
              <a:latin typeface="Meiryo UI" panose="020B0604030504040204" pitchFamily="50" charset="-128"/>
              <a:ea typeface="Meiryo UI" panose="020B0604030504040204" pitchFamily="50" charset="-128"/>
            </a:endParaRPr>
          </a:p>
        </p:txBody>
      </p:sp>
      <p:cxnSp>
        <p:nvCxnSpPr>
          <p:cNvPr id="35" name="直線コネクタ 34"/>
          <p:cNvCxnSpPr/>
          <p:nvPr/>
        </p:nvCxnSpPr>
        <p:spPr>
          <a:xfrm>
            <a:off x="169966" y="586878"/>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41" name="表 40"/>
          <p:cNvGraphicFramePr>
            <a:graphicFrameLocks noGrp="1"/>
          </p:cNvGraphicFramePr>
          <p:nvPr>
            <p:extLst/>
          </p:nvPr>
        </p:nvGraphicFramePr>
        <p:xfrm>
          <a:off x="4750022" y="1744128"/>
          <a:ext cx="4126129" cy="2010436"/>
        </p:xfrm>
        <a:graphic>
          <a:graphicData uri="http://schemas.openxmlformats.org/drawingml/2006/table">
            <a:tbl>
              <a:tblPr firstRow="1" bandRow="1">
                <a:tableStyleId>{5940675A-B579-460E-94D1-54222C63F5DA}</a:tableStyleId>
              </a:tblPr>
              <a:tblGrid>
                <a:gridCol w="733743">
                  <a:extLst>
                    <a:ext uri="{9D8B030D-6E8A-4147-A177-3AD203B41FA5}">
                      <a16:colId xmlns:a16="http://schemas.microsoft.com/office/drawing/2014/main" val="20000"/>
                    </a:ext>
                  </a:extLst>
                </a:gridCol>
                <a:gridCol w="581585">
                  <a:extLst>
                    <a:ext uri="{9D8B030D-6E8A-4147-A177-3AD203B41FA5}">
                      <a16:colId xmlns:a16="http://schemas.microsoft.com/office/drawing/2014/main" val="20001"/>
                    </a:ext>
                  </a:extLst>
                </a:gridCol>
                <a:gridCol w="581585">
                  <a:extLst>
                    <a:ext uri="{9D8B030D-6E8A-4147-A177-3AD203B41FA5}">
                      <a16:colId xmlns:a16="http://schemas.microsoft.com/office/drawing/2014/main" val="20002"/>
                    </a:ext>
                  </a:extLst>
                </a:gridCol>
                <a:gridCol w="514903">
                  <a:extLst>
                    <a:ext uri="{9D8B030D-6E8A-4147-A177-3AD203B41FA5}">
                      <a16:colId xmlns:a16="http://schemas.microsoft.com/office/drawing/2014/main" val="20003"/>
                    </a:ext>
                  </a:extLst>
                </a:gridCol>
                <a:gridCol w="572887">
                  <a:extLst>
                    <a:ext uri="{9D8B030D-6E8A-4147-A177-3AD203B41FA5}">
                      <a16:colId xmlns:a16="http://schemas.microsoft.com/office/drawing/2014/main" val="20004"/>
                    </a:ext>
                  </a:extLst>
                </a:gridCol>
                <a:gridCol w="572887">
                  <a:extLst>
                    <a:ext uri="{9D8B030D-6E8A-4147-A177-3AD203B41FA5}">
                      <a16:colId xmlns:a16="http://schemas.microsoft.com/office/drawing/2014/main" val="20005"/>
                    </a:ext>
                  </a:extLst>
                </a:gridCol>
                <a:gridCol w="568539">
                  <a:extLst>
                    <a:ext uri="{9D8B030D-6E8A-4147-A177-3AD203B41FA5}">
                      <a16:colId xmlns:a16="http://schemas.microsoft.com/office/drawing/2014/main" val="20006"/>
                    </a:ext>
                  </a:extLst>
                </a:gridCol>
              </a:tblGrid>
              <a:tr h="313554">
                <a:tc rowSpan="2">
                  <a:txBody>
                    <a:bodyPr/>
                    <a:lstStyle/>
                    <a:p>
                      <a:pPr algn="ctr"/>
                      <a:r>
                        <a:rPr kumimoji="1" lang="ja-JP" altLang="en-US" sz="1050" b="1" dirty="0" smtClean="0">
                          <a:latin typeface="Meiryo UI" panose="020B0604030504040204" pitchFamily="50" charset="-128"/>
                          <a:ea typeface="Meiryo UI" panose="020B0604030504040204" pitchFamily="50" charset="-128"/>
                        </a:rPr>
                        <a:t>都道府県</a:t>
                      </a:r>
                      <a:endParaRPr kumimoji="1" lang="ja-JP" altLang="en-US" sz="1050" b="1" dirty="0">
                        <a:latin typeface="Meiryo UI" panose="020B0604030504040204" pitchFamily="50" charset="-128"/>
                        <a:ea typeface="Meiryo UI" panose="020B0604030504040204" pitchFamily="50" charset="-128"/>
                      </a:endParaRPr>
                    </a:p>
                  </a:txBody>
                  <a:tcPr anchor="ctr">
                    <a:solidFill>
                      <a:schemeClr val="tx2">
                        <a:lumMod val="20000"/>
                        <a:lumOff val="80000"/>
                      </a:schemeClr>
                    </a:solidFill>
                  </a:tcPr>
                </a:tc>
                <a:tc gridSpan="6">
                  <a:txBody>
                    <a:bodyPr/>
                    <a:lstStyle/>
                    <a:p>
                      <a:pPr algn="ctr"/>
                      <a:r>
                        <a:rPr kumimoji="1" lang="ja-JP" altLang="en-US" sz="1100" b="1" dirty="0">
                          <a:latin typeface="Meiryo UI" panose="020B0604030504040204" pitchFamily="50" charset="-128"/>
                          <a:ea typeface="Meiryo UI" panose="020B0604030504040204" pitchFamily="50" charset="-128"/>
                        </a:rPr>
                        <a:t>宿泊施設の</a:t>
                      </a:r>
                      <a:r>
                        <a:rPr kumimoji="1" lang="ja-JP" altLang="en-US" sz="1100" b="1" dirty="0" smtClean="0">
                          <a:latin typeface="Meiryo UI" panose="020B0604030504040204" pitchFamily="50" charset="-128"/>
                          <a:ea typeface="Meiryo UI" panose="020B0604030504040204" pitchFamily="50" charset="-128"/>
                        </a:rPr>
                        <a:t>タイプの客室稼働率</a:t>
                      </a:r>
                      <a:endParaRPr kumimoji="1" lang="ja-JP" altLang="en-US" sz="1000" b="1" dirty="0">
                        <a:latin typeface="Meiryo UI" panose="020B0604030504040204" pitchFamily="50" charset="-128"/>
                        <a:ea typeface="Meiryo UI" panose="020B0604030504040204" pitchFamily="50" charset="-128"/>
                      </a:endParaRPr>
                    </a:p>
                  </a:txBody>
                  <a:tcPr anchor="ctr">
                    <a:solidFill>
                      <a:schemeClr val="tx2">
                        <a:lumMod val="20000"/>
                        <a:lumOff val="80000"/>
                      </a:schemeClr>
                    </a:solidFill>
                  </a:tcPr>
                </a:tc>
                <a:tc hMerge="1">
                  <a:txBody>
                    <a:bodyPr/>
                    <a:lstStyle/>
                    <a:p>
                      <a:pPr algn="ctr"/>
                      <a:endParaRPr kumimoji="1" lang="ja-JP" altLang="en-US" sz="1000" b="1" dirty="0">
                        <a:latin typeface="Meiryo UI" panose="020B0604030504040204" pitchFamily="50" charset="-128"/>
                        <a:ea typeface="Meiryo UI" panose="020B0604030504040204" pitchFamily="50" charset="-128"/>
                      </a:endParaRPr>
                    </a:p>
                  </a:txBody>
                  <a:tcPr anchor="ctr"/>
                </a:tc>
                <a:tc hMerge="1">
                  <a:txBody>
                    <a:bodyPr/>
                    <a:lstStyle/>
                    <a:p>
                      <a:pPr algn="ctr"/>
                      <a:endParaRPr kumimoji="1" lang="ja-JP" altLang="en-US" sz="1050" b="1" dirty="0">
                        <a:latin typeface="Meiryo UI" panose="020B0604030504040204" pitchFamily="50" charset="-128"/>
                        <a:ea typeface="Meiryo UI" panose="020B0604030504040204" pitchFamily="50" charset="-128"/>
                      </a:endParaRPr>
                    </a:p>
                  </a:txBody>
                  <a:tcPr anchor="ctr"/>
                </a:tc>
                <a:tc hMerge="1">
                  <a:txBody>
                    <a:bodyPr/>
                    <a:lstStyle/>
                    <a:p>
                      <a:endParaRPr kumimoji="1" lang="ja-JP" altLang="en-US"/>
                    </a:p>
                  </a:txBody>
                  <a:tcPr/>
                </a:tc>
                <a:tc hMerge="1">
                  <a:txBody>
                    <a:bodyPr/>
                    <a:lstStyle/>
                    <a:p>
                      <a:pPr algn="ctr"/>
                      <a:endParaRPr kumimoji="1" lang="ja-JP" altLang="en-US" sz="1050" b="1" dirty="0">
                        <a:latin typeface="Meiryo UI" panose="020B0604030504040204" pitchFamily="50" charset="-128"/>
                        <a:ea typeface="Meiryo UI" panose="020B0604030504040204" pitchFamily="50" charset="-128"/>
                      </a:endParaRPr>
                    </a:p>
                  </a:txBody>
                  <a:tcPr anchor="ctr"/>
                </a:tc>
                <a:tc hMerge="1">
                  <a:txBody>
                    <a:bodyPr/>
                    <a:lstStyle/>
                    <a:p>
                      <a:pPr algn="ctr"/>
                      <a:endParaRPr kumimoji="1" lang="ja-JP" altLang="en-US" sz="900" b="1" dirty="0">
                        <a:latin typeface="Meiryo UI" panose="020B0604030504040204" pitchFamily="50" charset="-128"/>
                        <a:ea typeface="Meiryo UI" panose="020B0604030504040204" pitchFamily="50" charset="-128"/>
                      </a:endParaRPr>
                    </a:p>
                  </a:txBody>
                  <a:tcPr anchor="ctr"/>
                </a:tc>
                <a:extLst>
                  <a:ext uri="{0D108BD9-81ED-4DB2-BD59-A6C34878D82A}">
                    <a16:rowId xmlns:a16="http://schemas.microsoft.com/office/drawing/2014/main" val="10000"/>
                  </a:ext>
                </a:extLst>
              </a:tr>
              <a:tr h="479554">
                <a:tc vMerge="1">
                  <a:txBody>
                    <a:bodyPr/>
                    <a:lstStyle/>
                    <a:p>
                      <a:pPr algn="ctr"/>
                      <a:endParaRPr kumimoji="1" lang="ja-JP" altLang="en-US" sz="1100" b="1" dirty="0">
                        <a:latin typeface="Meiryo UI" panose="020B0604030504040204" pitchFamily="50" charset="-128"/>
                        <a:ea typeface="Meiryo UI" panose="020B0604030504040204" pitchFamily="50" charset="-128"/>
                      </a:endParaRPr>
                    </a:p>
                  </a:txBody>
                  <a:tcPr anchor="ctr"/>
                </a:tc>
                <a:tc>
                  <a:txBody>
                    <a:bodyPr/>
                    <a:lstStyle/>
                    <a:p>
                      <a:pPr algn="ctr"/>
                      <a:r>
                        <a:rPr kumimoji="1" lang="ja-JP" altLang="en-US" sz="900" b="1" dirty="0">
                          <a:latin typeface="Meiryo UI" panose="020B0604030504040204" pitchFamily="50" charset="-128"/>
                          <a:ea typeface="Meiryo UI" panose="020B0604030504040204" pitchFamily="50" charset="-128"/>
                        </a:rPr>
                        <a:t>リゾート</a:t>
                      </a:r>
                      <a:endParaRPr kumimoji="1" lang="en-US" altLang="ja-JP" sz="900" b="1" dirty="0">
                        <a:latin typeface="Meiryo UI" panose="020B0604030504040204" pitchFamily="50" charset="-128"/>
                        <a:ea typeface="Meiryo UI" panose="020B0604030504040204" pitchFamily="50" charset="-128"/>
                      </a:endParaRPr>
                    </a:p>
                    <a:p>
                      <a:pPr algn="ctr"/>
                      <a:r>
                        <a:rPr kumimoji="1" lang="ja-JP" altLang="en-US" sz="900" b="1" dirty="0">
                          <a:latin typeface="Meiryo UI" panose="020B0604030504040204" pitchFamily="50" charset="-128"/>
                          <a:ea typeface="Meiryo UI" panose="020B0604030504040204" pitchFamily="50" charset="-128"/>
                        </a:rPr>
                        <a:t>ホテル</a:t>
                      </a:r>
                    </a:p>
                  </a:txBody>
                  <a:tcPr anchor="ctr">
                    <a:solidFill>
                      <a:schemeClr val="tx2">
                        <a:lumMod val="20000"/>
                        <a:lumOff val="80000"/>
                      </a:schemeClr>
                    </a:solidFill>
                  </a:tcPr>
                </a:tc>
                <a:tc>
                  <a:txBody>
                    <a:bodyPr/>
                    <a:lstStyle/>
                    <a:p>
                      <a:pPr algn="ctr"/>
                      <a:r>
                        <a:rPr kumimoji="1" lang="ja-JP" altLang="en-US" sz="900" b="1" dirty="0">
                          <a:latin typeface="Meiryo UI" panose="020B0604030504040204" pitchFamily="50" charset="-128"/>
                          <a:ea typeface="Meiryo UI" panose="020B0604030504040204" pitchFamily="50" charset="-128"/>
                        </a:rPr>
                        <a:t>ビジネス</a:t>
                      </a:r>
                      <a:endParaRPr kumimoji="1" lang="en-US" altLang="ja-JP" sz="900" b="1" dirty="0">
                        <a:latin typeface="Meiryo UI" panose="020B0604030504040204" pitchFamily="50" charset="-128"/>
                        <a:ea typeface="Meiryo UI" panose="020B0604030504040204" pitchFamily="50" charset="-128"/>
                      </a:endParaRPr>
                    </a:p>
                    <a:p>
                      <a:pPr algn="ctr"/>
                      <a:r>
                        <a:rPr kumimoji="1" lang="ja-JP" altLang="en-US" sz="900" b="1" dirty="0">
                          <a:latin typeface="Meiryo UI" panose="020B0604030504040204" pitchFamily="50" charset="-128"/>
                          <a:ea typeface="Meiryo UI" panose="020B0604030504040204" pitchFamily="50" charset="-128"/>
                        </a:rPr>
                        <a:t>ホテル</a:t>
                      </a:r>
                    </a:p>
                  </a:txBody>
                  <a:tcPr anchor="ctr">
                    <a:solidFill>
                      <a:schemeClr val="tx2">
                        <a:lumMod val="20000"/>
                        <a:lumOff val="80000"/>
                      </a:schemeClr>
                    </a:solidFill>
                  </a:tcPr>
                </a:tc>
                <a:tc>
                  <a:txBody>
                    <a:bodyPr/>
                    <a:lstStyle/>
                    <a:p>
                      <a:pPr algn="ctr"/>
                      <a:r>
                        <a:rPr kumimoji="1" lang="ja-JP" altLang="en-US" sz="1000" b="1" dirty="0">
                          <a:latin typeface="Meiryo UI" panose="020B0604030504040204" pitchFamily="50" charset="-128"/>
                          <a:ea typeface="Meiryo UI" panose="020B0604030504040204" pitchFamily="50" charset="-128"/>
                        </a:rPr>
                        <a:t>シティ</a:t>
                      </a:r>
                      <a:endParaRPr kumimoji="1" lang="en-US" altLang="ja-JP" sz="1000" b="1" dirty="0">
                        <a:latin typeface="Meiryo UI" panose="020B0604030504040204" pitchFamily="50" charset="-128"/>
                        <a:ea typeface="Meiryo UI" panose="020B0604030504040204" pitchFamily="50" charset="-128"/>
                      </a:endParaRPr>
                    </a:p>
                    <a:p>
                      <a:pPr algn="ctr"/>
                      <a:r>
                        <a:rPr kumimoji="1" lang="ja-JP" altLang="en-US" sz="1000" b="1" dirty="0">
                          <a:latin typeface="Meiryo UI" panose="020B0604030504040204" pitchFamily="50" charset="-128"/>
                          <a:ea typeface="Meiryo UI" panose="020B0604030504040204" pitchFamily="50" charset="-128"/>
                        </a:rPr>
                        <a:t>ホテル</a:t>
                      </a:r>
                    </a:p>
                  </a:txBody>
                  <a:tcPr anchor="ctr">
                    <a:solidFill>
                      <a:schemeClr val="tx2">
                        <a:lumMod val="20000"/>
                        <a:lumOff val="80000"/>
                      </a:schemeClr>
                    </a:solidFill>
                  </a:tcPr>
                </a:tc>
                <a:tc>
                  <a:txBody>
                    <a:bodyPr/>
                    <a:lstStyle/>
                    <a:p>
                      <a:pPr algn="ctr"/>
                      <a:r>
                        <a:rPr kumimoji="1" lang="ja-JP" altLang="en-US" sz="1000" b="1" dirty="0">
                          <a:latin typeface="Meiryo UI" panose="020B0604030504040204" pitchFamily="50" charset="-128"/>
                          <a:ea typeface="Meiryo UI" panose="020B0604030504040204" pitchFamily="50" charset="-128"/>
                        </a:rPr>
                        <a:t>旅館</a:t>
                      </a:r>
                    </a:p>
                  </a:txBody>
                  <a:tcPr anchor="ctr">
                    <a:solidFill>
                      <a:schemeClr val="tx2">
                        <a:lumMod val="20000"/>
                        <a:lumOff val="80000"/>
                      </a:schemeClr>
                    </a:solidFill>
                  </a:tcPr>
                </a:tc>
                <a:tc>
                  <a:txBody>
                    <a:bodyPr/>
                    <a:lstStyle/>
                    <a:p>
                      <a:pPr algn="ctr"/>
                      <a:r>
                        <a:rPr kumimoji="1" lang="ja-JP" altLang="en-US" sz="1000" b="1" dirty="0">
                          <a:latin typeface="Meiryo UI" panose="020B0604030504040204" pitchFamily="50" charset="-128"/>
                          <a:ea typeface="Meiryo UI" panose="020B0604030504040204" pitchFamily="50" charset="-128"/>
                        </a:rPr>
                        <a:t>簡易</a:t>
                      </a:r>
                      <a:endParaRPr kumimoji="1" lang="en-US" altLang="ja-JP" sz="1000" b="1" dirty="0">
                        <a:latin typeface="Meiryo UI" panose="020B0604030504040204" pitchFamily="50" charset="-128"/>
                        <a:ea typeface="Meiryo UI" panose="020B0604030504040204" pitchFamily="50" charset="-128"/>
                      </a:endParaRPr>
                    </a:p>
                    <a:p>
                      <a:pPr algn="ctr"/>
                      <a:r>
                        <a:rPr kumimoji="1" lang="ja-JP" altLang="en-US" sz="1000" b="1" dirty="0">
                          <a:latin typeface="Meiryo UI" panose="020B0604030504040204" pitchFamily="50" charset="-128"/>
                          <a:ea typeface="Meiryo UI" panose="020B0604030504040204" pitchFamily="50" charset="-128"/>
                        </a:rPr>
                        <a:t>宿泊所</a:t>
                      </a:r>
                    </a:p>
                  </a:txBody>
                  <a:tcPr anchor="ctr">
                    <a:solidFill>
                      <a:schemeClr val="tx2">
                        <a:lumMod val="20000"/>
                        <a:lumOff val="80000"/>
                      </a:schemeClr>
                    </a:solidFill>
                  </a:tcPr>
                </a:tc>
                <a:tc>
                  <a:txBody>
                    <a:bodyPr/>
                    <a:lstStyle/>
                    <a:p>
                      <a:pPr algn="ctr"/>
                      <a:r>
                        <a:rPr kumimoji="1" lang="ja-JP" altLang="en-US" sz="700" b="1" dirty="0">
                          <a:latin typeface="Meiryo UI" panose="020B0604030504040204" pitchFamily="50" charset="-128"/>
                          <a:ea typeface="Meiryo UI" panose="020B0604030504040204" pitchFamily="50" charset="-128"/>
                        </a:rPr>
                        <a:t>会社団体</a:t>
                      </a:r>
                      <a:endParaRPr kumimoji="1" lang="en-US" altLang="ja-JP" sz="700" b="1" dirty="0">
                        <a:latin typeface="Meiryo UI" panose="020B0604030504040204" pitchFamily="50" charset="-128"/>
                        <a:ea typeface="Meiryo UI" panose="020B0604030504040204" pitchFamily="50" charset="-128"/>
                      </a:endParaRPr>
                    </a:p>
                    <a:p>
                      <a:pPr algn="ctr"/>
                      <a:r>
                        <a:rPr kumimoji="1" lang="ja-JP" altLang="en-US" sz="700" b="1" dirty="0">
                          <a:latin typeface="Meiryo UI" panose="020B0604030504040204" pitchFamily="50" charset="-128"/>
                          <a:ea typeface="Meiryo UI" panose="020B0604030504040204" pitchFamily="50" charset="-128"/>
                        </a:rPr>
                        <a:t>の宿泊所</a:t>
                      </a:r>
                    </a:p>
                  </a:txBody>
                  <a:tcPr anchor="ctr">
                    <a:solidFill>
                      <a:schemeClr val="tx2">
                        <a:lumMod val="20000"/>
                        <a:lumOff val="80000"/>
                      </a:schemeClr>
                    </a:solidFill>
                  </a:tcPr>
                </a:tc>
                <a:extLst>
                  <a:ext uri="{0D108BD9-81ED-4DB2-BD59-A6C34878D82A}">
                    <a16:rowId xmlns:a16="http://schemas.microsoft.com/office/drawing/2014/main" val="10001"/>
                  </a:ext>
                </a:extLst>
              </a:tr>
              <a:tr h="304332">
                <a:tc>
                  <a:txBody>
                    <a:bodyPr/>
                    <a:lstStyle/>
                    <a:p>
                      <a:r>
                        <a:rPr kumimoji="1" lang="ja-JP" altLang="en-US" sz="1000" b="1" dirty="0">
                          <a:latin typeface="Meiryo UI" panose="020B0604030504040204" pitchFamily="50" charset="-128"/>
                          <a:ea typeface="Meiryo UI" panose="020B0604030504040204" pitchFamily="50" charset="-128"/>
                        </a:rPr>
                        <a:t>大阪府</a:t>
                      </a:r>
                      <a:endParaRPr kumimoji="1" lang="en-US" altLang="ja-JP" sz="1000" b="1" dirty="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tc>
                  <a:txBody>
                    <a:bodyPr/>
                    <a:lstStyle/>
                    <a:p>
                      <a:pPr algn="r"/>
                      <a:r>
                        <a:rPr kumimoji="1" lang="en-US" altLang="ja-JP" sz="1050" b="1" dirty="0">
                          <a:latin typeface="Meiryo UI" panose="020B0604030504040204" pitchFamily="50" charset="-128"/>
                          <a:ea typeface="Meiryo UI" panose="020B0604030504040204" pitchFamily="50" charset="-128"/>
                        </a:rPr>
                        <a:t>90.6</a:t>
                      </a:r>
                      <a:endParaRPr kumimoji="1" lang="ja-JP" altLang="en-US" sz="1050" b="1" dirty="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solidFill>
                      <a:schemeClr val="accent2">
                        <a:lumMod val="40000"/>
                        <a:lumOff val="60000"/>
                      </a:schemeClr>
                    </a:solidFill>
                  </a:tcPr>
                </a:tc>
                <a:tc>
                  <a:txBody>
                    <a:bodyPr/>
                    <a:lstStyle/>
                    <a:p>
                      <a:pPr algn="r"/>
                      <a:r>
                        <a:rPr kumimoji="1" lang="en-US" altLang="ja-JP" sz="1050" b="1" dirty="0">
                          <a:latin typeface="Meiryo UI" panose="020B0604030504040204" pitchFamily="50" charset="-128"/>
                          <a:ea typeface="Meiryo UI" panose="020B0604030504040204" pitchFamily="50" charset="-128"/>
                        </a:rPr>
                        <a:t>85.9</a:t>
                      </a:r>
                      <a:endParaRPr kumimoji="1" lang="ja-JP" altLang="en-US" sz="1050" b="1" dirty="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solidFill>
                      <a:schemeClr val="accent2">
                        <a:lumMod val="40000"/>
                        <a:lumOff val="60000"/>
                      </a:schemeClr>
                    </a:solidFill>
                  </a:tcPr>
                </a:tc>
                <a:tc>
                  <a:txBody>
                    <a:bodyPr/>
                    <a:lstStyle/>
                    <a:p>
                      <a:pPr algn="r"/>
                      <a:r>
                        <a:rPr kumimoji="1" lang="en-US" altLang="ja-JP" sz="1050" b="1" dirty="0">
                          <a:latin typeface="Meiryo UI" panose="020B0604030504040204" pitchFamily="50" charset="-128"/>
                          <a:ea typeface="Meiryo UI" panose="020B0604030504040204" pitchFamily="50" charset="-128"/>
                        </a:rPr>
                        <a:t>89.3</a:t>
                      </a:r>
                      <a:endParaRPr kumimoji="1" lang="ja-JP" altLang="en-US" sz="1050" b="1" dirty="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solidFill>
                      <a:schemeClr val="accent2">
                        <a:lumMod val="40000"/>
                        <a:lumOff val="60000"/>
                      </a:schemeClr>
                    </a:solidFill>
                  </a:tcPr>
                </a:tc>
                <a:tc>
                  <a:txBody>
                    <a:bodyPr/>
                    <a:lstStyle/>
                    <a:p>
                      <a:pPr algn="r"/>
                      <a:r>
                        <a:rPr kumimoji="1" lang="en-US" altLang="ja-JP" sz="1050" dirty="0">
                          <a:latin typeface="Meiryo UI" panose="020B0604030504040204" pitchFamily="50" charset="-128"/>
                          <a:ea typeface="Meiryo UI" panose="020B0604030504040204" pitchFamily="50" charset="-128"/>
                        </a:rPr>
                        <a:t>63.6</a:t>
                      </a:r>
                      <a:endParaRPr kumimoji="1" lang="ja-JP" altLang="en-US" sz="1050" dirty="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tc>
                  <a:txBody>
                    <a:bodyPr/>
                    <a:lstStyle/>
                    <a:p>
                      <a:pPr algn="r"/>
                      <a:r>
                        <a:rPr kumimoji="1" lang="en-US" altLang="ja-JP" sz="1050" b="1" dirty="0">
                          <a:latin typeface="Meiryo UI" panose="020B0604030504040204" pitchFamily="50" charset="-128"/>
                          <a:ea typeface="Meiryo UI" panose="020B0604030504040204" pitchFamily="50" charset="-128"/>
                        </a:rPr>
                        <a:t>68.4</a:t>
                      </a:r>
                      <a:endParaRPr kumimoji="1" lang="ja-JP" altLang="en-US" sz="1050" b="1" dirty="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solidFill>
                      <a:schemeClr val="accent2">
                        <a:lumMod val="40000"/>
                        <a:lumOff val="60000"/>
                      </a:schemeClr>
                    </a:solidFill>
                  </a:tcPr>
                </a:tc>
                <a:tc>
                  <a:txBody>
                    <a:bodyPr/>
                    <a:lstStyle/>
                    <a:p>
                      <a:pPr algn="r"/>
                      <a:r>
                        <a:rPr kumimoji="1" lang="en-US" altLang="ja-JP" sz="1050" dirty="0">
                          <a:latin typeface="Meiryo UI" panose="020B0604030504040204" pitchFamily="50" charset="-128"/>
                          <a:ea typeface="Meiryo UI" panose="020B0604030504040204" pitchFamily="50" charset="-128"/>
                        </a:rPr>
                        <a:t>48.5</a:t>
                      </a:r>
                      <a:endParaRPr kumimoji="1" lang="ja-JP" altLang="en-US" sz="1050" dirty="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2"/>
                  </a:ext>
                </a:extLst>
              </a:tr>
              <a:tr h="304332">
                <a:tc>
                  <a:txBody>
                    <a:bodyPr/>
                    <a:lstStyle/>
                    <a:p>
                      <a:r>
                        <a:rPr kumimoji="1" lang="ja-JP" altLang="en-US" sz="1000" b="1" dirty="0">
                          <a:latin typeface="Meiryo UI" panose="020B0604030504040204" pitchFamily="50" charset="-128"/>
                          <a:ea typeface="Meiryo UI" panose="020B0604030504040204" pitchFamily="50" charset="-128"/>
                        </a:rPr>
                        <a:t>東京都</a:t>
                      </a:r>
                    </a:p>
                  </a:txBody>
                  <a:tcPr anchor="ct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dirty="0">
                          <a:latin typeface="Meiryo UI" panose="020B0604030504040204" pitchFamily="50" charset="-128"/>
                          <a:ea typeface="Meiryo UI" panose="020B0604030504040204" pitchFamily="50" charset="-128"/>
                        </a:rPr>
                        <a:t>75.0</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dirty="0">
                          <a:latin typeface="Meiryo UI" panose="020B0604030504040204" pitchFamily="50" charset="-128"/>
                          <a:ea typeface="Meiryo UI" panose="020B0604030504040204" pitchFamily="50" charset="-128"/>
                        </a:rPr>
                        <a:t>85.4</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dirty="0">
                          <a:latin typeface="Meiryo UI" panose="020B0604030504040204" pitchFamily="50" charset="-128"/>
                          <a:ea typeface="Meiryo UI" panose="020B0604030504040204" pitchFamily="50" charset="-128"/>
                        </a:rPr>
                        <a:t>83.0</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b="1" dirty="0">
                          <a:latin typeface="Meiryo UI" panose="020B0604030504040204" pitchFamily="50" charset="-128"/>
                          <a:ea typeface="Meiryo UI" panose="020B0604030504040204" pitchFamily="50" charset="-128"/>
                        </a:rPr>
                        <a:t>79.3</a:t>
                      </a:r>
                      <a:endParaRPr kumimoji="1" lang="ja-JP" altLang="en-US" sz="1050" b="1"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solidFill>
                      <a:schemeClr val="accent2">
                        <a:lumMod val="40000"/>
                        <a:lumOff val="60000"/>
                      </a:schemeClr>
                    </a:solidFill>
                  </a:tcPr>
                </a:tc>
                <a:tc>
                  <a:txBody>
                    <a:bodyPr/>
                    <a:lstStyle/>
                    <a:p>
                      <a:pPr algn="r"/>
                      <a:r>
                        <a:rPr kumimoji="1" lang="en-US" altLang="ja-JP" sz="1050" dirty="0">
                          <a:latin typeface="Meiryo UI" panose="020B0604030504040204" pitchFamily="50" charset="-128"/>
                          <a:ea typeface="Meiryo UI" panose="020B0604030504040204" pitchFamily="50" charset="-128"/>
                        </a:rPr>
                        <a:t>63.8</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b="1" dirty="0">
                          <a:latin typeface="Meiryo UI" panose="020B0604030504040204" pitchFamily="50" charset="-128"/>
                          <a:ea typeface="Meiryo UI" panose="020B0604030504040204" pitchFamily="50" charset="-128"/>
                        </a:rPr>
                        <a:t>62.5</a:t>
                      </a:r>
                      <a:endParaRPr kumimoji="1" lang="ja-JP" altLang="en-US" sz="1050" b="1"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3"/>
                  </a:ext>
                </a:extLst>
              </a:tr>
              <a:tr h="304332">
                <a:tc>
                  <a:txBody>
                    <a:bodyPr/>
                    <a:lstStyle/>
                    <a:p>
                      <a:r>
                        <a:rPr kumimoji="1" lang="ja-JP" altLang="en-US" sz="1000" b="1" dirty="0">
                          <a:latin typeface="Meiryo UI" panose="020B0604030504040204" pitchFamily="50" charset="-128"/>
                          <a:ea typeface="Meiryo UI" panose="020B0604030504040204" pitchFamily="50" charset="-128"/>
                        </a:rPr>
                        <a:t>京都府</a:t>
                      </a:r>
                    </a:p>
                  </a:txBody>
                  <a:tcPr anchor="ctr">
                    <a:lnT w="12700" cap="flat" cmpd="sng" algn="ctr">
                      <a:solidFill>
                        <a:schemeClr val="tx1"/>
                      </a:solidFill>
                      <a:prstDash val="dash"/>
                      <a:round/>
                      <a:headEnd type="none" w="med" len="med"/>
                      <a:tailEnd type="none" w="med" len="med"/>
                    </a:lnT>
                  </a:tcPr>
                </a:tc>
                <a:tc>
                  <a:txBody>
                    <a:bodyPr/>
                    <a:lstStyle/>
                    <a:p>
                      <a:pPr algn="r"/>
                      <a:r>
                        <a:rPr kumimoji="1" lang="en-US" altLang="ja-JP" sz="1050" dirty="0">
                          <a:latin typeface="Meiryo UI" panose="020B0604030504040204" pitchFamily="50" charset="-128"/>
                          <a:ea typeface="Meiryo UI" panose="020B0604030504040204" pitchFamily="50" charset="-128"/>
                        </a:rPr>
                        <a:t>53.8</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tc>
                  <a:txBody>
                    <a:bodyPr/>
                    <a:lstStyle/>
                    <a:p>
                      <a:pPr algn="r"/>
                      <a:r>
                        <a:rPr kumimoji="1" lang="en-US" altLang="ja-JP" sz="1050" dirty="0">
                          <a:latin typeface="Meiryo UI" panose="020B0604030504040204" pitchFamily="50" charset="-128"/>
                          <a:ea typeface="Meiryo UI" panose="020B0604030504040204" pitchFamily="50" charset="-128"/>
                        </a:rPr>
                        <a:t>34.8</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tc>
                  <a:txBody>
                    <a:bodyPr/>
                    <a:lstStyle/>
                    <a:p>
                      <a:pPr algn="r"/>
                      <a:r>
                        <a:rPr kumimoji="1" lang="en-US" altLang="ja-JP" sz="1050" dirty="0">
                          <a:latin typeface="Meiryo UI" panose="020B0604030504040204" pitchFamily="50" charset="-128"/>
                          <a:ea typeface="Meiryo UI" panose="020B0604030504040204" pitchFamily="50" charset="-128"/>
                        </a:rPr>
                        <a:t>85.2</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tc>
                  <a:txBody>
                    <a:bodyPr/>
                    <a:lstStyle/>
                    <a:p>
                      <a:pPr algn="r"/>
                      <a:r>
                        <a:rPr kumimoji="1" lang="en-US" altLang="ja-JP" sz="1050" dirty="0">
                          <a:latin typeface="Meiryo UI" panose="020B0604030504040204" pitchFamily="50" charset="-128"/>
                          <a:ea typeface="Meiryo UI" panose="020B0604030504040204" pitchFamily="50" charset="-128"/>
                        </a:rPr>
                        <a:t>56.8</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tc>
                  <a:txBody>
                    <a:bodyPr/>
                    <a:lstStyle/>
                    <a:p>
                      <a:pPr algn="r"/>
                      <a:r>
                        <a:rPr kumimoji="1" lang="en-US" altLang="ja-JP" sz="1050" dirty="0">
                          <a:latin typeface="Meiryo UI" panose="020B0604030504040204" pitchFamily="50" charset="-128"/>
                          <a:ea typeface="Meiryo UI" panose="020B0604030504040204" pitchFamily="50" charset="-128"/>
                        </a:rPr>
                        <a:t>64.5</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tc>
                  <a:txBody>
                    <a:bodyPr/>
                    <a:lstStyle/>
                    <a:p>
                      <a:pPr algn="r"/>
                      <a:r>
                        <a:rPr kumimoji="1" lang="en-US" altLang="ja-JP" sz="1050" dirty="0">
                          <a:latin typeface="Meiryo UI" panose="020B0604030504040204" pitchFamily="50" charset="-128"/>
                          <a:ea typeface="Meiryo UI" panose="020B0604030504040204" pitchFamily="50" charset="-128"/>
                        </a:rPr>
                        <a:t>56.6</a:t>
                      </a:r>
                      <a:endParaRPr kumimoji="1" lang="ja-JP" altLang="en-US" sz="1050" dirty="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4"/>
                  </a:ext>
                </a:extLst>
              </a:tr>
              <a:tr h="304332">
                <a:tc>
                  <a:txBody>
                    <a:bodyPr/>
                    <a:lstStyle/>
                    <a:p>
                      <a:pPr algn="ctr"/>
                      <a:r>
                        <a:rPr kumimoji="1" lang="ja-JP" altLang="en-US" sz="1000" b="1" dirty="0" smtClean="0">
                          <a:latin typeface="Meiryo UI" panose="020B0604030504040204" pitchFamily="50" charset="-128"/>
                          <a:ea typeface="Meiryo UI" panose="020B0604030504040204" pitchFamily="50" charset="-128"/>
                        </a:rPr>
                        <a:t>全国平均</a:t>
                      </a:r>
                      <a:endParaRPr kumimoji="1" lang="en-US" altLang="ja-JP" sz="1000" b="1" dirty="0">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b="0" dirty="0">
                          <a:latin typeface="Meiryo UI" panose="020B0604030504040204" pitchFamily="50" charset="-128"/>
                          <a:ea typeface="Meiryo UI" panose="020B0604030504040204" pitchFamily="50" charset="-128"/>
                        </a:rPr>
                        <a:t>61.0</a:t>
                      </a:r>
                      <a:endParaRPr kumimoji="1" lang="ja-JP" altLang="en-US" sz="1050" b="0" dirty="0">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b="0" dirty="0">
                          <a:latin typeface="Meiryo UI" panose="020B0604030504040204" pitchFamily="50" charset="-128"/>
                          <a:ea typeface="Meiryo UI" panose="020B0604030504040204" pitchFamily="50" charset="-128"/>
                        </a:rPr>
                        <a:t>78.3</a:t>
                      </a:r>
                      <a:endParaRPr kumimoji="1" lang="ja-JP" altLang="en-US" sz="1050" b="0" dirty="0">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b="0" dirty="0">
                          <a:latin typeface="Meiryo UI" panose="020B0604030504040204" pitchFamily="50" charset="-128"/>
                          <a:ea typeface="Meiryo UI" panose="020B0604030504040204" pitchFamily="50" charset="-128"/>
                        </a:rPr>
                        <a:t>79.8</a:t>
                      </a:r>
                      <a:endParaRPr kumimoji="1" lang="ja-JP" altLang="en-US" sz="1050" b="0" dirty="0">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b="0" dirty="0">
                          <a:latin typeface="Meiryo UI" panose="020B0604030504040204" pitchFamily="50" charset="-128"/>
                          <a:ea typeface="Meiryo UI" panose="020B0604030504040204" pitchFamily="50" charset="-128"/>
                        </a:rPr>
                        <a:t>54.7</a:t>
                      </a:r>
                      <a:endParaRPr kumimoji="1" lang="ja-JP" altLang="en-US" sz="1050" b="0" dirty="0">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b="0" dirty="0">
                          <a:latin typeface="Meiryo UI" panose="020B0604030504040204" pitchFamily="50" charset="-128"/>
                          <a:ea typeface="Meiryo UI" panose="020B0604030504040204" pitchFamily="50" charset="-128"/>
                        </a:rPr>
                        <a:t>48.1</a:t>
                      </a:r>
                    </a:p>
                  </a:txBody>
                  <a:tcPr anchor="ctr"/>
                </a:tc>
                <a:tc>
                  <a:txBody>
                    <a:bodyPr/>
                    <a:lstStyle/>
                    <a:p>
                      <a:pPr algn="r"/>
                      <a:r>
                        <a:rPr kumimoji="1" lang="en-US" altLang="ja-JP" sz="1050" b="0" dirty="0">
                          <a:latin typeface="Meiryo UI" panose="020B0604030504040204" pitchFamily="50" charset="-128"/>
                          <a:ea typeface="Meiryo UI" panose="020B0604030504040204" pitchFamily="50" charset="-128"/>
                        </a:rPr>
                        <a:t>41.8</a:t>
                      </a:r>
                      <a:endParaRPr kumimoji="1" lang="ja-JP" altLang="en-US" sz="1050" b="0" dirty="0">
                        <a:latin typeface="Meiryo UI" panose="020B0604030504040204" pitchFamily="50" charset="-128"/>
                        <a:ea typeface="Meiryo UI" panose="020B0604030504040204" pitchFamily="50" charset="-128"/>
                      </a:endParaRPr>
                    </a:p>
                  </a:txBody>
                  <a:tcPr anchor="ctr"/>
                </a:tc>
                <a:extLst>
                  <a:ext uri="{0D108BD9-81ED-4DB2-BD59-A6C34878D82A}">
                    <a16:rowId xmlns:a16="http://schemas.microsoft.com/office/drawing/2014/main" val="10005"/>
                  </a:ext>
                </a:extLst>
              </a:tr>
            </a:tbl>
          </a:graphicData>
        </a:graphic>
      </p:graphicFrame>
      <p:sp>
        <p:nvSpPr>
          <p:cNvPr id="42" name="正方形/長方形 41"/>
          <p:cNvSpPr/>
          <p:nvPr/>
        </p:nvSpPr>
        <p:spPr>
          <a:xfrm>
            <a:off x="4742459" y="2544077"/>
            <a:ext cx="4140000" cy="28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テキスト ボックス 43"/>
          <p:cNvSpPr txBox="1"/>
          <p:nvPr/>
        </p:nvSpPr>
        <p:spPr>
          <a:xfrm>
            <a:off x="4674971" y="1033456"/>
            <a:ext cx="4320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宿泊施設客室稼働率　</a:t>
            </a:r>
            <a:r>
              <a:rPr lang="en-US" altLang="ja-JP" sz="1400" b="1" dirty="0" smtClean="0">
                <a:latin typeface="Meiryo UI" panose="020B0604030504040204" pitchFamily="50" charset="-128"/>
                <a:ea typeface="Meiryo UI" panose="020B0604030504040204" pitchFamily="50" charset="-128"/>
              </a:rPr>
              <a:t>2017】</a:t>
            </a:r>
          </a:p>
        </p:txBody>
      </p:sp>
      <p:sp>
        <p:nvSpPr>
          <p:cNvPr id="45" name="正方形/長方形 44"/>
          <p:cNvSpPr/>
          <p:nvPr/>
        </p:nvSpPr>
        <p:spPr>
          <a:xfrm>
            <a:off x="7286686" y="1056539"/>
            <a:ext cx="1736373" cy="261610"/>
          </a:xfrm>
          <a:prstGeom prst="rect">
            <a:avLst/>
          </a:prstGeom>
        </p:spPr>
        <p:txBody>
          <a:bodyPr wrap="none">
            <a:spAutoFit/>
          </a:bodyPr>
          <a:lstStyle/>
          <a:p>
            <a:r>
              <a:rPr lang="ja-JP" altLang="en-US" sz="1100" dirty="0" smtClean="0">
                <a:latin typeface="Meiryo UI" panose="020B0604030504040204" pitchFamily="50" charset="-128"/>
                <a:ea typeface="Meiryo UI" panose="020B0604030504040204" pitchFamily="50" charset="-128"/>
              </a:rPr>
              <a:t>出典：宿泊旅行統計調査</a:t>
            </a:r>
            <a:endParaRPr lang="ja-JP" altLang="en-US" sz="1100" dirty="0">
              <a:latin typeface="Meiryo UI" panose="020B0604030504040204" pitchFamily="50" charset="-128"/>
              <a:ea typeface="Meiryo UI" panose="020B0604030504040204" pitchFamily="50" charset="-128"/>
            </a:endParaRPr>
          </a:p>
        </p:txBody>
      </p:sp>
      <p:sp>
        <p:nvSpPr>
          <p:cNvPr id="47" name="テキスト ボックス 46"/>
          <p:cNvSpPr txBox="1"/>
          <p:nvPr/>
        </p:nvSpPr>
        <p:spPr>
          <a:xfrm>
            <a:off x="205816" y="649270"/>
            <a:ext cx="8789155" cy="338554"/>
          </a:xfrm>
          <a:prstGeom prst="rect">
            <a:avLst/>
          </a:prstGeom>
          <a:noFill/>
        </p:spPr>
        <p:txBody>
          <a:bodyPr wrap="square" rtlCol="0">
            <a:spAutoFit/>
          </a:bodyPr>
          <a:lstStyle/>
          <a:p>
            <a:r>
              <a:rPr kumimoji="1" lang="ja-JP" altLang="en-US" sz="1600" dirty="0" smtClean="0">
                <a:latin typeface="Meiryo UI" panose="020B0604030504040204" pitchFamily="50" charset="-128"/>
                <a:ea typeface="Meiryo UI" panose="020B0604030504040204" pitchFamily="50" charset="-128"/>
              </a:rPr>
              <a:t>■　</a:t>
            </a:r>
            <a:r>
              <a:rPr lang="ja-JP" altLang="en-US" sz="1600" dirty="0" smtClean="0">
                <a:latin typeface="Meiryo UI" panose="020B0604030504040204" pitchFamily="50" charset="-128"/>
                <a:ea typeface="Meiryo UI" panose="020B0604030504040204" pitchFamily="50" charset="-128"/>
              </a:rPr>
              <a:t>急増する</a:t>
            </a:r>
            <a:r>
              <a:rPr kumimoji="1" lang="ja-JP" altLang="en-US" sz="1600" dirty="0" smtClean="0">
                <a:latin typeface="Meiryo UI" panose="020B0604030504040204" pitchFamily="50" charset="-128"/>
                <a:ea typeface="Meiryo UI" panose="020B0604030504040204" pitchFamily="50" charset="-128"/>
              </a:rPr>
              <a:t>インバウンドに呼応し、宿泊施設の需要は高まっており、ホテル建設が相次ぐ</a:t>
            </a:r>
            <a:endParaRPr kumimoji="1" lang="ja-JP" altLang="en-US" sz="1600" dirty="0">
              <a:latin typeface="Meiryo UI" panose="020B0604030504040204" pitchFamily="50" charset="-128"/>
              <a:ea typeface="Meiryo UI" panose="020B0604030504040204" pitchFamily="50" charset="-128"/>
            </a:endParaRPr>
          </a:p>
        </p:txBody>
      </p:sp>
      <p:graphicFrame>
        <p:nvGraphicFramePr>
          <p:cNvPr id="2" name="表 1"/>
          <p:cNvGraphicFramePr>
            <a:graphicFrameLocks noGrp="1"/>
          </p:cNvGraphicFramePr>
          <p:nvPr>
            <p:extLst>
              <p:ext uri="{D42A27DB-BD31-4B8C-83A1-F6EECF244321}">
                <p14:modId xmlns:p14="http://schemas.microsoft.com/office/powerpoint/2010/main" val="1179842318"/>
              </p:ext>
            </p:extLst>
          </p:nvPr>
        </p:nvGraphicFramePr>
        <p:xfrm>
          <a:off x="4745443" y="4563290"/>
          <a:ext cx="4319589" cy="2103120"/>
        </p:xfrm>
        <a:graphic>
          <a:graphicData uri="http://schemas.openxmlformats.org/drawingml/2006/table">
            <a:tbl>
              <a:tblPr firstRow="1" bandRow="1">
                <a:tableStyleId>{5940675A-B579-460E-94D1-54222C63F5DA}</a:tableStyleId>
              </a:tblPr>
              <a:tblGrid>
                <a:gridCol w="606743">
                  <a:extLst>
                    <a:ext uri="{9D8B030D-6E8A-4147-A177-3AD203B41FA5}">
                      <a16:colId xmlns:a16="http://schemas.microsoft.com/office/drawing/2014/main" val="20000"/>
                    </a:ext>
                  </a:extLst>
                </a:gridCol>
                <a:gridCol w="733743">
                  <a:extLst>
                    <a:ext uri="{9D8B030D-6E8A-4147-A177-3AD203B41FA5}">
                      <a16:colId xmlns:a16="http://schemas.microsoft.com/office/drawing/2014/main" val="20001"/>
                    </a:ext>
                  </a:extLst>
                </a:gridCol>
                <a:gridCol w="1511617">
                  <a:extLst>
                    <a:ext uri="{9D8B030D-6E8A-4147-A177-3AD203B41FA5}">
                      <a16:colId xmlns:a16="http://schemas.microsoft.com/office/drawing/2014/main" val="20002"/>
                    </a:ext>
                  </a:extLst>
                </a:gridCol>
                <a:gridCol w="860743">
                  <a:extLst>
                    <a:ext uri="{9D8B030D-6E8A-4147-A177-3AD203B41FA5}">
                      <a16:colId xmlns:a16="http://schemas.microsoft.com/office/drawing/2014/main" val="20003"/>
                    </a:ext>
                  </a:extLst>
                </a:gridCol>
                <a:gridCol w="606743">
                  <a:extLst>
                    <a:ext uri="{9D8B030D-6E8A-4147-A177-3AD203B41FA5}">
                      <a16:colId xmlns:a16="http://schemas.microsoft.com/office/drawing/2014/main" val="20004"/>
                    </a:ext>
                  </a:extLst>
                </a:gridCol>
              </a:tblGrid>
              <a:tr h="0">
                <a:tc>
                  <a:txBody>
                    <a:bodyPr/>
                    <a:lstStyle/>
                    <a:p>
                      <a:pPr algn="ctr"/>
                      <a:endParaRPr kumimoji="1" lang="ja-JP" altLang="en-US" sz="1000" b="1"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000" b="1" dirty="0" smtClean="0">
                          <a:latin typeface="Meiryo UI" panose="020B0604030504040204" pitchFamily="50" charset="-128"/>
                          <a:ea typeface="Meiryo UI" panose="020B0604030504040204" pitchFamily="50" charset="-128"/>
                        </a:rPr>
                        <a:t>開業時期</a:t>
                      </a:r>
                      <a:endParaRPr kumimoji="1" lang="ja-JP" altLang="en-US" sz="1000" b="1"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000" b="1" dirty="0" smtClean="0">
                          <a:latin typeface="Meiryo UI" panose="020B0604030504040204" pitchFamily="50" charset="-128"/>
                          <a:ea typeface="Meiryo UI" panose="020B0604030504040204" pitchFamily="50" charset="-128"/>
                        </a:rPr>
                        <a:t>ホテル名（運営主体</a:t>
                      </a:r>
                      <a:r>
                        <a:rPr kumimoji="1" lang="en-US" altLang="ja-JP" sz="1000" b="1" dirty="0" smtClean="0">
                          <a:latin typeface="Meiryo UI" panose="020B0604030504040204" pitchFamily="50" charset="-128"/>
                          <a:ea typeface="Meiryo UI" panose="020B0604030504040204" pitchFamily="50" charset="-128"/>
                        </a:rPr>
                        <a:t>*</a:t>
                      </a:r>
                      <a:r>
                        <a:rPr kumimoji="1" lang="ja-JP" altLang="en-US" sz="1000" b="1" dirty="0" smtClean="0">
                          <a:latin typeface="Meiryo UI" panose="020B0604030504040204" pitchFamily="50" charset="-128"/>
                          <a:ea typeface="Meiryo UI" panose="020B0604030504040204" pitchFamily="50" charset="-128"/>
                        </a:rPr>
                        <a:t>）</a:t>
                      </a:r>
                      <a:endParaRPr kumimoji="1" lang="ja-JP" altLang="en-US" sz="1000" b="1"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000" b="1" dirty="0" smtClean="0">
                          <a:latin typeface="Meiryo UI" panose="020B0604030504040204" pitchFamily="50" charset="-128"/>
                          <a:ea typeface="Meiryo UI" panose="020B0604030504040204" pitchFamily="50" charset="-128"/>
                        </a:rPr>
                        <a:t>立地</a:t>
                      </a:r>
                      <a:endParaRPr kumimoji="1" lang="ja-JP" altLang="en-US" sz="1000" b="1"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000" b="1" dirty="0" smtClean="0">
                          <a:latin typeface="Meiryo UI" panose="020B0604030504040204" pitchFamily="50" charset="-128"/>
                          <a:ea typeface="Meiryo UI" panose="020B0604030504040204" pitchFamily="50" charset="-128"/>
                        </a:rPr>
                        <a:t>客室数</a:t>
                      </a:r>
                      <a:endParaRPr kumimoji="1" lang="ja-JP" altLang="en-US" sz="1000" b="1"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0">
                <a:tc>
                  <a:txBody>
                    <a:bodyPr/>
                    <a:lstStyle/>
                    <a:p>
                      <a:r>
                        <a:rPr kumimoji="1" lang="en-US" altLang="ja-JP" sz="1000" dirty="0" smtClean="0">
                          <a:latin typeface="Meiryo UI" panose="020B0604030504040204" pitchFamily="50" charset="-128"/>
                          <a:ea typeface="Meiryo UI" panose="020B0604030504040204" pitchFamily="50" charset="-128"/>
                        </a:rPr>
                        <a:t>2018</a:t>
                      </a:r>
                    </a:p>
                    <a:p>
                      <a:r>
                        <a:rPr kumimoji="1" lang="ja-JP" altLang="en-US" sz="1000" dirty="0" smtClean="0">
                          <a:latin typeface="Meiryo UI" panose="020B0604030504040204" pitchFamily="50" charset="-128"/>
                          <a:ea typeface="Meiryo UI" panose="020B0604030504040204" pitchFamily="50" charset="-128"/>
                        </a:rPr>
                        <a:t>開業済</a:t>
                      </a:r>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en-US" altLang="ja-JP" sz="1000" dirty="0" smtClean="0">
                          <a:latin typeface="Meiryo UI" panose="020B0604030504040204" pitchFamily="50" charset="-128"/>
                          <a:ea typeface="Meiryo UI" panose="020B0604030504040204" pitchFamily="50" charset="-128"/>
                        </a:rPr>
                        <a:t>4</a:t>
                      </a:r>
                      <a:r>
                        <a:rPr kumimoji="1" lang="ja-JP" altLang="en-US" sz="1000" dirty="0" smtClean="0">
                          <a:latin typeface="Meiryo UI" panose="020B0604030504040204" pitchFamily="50" charset="-128"/>
                          <a:ea typeface="Meiryo UI" panose="020B0604030504040204" pitchFamily="50" charset="-128"/>
                        </a:rPr>
                        <a:t>月</a:t>
                      </a:r>
                      <a:endParaRPr kumimoji="1" lang="en-US" altLang="ja-JP" sz="1000" dirty="0" smtClean="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6</a:t>
                      </a:r>
                      <a:r>
                        <a:rPr kumimoji="1" lang="ja-JP" altLang="en-US" sz="1000" dirty="0" smtClean="0">
                          <a:latin typeface="Meiryo UI" panose="020B0604030504040204" pitchFamily="50" charset="-128"/>
                          <a:ea typeface="Meiryo UI" panose="020B0604030504040204" pitchFamily="50" charset="-128"/>
                        </a:rPr>
                        <a:t>月</a:t>
                      </a:r>
                      <a:endParaRPr kumimoji="1" lang="en-US" altLang="ja-JP" sz="1000" dirty="0" smtClean="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7</a:t>
                      </a:r>
                      <a:r>
                        <a:rPr kumimoji="1" lang="ja-JP" altLang="en-US" sz="1000" dirty="0" smtClean="0">
                          <a:latin typeface="Meiryo UI" panose="020B0604030504040204" pitchFamily="50" charset="-128"/>
                          <a:ea typeface="Meiryo UI" panose="020B0604030504040204" pitchFamily="50" charset="-128"/>
                        </a:rPr>
                        <a:t>月</a:t>
                      </a:r>
                      <a:endParaRPr kumimoji="1" lang="en-US" altLang="ja-JP" sz="1000" dirty="0" smtClean="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8</a:t>
                      </a:r>
                      <a:r>
                        <a:rPr kumimoji="1" lang="ja-JP" altLang="en-US" sz="1000" dirty="0" smtClean="0">
                          <a:latin typeface="Meiryo UI" panose="020B0604030504040204" pitchFamily="50" charset="-128"/>
                          <a:ea typeface="Meiryo UI" panose="020B0604030504040204" pitchFamily="50" charset="-128"/>
                        </a:rPr>
                        <a:t>月</a:t>
                      </a:r>
                      <a:endParaRPr kumimoji="1" lang="en-US" altLang="ja-JP" sz="1000" dirty="0" smtClean="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9</a:t>
                      </a:r>
                      <a:r>
                        <a:rPr kumimoji="1" lang="ja-JP" altLang="en-US" sz="1000" dirty="0" smtClean="0">
                          <a:latin typeface="Meiryo UI" panose="020B0604030504040204" pitchFamily="50" charset="-128"/>
                          <a:ea typeface="Meiryo UI" panose="020B0604030504040204" pitchFamily="50" charset="-128"/>
                        </a:rPr>
                        <a:t>月</a:t>
                      </a:r>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ja-JP" altLang="en-US" sz="1000" dirty="0" smtClean="0">
                          <a:latin typeface="Meiryo UI" panose="020B0604030504040204" pitchFamily="50" charset="-128"/>
                          <a:ea typeface="Meiryo UI" panose="020B0604030504040204" pitchFamily="50" charset="-128"/>
                        </a:rPr>
                        <a:t>ドーミーイン大阪谷町</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ホテルヴィスキオ大阪</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ユニバーサルポートヴィーダ</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モントレ　ル・フレール大阪</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ホテル</a:t>
                      </a:r>
                      <a:r>
                        <a:rPr kumimoji="1" lang="en-US" altLang="ja-JP" sz="1000" dirty="0" smtClean="0">
                          <a:latin typeface="Meiryo UI" panose="020B0604030504040204" pitchFamily="50" charset="-128"/>
                          <a:ea typeface="Meiryo UI" panose="020B0604030504040204" pitchFamily="50" charset="-128"/>
                        </a:rPr>
                        <a:t>WBF</a:t>
                      </a:r>
                      <a:r>
                        <a:rPr kumimoji="1" lang="ja-JP" altLang="en-US" sz="1000" dirty="0" smtClean="0">
                          <a:latin typeface="Meiryo UI" panose="020B0604030504040204" pitchFamily="50" charset="-128"/>
                          <a:ea typeface="Meiryo UI" panose="020B0604030504040204" pitchFamily="50" charset="-128"/>
                        </a:rPr>
                        <a:t>なんばえびす</a:t>
                      </a:r>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ja-JP" altLang="en-US" sz="1000" dirty="0" smtClean="0">
                          <a:latin typeface="Meiryo UI" panose="020B0604030504040204" pitchFamily="50" charset="-128"/>
                          <a:ea typeface="Meiryo UI" panose="020B0604030504040204" pitchFamily="50" charset="-128"/>
                        </a:rPr>
                        <a:t>谷町</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梅田</a:t>
                      </a:r>
                      <a:endParaRPr kumimoji="1" lang="en-US" altLang="ja-JP" sz="1000" dirty="0" smtClean="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USJ</a:t>
                      </a:r>
                    </a:p>
                    <a:p>
                      <a:r>
                        <a:rPr kumimoji="1" lang="ja-JP" altLang="en-US" sz="1000" dirty="0" smtClean="0">
                          <a:latin typeface="Meiryo UI" panose="020B0604030504040204" pitchFamily="50" charset="-128"/>
                          <a:ea typeface="Meiryo UI" panose="020B0604030504040204" pitchFamily="50" charset="-128"/>
                        </a:rPr>
                        <a:t>梅田</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なんば</a:t>
                      </a:r>
                      <a:endParaRPr kumimoji="1" lang="ja-JP" altLang="en-US" sz="10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000" dirty="0" smtClean="0">
                          <a:latin typeface="Meiryo UI" panose="020B0604030504040204" pitchFamily="50" charset="-128"/>
                          <a:ea typeface="Meiryo UI" panose="020B0604030504040204" pitchFamily="50" charset="-128"/>
                        </a:rPr>
                        <a:t>305</a:t>
                      </a:r>
                    </a:p>
                    <a:p>
                      <a:pPr algn="r"/>
                      <a:r>
                        <a:rPr kumimoji="1" lang="en-US" altLang="ja-JP" sz="1000" dirty="0" smtClean="0">
                          <a:latin typeface="Meiryo UI" panose="020B0604030504040204" pitchFamily="50" charset="-128"/>
                          <a:ea typeface="Meiryo UI" panose="020B0604030504040204" pitchFamily="50" charset="-128"/>
                        </a:rPr>
                        <a:t>400</a:t>
                      </a:r>
                    </a:p>
                    <a:p>
                      <a:pPr algn="r"/>
                      <a:r>
                        <a:rPr kumimoji="1" lang="en-US" altLang="ja-JP" sz="1000" dirty="0" smtClean="0">
                          <a:latin typeface="Meiryo UI" panose="020B0604030504040204" pitchFamily="50" charset="-128"/>
                          <a:ea typeface="Meiryo UI" panose="020B0604030504040204" pitchFamily="50" charset="-128"/>
                        </a:rPr>
                        <a:t>428</a:t>
                      </a:r>
                    </a:p>
                    <a:p>
                      <a:pPr algn="r"/>
                      <a:r>
                        <a:rPr kumimoji="1" lang="en-US" altLang="ja-JP" sz="1000" dirty="0" smtClean="0">
                          <a:latin typeface="Meiryo UI" panose="020B0604030504040204" pitchFamily="50" charset="-128"/>
                          <a:ea typeface="Meiryo UI" panose="020B0604030504040204" pitchFamily="50" charset="-128"/>
                        </a:rPr>
                        <a:t>345</a:t>
                      </a:r>
                    </a:p>
                    <a:p>
                      <a:pPr algn="r"/>
                      <a:r>
                        <a:rPr kumimoji="1" lang="en-US" altLang="ja-JP" sz="1000" dirty="0" smtClean="0">
                          <a:latin typeface="Meiryo UI" panose="020B0604030504040204" pitchFamily="50" charset="-128"/>
                          <a:ea typeface="Meiryo UI" panose="020B0604030504040204" pitchFamily="50" charset="-128"/>
                        </a:rPr>
                        <a:t>300</a:t>
                      </a:r>
                      <a:endParaRPr kumimoji="1" lang="ja-JP" altLang="en-US" sz="10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0">
                <a:tc>
                  <a:txBody>
                    <a:bodyPr/>
                    <a:lstStyle/>
                    <a:p>
                      <a:r>
                        <a:rPr kumimoji="1" lang="en-US" altLang="ja-JP" sz="1000" dirty="0" smtClean="0">
                          <a:latin typeface="Meiryo UI" panose="020B0604030504040204" pitchFamily="50" charset="-128"/>
                          <a:ea typeface="Meiryo UI" panose="020B0604030504040204" pitchFamily="50" charset="-128"/>
                        </a:rPr>
                        <a:t>2019</a:t>
                      </a:r>
                    </a:p>
                    <a:p>
                      <a:r>
                        <a:rPr kumimoji="1" lang="ja-JP" altLang="en-US" sz="1000" dirty="0" smtClean="0">
                          <a:latin typeface="Meiryo UI" panose="020B0604030504040204" pitchFamily="50" charset="-128"/>
                          <a:ea typeface="Meiryo UI" panose="020B0604030504040204" pitchFamily="50" charset="-128"/>
                        </a:rPr>
                        <a:t>以降</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開業</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予定</a:t>
                      </a:r>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en-US" altLang="ja-JP" sz="1000" dirty="0" smtClean="0">
                          <a:latin typeface="Meiryo UI" panose="020B0604030504040204" pitchFamily="50" charset="-128"/>
                          <a:ea typeface="Meiryo UI" panose="020B0604030504040204" pitchFamily="50" charset="-128"/>
                        </a:rPr>
                        <a:t>2019</a:t>
                      </a:r>
                      <a:r>
                        <a:rPr kumimoji="1" lang="ja-JP" altLang="en-US" sz="1000" dirty="0" smtClean="0">
                          <a:latin typeface="Meiryo UI" panose="020B0604030504040204" pitchFamily="50" charset="-128"/>
                          <a:ea typeface="Meiryo UI" panose="020B0604030504040204" pitchFamily="50" charset="-128"/>
                        </a:rPr>
                        <a:t>秋</a:t>
                      </a:r>
                      <a:endParaRPr kumimoji="1" lang="ja-JP" altLang="en-US" sz="1000" dirty="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2019</a:t>
                      </a:r>
                      <a:r>
                        <a:rPr kumimoji="1" lang="ja-JP" altLang="en-US" sz="1000" dirty="0" smtClean="0">
                          <a:latin typeface="Meiryo UI" panose="020B0604030504040204" pitchFamily="50" charset="-128"/>
                          <a:ea typeface="Meiryo UI" panose="020B0604030504040204" pitchFamily="50" charset="-128"/>
                        </a:rPr>
                        <a:t>冬</a:t>
                      </a:r>
                      <a:endParaRPr kumimoji="1" lang="ja-JP" altLang="en-US" sz="1000" dirty="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2019</a:t>
                      </a:r>
                      <a:endParaRPr kumimoji="1" lang="ja-JP" altLang="en-US" sz="1000" dirty="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2021</a:t>
                      </a:r>
                      <a:r>
                        <a:rPr kumimoji="1" lang="ja-JP" altLang="en-US" sz="1000" dirty="0" smtClean="0">
                          <a:latin typeface="Meiryo UI" panose="020B0604030504040204" pitchFamily="50" charset="-128"/>
                          <a:ea typeface="Meiryo UI" panose="020B0604030504040204" pitchFamily="50" charset="-128"/>
                        </a:rPr>
                        <a:t>冬</a:t>
                      </a:r>
                      <a:endParaRPr kumimoji="1" lang="en-US" altLang="ja-JP" sz="1000" dirty="0" smtClean="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2021</a:t>
                      </a:r>
                      <a:endParaRPr kumimoji="1" lang="ja-JP" altLang="en-US" sz="1000" dirty="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2022</a:t>
                      </a:r>
                      <a:r>
                        <a:rPr kumimoji="1" lang="ja-JP" altLang="en-US" sz="1000" dirty="0" smtClean="0">
                          <a:latin typeface="Meiryo UI" panose="020B0604030504040204" pitchFamily="50" charset="-128"/>
                          <a:ea typeface="Meiryo UI" panose="020B0604030504040204" pitchFamily="50" charset="-128"/>
                        </a:rPr>
                        <a:t>春</a:t>
                      </a:r>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ja-JP" altLang="en-US" sz="1000" dirty="0" smtClean="0">
                          <a:latin typeface="Meiryo UI" panose="020B0604030504040204" pitchFamily="50" charset="-128"/>
                          <a:ea typeface="Meiryo UI" panose="020B0604030504040204" pitchFamily="50" charset="-128"/>
                        </a:rPr>
                        <a:t>武蔵野</a:t>
                      </a:r>
                      <a:r>
                        <a:rPr kumimoji="1" lang="en-US" altLang="ja-JP" sz="1000" dirty="0" smtClean="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阪急阪神ホテルズ</a:t>
                      </a:r>
                      <a:r>
                        <a:rPr kumimoji="1" lang="en-US" altLang="ja-JP" sz="1000" dirty="0" smtClean="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大阪エクセルホテル東急</a:t>
                      </a:r>
                      <a:endParaRPr kumimoji="1" lang="ja-JP" altLang="en-US" sz="1000" dirty="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W</a:t>
                      </a:r>
                      <a:r>
                        <a:rPr kumimoji="1" lang="ja-JP" altLang="en-US" sz="1000" dirty="0" smtClean="0">
                          <a:latin typeface="Meiryo UI" panose="020B0604030504040204" pitchFamily="50" charset="-128"/>
                          <a:ea typeface="Meiryo UI" panose="020B0604030504040204" pitchFamily="50" charset="-128"/>
                        </a:rPr>
                        <a:t>ホテル</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東横イン大阪なんば駅前</a:t>
                      </a:r>
                      <a:endParaRPr kumimoji="1" lang="ja-JP" altLang="en-US" sz="1000" dirty="0">
                        <a:latin typeface="Meiryo UI" panose="020B0604030504040204" pitchFamily="50" charset="-128"/>
                        <a:ea typeface="Meiryo UI" panose="020B0604030504040204" pitchFamily="50" charset="-128"/>
                      </a:endParaRPr>
                    </a:p>
                    <a:p>
                      <a:r>
                        <a:rPr kumimoji="1" lang="en-US" altLang="ja-JP" sz="1000" dirty="0" smtClean="0">
                          <a:latin typeface="Meiryo UI" panose="020B0604030504040204" pitchFamily="50" charset="-128"/>
                          <a:ea typeface="Meiryo UI" panose="020B0604030504040204" pitchFamily="50" charset="-128"/>
                        </a:rPr>
                        <a:t>OMO</a:t>
                      </a:r>
                      <a:r>
                        <a:rPr kumimoji="1" lang="ja-JP" altLang="en-US" sz="1000" dirty="0" smtClean="0">
                          <a:latin typeface="Meiryo UI" panose="020B0604030504040204" pitchFamily="50" charset="-128"/>
                          <a:ea typeface="Meiryo UI" panose="020B0604030504040204" pitchFamily="50" charset="-128"/>
                        </a:rPr>
                        <a:t>（星野リゾート</a:t>
                      </a:r>
                      <a:r>
                        <a:rPr kumimoji="1" lang="en-US" altLang="ja-JP" sz="1000" dirty="0" smtClean="0">
                          <a:latin typeface="Meiryo UI" panose="020B0604030504040204" pitchFamily="50" charset="-128"/>
                          <a:ea typeface="Meiryo UI" panose="020B0604030504040204" pitchFamily="50" charset="-128"/>
                        </a:rPr>
                        <a:t>*</a:t>
                      </a:r>
                      <a:r>
                        <a:rPr kumimoji="1" lang="ja-JP" altLang="en-US" sz="1000" dirty="0" smtClean="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en-US" altLang="ja-JP" sz="1000" dirty="0" smtClean="0">
                          <a:latin typeface="Meiryo UI" panose="020B0604030504040204" pitchFamily="50" charset="-128"/>
                          <a:ea typeface="Meiryo UI" panose="020B0604030504040204" pitchFamily="50" charset="-128"/>
                        </a:rPr>
                        <a:t>USJ</a:t>
                      </a:r>
                      <a:endParaRPr kumimoji="1" lang="ja-JP" altLang="en-US" sz="1000" dirty="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梅田ヨドバシ</a:t>
                      </a:r>
                      <a:endParaRPr kumimoji="1" lang="ja-JP" altLang="en-US" sz="1000" dirty="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本町</a:t>
                      </a:r>
                      <a:endParaRPr kumimoji="1" lang="ja-JP" altLang="en-US" sz="1000" dirty="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南船場</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なんば</a:t>
                      </a:r>
                      <a:endParaRPr kumimoji="1" lang="ja-JP" altLang="en-US" sz="1000" dirty="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新今宮</a:t>
                      </a:r>
                      <a:endParaRPr kumimoji="1" lang="ja-JP" altLang="en-US" sz="1000" dirty="0">
                        <a:latin typeface="Meiryo UI" panose="020B0604030504040204" pitchFamily="50" charset="-128"/>
                        <a:ea typeface="Meiryo UI" panose="020B0604030504040204" pitchFamily="50" charset="-128"/>
                      </a:endParaRPr>
                    </a:p>
                  </a:txBody>
                  <a:tcPr/>
                </a:tc>
                <a:tc>
                  <a:txBody>
                    <a:bodyPr/>
                    <a:lstStyle/>
                    <a:p>
                      <a:pPr algn="r"/>
                      <a:r>
                        <a:rPr kumimoji="1" lang="en-US" altLang="ja-JP" sz="1000" dirty="0" smtClean="0">
                          <a:latin typeface="Meiryo UI" panose="020B0604030504040204" pitchFamily="50" charset="-128"/>
                          <a:ea typeface="Meiryo UI" panose="020B0604030504040204" pitchFamily="50" charset="-128"/>
                        </a:rPr>
                        <a:t>760</a:t>
                      </a:r>
                      <a:endParaRPr kumimoji="1" lang="ja-JP" altLang="en-US" sz="1000" dirty="0">
                        <a:latin typeface="Meiryo UI" panose="020B0604030504040204" pitchFamily="50" charset="-128"/>
                        <a:ea typeface="Meiryo UI" panose="020B0604030504040204" pitchFamily="50" charset="-128"/>
                      </a:endParaRPr>
                    </a:p>
                    <a:p>
                      <a:pPr algn="r"/>
                      <a:r>
                        <a:rPr kumimoji="1" lang="en-US" altLang="ja-JP" sz="1000" dirty="0" smtClean="0">
                          <a:latin typeface="Meiryo UI" panose="020B0604030504040204" pitchFamily="50" charset="-128"/>
                          <a:ea typeface="Meiryo UI" panose="020B0604030504040204" pitchFamily="50" charset="-128"/>
                        </a:rPr>
                        <a:t>1000</a:t>
                      </a:r>
                      <a:endParaRPr kumimoji="1" lang="ja-JP" altLang="en-US" sz="1000" dirty="0">
                        <a:latin typeface="Meiryo UI" panose="020B0604030504040204" pitchFamily="50" charset="-128"/>
                        <a:ea typeface="Meiryo UI" panose="020B0604030504040204" pitchFamily="50" charset="-128"/>
                      </a:endParaRPr>
                    </a:p>
                    <a:p>
                      <a:pPr algn="r"/>
                      <a:r>
                        <a:rPr kumimoji="1" lang="en-US" altLang="ja-JP" sz="1000" dirty="0" smtClean="0">
                          <a:latin typeface="Meiryo UI" panose="020B0604030504040204" pitchFamily="50" charset="-128"/>
                          <a:ea typeface="Meiryo UI" panose="020B0604030504040204" pitchFamily="50" charset="-128"/>
                        </a:rPr>
                        <a:t>360</a:t>
                      </a:r>
                      <a:endParaRPr kumimoji="1" lang="ja-JP" altLang="en-US" sz="1000" dirty="0">
                        <a:latin typeface="Meiryo UI" panose="020B0604030504040204" pitchFamily="50" charset="-128"/>
                        <a:ea typeface="Meiryo UI" panose="020B0604030504040204" pitchFamily="50" charset="-128"/>
                      </a:endParaRPr>
                    </a:p>
                    <a:p>
                      <a:pPr algn="r"/>
                      <a:r>
                        <a:rPr kumimoji="1" lang="en-US" altLang="ja-JP" sz="1000" dirty="0" smtClean="0">
                          <a:latin typeface="Meiryo UI" panose="020B0604030504040204" pitchFamily="50" charset="-128"/>
                          <a:ea typeface="Meiryo UI" panose="020B0604030504040204" pitchFamily="50" charset="-128"/>
                        </a:rPr>
                        <a:t>337</a:t>
                      </a:r>
                    </a:p>
                    <a:p>
                      <a:pPr algn="r"/>
                      <a:r>
                        <a:rPr kumimoji="1" lang="en-US" altLang="ja-JP" sz="1000" dirty="0" smtClean="0">
                          <a:latin typeface="Meiryo UI" panose="020B0604030504040204" pitchFamily="50" charset="-128"/>
                          <a:ea typeface="Meiryo UI" panose="020B0604030504040204" pitchFamily="50" charset="-128"/>
                        </a:rPr>
                        <a:t>600</a:t>
                      </a:r>
                      <a:endParaRPr kumimoji="1" lang="ja-JP" altLang="en-US" sz="1000" dirty="0">
                        <a:latin typeface="Meiryo UI" panose="020B0604030504040204" pitchFamily="50" charset="-128"/>
                        <a:ea typeface="Meiryo UI" panose="020B0604030504040204" pitchFamily="50" charset="-128"/>
                      </a:endParaRPr>
                    </a:p>
                    <a:p>
                      <a:pPr algn="r"/>
                      <a:r>
                        <a:rPr kumimoji="1" lang="en-US" altLang="ja-JP" sz="1000" dirty="0" smtClean="0">
                          <a:latin typeface="Meiryo UI" panose="020B0604030504040204" pitchFamily="50" charset="-128"/>
                          <a:ea typeface="Meiryo UI" panose="020B0604030504040204" pitchFamily="50" charset="-128"/>
                        </a:rPr>
                        <a:t>608</a:t>
                      </a:r>
                      <a:endParaRPr kumimoji="1" lang="ja-JP" altLang="en-US" sz="10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bl>
          </a:graphicData>
        </a:graphic>
      </p:graphicFrame>
      <p:sp>
        <p:nvSpPr>
          <p:cNvPr id="3" name="テキスト ボックス 2"/>
          <p:cNvSpPr txBox="1"/>
          <p:nvPr/>
        </p:nvSpPr>
        <p:spPr>
          <a:xfrm>
            <a:off x="5179305" y="4258832"/>
            <a:ext cx="3696846" cy="276999"/>
          </a:xfrm>
          <a:prstGeom prst="rect">
            <a:avLst/>
          </a:prstGeom>
          <a:noFill/>
        </p:spPr>
        <p:txBody>
          <a:bodyPr wrap="none" rtlCol="0">
            <a:spAutoFit/>
          </a:bodyPr>
          <a:lstStyle/>
          <a:p>
            <a:r>
              <a:rPr kumimoji="1" lang="ja-JP" altLang="en-US" sz="1200" b="1" dirty="0" smtClean="0">
                <a:latin typeface="Meiryo UI" panose="020B0604030504040204" pitchFamily="50" charset="-128"/>
                <a:ea typeface="Meiryo UI" panose="020B0604030504040204" pitchFamily="50" charset="-128"/>
              </a:rPr>
              <a:t>公表されている主なホテル建設</a:t>
            </a:r>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300</a:t>
            </a:r>
            <a:r>
              <a:rPr kumimoji="1" lang="ja-JP" altLang="en-US" sz="1000" dirty="0" smtClean="0">
                <a:latin typeface="Meiryo UI" panose="020B0604030504040204" pitchFamily="50" charset="-128"/>
                <a:ea typeface="Meiryo UI" panose="020B0604030504040204" pitchFamily="50" charset="-128"/>
              </a:rPr>
              <a:t>室以上</a:t>
            </a:r>
            <a:r>
              <a:rPr kumimoji="1" lang="en-US" altLang="ja-JP" sz="1000" dirty="0" smtClean="0">
                <a:latin typeface="Meiryo UI" panose="020B0604030504040204" pitchFamily="50" charset="-128"/>
                <a:ea typeface="Meiryo UI" panose="020B0604030504040204" pitchFamily="50" charset="-128"/>
              </a:rPr>
              <a:t>/</a:t>
            </a:r>
            <a:r>
              <a:rPr kumimoji="1" lang="ja-JP" altLang="en-US" sz="1000" dirty="0" smtClean="0">
                <a:latin typeface="Meiryo UI" panose="020B0604030504040204" pitchFamily="50" charset="-128"/>
                <a:ea typeface="Meiryo UI" panose="020B0604030504040204" pitchFamily="50" charset="-128"/>
              </a:rPr>
              <a:t>事務局調べ）</a:t>
            </a:r>
            <a:endParaRPr kumimoji="1" lang="ja-JP" altLang="en-US" sz="1200" dirty="0">
              <a:latin typeface="Meiryo UI" panose="020B0604030504040204" pitchFamily="50" charset="-128"/>
              <a:ea typeface="Meiryo UI" panose="020B0604030504040204" pitchFamily="50" charset="-128"/>
            </a:endParaRPr>
          </a:p>
        </p:txBody>
      </p:sp>
      <p:sp>
        <p:nvSpPr>
          <p:cNvPr id="49" name="テキスト ボックス 48"/>
          <p:cNvSpPr txBox="1"/>
          <p:nvPr/>
        </p:nvSpPr>
        <p:spPr>
          <a:xfrm>
            <a:off x="4504776" y="1394957"/>
            <a:ext cx="4615366" cy="276999"/>
          </a:xfrm>
          <a:prstGeom prst="rect">
            <a:avLst/>
          </a:prstGeom>
          <a:noFill/>
        </p:spPr>
        <p:txBody>
          <a:bodyPr wrap="none" rtlCol="0">
            <a:spAutoFit/>
          </a:bodyPr>
          <a:lstStyle/>
          <a:p>
            <a:r>
              <a:rPr kumimoji="1" lang="ja-JP" altLang="en-US" sz="1200" b="1" dirty="0" smtClean="0">
                <a:latin typeface="Meiryo UI" panose="020B0604030504040204" pitchFamily="50" charset="-128"/>
                <a:ea typeface="Meiryo UI" panose="020B0604030504040204" pitchFamily="50" charset="-128"/>
              </a:rPr>
              <a:t>宿泊施設６タイプのうち、ホテルを中心に４タイプの１位を大阪が独占</a:t>
            </a:r>
            <a:endParaRPr kumimoji="1" lang="ja-JP" altLang="en-US" sz="1200" dirty="0">
              <a:latin typeface="Meiryo UI" panose="020B0604030504040204" pitchFamily="50" charset="-128"/>
              <a:ea typeface="Meiryo UI" panose="020B0604030504040204" pitchFamily="50" charset="-128"/>
            </a:endParaRPr>
          </a:p>
        </p:txBody>
      </p:sp>
      <p:graphicFrame>
        <p:nvGraphicFramePr>
          <p:cNvPr id="27" name="グラフ 26"/>
          <p:cNvGraphicFramePr/>
          <p:nvPr>
            <p:extLst/>
          </p:nvPr>
        </p:nvGraphicFramePr>
        <p:xfrm>
          <a:off x="178503" y="1396115"/>
          <a:ext cx="3023610" cy="2571482"/>
        </p:xfrm>
        <a:graphic>
          <a:graphicData uri="http://schemas.openxmlformats.org/drawingml/2006/chart">
            <c:chart xmlns:c="http://schemas.openxmlformats.org/drawingml/2006/chart" xmlns:r="http://schemas.openxmlformats.org/officeDocument/2006/relationships" r:id="rId3"/>
          </a:graphicData>
        </a:graphic>
      </p:graphicFrame>
      <p:sp>
        <p:nvSpPr>
          <p:cNvPr id="28" name="テキスト ボックス 27"/>
          <p:cNvSpPr txBox="1"/>
          <p:nvPr/>
        </p:nvSpPr>
        <p:spPr>
          <a:xfrm>
            <a:off x="-142998" y="1321738"/>
            <a:ext cx="646331" cy="230832"/>
          </a:xfrm>
          <a:prstGeom prst="rect">
            <a:avLst/>
          </a:prstGeom>
          <a:noFill/>
        </p:spPr>
        <p:txBody>
          <a:bodyPr wrap="none" rtlCol="0">
            <a:spAutoFit/>
          </a:bodyPr>
          <a:lstStyle/>
          <a:p>
            <a:r>
              <a:rPr kumimoji="1" lang="ja-JP" altLang="en-US" sz="900" dirty="0">
                <a:latin typeface="Meiryo UI" panose="020B0604030504040204" pitchFamily="50" charset="-128"/>
                <a:ea typeface="Meiryo UI" panose="020B0604030504040204" pitchFamily="50" charset="-128"/>
              </a:rPr>
              <a:t>（万人）</a:t>
            </a:r>
          </a:p>
        </p:txBody>
      </p:sp>
      <p:sp>
        <p:nvSpPr>
          <p:cNvPr id="30" name="テキスト ボックス 29"/>
          <p:cNvSpPr txBox="1"/>
          <p:nvPr/>
        </p:nvSpPr>
        <p:spPr>
          <a:xfrm>
            <a:off x="3447449" y="1060386"/>
            <a:ext cx="982961" cy="253916"/>
          </a:xfrm>
          <a:prstGeom prst="rect">
            <a:avLst/>
          </a:prstGeom>
          <a:noFill/>
        </p:spPr>
        <p:txBody>
          <a:bodyPr wrap="none" rtlCol="0">
            <a:spAutoFit/>
          </a:bodyPr>
          <a:lstStyle/>
          <a:p>
            <a:r>
              <a:rPr kumimoji="1" lang="ja-JP" altLang="en-US" sz="1050" dirty="0">
                <a:latin typeface="Meiryo UI" panose="020B0604030504040204" pitchFamily="50" charset="-128"/>
                <a:ea typeface="Meiryo UI" panose="020B0604030504040204" pitchFamily="50" charset="-128"/>
              </a:rPr>
              <a:t>東京都</a:t>
            </a:r>
            <a:r>
              <a:rPr lang="ja-JP" altLang="en-US" sz="1050" dirty="0">
                <a:latin typeface="Meiryo UI" panose="020B0604030504040204" pitchFamily="50" charset="-128"/>
                <a:ea typeface="Meiryo UI" panose="020B0604030504040204" pitchFamily="50" charset="-128"/>
              </a:rPr>
              <a:t> </a:t>
            </a:r>
            <a:r>
              <a:rPr kumimoji="1" lang="en-US" altLang="ja-JP" sz="1050" dirty="0">
                <a:latin typeface="Meiryo UI" panose="020B0604030504040204" pitchFamily="50" charset="-128"/>
                <a:ea typeface="Meiryo UI" panose="020B0604030504040204" pitchFamily="50" charset="-128"/>
              </a:rPr>
              <a:t>3.1</a:t>
            </a:r>
            <a:r>
              <a:rPr kumimoji="1" lang="ja-JP" altLang="en-US" sz="1050" dirty="0">
                <a:latin typeface="Meiryo UI" panose="020B0604030504040204" pitchFamily="50" charset="-128"/>
                <a:ea typeface="Meiryo UI" panose="020B0604030504040204" pitchFamily="50" charset="-128"/>
              </a:rPr>
              <a:t>倍</a:t>
            </a:r>
          </a:p>
        </p:txBody>
      </p:sp>
      <p:sp>
        <p:nvSpPr>
          <p:cNvPr id="40" name="テキスト ボックス 39"/>
          <p:cNvSpPr txBox="1"/>
          <p:nvPr/>
        </p:nvSpPr>
        <p:spPr>
          <a:xfrm>
            <a:off x="169966" y="1033456"/>
            <a:ext cx="4320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外国人延べ宿泊者</a:t>
            </a:r>
            <a:r>
              <a:rPr lang="ja-JP" altLang="en-US" sz="1400" b="1" dirty="0">
                <a:latin typeface="Meiryo UI" panose="020B0604030504040204" pitchFamily="50" charset="-128"/>
                <a:ea typeface="Meiryo UI" panose="020B0604030504040204" pitchFamily="50" charset="-128"/>
              </a:rPr>
              <a:t>数</a:t>
            </a:r>
            <a:r>
              <a:rPr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48" name="正方形/長方形 47"/>
          <p:cNvSpPr/>
          <p:nvPr/>
        </p:nvSpPr>
        <p:spPr>
          <a:xfrm>
            <a:off x="2928454" y="1064234"/>
            <a:ext cx="1595309" cy="246221"/>
          </a:xfrm>
          <a:prstGeom prst="rect">
            <a:avLst/>
          </a:prstGeom>
        </p:spPr>
        <p:txBody>
          <a:bodyPr wrap="none">
            <a:spAutoFit/>
          </a:bodyPr>
          <a:lstStyle/>
          <a:p>
            <a:r>
              <a:rPr lang="ja-JP" altLang="en-US" sz="1000" dirty="0">
                <a:latin typeface="Meiryo UI" panose="020B0604030504040204" pitchFamily="50" charset="-128"/>
                <a:ea typeface="Meiryo UI" panose="020B0604030504040204" pitchFamily="50" charset="-128"/>
              </a:rPr>
              <a:t>出典</a:t>
            </a:r>
            <a:r>
              <a:rPr lang="ja-JP" altLang="en-US" sz="1000" dirty="0" smtClean="0">
                <a:latin typeface="Meiryo UI" panose="020B0604030504040204" pitchFamily="50" charset="-128"/>
                <a:ea typeface="Meiryo UI" panose="020B0604030504040204" pitchFamily="50" charset="-128"/>
              </a:rPr>
              <a:t>：宿泊旅行統計調査</a:t>
            </a:r>
            <a:endParaRPr lang="ja-JP" altLang="en-US" sz="1000" dirty="0">
              <a:latin typeface="Meiryo UI" panose="020B0604030504040204" pitchFamily="50" charset="-128"/>
              <a:ea typeface="Meiryo UI" panose="020B0604030504040204" pitchFamily="50" charset="-128"/>
            </a:endParaRPr>
          </a:p>
        </p:txBody>
      </p:sp>
      <p:sp>
        <p:nvSpPr>
          <p:cNvPr id="51" name="正方形/長方形 50"/>
          <p:cNvSpPr/>
          <p:nvPr/>
        </p:nvSpPr>
        <p:spPr>
          <a:xfrm>
            <a:off x="3188448" y="1531062"/>
            <a:ext cx="1394220" cy="1569660"/>
          </a:xfrm>
          <a:prstGeom prst="rect">
            <a:avLst/>
          </a:prstGeom>
        </p:spPr>
        <p:txBody>
          <a:bodyPr wrap="square">
            <a:spAutoFit/>
          </a:bodyPr>
          <a:lstStyle/>
          <a:p>
            <a:r>
              <a:rPr lang="ja-JP" altLang="en-US" sz="1200" dirty="0" smtClean="0">
                <a:latin typeface="Meiryo UI" panose="020B0604030504040204" pitchFamily="50" charset="-128"/>
                <a:ea typeface="Meiryo UI" panose="020B0604030504040204" pitchFamily="50" charset="-128"/>
              </a:rPr>
              <a:t>大阪の外国人宿泊者は</a:t>
            </a:r>
            <a:r>
              <a:rPr lang="en-US" altLang="ja-JP" sz="1200" dirty="0" smtClean="0">
                <a:latin typeface="Meiryo UI" panose="020B0604030504040204" pitchFamily="50" charset="-128"/>
                <a:ea typeface="Meiryo UI" panose="020B0604030504040204" pitchFamily="50" charset="-128"/>
              </a:rPr>
              <a:t>2016</a:t>
            </a:r>
            <a:r>
              <a:rPr lang="ja-JP" altLang="en-US" sz="1200" dirty="0" smtClean="0">
                <a:latin typeface="Meiryo UI" panose="020B0604030504040204" pitchFamily="50" charset="-128"/>
                <a:ea typeface="Meiryo UI" panose="020B0604030504040204" pitchFamily="50" charset="-128"/>
              </a:rPr>
              <a:t>年に</a:t>
            </a:r>
            <a:r>
              <a:rPr lang="en-US" altLang="ja-JP" sz="1200" dirty="0" smtClean="0">
                <a:latin typeface="Meiryo UI" panose="020B0604030504040204" pitchFamily="50" charset="-128"/>
                <a:ea typeface="Meiryo UI" panose="020B0604030504040204" pitchFamily="50" charset="-128"/>
              </a:rPr>
              <a:t>1,000</a:t>
            </a:r>
            <a:r>
              <a:rPr lang="ja-JP" altLang="en-US" sz="1200" dirty="0" smtClean="0">
                <a:latin typeface="Meiryo UI" panose="020B0604030504040204" pitchFamily="50" charset="-128"/>
                <a:ea typeface="Meiryo UI" panose="020B0604030504040204" pitchFamily="50" charset="-128"/>
              </a:rPr>
              <a:t>万人超</a:t>
            </a:r>
            <a:endParaRPr lang="en-US" altLang="ja-JP" sz="1200" dirty="0" smtClean="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東京都は対</a:t>
            </a:r>
            <a:r>
              <a:rPr lang="en-US" altLang="ja-JP" sz="1200" dirty="0">
                <a:latin typeface="Meiryo UI" panose="020B0604030504040204" pitchFamily="50" charset="-128"/>
                <a:ea typeface="Meiryo UI" panose="020B0604030504040204" pitchFamily="50" charset="-128"/>
              </a:rPr>
              <a:t>11</a:t>
            </a:r>
            <a:r>
              <a:rPr lang="ja-JP" altLang="en-US" sz="1200" dirty="0">
                <a:latin typeface="Meiryo UI" panose="020B0604030504040204" pitchFamily="50" charset="-128"/>
                <a:ea typeface="Meiryo UI" panose="020B0604030504040204" pitchFamily="50" charset="-128"/>
              </a:rPr>
              <a:t>年比で</a:t>
            </a:r>
            <a:r>
              <a:rPr lang="en-US" altLang="ja-JP" sz="1200" dirty="0">
                <a:latin typeface="Meiryo UI" panose="020B0604030504040204" pitchFamily="50" charset="-128"/>
                <a:ea typeface="Meiryo UI" panose="020B0604030504040204" pitchFamily="50" charset="-128"/>
              </a:rPr>
              <a:t>3.5</a:t>
            </a:r>
            <a:r>
              <a:rPr lang="ja-JP" altLang="en-US" sz="1200" dirty="0">
                <a:latin typeface="Meiryo UI" panose="020B0604030504040204" pitchFamily="50" charset="-128"/>
                <a:ea typeface="Meiryo UI" panose="020B0604030504040204" pitchFamily="50" charset="-128"/>
              </a:rPr>
              <a:t>倍。これに対し、大阪府は対</a:t>
            </a:r>
            <a:r>
              <a:rPr lang="en-US" altLang="ja-JP" sz="1200" dirty="0">
                <a:latin typeface="Meiryo UI" panose="020B0604030504040204" pitchFamily="50" charset="-128"/>
                <a:ea typeface="Meiryo UI" panose="020B0604030504040204" pitchFamily="50" charset="-128"/>
              </a:rPr>
              <a:t>11</a:t>
            </a:r>
            <a:r>
              <a:rPr lang="ja-JP" altLang="en-US" sz="1200" dirty="0">
                <a:latin typeface="Meiryo UI" panose="020B0604030504040204" pitchFamily="50" charset="-128"/>
                <a:ea typeface="Meiryo UI" panose="020B0604030504040204" pitchFamily="50" charset="-128"/>
              </a:rPr>
              <a:t>年比で</a:t>
            </a:r>
            <a:r>
              <a:rPr lang="en-US" altLang="ja-JP" sz="1200" dirty="0">
                <a:latin typeface="Meiryo UI" panose="020B0604030504040204" pitchFamily="50" charset="-128"/>
                <a:ea typeface="Meiryo UI" panose="020B0604030504040204" pitchFamily="50" charset="-128"/>
              </a:rPr>
              <a:t>4.9</a:t>
            </a:r>
            <a:r>
              <a:rPr lang="ja-JP" altLang="en-US" sz="1200" dirty="0">
                <a:latin typeface="Meiryo UI" panose="020B0604030504040204" pitchFamily="50" charset="-128"/>
                <a:ea typeface="Meiryo UI" panose="020B0604030504040204" pitchFamily="50" charset="-128"/>
              </a:rPr>
              <a:t>倍</a:t>
            </a:r>
          </a:p>
        </p:txBody>
      </p:sp>
      <p:sp>
        <p:nvSpPr>
          <p:cNvPr id="52" name="テキスト ボックス 51"/>
          <p:cNvSpPr txBox="1"/>
          <p:nvPr/>
        </p:nvSpPr>
        <p:spPr>
          <a:xfrm>
            <a:off x="2155165" y="3041414"/>
            <a:ext cx="415498" cy="2308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京都</a:t>
            </a:r>
            <a:endParaRPr kumimoji="1" lang="ja-JP" altLang="en-US" sz="900" dirty="0">
              <a:latin typeface="Meiryo UI" panose="020B0604030504040204" pitchFamily="50" charset="-128"/>
              <a:ea typeface="Meiryo UI" panose="020B0604030504040204" pitchFamily="50" charset="-128"/>
            </a:endParaRPr>
          </a:p>
        </p:txBody>
      </p:sp>
      <p:sp>
        <p:nvSpPr>
          <p:cNvPr id="53" name="テキスト ボックス 52"/>
          <p:cNvSpPr txBox="1"/>
          <p:nvPr/>
        </p:nvSpPr>
        <p:spPr>
          <a:xfrm>
            <a:off x="2155165" y="3402946"/>
            <a:ext cx="415498" cy="2308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愛知</a:t>
            </a:r>
            <a:endParaRPr kumimoji="1" lang="ja-JP" altLang="en-US" sz="900" dirty="0">
              <a:latin typeface="Meiryo UI" panose="020B0604030504040204" pitchFamily="50" charset="-128"/>
              <a:ea typeface="Meiryo UI" panose="020B0604030504040204" pitchFamily="50" charset="-128"/>
            </a:endParaRPr>
          </a:p>
        </p:txBody>
      </p:sp>
      <p:sp>
        <p:nvSpPr>
          <p:cNvPr id="54" name="テキスト ボックス 53"/>
          <p:cNvSpPr txBox="1"/>
          <p:nvPr/>
        </p:nvSpPr>
        <p:spPr>
          <a:xfrm>
            <a:off x="2600154" y="2090498"/>
            <a:ext cx="574196" cy="369332"/>
          </a:xfrm>
          <a:prstGeom prst="rect">
            <a:avLst/>
          </a:prstGeom>
          <a:noFill/>
        </p:spPr>
        <p:txBody>
          <a:bodyPr wrap="none" rtlCol="0">
            <a:spAutoFit/>
          </a:bodyPr>
          <a:lstStyle/>
          <a:p>
            <a:r>
              <a:rPr lang="ja-JP" altLang="en-US" sz="900" b="1" dirty="0">
                <a:latin typeface="Meiryo UI" panose="020B0604030504040204" pitchFamily="50" charset="-128"/>
                <a:ea typeface="Meiryo UI" panose="020B0604030504040204" pitchFamily="50" charset="-128"/>
              </a:rPr>
              <a:t>大阪府</a:t>
            </a:r>
            <a:endParaRPr lang="en-US" altLang="ja-JP" sz="900" b="1" dirty="0">
              <a:latin typeface="Meiryo UI" panose="020B0604030504040204" pitchFamily="50" charset="-128"/>
              <a:ea typeface="Meiryo UI" panose="020B0604030504040204" pitchFamily="50" charset="-128"/>
            </a:endParaRPr>
          </a:p>
          <a:p>
            <a:r>
              <a:rPr lang="ja-JP" altLang="en-US" sz="900" b="1" dirty="0">
                <a:latin typeface="Meiryo UI" panose="020B0604030504040204" pitchFamily="50" charset="-128"/>
                <a:ea typeface="Meiryo UI" panose="020B0604030504040204" pitchFamily="50" charset="-128"/>
              </a:rPr>
              <a:t>　</a:t>
            </a:r>
            <a:r>
              <a:rPr lang="en-US" altLang="ja-JP" sz="900" b="1" dirty="0" smtClean="0">
                <a:latin typeface="Meiryo UI" panose="020B0604030504040204" pitchFamily="50" charset="-128"/>
                <a:ea typeface="Meiryo UI" panose="020B0604030504040204" pitchFamily="50" charset="-128"/>
              </a:rPr>
              <a:t>4.9</a:t>
            </a:r>
            <a:r>
              <a:rPr lang="ja-JP" altLang="en-US" sz="900" b="1" dirty="0" smtClean="0">
                <a:latin typeface="Meiryo UI" panose="020B0604030504040204" pitchFamily="50" charset="-128"/>
                <a:ea typeface="Meiryo UI" panose="020B0604030504040204" pitchFamily="50" charset="-128"/>
              </a:rPr>
              <a:t>倍</a:t>
            </a:r>
            <a:endParaRPr lang="ja-JP" altLang="en-US" sz="900" b="1" dirty="0">
              <a:latin typeface="Meiryo UI" panose="020B0604030504040204" pitchFamily="50" charset="-128"/>
              <a:ea typeface="Meiryo UI" panose="020B0604030504040204" pitchFamily="50" charset="-128"/>
            </a:endParaRPr>
          </a:p>
        </p:txBody>
      </p:sp>
      <p:sp>
        <p:nvSpPr>
          <p:cNvPr id="55" name="テキスト ボックス 54"/>
          <p:cNvSpPr txBox="1"/>
          <p:nvPr/>
        </p:nvSpPr>
        <p:spPr>
          <a:xfrm>
            <a:off x="2470439" y="1629385"/>
            <a:ext cx="530915"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東京都</a:t>
            </a:r>
            <a:endParaRPr lang="en-US" altLang="ja-JP" sz="900" dirty="0" smtClean="0">
              <a:latin typeface="Meiryo UI" panose="020B0604030504040204" pitchFamily="50" charset="-128"/>
              <a:ea typeface="Meiryo UI" panose="020B0604030504040204" pitchFamily="50" charset="-128"/>
            </a:endParaRPr>
          </a:p>
          <a:p>
            <a:r>
              <a:rPr lang="en-US" altLang="ja-JP" sz="900" dirty="0" smtClean="0">
                <a:latin typeface="Meiryo UI" panose="020B0604030504040204" pitchFamily="50" charset="-128"/>
                <a:ea typeface="Meiryo UI" panose="020B0604030504040204" pitchFamily="50" charset="-128"/>
              </a:rPr>
              <a:t>3.5</a:t>
            </a:r>
            <a:r>
              <a:rPr lang="ja-JP" altLang="en-US" sz="900" dirty="0" smtClean="0">
                <a:latin typeface="Meiryo UI" panose="020B0604030504040204" pitchFamily="50" charset="-128"/>
                <a:ea typeface="Meiryo UI" panose="020B0604030504040204" pitchFamily="50" charset="-128"/>
              </a:rPr>
              <a:t>倍</a:t>
            </a:r>
            <a:endParaRPr lang="ja-JP" altLang="en-US" sz="9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7303281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線コネクタ 4"/>
          <p:cNvCxnSpPr/>
          <p:nvPr/>
        </p:nvCxnSpPr>
        <p:spPr>
          <a:xfrm>
            <a:off x="256809" y="518639"/>
            <a:ext cx="871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169966" y="4270"/>
            <a:ext cx="5617243"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１　指標で見る大阪の</a:t>
            </a:r>
            <a:r>
              <a:rPr lang="en-US" altLang="ja-JP" sz="2400" dirty="0">
                <a:latin typeface="Meiryo UI" panose="020B0604030504040204" pitchFamily="50" charset="-128"/>
                <a:ea typeface="Meiryo UI" panose="020B0604030504040204" pitchFamily="50" charset="-128"/>
              </a:rPr>
              <a:t>10</a:t>
            </a:r>
            <a:r>
              <a:rPr lang="ja-JP" altLang="en-US" sz="2400" dirty="0">
                <a:latin typeface="Meiryo UI" panose="020B0604030504040204" pitchFamily="50" charset="-128"/>
                <a:ea typeface="Meiryo UI" panose="020B0604030504040204" pitchFamily="50" charset="-128"/>
              </a:rPr>
              <a:t>年</a:t>
            </a:r>
            <a:r>
              <a:rPr lang="ja-JP" altLang="en-US" sz="2400" dirty="0" smtClean="0">
                <a:latin typeface="Meiryo UI" panose="020B0604030504040204" pitchFamily="50" charset="-128"/>
                <a:ea typeface="Meiryo UI" panose="020B0604030504040204" pitchFamily="50" charset="-128"/>
              </a:rPr>
              <a:t>　</a:t>
            </a:r>
            <a:r>
              <a:rPr lang="en-US" altLang="ja-JP" sz="2000" dirty="0" smtClean="0">
                <a:latin typeface="Meiryo UI" panose="020B0604030504040204" pitchFamily="50" charset="-128"/>
                <a:ea typeface="Meiryo UI" panose="020B0604030504040204" pitchFamily="50" charset="-128"/>
              </a:rPr>
              <a:t>【</a:t>
            </a:r>
            <a:r>
              <a:rPr lang="ja-JP" altLang="en-US" sz="2000" dirty="0" smtClean="0">
                <a:latin typeface="Meiryo UI" panose="020B0604030504040204" pitchFamily="50" charset="-128"/>
                <a:ea typeface="Meiryo UI" panose="020B0604030504040204" pitchFamily="50" charset="-128"/>
              </a:rPr>
              <a:t>大阪府の財政</a:t>
            </a:r>
            <a:r>
              <a:rPr lang="en-US" altLang="ja-JP" sz="2000" dirty="0" smtClean="0">
                <a:latin typeface="Meiryo UI" panose="020B0604030504040204" pitchFamily="50" charset="-128"/>
                <a:ea typeface="Meiryo UI" panose="020B0604030504040204" pitchFamily="50" charset="-128"/>
              </a:rPr>
              <a:t>】</a:t>
            </a:r>
            <a:endParaRPr kumimoji="1" lang="ja-JP" altLang="en-US" sz="2000" dirty="0">
              <a:latin typeface="Meiryo UI" panose="020B0604030504040204" pitchFamily="50" charset="-128"/>
              <a:ea typeface="Meiryo UI" panose="020B0604030504040204" pitchFamily="50" charset="-128"/>
            </a:endParaRPr>
          </a:p>
        </p:txBody>
      </p:sp>
      <p:sp>
        <p:nvSpPr>
          <p:cNvPr id="20" name="テキスト ボックス 19"/>
          <p:cNvSpPr txBox="1"/>
          <p:nvPr/>
        </p:nvSpPr>
        <p:spPr>
          <a:xfrm>
            <a:off x="8096854" y="4903124"/>
            <a:ext cx="486030" cy="246221"/>
          </a:xfrm>
          <a:prstGeom prst="rect">
            <a:avLst/>
          </a:prstGeom>
          <a:noFill/>
        </p:spPr>
        <p:txBody>
          <a:bodyPr wrap="none" rtlCol="0">
            <a:spAutoFit/>
          </a:bodyPr>
          <a:lstStyle/>
          <a:p>
            <a:r>
              <a:rPr kumimoji="1" lang="en-US" altLang="ja-JP" sz="1000" b="1" u="sng" dirty="0" smtClean="0">
                <a:latin typeface="Meiryo UI" panose="020B0604030504040204" pitchFamily="50" charset="-128"/>
                <a:ea typeface="Meiryo UI" panose="020B0604030504040204" pitchFamily="50" charset="-128"/>
              </a:rPr>
              <a:t>21</a:t>
            </a:r>
            <a:r>
              <a:rPr kumimoji="1" lang="ja-JP" altLang="en-US" sz="1000" b="1" u="sng" dirty="0" smtClean="0">
                <a:latin typeface="Meiryo UI" panose="020B0604030504040204" pitchFamily="50" charset="-128"/>
                <a:ea typeface="Meiryo UI" panose="020B0604030504040204" pitchFamily="50" charset="-128"/>
              </a:rPr>
              <a:t>位</a:t>
            </a:r>
            <a:endParaRPr kumimoji="1" lang="ja-JP" altLang="en-US" sz="1000" b="1" u="sng" dirty="0">
              <a:latin typeface="Meiryo UI" panose="020B0604030504040204" pitchFamily="50" charset="-128"/>
              <a:ea typeface="Meiryo UI" panose="020B0604030504040204" pitchFamily="50" charset="-128"/>
            </a:endParaRPr>
          </a:p>
        </p:txBody>
      </p:sp>
      <p:graphicFrame>
        <p:nvGraphicFramePr>
          <p:cNvPr id="33" name="グラフ 32"/>
          <p:cNvGraphicFramePr/>
          <p:nvPr>
            <p:extLst/>
          </p:nvPr>
        </p:nvGraphicFramePr>
        <p:xfrm>
          <a:off x="525626" y="1296886"/>
          <a:ext cx="4060441" cy="2664000"/>
        </p:xfrm>
        <a:graphic>
          <a:graphicData uri="http://schemas.openxmlformats.org/drawingml/2006/chart">
            <c:chart xmlns:c="http://schemas.openxmlformats.org/drawingml/2006/chart" xmlns:r="http://schemas.openxmlformats.org/officeDocument/2006/relationships" r:id="rId3"/>
          </a:graphicData>
        </a:graphic>
      </p:graphicFrame>
      <p:sp>
        <p:nvSpPr>
          <p:cNvPr id="34" name="テキスト ボックス 33"/>
          <p:cNvSpPr txBox="1"/>
          <p:nvPr/>
        </p:nvSpPr>
        <p:spPr>
          <a:xfrm>
            <a:off x="1714581" y="1803013"/>
            <a:ext cx="585417" cy="230832"/>
          </a:xfrm>
          <a:prstGeom prst="rect">
            <a:avLst/>
          </a:prstGeom>
          <a:noFill/>
        </p:spPr>
        <p:txBody>
          <a:bodyPr wrap="none" rtlCol="0">
            <a:spAutoFit/>
          </a:bodyPr>
          <a:lstStyle/>
          <a:p>
            <a:r>
              <a:rPr lang="en-US" altLang="ja-JP" sz="900" dirty="0" smtClean="0">
                <a:latin typeface="Meiryo UI" panose="020B0604030504040204" pitchFamily="50" charset="-128"/>
                <a:ea typeface="Meiryo UI" panose="020B0604030504040204" pitchFamily="50" charset="-128"/>
              </a:rPr>
              <a:t>10,427</a:t>
            </a:r>
            <a:endParaRPr kumimoji="1" lang="ja-JP" altLang="en-US" sz="900" dirty="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486876" y="628698"/>
            <a:ext cx="3894319" cy="461665"/>
          </a:xfrm>
          <a:prstGeom prst="rect">
            <a:avLst/>
          </a:prstGeom>
          <a:noFill/>
        </p:spPr>
        <p:txBody>
          <a:bodyPr wrap="square" rtlCol="0">
            <a:spAutoFit/>
          </a:bodyPr>
          <a:lstStyle/>
          <a:p>
            <a:pPr marL="285750" indent="-285750">
              <a:buFont typeface="Wingdings" panose="05000000000000000000" pitchFamily="2" charset="2"/>
              <a:buChar char="Ø"/>
            </a:pPr>
            <a:r>
              <a:rPr kumimoji="1" lang="en-US" altLang="ja-JP" sz="1200" dirty="0" smtClean="0">
                <a:latin typeface="Meiryo UI" panose="020B0604030504040204" pitchFamily="50" charset="-128"/>
                <a:ea typeface="Meiryo UI" panose="020B0604030504040204" pitchFamily="50" charset="-128"/>
              </a:rPr>
              <a:t>2017</a:t>
            </a:r>
            <a:r>
              <a:rPr kumimoji="1" lang="ja-JP" altLang="en-US" sz="1200" dirty="0" smtClean="0">
                <a:latin typeface="Meiryo UI" panose="020B0604030504040204" pitchFamily="50" charset="-128"/>
                <a:ea typeface="Meiryo UI" panose="020B0604030504040204" pitchFamily="50" charset="-128"/>
              </a:rPr>
              <a:t>年度の府税収入は</a:t>
            </a:r>
            <a:r>
              <a:rPr kumimoji="1" lang="en-US" altLang="ja-JP" sz="1200" dirty="0" smtClean="0">
                <a:latin typeface="Meiryo UI" panose="020B0604030504040204" pitchFamily="50" charset="-128"/>
                <a:ea typeface="Meiryo UI" panose="020B0604030504040204" pitchFamily="50" charset="-128"/>
              </a:rPr>
              <a:t>1</a:t>
            </a:r>
            <a:r>
              <a:rPr kumimoji="1" lang="ja-JP" altLang="en-US" sz="1200" dirty="0" smtClean="0">
                <a:latin typeface="Meiryo UI" panose="020B0604030504040204" pitchFamily="50" charset="-128"/>
                <a:ea typeface="Meiryo UI" panose="020B0604030504040204" pitchFamily="50" charset="-128"/>
              </a:rPr>
              <a:t>兆</a:t>
            </a:r>
            <a:r>
              <a:rPr kumimoji="1" lang="en-US" altLang="ja-JP" sz="1200" dirty="0" smtClean="0">
                <a:latin typeface="Meiryo UI" panose="020B0604030504040204" pitchFamily="50" charset="-128"/>
                <a:ea typeface="Meiryo UI" panose="020B0604030504040204" pitchFamily="50" charset="-128"/>
              </a:rPr>
              <a:t>4,999</a:t>
            </a:r>
            <a:r>
              <a:rPr kumimoji="1" lang="ja-JP" altLang="en-US" sz="1200" dirty="0" smtClean="0">
                <a:latin typeface="Meiryo UI" panose="020B0604030504040204" pitchFamily="50" charset="-128"/>
                <a:ea typeface="Meiryo UI" panose="020B0604030504040204" pitchFamily="50" charset="-128"/>
              </a:rPr>
              <a:t>億円</a:t>
            </a:r>
            <a:r>
              <a:rPr lang="ja-JP" altLang="en-US" sz="1200" dirty="0">
                <a:latin typeface="Meiryo UI" panose="020B0604030504040204" pitchFamily="50" charset="-128"/>
                <a:ea typeface="Meiryo UI" panose="020B0604030504040204" pitchFamily="50" charset="-128"/>
              </a:rPr>
              <a:t>で</a:t>
            </a:r>
            <a:r>
              <a:rPr kumimoji="1" lang="ja-JP" altLang="en-US" sz="1200" dirty="0" smtClean="0">
                <a:latin typeface="Meiryo UI" panose="020B0604030504040204" pitchFamily="50" charset="-128"/>
                <a:ea typeface="Meiryo UI" panose="020B0604030504040204" pitchFamily="50" charset="-128"/>
              </a:rPr>
              <a:t>、過去最高</a:t>
            </a:r>
            <a:endParaRPr kumimoji="1" lang="en-US" altLang="ja-JP" sz="12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kumimoji="1" lang="ja-JP" altLang="en-US" sz="1200" dirty="0" smtClean="0">
                <a:latin typeface="Meiryo UI" panose="020B0604030504040204" pitchFamily="50" charset="-128"/>
                <a:ea typeface="Meiryo UI" panose="020B0604030504040204" pitchFamily="50" charset="-128"/>
              </a:rPr>
              <a:t>底値の</a:t>
            </a:r>
            <a:r>
              <a:rPr kumimoji="1" lang="en-US" altLang="ja-JP" sz="1200" dirty="0" smtClean="0">
                <a:latin typeface="Meiryo UI" panose="020B0604030504040204" pitchFamily="50" charset="-128"/>
                <a:ea typeface="Meiryo UI" panose="020B0604030504040204" pitchFamily="50" charset="-128"/>
              </a:rPr>
              <a:t>2011</a:t>
            </a:r>
            <a:r>
              <a:rPr kumimoji="1" lang="ja-JP" altLang="en-US" sz="1200" dirty="0" smtClean="0">
                <a:latin typeface="Meiryo UI" panose="020B0604030504040204" pitchFamily="50" charset="-128"/>
                <a:ea typeface="Meiryo UI" panose="020B0604030504040204" pitchFamily="50" charset="-128"/>
              </a:rPr>
              <a:t>年度から</a:t>
            </a:r>
            <a:r>
              <a:rPr lang="en-US" altLang="ja-JP" sz="1200" dirty="0" smtClean="0">
                <a:latin typeface="Meiryo UI" panose="020B0604030504040204" pitchFamily="50" charset="-128"/>
                <a:ea typeface="Meiryo UI" panose="020B0604030504040204" pitchFamily="50" charset="-128"/>
              </a:rPr>
              <a:t>4,572</a:t>
            </a:r>
            <a:r>
              <a:rPr kumimoji="1" lang="ja-JP" altLang="en-US" sz="1200" dirty="0" smtClean="0">
                <a:latin typeface="Meiryo UI" panose="020B0604030504040204" pitchFamily="50" charset="-128"/>
                <a:ea typeface="Meiryo UI" panose="020B0604030504040204" pitchFamily="50" charset="-128"/>
              </a:rPr>
              <a:t>億円増加（</a:t>
            </a:r>
            <a:r>
              <a:rPr kumimoji="1" lang="en-US" altLang="ja-JP" sz="1200" dirty="0" smtClean="0">
                <a:latin typeface="Meiryo UI" panose="020B0604030504040204" pitchFamily="50" charset="-128"/>
                <a:ea typeface="Meiryo UI" panose="020B0604030504040204" pitchFamily="50" charset="-128"/>
              </a:rPr>
              <a:t>1.4</a:t>
            </a:r>
            <a:r>
              <a:rPr kumimoji="1" lang="ja-JP" altLang="en-US" sz="1200" dirty="0" smtClean="0">
                <a:latin typeface="Meiryo UI" panose="020B0604030504040204" pitchFamily="50" charset="-128"/>
                <a:ea typeface="Meiryo UI" panose="020B0604030504040204" pitchFamily="50" charset="-128"/>
              </a:rPr>
              <a:t>倍）</a:t>
            </a:r>
            <a:endParaRPr kumimoji="1" lang="ja-JP" altLang="en-US" sz="1200"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3354754" y="1201539"/>
            <a:ext cx="585417" cy="230832"/>
          </a:xfrm>
          <a:prstGeom prst="rect">
            <a:avLst/>
          </a:prstGeom>
          <a:noFill/>
        </p:spPr>
        <p:txBody>
          <a:bodyPr wrap="none" rtlCol="0">
            <a:spAutoFit/>
          </a:bodyPr>
          <a:lstStyle/>
          <a:p>
            <a:r>
              <a:rPr lang="en-US" altLang="ja-JP" sz="900" dirty="0" smtClean="0">
                <a:latin typeface="Meiryo UI" panose="020B0604030504040204" pitchFamily="50" charset="-128"/>
                <a:ea typeface="Meiryo UI" panose="020B0604030504040204" pitchFamily="50" charset="-128"/>
              </a:rPr>
              <a:t>14,999</a:t>
            </a:r>
            <a:endParaRPr kumimoji="1" lang="ja-JP" altLang="en-US" sz="900" dirty="0">
              <a:latin typeface="Meiryo UI" panose="020B0604030504040204" pitchFamily="50" charset="-128"/>
              <a:ea typeface="Meiryo UI" panose="020B0604030504040204" pitchFamily="50" charset="-128"/>
            </a:endParaRPr>
          </a:p>
        </p:txBody>
      </p:sp>
      <p:sp>
        <p:nvSpPr>
          <p:cNvPr id="7" name="スライド番号プレースホルダー 6"/>
          <p:cNvSpPr>
            <a:spLocks noGrp="1"/>
          </p:cNvSpPr>
          <p:nvPr>
            <p:ph type="sldNum" sz="quarter" idx="12"/>
          </p:nvPr>
        </p:nvSpPr>
        <p:spPr>
          <a:xfrm>
            <a:off x="7086600" y="6510367"/>
            <a:ext cx="2057400" cy="365125"/>
          </a:xfrm>
        </p:spPr>
        <p:txBody>
          <a:bodyPr/>
          <a:lstStyle/>
          <a:p>
            <a:fld id="{138CA411-231B-42B9-AF63-97A64194AA60}" type="slidenum">
              <a:rPr lang="ja-JP" altLang="en-US" smtClean="0"/>
              <a:pPr/>
              <a:t>18</a:t>
            </a:fld>
            <a:endParaRPr lang="ja-JP" altLang="en-US"/>
          </a:p>
        </p:txBody>
      </p:sp>
      <p:cxnSp>
        <p:nvCxnSpPr>
          <p:cNvPr id="11" name="直線矢印コネクタ 10"/>
          <p:cNvCxnSpPr/>
          <p:nvPr/>
        </p:nvCxnSpPr>
        <p:spPr>
          <a:xfrm flipV="1">
            <a:off x="2171512" y="1379412"/>
            <a:ext cx="1183242" cy="40806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p:cNvSpPr txBox="1"/>
          <p:nvPr/>
        </p:nvSpPr>
        <p:spPr>
          <a:xfrm>
            <a:off x="2299950" y="1292019"/>
            <a:ext cx="567784" cy="261610"/>
          </a:xfrm>
          <a:prstGeom prst="rect">
            <a:avLst/>
          </a:prstGeom>
          <a:noFill/>
        </p:spPr>
        <p:txBody>
          <a:bodyPr wrap="none" rtlCol="0">
            <a:spAutoFit/>
          </a:bodyPr>
          <a:lstStyle/>
          <a:p>
            <a:r>
              <a:rPr kumimoji="1" lang="en-US" altLang="ja-JP" sz="1100" dirty="0" smtClean="0">
                <a:latin typeface="Meiryo UI" panose="020B0604030504040204" pitchFamily="50" charset="-128"/>
                <a:ea typeface="Meiryo UI" panose="020B0604030504040204" pitchFamily="50" charset="-128"/>
              </a:rPr>
              <a:t>1.4</a:t>
            </a:r>
            <a:r>
              <a:rPr kumimoji="1" lang="ja-JP" altLang="en-US" sz="1100" dirty="0" smtClean="0">
                <a:latin typeface="Meiryo UI" panose="020B0604030504040204" pitchFamily="50" charset="-128"/>
                <a:ea typeface="Meiryo UI" panose="020B0604030504040204" pitchFamily="50" charset="-128"/>
              </a:rPr>
              <a:t>倍</a:t>
            </a:r>
            <a:endParaRPr kumimoji="1" lang="ja-JP" altLang="en-US" sz="1100" dirty="0">
              <a:latin typeface="Meiryo UI" panose="020B0604030504040204" pitchFamily="50" charset="-128"/>
              <a:ea typeface="Meiryo UI" panose="020B0604030504040204" pitchFamily="50" charset="-128"/>
            </a:endParaRPr>
          </a:p>
        </p:txBody>
      </p:sp>
      <p:graphicFrame>
        <p:nvGraphicFramePr>
          <p:cNvPr id="47" name="グラフ 46"/>
          <p:cNvGraphicFramePr/>
          <p:nvPr>
            <p:extLst/>
          </p:nvPr>
        </p:nvGraphicFramePr>
        <p:xfrm>
          <a:off x="479550" y="4311348"/>
          <a:ext cx="4106517" cy="2664000"/>
        </p:xfrm>
        <a:graphic>
          <a:graphicData uri="http://schemas.openxmlformats.org/drawingml/2006/chart">
            <c:chart xmlns:c="http://schemas.openxmlformats.org/drawingml/2006/chart" xmlns:r="http://schemas.openxmlformats.org/officeDocument/2006/relationships" r:id="rId4"/>
          </a:graphicData>
        </a:graphic>
      </p:graphicFrame>
      <p:cxnSp>
        <p:nvCxnSpPr>
          <p:cNvPr id="52" name="直線矢印コネクタ 51"/>
          <p:cNvCxnSpPr/>
          <p:nvPr/>
        </p:nvCxnSpPr>
        <p:spPr>
          <a:xfrm>
            <a:off x="1120904" y="5371303"/>
            <a:ext cx="2526559" cy="32344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5" name="テキスト ボックス 54"/>
          <p:cNvSpPr txBox="1"/>
          <p:nvPr/>
        </p:nvSpPr>
        <p:spPr>
          <a:xfrm>
            <a:off x="437022" y="3946548"/>
            <a:ext cx="4070887" cy="461665"/>
          </a:xfrm>
          <a:prstGeom prst="rect">
            <a:avLst/>
          </a:prstGeom>
          <a:noFill/>
        </p:spPr>
        <p:txBody>
          <a:bodyPr wrap="square" rtlCol="0">
            <a:spAutoFit/>
          </a:bodyPr>
          <a:lstStyle/>
          <a:p>
            <a:pPr marL="285750" indent="-285750">
              <a:buFont typeface="Wingdings" panose="05000000000000000000" pitchFamily="2" charset="2"/>
              <a:buChar char="Ø"/>
            </a:pPr>
            <a:r>
              <a:rPr kumimoji="1" lang="ja-JP" altLang="en-US" sz="1200" dirty="0" smtClean="0">
                <a:latin typeface="Meiryo UI" panose="020B0604030504040204" pitchFamily="50" charset="-128"/>
                <a:ea typeface="Meiryo UI" panose="020B0604030504040204" pitchFamily="50" charset="-128"/>
              </a:rPr>
              <a:t>地方交付税の代替措置たる臨時財政対策債等を除けば、地方債は、この</a:t>
            </a:r>
            <a:r>
              <a:rPr kumimoji="1" lang="en-US" altLang="ja-JP" sz="1200" dirty="0" smtClean="0">
                <a:latin typeface="Meiryo UI" panose="020B0604030504040204" pitchFamily="50" charset="-128"/>
                <a:ea typeface="Meiryo UI" panose="020B0604030504040204" pitchFamily="50" charset="-128"/>
              </a:rPr>
              <a:t>10</a:t>
            </a:r>
            <a:r>
              <a:rPr kumimoji="1" lang="ja-JP" altLang="en-US" sz="1200" dirty="0" smtClean="0">
                <a:latin typeface="Meiryo UI" panose="020B0604030504040204" pitchFamily="50" charset="-128"/>
                <a:ea typeface="Meiryo UI" panose="020B0604030504040204" pitchFamily="50" charset="-128"/>
              </a:rPr>
              <a:t>年で</a:t>
            </a:r>
            <a:r>
              <a:rPr kumimoji="1" lang="en-US" altLang="ja-JP" sz="1200" dirty="0" smtClean="0">
                <a:latin typeface="Meiryo UI" panose="020B0604030504040204" pitchFamily="50" charset="-128"/>
                <a:ea typeface="Meiryo UI" panose="020B0604030504040204" pitchFamily="50" charset="-128"/>
              </a:rPr>
              <a:t>1.1</a:t>
            </a:r>
            <a:r>
              <a:rPr kumimoji="1" lang="ja-JP" altLang="en-US" sz="1200" dirty="0" smtClean="0">
                <a:latin typeface="Meiryo UI" panose="020B0604030504040204" pitchFamily="50" charset="-128"/>
                <a:ea typeface="Meiryo UI" panose="020B0604030504040204" pitchFamily="50" charset="-128"/>
              </a:rPr>
              <a:t>兆円（</a:t>
            </a:r>
            <a:r>
              <a:rPr kumimoji="1" lang="en-US" altLang="ja-JP" sz="1200" dirty="0" smtClean="0">
                <a:latin typeface="Meiryo UI" panose="020B0604030504040204" pitchFamily="50" charset="-128"/>
                <a:ea typeface="Meiryo UI" panose="020B0604030504040204" pitchFamily="50" charset="-128"/>
              </a:rPr>
              <a:t>28%</a:t>
            </a:r>
            <a:r>
              <a:rPr kumimoji="1" lang="ja-JP" altLang="en-US" sz="1200" dirty="0" smtClean="0">
                <a:latin typeface="Meiryo UI" panose="020B0604030504040204" pitchFamily="50" charset="-128"/>
                <a:ea typeface="Meiryo UI" panose="020B0604030504040204" pitchFamily="50" charset="-128"/>
              </a:rPr>
              <a:t>）減らしている</a:t>
            </a:r>
            <a:endParaRPr kumimoji="1" lang="ja-JP" altLang="en-US" sz="1200" dirty="0">
              <a:latin typeface="Meiryo UI" panose="020B0604030504040204" pitchFamily="50" charset="-128"/>
              <a:ea typeface="Meiryo UI" panose="020B0604030504040204" pitchFamily="50" charset="-128"/>
            </a:endParaRPr>
          </a:p>
        </p:txBody>
      </p:sp>
      <p:graphicFrame>
        <p:nvGraphicFramePr>
          <p:cNvPr id="56" name="グラフ 55">
            <a:extLst>
              <a:ext uri="{FF2B5EF4-FFF2-40B4-BE49-F238E27FC236}">
                <a16:creationId xmlns:a16="http://schemas.microsoft.com/office/drawing/2014/main" id="{83B59CB4-2E47-425F-9A4F-93AA196CCD11}"/>
              </a:ext>
            </a:extLst>
          </p:cNvPr>
          <p:cNvGraphicFramePr/>
          <p:nvPr>
            <p:extLst/>
          </p:nvPr>
        </p:nvGraphicFramePr>
        <p:xfrm>
          <a:off x="5261728" y="4424173"/>
          <a:ext cx="3336362" cy="2436075"/>
        </p:xfrm>
        <a:graphic>
          <a:graphicData uri="http://schemas.openxmlformats.org/drawingml/2006/chart">
            <c:chart xmlns:c="http://schemas.openxmlformats.org/drawingml/2006/chart" xmlns:r="http://schemas.openxmlformats.org/officeDocument/2006/relationships" r:id="rId5"/>
          </a:graphicData>
        </a:graphic>
      </p:graphicFrame>
      <p:sp>
        <p:nvSpPr>
          <p:cNvPr id="57" name="テキスト ボックス 56"/>
          <p:cNvSpPr txBox="1"/>
          <p:nvPr/>
        </p:nvSpPr>
        <p:spPr>
          <a:xfrm>
            <a:off x="4957822" y="3886994"/>
            <a:ext cx="4186177" cy="461665"/>
          </a:xfrm>
          <a:prstGeom prst="rect">
            <a:avLst/>
          </a:prstGeom>
          <a:noFill/>
        </p:spPr>
        <p:txBody>
          <a:bodyPr wrap="square" rtlCol="0">
            <a:spAutoFit/>
          </a:bodyPr>
          <a:lstStyle/>
          <a:p>
            <a:pPr marL="285750" indent="-285750">
              <a:buFont typeface="Wingdings" panose="05000000000000000000" pitchFamily="2" charset="2"/>
              <a:buChar char="Ø"/>
            </a:pPr>
            <a:r>
              <a:rPr lang="ja-JP" altLang="en-US" sz="1200" dirty="0" smtClean="0">
                <a:latin typeface="Meiryo UI" panose="020B0604030504040204" pitchFamily="50" charset="-128"/>
                <a:ea typeface="Meiryo UI" panose="020B0604030504040204" pitchFamily="50" charset="-128"/>
              </a:rPr>
              <a:t>将来負担比率は着実に減少</a:t>
            </a:r>
            <a:r>
              <a:rPr lang="ja-JP" altLang="en-US" sz="1200" dirty="0">
                <a:latin typeface="Meiryo UI" panose="020B0604030504040204" pitchFamily="50" charset="-128"/>
                <a:ea typeface="Meiryo UI" panose="020B0604030504040204" pitchFamily="50" charset="-128"/>
              </a:rPr>
              <a:t>し</a:t>
            </a:r>
            <a:r>
              <a:rPr lang="ja-JP" altLang="en-US" sz="1200" dirty="0" smtClean="0">
                <a:latin typeface="Meiryo UI" panose="020B0604030504040204" pitchFamily="50" charset="-128"/>
                <a:ea typeface="Meiryo UI" panose="020B0604030504040204" pitchFamily="50" charset="-128"/>
              </a:rPr>
              <a:t>、全国平均に近似（</a:t>
            </a:r>
            <a:r>
              <a:rPr lang="en-US" altLang="ja-JP" sz="1200" dirty="0" smtClean="0">
                <a:latin typeface="Meiryo UI" panose="020B0604030504040204" pitchFamily="50" charset="-128"/>
                <a:ea typeface="Meiryo UI" panose="020B0604030504040204" pitchFamily="50" charset="-128"/>
              </a:rPr>
              <a:t>47</a:t>
            </a:r>
            <a:r>
              <a:rPr lang="ja-JP" altLang="en-US" sz="1200" dirty="0" smtClean="0">
                <a:latin typeface="Meiryo UI" panose="020B0604030504040204" pitchFamily="50" charset="-128"/>
                <a:ea typeface="Meiryo UI" panose="020B0604030504040204" pitchFamily="50" charset="-128"/>
              </a:rPr>
              <a:t>都道府県中</a:t>
            </a:r>
            <a:r>
              <a:rPr lang="en-US" altLang="ja-JP" sz="1200" dirty="0" smtClean="0">
                <a:latin typeface="Meiryo UI" panose="020B0604030504040204" pitchFamily="50" charset="-128"/>
                <a:ea typeface="Meiryo UI" panose="020B0604030504040204" pitchFamily="50" charset="-128"/>
              </a:rPr>
              <a:t>43</a:t>
            </a:r>
            <a:r>
              <a:rPr lang="ja-JP" altLang="en-US" sz="1200" dirty="0" smtClean="0">
                <a:latin typeface="Meiryo UI" panose="020B0604030504040204" pitchFamily="50" charset="-128"/>
                <a:ea typeface="Meiryo UI" panose="020B0604030504040204" pitchFamily="50" charset="-128"/>
              </a:rPr>
              <a:t>位から</a:t>
            </a:r>
            <a:r>
              <a:rPr lang="en-US" altLang="ja-JP" sz="1200" dirty="0">
                <a:latin typeface="Meiryo UI" panose="020B0604030504040204" pitchFamily="50" charset="-128"/>
                <a:ea typeface="Meiryo UI" panose="020B0604030504040204" pitchFamily="50" charset="-128"/>
              </a:rPr>
              <a:t>21</a:t>
            </a:r>
            <a:r>
              <a:rPr lang="ja-JP" altLang="en-US" sz="1200" dirty="0">
                <a:latin typeface="Meiryo UI" panose="020B0604030504040204" pitchFamily="50" charset="-128"/>
                <a:ea typeface="Meiryo UI" panose="020B0604030504040204" pitchFamily="50" charset="-128"/>
              </a:rPr>
              <a:t>位</a:t>
            </a:r>
            <a:r>
              <a:rPr lang="ja-JP" altLang="en-US" sz="1200" dirty="0" smtClean="0">
                <a:latin typeface="Meiryo UI" panose="020B0604030504040204" pitchFamily="50" charset="-128"/>
                <a:ea typeface="Meiryo UI" panose="020B0604030504040204" pitchFamily="50" charset="-128"/>
              </a:rPr>
              <a:t>へ順位上昇）</a:t>
            </a:r>
            <a:endParaRPr lang="ja-JP" altLang="en-US" sz="1200" dirty="0">
              <a:latin typeface="Meiryo UI" panose="020B0604030504040204" pitchFamily="50" charset="-128"/>
              <a:ea typeface="Meiryo UI" panose="020B0604030504040204" pitchFamily="50" charset="-128"/>
            </a:endParaRPr>
          </a:p>
        </p:txBody>
      </p:sp>
      <p:graphicFrame>
        <p:nvGraphicFramePr>
          <p:cNvPr id="61" name="グラフ 60"/>
          <p:cNvGraphicFramePr/>
          <p:nvPr>
            <p:extLst/>
          </p:nvPr>
        </p:nvGraphicFramePr>
        <p:xfrm>
          <a:off x="4881940" y="901925"/>
          <a:ext cx="4262059" cy="2935183"/>
        </p:xfrm>
        <a:graphic>
          <a:graphicData uri="http://schemas.openxmlformats.org/drawingml/2006/chart">
            <c:chart xmlns:c="http://schemas.openxmlformats.org/drawingml/2006/chart" xmlns:r="http://schemas.openxmlformats.org/officeDocument/2006/relationships" r:id="rId6"/>
          </a:graphicData>
        </a:graphic>
      </p:graphicFrame>
      <p:sp>
        <p:nvSpPr>
          <p:cNvPr id="62" name="ホームベース 61"/>
          <p:cNvSpPr/>
          <p:nvPr/>
        </p:nvSpPr>
        <p:spPr>
          <a:xfrm>
            <a:off x="55363" y="682540"/>
            <a:ext cx="387274" cy="3087986"/>
          </a:xfrm>
          <a:prstGeom prst="homePlate">
            <a:avLst>
              <a:gd name="adj" fmla="val 26287"/>
            </a:avLst>
          </a:prstGeom>
          <a:solidFill>
            <a:schemeClr val="accent4">
              <a:lumMod val="20000"/>
              <a:lumOff val="80000"/>
            </a:schemeClr>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63" name="ホームベース 62"/>
          <p:cNvSpPr/>
          <p:nvPr/>
        </p:nvSpPr>
        <p:spPr>
          <a:xfrm>
            <a:off x="4507910" y="682540"/>
            <a:ext cx="387274" cy="3087986"/>
          </a:xfrm>
          <a:prstGeom prst="homePlate">
            <a:avLst>
              <a:gd name="adj" fmla="val 26287"/>
            </a:avLst>
          </a:prstGeom>
          <a:solidFill>
            <a:schemeClr val="accent4">
              <a:lumMod val="20000"/>
              <a:lumOff val="80000"/>
            </a:schemeClr>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64" name="ホームベース 63"/>
          <p:cNvSpPr/>
          <p:nvPr/>
        </p:nvSpPr>
        <p:spPr>
          <a:xfrm>
            <a:off x="69896" y="3919581"/>
            <a:ext cx="387274" cy="2880000"/>
          </a:xfrm>
          <a:prstGeom prst="homePlate">
            <a:avLst>
              <a:gd name="adj" fmla="val 26287"/>
            </a:avLst>
          </a:prstGeom>
          <a:solidFill>
            <a:schemeClr val="accent4">
              <a:lumMod val="20000"/>
              <a:lumOff val="80000"/>
            </a:schemeClr>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65" name="ホームベース 64"/>
          <p:cNvSpPr/>
          <p:nvPr/>
        </p:nvSpPr>
        <p:spPr>
          <a:xfrm>
            <a:off x="4522443" y="3919581"/>
            <a:ext cx="387274" cy="2880000"/>
          </a:xfrm>
          <a:prstGeom prst="homePlate">
            <a:avLst>
              <a:gd name="adj" fmla="val 26287"/>
            </a:avLst>
          </a:prstGeom>
          <a:solidFill>
            <a:schemeClr val="accent4">
              <a:lumMod val="20000"/>
              <a:lumOff val="80000"/>
            </a:schemeClr>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66" name="テキスト ボックス 65"/>
          <p:cNvSpPr txBox="1"/>
          <p:nvPr/>
        </p:nvSpPr>
        <p:spPr>
          <a:xfrm>
            <a:off x="5515186" y="1590547"/>
            <a:ext cx="1504405" cy="261610"/>
          </a:xfrm>
          <a:prstGeom prst="rect">
            <a:avLst/>
          </a:prstGeom>
          <a:noFill/>
        </p:spPr>
        <p:txBody>
          <a:bodyPr wrap="square" rtlCol="0">
            <a:spAutoFit/>
          </a:bodyPr>
          <a:lstStyle/>
          <a:p>
            <a:pPr algn="ctr"/>
            <a:r>
              <a:rPr lang="en-US" altLang="ja-JP" sz="1100" dirty="0" smtClean="0">
                <a:latin typeface="Meiryo UI" panose="020B0604030504040204" pitchFamily="50" charset="-128"/>
                <a:ea typeface="Meiryo UI" panose="020B0604030504040204" pitchFamily="50" charset="-128"/>
              </a:rPr>
              <a:t>10</a:t>
            </a:r>
            <a:r>
              <a:rPr lang="ja-JP" altLang="en-US" sz="1100" dirty="0" smtClean="0">
                <a:latin typeface="Meiryo UI" panose="020B0604030504040204" pitchFamily="50" charset="-128"/>
                <a:ea typeface="Meiryo UI" panose="020B0604030504040204" pitchFamily="50" charset="-128"/>
              </a:rPr>
              <a:t>年連続</a:t>
            </a:r>
            <a:r>
              <a:rPr lang="ja-JP" altLang="en-US" sz="1100" dirty="0" smtClean="0">
                <a:solidFill>
                  <a:srgbClr val="FF0000"/>
                </a:solidFill>
                <a:latin typeface="Meiryo UI" panose="020B0604030504040204" pitchFamily="50" charset="-128"/>
                <a:ea typeface="Meiryo UI" panose="020B0604030504040204" pitchFamily="50" charset="-128"/>
              </a:rPr>
              <a:t>赤字決算</a:t>
            </a:r>
            <a:endParaRPr kumimoji="1" lang="ja-JP" altLang="en-US" sz="1100" dirty="0">
              <a:solidFill>
                <a:srgbClr val="FF0000"/>
              </a:solidFill>
              <a:latin typeface="Meiryo UI" panose="020B0604030504040204" pitchFamily="50" charset="-128"/>
              <a:ea typeface="Meiryo UI" panose="020B0604030504040204" pitchFamily="50" charset="-128"/>
            </a:endParaRPr>
          </a:p>
        </p:txBody>
      </p:sp>
      <p:sp>
        <p:nvSpPr>
          <p:cNvPr id="67" name="テキスト ボックス 66"/>
          <p:cNvSpPr txBox="1"/>
          <p:nvPr/>
        </p:nvSpPr>
        <p:spPr>
          <a:xfrm>
            <a:off x="7402949" y="2274183"/>
            <a:ext cx="1504405" cy="261610"/>
          </a:xfrm>
          <a:prstGeom prst="rect">
            <a:avLst/>
          </a:prstGeom>
          <a:noFill/>
        </p:spPr>
        <p:txBody>
          <a:bodyPr wrap="square" rtlCol="0">
            <a:spAutoFit/>
          </a:bodyPr>
          <a:lstStyle/>
          <a:p>
            <a:pPr algn="ctr"/>
            <a:r>
              <a:rPr lang="en-US" altLang="ja-JP" sz="1100" dirty="0" smtClean="0">
                <a:latin typeface="Meiryo UI" panose="020B0604030504040204" pitchFamily="50" charset="-128"/>
                <a:ea typeface="Meiryo UI" panose="020B0604030504040204" pitchFamily="50" charset="-128"/>
              </a:rPr>
              <a:t>10</a:t>
            </a:r>
            <a:r>
              <a:rPr lang="ja-JP" altLang="en-US" sz="1100" dirty="0" smtClean="0">
                <a:latin typeface="Meiryo UI" panose="020B0604030504040204" pitchFamily="50" charset="-128"/>
                <a:ea typeface="Meiryo UI" panose="020B0604030504040204" pitchFamily="50" charset="-128"/>
              </a:rPr>
              <a:t>年連続</a:t>
            </a:r>
            <a:r>
              <a:rPr lang="ja-JP" altLang="en-US" sz="11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黒字決算</a:t>
            </a:r>
            <a:endParaRPr kumimoji="1" lang="ja-JP" altLang="en-US" sz="11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p:txBody>
      </p:sp>
      <p:cxnSp>
        <p:nvCxnSpPr>
          <p:cNvPr id="69" name="直線矢印コネクタ 68"/>
          <p:cNvCxnSpPr/>
          <p:nvPr/>
        </p:nvCxnSpPr>
        <p:spPr>
          <a:xfrm>
            <a:off x="5442303" y="1949796"/>
            <a:ext cx="1728000" cy="0"/>
          </a:xfrm>
          <a:prstGeom prst="straightConnector1">
            <a:avLst/>
          </a:prstGeom>
          <a:ln>
            <a:solidFill>
              <a:srgbClr val="FF0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0" name="直線矢印コネクタ 69"/>
          <p:cNvCxnSpPr/>
          <p:nvPr/>
        </p:nvCxnSpPr>
        <p:spPr>
          <a:xfrm>
            <a:off x="7251299" y="2192533"/>
            <a:ext cx="1728000" cy="0"/>
          </a:xfrm>
          <a:prstGeom prst="straightConnector1">
            <a:avLst/>
          </a:prstGeom>
          <a:ln>
            <a:solidFill>
              <a:srgbClr val="FF0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p:cNvSpPr txBox="1"/>
          <p:nvPr/>
        </p:nvSpPr>
        <p:spPr>
          <a:xfrm>
            <a:off x="5191057" y="588619"/>
            <a:ext cx="3894319"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ja-JP" sz="1200" dirty="0" smtClean="0">
                <a:latin typeface="Meiryo UI" panose="020B0604030504040204" pitchFamily="50" charset="-128"/>
                <a:ea typeface="Meiryo UI" panose="020B0604030504040204" pitchFamily="50" charset="-128"/>
              </a:rPr>
              <a:t>1998</a:t>
            </a:r>
            <a:r>
              <a:rPr lang="ja-JP" altLang="en-US" sz="1200" dirty="0" smtClean="0">
                <a:latin typeface="Meiryo UI" panose="020B0604030504040204" pitchFamily="50" charset="-128"/>
                <a:ea typeface="Meiryo UI" panose="020B0604030504040204" pitchFamily="50" charset="-128"/>
              </a:rPr>
              <a:t>年度以降、</a:t>
            </a:r>
            <a:r>
              <a:rPr lang="ja-JP" altLang="en-US" sz="1200" dirty="0">
                <a:latin typeface="Meiryo UI" panose="020B0604030504040204" pitchFamily="50" charset="-128"/>
                <a:ea typeface="Meiryo UI" panose="020B0604030504040204" pitchFamily="50" charset="-128"/>
              </a:rPr>
              <a:t>最大</a:t>
            </a:r>
            <a:r>
              <a:rPr lang="ja-JP" altLang="en-US" sz="1200" dirty="0" smtClean="0">
                <a:latin typeface="Meiryo UI" panose="020B0604030504040204" pitchFamily="50" charset="-128"/>
                <a:ea typeface="Meiryo UI" panose="020B0604030504040204" pitchFamily="50" charset="-128"/>
              </a:rPr>
              <a:t>▲</a:t>
            </a:r>
            <a:r>
              <a:rPr lang="en-US" altLang="ja-JP" sz="1200" dirty="0" smtClean="0">
                <a:latin typeface="Meiryo UI" panose="020B0604030504040204" pitchFamily="50" charset="-128"/>
                <a:ea typeface="Meiryo UI" panose="020B0604030504040204" pitchFamily="50" charset="-128"/>
              </a:rPr>
              <a:t>396</a:t>
            </a:r>
            <a:r>
              <a:rPr lang="ja-JP" altLang="en-US" sz="1200" dirty="0" smtClean="0">
                <a:latin typeface="Meiryo UI" panose="020B0604030504040204" pitchFamily="50" charset="-128"/>
                <a:ea typeface="Meiryo UI" panose="020B0604030504040204" pitchFamily="50" charset="-128"/>
              </a:rPr>
              <a:t>億円など</a:t>
            </a:r>
            <a:r>
              <a:rPr lang="ja-JP" altLang="en-US" sz="1200" dirty="0" smtClean="0">
                <a:solidFill>
                  <a:srgbClr val="FF0000"/>
                </a:solidFill>
                <a:latin typeface="Meiryo UI" panose="020B0604030504040204" pitchFamily="50" charset="-128"/>
                <a:ea typeface="Meiryo UI" panose="020B0604030504040204" pitchFamily="50" charset="-128"/>
              </a:rPr>
              <a:t>赤字</a:t>
            </a:r>
            <a:r>
              <a:rPr lang="ja-JP" altLang="en-US" sz="1200" dirty="0" smtClean="0">
                <a:latin typeface="Meiryo UI" panose="020B0604030504040204" pitchFamily="50" charset="-128"/>
                <a:ea typeface="Meiryo UI" panose="020B0604030504040204" pitchFamily="50" charset="-128"/>
              </a:rPr>
              <a:t>が続いたが、</a:t>
            </a:r>
            <a:r>
              <a:rPr lang="en-US" altLang="ja-JP" sz="1200" dirty="0" smtClean="0">
                <a:latin typeface="Meiryo UI" panose="020B0604030504040204" pitchFamily="50" charset="-128"/>
                <a:ea typeface="Meiryo UI" panose="020B0604030504040204" pitchFamily="50" charset="-128"/>
              </a:rPr>
              <a:t>2008</a:t>
            </a:r>
            <a:r>
              <a:rPr lang="ja-JP" altLang="en-US" sz="1200" dirty="0" smtClean="0">
                <a:latin typeface="Meiryo UI" panose="020B0604030504040204" pitchFamily="50" charset="-128"/>
                <a:ea typeface="Meiryo UI" panose="020B0604030504040204" pitchFamily="50" charset="-128"/>
              </a:rPr>
              <a:t>年度以降の</a:t>
            </a:r>
            <a:r>
              <a:rPr lang="en-US" altLang="ja-JP" sz="1200" dirty="0" smtClean="0">
                <a:latin typeface="Meiryo UI" panose="020B0604030504040204" pitchFamily="50" charset="-128"/>
                <a:ea typeface="Meiryo UI" panose="020B0604030504040204" pitchFamily="50" charset="-128"/>
              </a:rPr>
              <a:t>10</a:t>
            </a:r>
            <a:r>
              <a:rPr lang="ja-JP" altLang="en-US" sz="1200" dirty="0" smtClean="0">
                <a:latin typeface="Meiryo UI" panose="020B0604030504040204" pitchFamily="50" charset="-128"/>
                <a:ea typeface="Meiryo UI" panose="020B0604030504040204" pitchFamily="50" charset="-128"/>
              </a:rPr>
              <a:t>年は黒字で推移している。</a:t>
            </a:r>
            <a:endParaRPr kumimoji="1" lang="en-US" altLang="ja-JP" sz="1200" dirty="0" smtClean="0">
              <a:latin typeface="Meiryo UI" panose="020B0604030504040204" pitchFamily="50" charset="-128"/>
              <a:ea typeface="Meiryo UI" panose="020B0604030504040204" pitchFamily="50" charset="-128"/>
            </a:endParaRPr>
          </a:p>
        </p:txBody>
      </p:sp>
      <p:sp>
        <p:nvSpPr>
          <p:cNvPr id="72" name="テキスト ボックス 71"/>
          <p:cNvSpPr txBox="1"/>
          <p:nvPr/>
        </p:nvSpPr>
        <p:spPr>
          <a:xfrm>
            <a:off x="6052746" y="5515922"/>
            <a:ext cx="877163" cy="2308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都道府県</a:t>
            </a:r>
            <a:r>
              <a:rPr lang="ja-JP" altLang="en-US" sz="900" dirty="0">
                <a:latin typeface="Meiryo UI" panose="020B0604030504040204" pitchFamily="50" charset="-128"/>
                <a:ea typeface="Meiryo UI" panose="020B0604030504040204" pitchFamily="50" charset="-128"/>
              </a:rPr>
              <a:t>平均</a:t>
            </a:r>
            <a:endParaRPr kumimoji="1" lang="ja-JP" altLang="en-US" sz="900" dirty="0">
              <a:latin typeface="Meiryo UI" panose="020B0604030504040204" pitchFamily="50" charset="-128"/>
              <a:ea typeface="Meiryo UI" panose="020B0604030504040204" pitchFamily="50" charset="-128"/>
            </a:endParaRPr>
          </a:p>
        </p:txBody>
      </p:sp>
      <p:sp>
        <p:nvSpPr>
          <p:cNvPr id="73" name="テキスト ボックス 72"/>
          <p:cNvSpPr txBox="1"/>
          <p:nvPr/>
        </p:nvSpPr>
        <p:spPr>
          <a:xfrm>
            <a:off x="7152480" y="4717587"/>
            <a:ext cx="530915" cy="2308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大阪府</a:t>
            </a:r>
            <a:endParaRPr kumimoji="1" lang="ja-JP" altLang="en-US" sz="900" dirty="0">
              <a:latin typeface="Meiryo UI" panose="020B0604030504040204" pitchFamily="50" charset="-128"/>
              <a:ea typeface="Meiryo UI" panose="020B0604030504040204" pitchFamily="50" charset="-128"/>
            </a:endParaRPr>
          </a:p>
        </p:txBody>
      </p:sp>
      <p:cxnSp>
        <p:nvCxnSpPr>
          <p:cNvPr id="75" name="直線コネクタ 74"/>
          <p:cNvCxnSpPr/>
          <p:nvPr/>
        </p:nvCxnSpPr>
        <p:spPr>
          <a:xfrm flipH="1">
            <a:off x="7012969" y="4879690"/>
            <a:ext cx="191069" cy="18991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線コネクタ 75"/>
          <p:cNvCxnSpPr/>
          <p:nvPr/>
        </p:nvCxnSpPr>
        <p:spPr>
          <a:xfrm flipH="1">
            <a:off x="6606570" y="5290193"/>
            <a:ext cx="191069" cy="18991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テキスト ボックス 18"/>
          <p:cNvSpPr txBox="1"/>
          <p:nvPr/>
        </p:nvSpPr>
        <p:spPr>
          <a:xfrm>
            <a:off x="5585378" y="4375955"/>
            <a:ext cx="486030" cy="246221"/>
          </a:xfrm>
          <a:prstGeom prst="rect">
            <a:avLst/>
          </a:prstGeom>
          <a:noFill/>
        </p:spPr>
        <p:txBody>
          <a:bodyPr wrap="none" rtlCol="0">
            <a:spAutoFit/>
          </a:bodyPr>
          <a:lstStyle/>
          <a:p>
            <a:r>
              <a:rPr kumimoji="1" lang="en-US" altLang="ja-JP" sz="1000" b="1" u="sng" dirty="0" smtClean="0">
                <a:latin typeface="Meiryo UI" panose="020B0604030504040204" pitchFamily="50" charset="-128"/>
                <a:ea typeface="Meiryo UI" panose="020B0604030504040204" pitchFamily="50" charset="-128"/>
              </a:rPr>
              <a:t>43</a:t>
            </a:r>
            <a:r>
              <a:rPr kumimoji="1" lang="ja-JP" altLang="en-US" sz="1000" b="1" u="sng" dirty="0" smtClean="0">
                <a:latin typeface="Meiryo UI" panose="020B0604030504040204" pitchFamily="50" charset="-128"/>
                <a:ea typeface="Meiryo UI" panose="020B0604030504040204" pitchFamily="50" charset="-128"/>
              </a:rPr>
              <a:t>位</a:t>
            </a:r>
            <a:endParaRPr kumimoji="1" lang="ja-JP" altLang="en-US" sz="1000" b="1" u="sng" dirty="0">
              <a:latin typeface="Meiryo UI" panose="020B0604030504040204" pitchFamily="50" charset="-128"/>
              <a:ea typeface="Meiryo UI" panose="020B0604030504040204" pitchFamily="50" charset="-128"/>
            </a:endParaRPr>
          </a:p>
        </p:txBody>
      </p:sp>
      <p:sp>
        <p:nvSpPr>
          <p:cNvPr id="77" name="テキスト ボックス 76"/>
          <p:cNvSpPr txBox="1"/>
          <p:nvPr/>
        </p:nvSpPr>
        <p:spPr>
          <a:xfrm>
            <a:off x="43597" y="1590547"/>
            <a:ext cx="400110" cy="1528624"/>
          </a:xfrm>
          <a:prstGeom prst="rect">
            <a:avLst/>
          </a:prstGeom>
          <a:noFill/>
        </p:spPr>
        <p:txBody>
          <a:bodyPr vert="eaVert" wrap="none" rtlCol="0">
            <a:spAutoFit/>
          </a:bodyPr>
          <a:lstStyle/>
          <a:p>
            <a:r>
              <a:rPr kumimoji="1" lang="ja-JP" altLang="en-US" sz="1400" b="1" dirty="0" smtClean="0">
                <a:latin typeface="Meiryo UI" panose="020B0604030504040204" pitchFamily="50" charset="-128"/>
                <a:ea typeface="Meiryo UI" panose="020B0604030504040204" pitchFamily="50" charset="-128"/>
              </a:rPr>
              <a:t>府税収入（億円）</a:t>
            </a:r>
            <a:endParaRPr kumimoji="1" lang="ja-JP" altLang="en-US" sz="1400" b="1" dirty="0">
              <a:latin typeface="Meiryo UI" panose="020B0604030504040204" pitchFamily="50" charset="-128"/>
              <a:ea typeface="Meiryo UI" panose="020B0604030504040204" pitchFamily="50" charset="-128"/>
            </a:endParaRPr>
          </a:p>
        </p:txBody>
      </p:sp>
      <p:sp>
        <p:nvSpPr>
          <p:cNvPr id="78" name="テキスト ボックス 77"/>
          <p:cNvSpPr txBox="1"/>
          <p:nvPr/>
        </p:nvSpPr>
        <p:spPr>
          <a:xfrm>
            <a:off x="4495074" y="1513451"/>
            <a:ext cx="400110" cy="1528624"/>
          </a:xfrm>
          <a:prstGeom prst="rect">
            <a:avLst/>
          </a:prstGeom>
          <a:noFill/>
        </p:spPr>
        <p:txBody>
          <a:bodyPr vert="eaVert" wrap="none" rtlCol="0">
            <a:spAutoFit/>
          </a:bodyPr>
          <a:lstStyle/>
          <a:p>
            <a:r>
              <a:rPr kumimoji="1" lang="ja-JP" altLang="en-US" sz="1400" b="1" dirty="0" smtClean="0">
                <a:latin typeface="Meiryo UI" panose="020B0604030504040204" pitchFamily="50" charset="-128"/>
                <a:ea typeface="Meiryo UI" panose="020B0604030504040204" pitchFamily="50" charset="-128"/>
              </a:rPr>
              <a:t>実質収支（億円）</a:t>
            </a:r>
            <a:endParaRPr kumimoji="1" lang="ja-JP" altLang="en-US" sz="1400" b="1" dirty="0">
              <a:latin typeface="Meiryo UI" panose="020B0604030504040204" pitchFamily="50" charset="-128"/>
              <a:ea typeface="Meiryo UI" panose="020B0604030504040204" pitchFamily="50" charset="-128"/>
            </a:endParaRPr>
          </a:p>
        </p:txBody>
      </p:sp>
      <p:sp>
        <p:nvSpPr>
          <p:cNvPr id="79" name="テキスト ボックス 78"/>
          <p:cNvSpPr txBox="1"/>
          <p:nvPr/>
        </p:nvSpPr>
        <p:spPr>
          <a:xfrm>
            <a:off x="31335" y="4678130"/>
            <a:ext cx="400110" cy="1708160"/>
          </a:xfrm>
          <a:prstGeom prst="rect">
            <a:avLst/>
          </a:prstGeom>
          <a:noFill/>
        </p:spPr>
        <p:txBody>
          <a:bodyPr vert="eaVert" wrap="none" rtlCol="0">
            <a:spAutoFit/>
          </a:bodyPr>
          <a:lstStyle/>
          <a:p>
            <a:r>
              <a:rPr kumimoji="1" lang="ja-JP" altLang="en-US" sz="1400" b="1" dirty="0" smtClean="0">
                <a:latin typeface="Meiryo UI" panose="020B0604030504040204" pitchFamily="50" charset="-128"/>
                <a:ea typeface="Meiryo UI" panose="020B0604030504040204" pitchFamily="50" charset="-128"/>
              </a:rPr>
              <a:t>地方債残高（億円）</a:t>
            </a:r>
            <a:endParaRPr kumimoji="1" lang="ja-JP" altLang="en-US" sz="1400" b="1" dirty="0">
              <a:latin typeface="Meiryo UI" panose="020B0604030504040204" pitchFamily="50" charset="-128"/>
              <a:ea typeface="Meiryo UI" panose="020B0604030504040204" pitchFamily="50" charset="-128"/>
            </a:endParaRPr>
          </a:p>
        </p:txBody>
      </p:sp>
      <p:sp>
        <p:nvSpPr>
          <p:cNvPr id="80" name="テキスト ボックス 79"/>
          <p:cNvSpPr txBox="1"/>
          <p:nvPr/>
        </p:nvSpPr>
        <p:spPr>
          <a:xfrm>
            <a:off x="4511727" y="4853441"/>
            <a:ext cx="400110" cy="1169551"/>
          </a:xfrm>
          <a:prstGeom prst="rect">
            <a:avLst/>
          </a:prstGeom>
          <a:noFill/>
        </p:spPr>
        <p:txBody>
          <a:bodyPr vert="eaVert" wrap="none" rtlCol="0">
            <a:spAutoFit/>
          </a:bodyPr>
          <a:lstStyle/>
          <a:p>
            <a:r>
              <a:rPr kumimoji="1" lang="ja-JP" altLang="en-US" sz="1400" b="1" dirty="0" smtClean="0">
                <a:latin typeface="Meiryo UI" panose="020B0604030504040204" pitchFamily="50" charset="-128"/>
                <a:ea typeface="Meiryo UI" panose="020B0604030504040204" pitchFamily="50" charset="-128"/>
              </a:rPr>
              <a:t>将来負担比率</a:t>
            </a:r>
            <a:endParaRPr kumimoji="1" lang="ja-JP" altLang="en-US" sz="1400" b="1" dirty="0">
              <a:latin typeface="Meiryo UI" panose="020B0604030504040204" pitchFamily="50" charset="-128"/>
              <a:ea typeface="Meiryo UI" panose="020B0604030504040204" pitchFamily="50" charset="-128"/>
            </a:endParaRPr>
          </a:p>
        </p:txBody>
      </p:sp>
      <p:sp>
        <p:nvSpPr>
          <p:cNvPr id="81" name="正方形/長方形 80"/>
          <p:cNvSpPr/>
          <p:nvPr/>
        </p:nvSpPr>
        <p:spPr>
          <a:xfrm>
            <a:off x="7197172" y="5829346"/>
            <a:ext cx="1890434" cy="523220"/>
          </a:xfrm>
          <a:prstGeom prst="rect">
            <a:avLst/>
          </a:prstGeom>
          <a:solidFill>
            <a:schemeClr val="bg1"/>
          </a:solidFill>
          <a:ln>
            <a:solidFill>
              <a:schemeClr val="bg1">
                <a:lumMod val="65000"/>
              </a:schemeClr>
            </a:solidFill>
          </a:ln>
        </p:spPr>
        <p:txBody>
          <a:bodyPr wrap="square">
            <a:spAutoFit/>
          </a:bodyPr>
          <a:lstStyle/>
          <a:p>
            <a:r>
              <a:rPr lang="en-US" altLang="ja-JP" sz="700" b="1" dirty="0" smtClean="0">
                <a:latin typeface="Meiryo UI" panose="020B0604030504040204" pitchFamily="50" charset="-128"/>
                <a:ea typeface="Meiryo UI" panose="020B0604030504040204" pitchFamily="50" charset="-128"/>
              </a:rPr>
              <a:t>【</a:t>
            </a:r>
            <a:r>
              <a:rPr lang="ja-JP" altLang="en-US" sz="700" b="1" dirty="0" smtClean="0">
                <a:latin typeface="Meiryo UI" panose="020B0604030504040204" pitchFamily="50" charset="-128"/>
                <a:ea typeface="Meiryo UI" panose="020B0604030504040204" pitchFamily="50" charset="-128"/>
              </a:rPr>
              <a:t>将来負担比率とは</a:t>
            </a:r>
            <a:r>
              <a:rPr lang="en-US" altLang="ja-JP" sz="700" b="1" dirty="0" smtClean="0">
                <a:latin typeface="Meiryo UI" panose="020B0604030504040204" pitchFamily="50" charset="-128"/>
                <a:ea typeface="Meiryo UI" panose="020B0604030504040204" pitchFamily="50" charset="-128"/>
              </a:rPr>
              <a:t>】</a:t>
            </a:r>
          </a:p>
          <a:p>
            <a:r>
              <a:rPr lang="ja-JP" altLang="en-US" sz="700" dirty="0" smtClean="0">
                <a:latin typeface="Meiryo UI" panose="020B0604030504040204" pitchFamily="50" charset="-128"/>
                <a:ea typeface="Meiryo UI" panose="020B0604030504040204" pitchFamily="50" charset="-128"/>
              </a:rPr>
              <a:t>地方</a:t>
            </a:r>
            <a:r>
              <a:rPr lang="ja-JP" altLang="en-US" sz="700" dirty="0">
                <a:latin typeface="Meiryo UI" panose="020B0604030504040204" pitchFamily="50" charset="-128"/>
                <a:ea typeface="Meiryo UI" panose="020B0604030504040204" pitchFamily="50" charset="-128"/>
              </a:rPr>
              <a:t>公共団体の借入金（地方債）など現在抱えている負債の大きさを、その地方公共団体の財政規模に対する</a:t>
            </a:r>
            <a:r>
              <a:rPr lang="ja-JP" altLang="en-US" sz="700" dirty="0" smtClean="0">
                <a:latin typeface="Meiryo UI" panose="020B0604030504040204" pitchFamily="50" charset="-128"/>
                <a:ea typeface="Meiryo UI" panose="020B0604030504040204" pitchFamily="50" charset="-128"/>
              </a:rPr>
              <a:t>割合</a:t>
            </a:r>
            <a:endParaRPr lang="ja-JP" altLang="en-US" sz="700" dirty="0">
              <a:latin typeface="Meiryo UI" panose="020B0604030504040204" pitchFamily="50" charset="-128"/>
              <a:ea typeface="Meiryo UI" panose="020B0604030504040204" pitchFamily="50" charset="-128"/>
            </a:endParaRPr>
          </a:p>
        </p:txBody>
      </p:sp>
      <p:sp>
        <p:nvSpPr>
          <p:cNvPr id="82" name="テキスト ボックス 81"/>
          <p:cNvSpPr txBox="1"/>
          <p:nvPr/>
        </p:nvSpPr>
        <p:spPr>
          <a:xfrm>
            <a:off x="408613" y="1242654"/>
            <a:ext cx="389850" cy="215444"/>
          </a:xfrm>
          <a:prstGeom prst="rect">
            <a:avLst/>
          </a:prstGeom>
          <a:noFill/>
        </p:spPr>
        <p:txBody>
          <a:bodyPr wrap="none" rtlCol="0">
            <a:spAutoFit/>
          </a:bodyPr>
          <a:lstStyle/>
          <a:p>
            <a:r>
              <a:rPr kumimoji="1" lang="ja-JP" altLang="en-US" sz="800" dirty="0" smtClean="0">
                <a:latin typeface="Meiryo UI" panose="020B0604030504040204" pitchFamily="50" charset="-128"/>
                <a:ea typeface="Meiryo UI" panose="020B0604030504040204" pitchFamily="50" charset="-128"/>
              </a:rPr>
              <a:t>億円</a:t>
            </a:r>
            <a:endParaRPr kumimoji="1" lang="ja-JP" altLang="en-US" sz="800" dirty="0">
              <a:latin typeface="Meiryo UI" panose="020B0604030504040204" pitchFamily="50" charset="-128"/>
              <a:ea typeface="Meiryo UI" panose="020B0604030504040204" pitchFamily="50" charset="-128"/>
            </a:endParaRPr>
          </a:p>
        </p:txBody>
      </p:sp>
      <p:sp>
        <p:nvSpPr>
          <p:cNvPr id="83" name="テキスト ボックス 82"/>
          <p:cNvSpPr txBox="1"/>
          <p:nvPr/>
        </p:nvSpPr>
        <p:spPr>
          <a:xfrm>
            <a:off x="348225" y="4248876"/>
            <a:ext cx="389850" cy="215444"/>
          </a:xfrm>
          <a:prstGeom prst="rect">
            <a:avLst/>
          </a:prstGeom>
          <a:noFill/>
        </p:spPr>
        <p:txBody>
          <a:bodyPr wrap="none" rtlCol="0">
            <a:spAutoFit/>
          </a:bodyPr>
          <a:lstStyle/>
          <a:p>
            <a:r>
              <a:rPr kumimoji="1" lang="ja-JP" altLang="en-US" sz="800" dirty="0" smtClean="0">
                <a:latin typeface="Meiryo UI" panose="020B0604030504040204" pitchFamily="50" charset="-128"/>
                <a:ea typeface="Meiryo UI" panose="020B0604030504040204" pitchFamily="50" charset="-128"/>
              </a:rPr>
              <a:t>億円</a:t>
            </a:r>
            <a:endParaRPr kumimoji="1" lang="ja-JP" altLang="en-US" sz="800" dirty="0">
              <a:latin typeface="Meiryo UI" panose="020B0604030504040204" pitchFamily="50" charset="-128"/>
              <a:ea typeface="Meiryo UI" panose="020B0604030504040204" pitchFamily="50" charset="-128"/>
            </a:endParaRPr>
          </a:p>
        </p:txBody>
      </p:sp>
      <p:sp>
        <p:nvSpPr>
          <p:cNvPr id="84" name="テキスト ボックス 83"/>
          <p:cNvSpPr txBox="1"/>
          <p:nvPr/>
        </p:nvSpPr>
        <p:spPr>
          <a:xfrm>
            <a:off x="4822754" y="794880"/>
            <a:ext cx="389850" cy="215444"/>
          </a:xfrm>
          <a:prstGeom prst="rect">
            <a:avLst/>
          </a:prstGeom>
          <a:noFill/>
        </p:spPr>
        <p:txBody>
          <a:bodyPr wrap="none" rtlCol="0">
            <a:spAutoFit/>
          </a:bodyPr>
          <a:lstStyle/>
          <a:p>
            <a:r>
              <a:rPr kumimoji="1" lang="ja-JP" altLang="en-US" sz="800" dirty="0" smtClean="0">
                <a:latin typeface="Meiryo UI" panose="020B0604030504040204" pitchFamily="50" charset="-128"/>
                <a:ea typeface="Meiryo UI" panose="020B0604030504040204" pitchFamily="50" charset="-128"/>
              </a:rPr>
              <a:t>億円</a:t>
            </a:r>
            <a:endParaRPr kumimoji="1" lang="ja-JP" altLang="en-US" sz="8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4642966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 name="グラフ 37">
            <a:extLst>
              <a:ext uri="{FF2B5EF4-FFF2-40B4-BE49-F238E27FC236}">
                <a16:creationId xmlns:a16="http://schemas.microsoft.com/office/drawing/2014/main" id="{83B59CB4-2E47-425F-9A4F-93AA196CCD11}"/>
              </a:ext>
            </a:extLst>
          </p:cNvPr>
          <p:cNvGraphicFramePr/>
          <p:nvPr>
            <p:extLst>
              <p:ext uri="{D42A27DB-BD31-4B8C-83A1-F6EECF244321}">
                <p14:modId xmlns:p14="http://schemas.microsoft.com/office/powerpoint/2010/main" val="3260531023"/>
              </p:ext>
            </p:extLst>
          </p:nvPr>
        </p:nvGraphicFramePr>
        <p:xfrm>
          <a:off x="5191057" y="4311348"/>
          <a:ext cx="3437903" cy="2615964"/>
        </p:xfrm>
        <a:graphic>
          <a:graphicData uri="http://schemas.openxmlformats.org/drawingml/2006/chart">
            <c:chart xmlns:c="http://schemas.openxmlformats.org/drawingml/2006/chart" xmlns:r="http://schemas.openxmlformats.org/officeDocument/2006/relationships" r:id="rId3"/>
          </a:graphicData>
        </a:graphic>
      </p:graphicFrame>
      <p:cxnSp>
        <p:nvCxnSpPr>
          <p:cNvPr id="5" name="直線コネクタ 4"/>
          <p:cNvCxnSpPr/>
          <p:nvPr/>
        </p:nvCxnSpPr>
        <p:spPr>
          <a:xfrm>
            <a:off x="256809" y="518639"/>
            <a:ext cx="871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169966" y="4270"/>
            <a:ext cx="2898550"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大阪市の財政状況</a:t>
            </a:r>
            <a:r>
              <a:rPr lang="en-US" altLang="ja-JP" sz="2400" dirty="0" smtClean="0">
                <a:latin typeface="Meiryo UI" panose="020B0604030504040204" pitchFamily="50" charset="-128"/>
                <a:ea typeface="Meiryo UI" panose="020B0604030504040204" pitchFamily="50" charset="-128"/>
              </a:rPr>
              <a:t>】</a:t>
            </a:r>
            <a:endParaRPr kumimoji="1" lang="ja-JP" altLang="en-US" sz="2400" dirty="0">
              <a:latin typeface="Meiryo UI" panose="020B0604030504040204" pitchFamily="50" charset="-128"/>
              <a:ea typeface="Meiryo UI" panose="020B0604030504040204" pitchFamily="50" charset="-128"/>
            </a:endParaRPr>
          </a:p>
        </p:txBody>
      </p:sp>
      <p:sp>
        <p:nvSpPr>
          <p:cNvPr id="20" name="テキスト ボックス 19"/>
          <p:cNvSpPr txBox="1"/>
          <p:nvPr/>
        </p:nvSpPr>
        <p:spPr>
          <a:xfrm>
            <a:off x="7965171" y="6264146"/>
            <a:ext cx="777777" cy="246221"/>
          </a:xfrm>
          <a:prstGeom prst="rect">
            <a:avLst/>
          </a:prstGeom>
          <a:noFill/>
        </p:spPr>
        <p:txBody>
          <a:bodyPr wrap="none" rtlCol="0">
            <a:spAutoFit/>
          </a:bodyPr>
          <a:lstStyle/>
          <a:p>
            <a:r>
              <a:rPr lang="en-US" altLang="ja-JP" sz="1000" b="1" u="sng" dirty="0" smtClean="0">
                <a:latin typeface="Meiryo UI" panose="020B0604030504040204" pitchFamily="50" charset="-128"/>
                <a:ea typeface="Meiryo UI" panose="020B0604030504040204" pitchFamily="50" charset="-128"/>
              </a:rPr>
              <a:t>7</a:t>
            </a:r>
            <a:r>
              <a:rPr kumimoji="1" lang="ja-JP" altLang="en-US" sz="1000" b="1" u="sng" dirty="0" smtClean="0">
                <a:latin typeface="Meiryo UI" panose="020B0604030504040204" pitchFamily="50" charset="-128"/>
                <a:ea typeface="Meiryo UI" panose="020B0604030504040204" pitchFamily="50" charset="-128"/>
              </a:rPr>
              <a:t>位</a:t>
            </a:r>
            <a:r>
              <a:rPr kumimoji="1" lang="en-US" altLang="ja-JP" sz="1000" b="1" u="sng" dirty="0" smtClean="0">
                <a:latin typeface="Meiryo UI" panose="020B0604030504040204" pitchFamily="50" charset="-128"/>
                <a:ea typeface="Meiryo UI" panose="020B0604030504040204" pitchFamily="50" charset="-128"/>
              </a:rPr>
              <a:t>/20</a:t>
            </a:r>
            <a:r>
              <a:rPr kumimoji="1" lang="ja-JP" altLang="en-US" sz="1000" b="1" u="sng" dirty="0" smtClean="0">
                <a:latin typeface="Meiryo UI" panose="020B0604030504040204" pitchFamily="50" charset="-128"/>
                <a:ea typeface="Meiryo UI" panose="020B0604030504040204" pitchFamily="50" charset="-128"/>
              </a:rPr>
              <a:t>中</a:t>
            </a:r>
            <a:endParaRPr kumimoji="1" lang="ja-JP" altLang="en-US" sz="1000" b="1" u="sng" dirty="0">
              <a:latin typeface="Meiryo UI" panose="020B0604030504040204" pitchFamily="50" charset="-128"/>
              <a:ea typeface="Meiryo UI" panose="020B0604030504040204" pitchFamily="50" charset="-128"/>
            </a:endParaRPr>
          </a:p>
        </p:txBody>
      </p:sp>
      <p:graphicFrame>
        <p:nvGraphicFramePr>
          <p:cNvPr id="33" name="グラフ 32"/>
          <p:cNvGraphicFramePr/>
          <p:nvPr>
            <p:extLst/>
          </p:nvPr>
        </p:nvGraphicFramePr>
        <p:xfrm>
          <a:off x="556573" y="1171221"/>
          <a:ext cx="3937432" cy="2788050"/>
        </p:xfrm>
        <a:graphic>
          <a:graphicData uri="http://schemas.openxmlformats.org/drawingml/2006/chart">
            <c:chart xmlns:c="http://schemas.openxmlformats.org/drawingml/2006/chart" xmlns:r="http://schemas.openxmlformats.org/officeDocument/2006/relationships" r:id="rId4"/>
          </a:graphicData>
        </a:graphic>
      </p:graphicFrame>
      <p:sp>
        <p:nvSpPr>
          <p:cNvPr id="35" name="テキスト ボックス 34"/>
          <p:cNvSpPr txBox="1"/>
          <p:nvPr/>
        </p:nvSpPr>
        <p:spPr>
          <a:xfrm>
            <a:off x="993602" y="683902"/>
            <a:ext cx="3299738" cy="461665"/>
          </a:xfrm>
          <a:prstGeom prst="rect">
            <a:avLst/>
          </a:prstGeom>
          <a:noFill/>
        </p:spPr>
        <p:txBody>
          <a:bodyPr wrap="square" rtlCol="0">
            <a:spAutoFit/>
          </a:bodyPr>
          <a:lstStyle/>
          <a:p>
            <a:pPr marL="285750" indent="-285750">
              <a:buFont typeface="Wingdings" panose="05000000000000000000" pitchFamily="2" charset="2"/>
              <a:buChar char="Ø"/>
            </a:pPr>
            <a:r>
              <a:rPr kumimoji="1" lang="ja-JP" altLang="en-US" sz="1200" dirty="0" smtClean="0">
                <a:latin typeface="Meiryo UI" panose="020B0604030504040204" pitchFamily="50" charset="-128"/>
                <a:ea typeface="Meiryo UI" panose="020B0604030504040204" pitchFamily="50" charset="-128"/>
              </a:rPr>
              <a:t>過去</a:t>
            </a:r>
            <a:r>
              <a:rPr kumimoji="1" lang="en-US" altLang="ja-JP" sz="1200" dirty="0" smtClean="0">
                <a:latin typeface="Meiryo UI" panose="020B0604030504040204" pitchFamily="50" charset="-128"/>
                <a:ea typeface="Meiryo UI" panose="020B0604030504040204" pitchFamily="50" charset="-128"/>
              </a:rPr>
              <a:t>10</a:t>
            </a:r>
            <a:r>
              <a:rPr kumimoji="1" lang="ja-JP" altLang="en-US" sz="1200" dirty="0" smtClean="0">
                <a:latin typeface="Meiryo UI" panose="020B0604030504040204" pitchFamily="50" charset="-128"/>
                <a:ea typeface="Meiryo UI" panose="020B0604030504040204" pitchFamily="50" charset="-128"/>
              </a:rPr>
              <a:t>年間、</a:t>
            </a:r>
            <a:r>
              <a:rPr kumimoji="1" lang="en-US" altLang="ja-JP" sz="1200" dirty="0" smtClean="0">
                <a:latin typeface="Meiryo UI" panose="020B0604030504040204" pitchFamily="50" charset="-128"/>
                <a:ea typeface="Meiryo UI" panose="020B0604030504040204" pitchFamily="50" charset="-128"/>
              </a:rPr>
              <a:t>6200</a:t>
            </a:r>
            <a:r>
              <a:rPr lang="ja-JP" altLang="en-US" sz="1200" dirty="0">
                <a:latin typeface="Meiryo UI" panose="020B0604030504040204" pitchFamily="50" charset="-128"/>
                <a:ea typeface="Meiryo UI" panose="020B0604030504040204" pitchFamily="50" charset="-128"/>
              </a:rPr>
              <a:t>億</a:t>
            </a:r>
            <a:r>
              <a:rPr kumimoji="1" lang="ja-JP" altLang="en-US" sz="1200" dirty="0" smtClean="0">
                <a:latin typeface="Meiryo UI" panose="020B0604030504040204" pitchFamily="50" charset="-128"/>
                <a:ea typeface="Meiryo UI" panose="020B0604030504040204" pitchFamily="50" charset="-128"/>
              </a:rPr>
              <a:t>円台から</a:t>
            </a:r>
            <a:r>
              <a:rPr kumimoji="1" lang="en-US" altLang="ja-JP" sz="1200" dirty="0" smtClean="0">
                <a:latin typeface="Meiryo UI" panose="020B0604030504040204" pitchFamily="50" charset="-128"/>
                <a:ea typeface="Meiryo UI" panose="020B0604030504040204" pitchFamily="50" charset="-128"/>
              </a:rPr>
              <a:t>6700</a:t>
            </a:r>
            <a:r>
              <a:rPr kumimoji="1" lang="ja-JP" altLang="en-US" sz="1200" dirty="0" smtClean="0">
                <a:latin typeface="Meiryo UI" panose="020B0604030504040204" pitchFamily="50" charset="-128"/>
                <a:ea typeface="Meiryo UI" panose="020B0604030504040204" pitchFamily="50" charset="-128"/>
              </a:rPr>
              <a:t>億円台で推移し、安定した税収を確保している</a:t>
            </a:r>
            <a:endParaRPr kumimoji="1" lang="ja-JP" altLang="en-US" sz="1200"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3323614" y="1392923"/>
            <a:ext cx="513282" cy="230832"/>
          </a:xfrm>
          <a:prstGeom prst="rect">
            <a:avLst/>
          </a:prstGeom>
          <a:noFill/>
        </p:spPr>
        <p:txBody>
          <a:bodyPr wrap="none" rtlCol="0">
            <a:spAutoFit/>
          </a:bodyPr>
          <a:lstStyle/>
          <a:p>
            <a:r>
              <a:rPr lang="en-US" altLang="ja-JP" sz="900" dirty="0" smtClean="0">
                <a:latin typeface="Meiryo UI" panose="020B0604030504040204" pitchFamily="50" charset="-128"/>
                <a:ea typeface="Meiryo UI" panose="020B0604030504040204" pitchFamily="50" charset="-128"/>
              </a:rPr>
              <a:t>6,754</a:t>
            </a:r>
            <a:endParaRPr kumimoji="1" lang="ja-JP" altLang="en-US" sz="900" dirty="0">
              <a:latin typeface="Meiryo UI" panose="020B0604030504040204" pitchFamily="50" charset="-128"/>
              <a:ea typeface="Meiryo UI" panose="020B0604030504040204" pitchFamily="50" charset="-128"/>
            </a:endParaRPr>
          </a:p>
        </p:txBody>
      </p:sp>
      <p:sp>
        <p:nvSpPr>
          <p:cNvPr id="7" name="スライド番号プレースホルダー 6"/>
          <p:cNvSpPr>
            <a:spLocks noGrp="1"/>
          </p:cNvSpPr>
          <p:nvPr>
            <p:ph type="sldNum" sz="quarter" idx="12"/>
          </p:nvPr>
        </p:nvSpPr>
        <p:spPr>
          <a:xfrm>
            <a:off x="7086600" y="6510367"/>
            <a:ext cx="2057400" cy="365125"/>
          </a:xfrm>
        </p:spPr>
        <p:txBody>
          <a:bodyPr/>
          <a:lstStyle/>
          <a:p>
            <a:fld id="{138CA411-231B-42B9-AF63-97A64194AA60}" type="slidenum">
              <a:rPr lang="ja-JP" altLang="en-US" smtClean="0"/>
              <a:pPr/>
              <a:t>19</a:t>
            </a:fld>
            <a:endParaRPr lang="ja-JP" altLang="en-US"/>
          </a:p>
        </p:txBody>
      </p:sp>
      <p:graphicFrame>
        <p:nvGraphicFramePr>
          <p:cNvPr id="47" name="グラフ 46"/>
          <p:cNvGraphicFramePr/>
          <p:nvPr>
            <p:extLst/>
          </p:nvPr>
        </p:nvGraphicFramePr>
        <p:xfrm>
          <a:off x="479550" y="4311348"/>
          <a:ext cx="4106517" cy="2664000"/>
        </p:xfrm>
        <a:graphic>
          <a:graphicData uri="http://schemas.openxmlformats.org/drawingml/2006/chart">
            <c:chart xmlns:c="http://schemas.openxmlformats.org/drawingml/2006/chart" xmlns:r="http://schemas.openxmlformats.org/officeDocument/2006/relationships" r:id="rId5"/>
          </a:graphicData>
        </a:graphic>
      </p:graphicFrame>
      <p:cxnSp>
        <p:nvCxnSpPr>
          <p:cNvPr id="52" name="直線矢印コネクタ 51"/>
          <p:cNvCxnSpPr/>
          <p:nvPr/>
        </p:nvCxnSpPr>
        <p:spPr>
          <a:xfrm>
            <a:off x="1062160" y="4892078"/>
            <a:ext cx="2675402" cy="329759"/>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5" name="テキスト ボックス 54"/>
          <p:cNvSpPr txBox="1"/>
          <p:nvPr/>
        </p:nvSpPr>
        <p:spPr>
          <a:xfrm>
            <a:off x="1062160" y="3971710"/>
            <a:ext cx="3329581" cy="461665"/>
          </a:xfrm>
          <a:prstGeom prst="rect">
            <a:avLst/>
          </a:prstGeom>
          <a:noFill/>
        </p:spPr>
        <p:txBody>
          <a:bodyPr wrap="square" rtlCol="0">
            <a:spAutoFit/>
          </a:bodyPr>
          <a:lstStyle/>
          <a:p>
            <a:pPr marL="285750" indent="-285750">
              <a:buFont typeface="Wingdings" panose="05000000000000000000" pitchFamily="2" charset="2"/>
              <a:buChar char="Ø"/>
            </a:pPr>
            <a:r>
              <a:rPr kumimoji="1" lang="ja-JP" altLang="en-US" sz="1200" dirty="0" smtClean="0">
                <a:latin typeface="Meiryo UI" panose="020B0604030504040204" pitchFamily="50" charset="-128"/>
                <a:ea typeface="Meiryo UI" panose="020B0604030504040204" pitchFamily="50" charset="-128"/>
              </a:rPr>
              <a:t>この</a:t>
            </a:r>
            <a:r>
              <a:rPr kumimoji="1" lang="en-US" altLang="ja-JP" sz="1200" dirty="0" smtClean="0">
                <a:latin typeface="Meiryo UI" panose="020B0604030504040204" pitchFamily="50" charset="-128"/>
                <a:ea typeface="Meiryo UI" panose="020B0604030504040204" pitchFamily="50" charset="-128"/>
              </a:rPr>
              <a:t>10</a:t>
            </a:r>
            <a:r>
              <a:rPr kumimoji="1" lang="ja-JP" altLang="en-US" sz="1200" dirty="0" smtClean="0">
                <a:latin typeface="Meiryo UI" panose="020B0604030504040204" pitchFamily="50" charset="-128"/>
                <a:ea typeface="Meiryo UI" panose="020B0604030504040204" pitchFamily="50" charset="-128"/>
              </a:rPr>
              <a:t>年で地方債を</a:t>
            </a:r>
            <a:r>
              <a:rPr lang="en-US" altLang="ja-JP" sz="1200" dirty="0" smtClean="0">
                <a:latin typeface="Meiryo UI" panose="020B0604030504040204" pitchFamily="50" charset="-128"/>
                <a:ea typeface="Meiryo UI" panose="020B0604030504040204" pitchFamily="50" charset="-128"/>
              </a:rPr>
              <a:t>10</a:t>
            </a:r>
            <a:r>
              <a:rPr kumimoji="1" lang="en-US" altLang="ja-JP" sz="1200" dirty="0" smtClean="0">
                <a:latin typeface="Meiryo UI" panose="020B0604030504040204" pitchFamily="50" charset="-128"/>
                <a:ea typeface="Meiryo UI" panose="020B0604030504040204" pitchFamily="50" charset="-128"/>
              </a:rPr>
              <a:t>,741</a:t>
            </a:r>
            <a:r>
              <a:rPr kumimoji="1" lang="ja-JP" altLang="en-US" sz="1200" dirty="0" smtClean="0">
                <a:latin typeface="Meiryo UI" panose="020B0604030504040204" pitchFamily="50" charset="-128"/>
                <a:ea typeface="Meiryo UI" panose="020B0604030504040204" pitchFamily="50" charset="-128"/>
              </a:rPr>
              <a:t>億円（</a:t>
            </a:r>
            <a:r>
              <a:rPr lang="en-US" altLang="ja-JP" sz="1200" dirty="0" smtClean="0">
                <a:latin typeface="Meiryo UI" panose="020B0604030504040204" pitchFamily="50" charset="-128"/>
                <a:ea typeface="Meiryo UI" panose="020B0604030504040204" pitchFamily="50" charset="-128"/>
              </a:rPr>
              <a:t>20</a:t>
            </a:r>
            <a:r>
              <a:rPr kumimoji="1" lang="en-US" altLang="ja-JP" sz="1200" dirty="0" smtClean="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）減らしている</a:t>
            </a:r>
            <a:endParaRPr kumimoji="1" lang="ja-JP" altLang="en-US" sz="1200" dirty="0">
              <a:latin typeface="Meiryo UI" panose="020B0604030504040204" pitchFamily="50" charset="-128"/>
              <a:ea typeface="Meiryo UI" panose="020B0604030504040204" pitchFamily="50" charset="-128"/>
            </a:endParaRPr>
          </a:p>
        </p:txBody>
      </p:sp>
      <p:sp>
        <p:nvSpPr>
          <p:cNvPr id="57" name="テキスト ボックス 56"/>
          <p:cNvSpPr txBox="1"/>
          <p:nvPr/>
        </p:nvSpPr>
        <p:spPr>
          <a:xfrm>
            <a:off x="4957822" y="3886994"/>
            <a:ext cx="418617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ja-JP" sz="1200" dirty="0" smtClean="0">
                <a:latin typeface="Meiryo UI" panose="020B0604030504040204" pitchFamily="50" charset="-128"/>
                <a:ea typeface="Meiryo UI" panose="020B0604030504040204" pitchFamily="50" charset="-128"/>
              </a:rPr>
              <a:t>2008</a:t>
            </a:r>
            <a:r>
              <a:rPr lang="ja-JP" altLang="en-US" sz="1200" dirty="0" smtClean="0">
                <a:latin typeface="Meiryo UI" panose="020B0604030504040204" pitchFamily="50" charset="-128"/>
                <a:ea typeface="Meiryo UI" panose="020B0604030504040204" pitchFamily="50" charset="-128"/>
              </a:rPr>
              <a:t>年度から約</a:t>
            </a:r>
            <a:r>
              <a:rPr lang="en-US" altLang="ja-JP" sz="1200" dirty="0" smtClean="0">
                <a:latin typeface="Meiryo UI" panose="020B0604030504040204" pitchFamily="50" charset="-128"/>
                <a:ea typeface="Meiryo UI" panose="020B0604030504040204" pitchFamily="50" charset="-128"/>
              </a:rPr>
              <a:t>7</a:t>
            </a:r>
            <a:r>
              <a:rPr lang="ja-JP" altLang="en-US" sz="1200" dirty="0" smtClean="0">
                <a:latin typeface="Meiryo UI" panose="020B0604030504040204" pitchFamily="50" charset="-128"/>
                <a:ea typeface="Meiryo UI" panose="020B0604030504040204" pitchFamily="50" charset="-128"/>
              </a:rPr>
              <a:t>割以上減少させ、</a:t>
            </a:r>
            <a:r>
              <a:rPr lang="en-US" altLang="ja-JP" sz="1200" dirty="0" smtClean="0">
                <a:latin typeface="Meiryo UI" panose="020B0604030504040204" pitchFamily="50" charset="-128"/>
                <a:ea typeface="Meiryo UI" panose="020B0604030504040204" pitchFamily="50" charset="-128"/>
              </a:rPr>
              <a:t>2015</a:t>
            </a:r>
            <a:r>
              <a:rPr lang="ja-JP" altLang="en-US" sz="1200" dirty="0" smtClean="0">
                <a:latin typeface="Meiryo UI" panose="020B0604030504040204" pitchFamily="50" charset="-128"/>
                <a:ea typeface="Meiryo UI" panose="020B0604030504040204" pitchFamily="50" charset="-128"/>
              </a:rPr>
              <a:t>年度に政令市平均を下回る</a:t>
            </a:r>
            <a:endParaRPr lang="ja-JP" altLang="en-US" sz="1200" dirty="0">
              <a:latin typeface="Meiryo UI" panose="020B0604030504040204" pitchFamily="50" charset="-128"/>
              <a:ea typeface="Meiryo UI" panose="020B0604030504040204" pitchFamily="50" charset="-128"/>
            </a:endParaRPr>
          </a:p>
        </p:txBody>
      </p:sp>
      <p:graphicFrame>
        <p:nvGraphicFramePr>
          <p:cNvPr id="61" name="グラフ 60"/>
          <p:cNvGraphicFramePr/>
          <p:nvPr>
            <p:extLst/>
          </p:nvPr>
        </p:nvGraphicFramePr>
        <p:xfrm>
          <a:off x="4881940" y="1008028"/>
          <a:ext cx="4262059" cy="2829080"/>
        </p:xfrm>
        <a:graphic>
          <a:graphicData uri="http://schemas.openxmlformats.org/drawingml/2006/chart">
            <c:chart xmlns:c="http://schemas.openxmlformats.org/drawingml/2006/chart" xmlns:r="http://schemas.openxmlformats.org/officeDocument/2006/relationships" r:id="rId6"/>
          </a:graphicData>
        </a:graphic>
      </p:graphicFrame>
      <p:sp>
        <p:nvSpPr>
          <p:cNvPr id="62" name="ホームベース 61"/>
          <p:cNvSpPr/>
          <p:nvPr/>
        </p:nvSpPr>
        <p:spPr>
          <a:xfrm>
            <a:off x="55363" y="682540"/>
            <a:ext cx="387274" cy="3087986"/>
          </a:xfrm>
          <a:prstGeom prst="homePlate">
            <a:avLst>
              <a:gd name="adj" fmla="val 26287"/>
            </a:avLst>
          </a:prstGeom>
          <a:solidFill>
            <a:schemeClr val="accent4">
              <a:lumMod val="20000"/>
              <a:lumOff val="80000"/>
            </a:schemeClr>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63" name="ホームベース 62"/>
          <p:cNvSpPr/>
          <p:nvPr/>
        </p:nvSpPr>
        <p:spPr>
          <a:xfrm>
            <a:off x="4507910" y="682540"/>
            <a:ext cx="387274" cy="3087986"/>
          </a:xfrm>
          <a:prstGeom prst="homePlate">
            <a:avLst>
              <a:gd name="adj" fmla="val 26287"/>
            </a:avLst>
          </a:prstGeom>
          <a:solidFill>
            <a:schemeClr val="accent4">
              <a:lumMod val="20000"/>
              <a:lumOff val="80000"/>
            </a:schemeClr>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64" name="ホームベース 63"/>
          <p:cNvSpPr/>
          <p:nvPr/>
        </p:nvSpPr>
        <p:spPr>
          <a:xfrm>
            <a:off x="69896" y="3919581"/>
            <a:ext cx="387274" cy="2880000"/>
          </a:xfrm>
          <a:prstGeom prst="homePlate">
            <a:avLst>
              <a:gd name="adj" fmla="val 26287"/>
            </a:avLst>
          </a:prstGeom>
          <a:solidFill>
            <a:schemeClr val="accent4">
              <a:lumMod val="20000"/>
              <a:lumOff val="80000"/>
            </a:schemeClr>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65" name="ホームベース 64"/>
          <p:cNvSpPr/>
          <p:nvPr/>
        </p:nvSpPr>
        <p:spPr>
          <a:xfrm>
            <a:off x="4522443" y="3919581"/>
            <a:ext cx="387274" cy="2880000"/>
          </a:xfrm>
          <a:prstGeom prst="homePlate">
            <a:avLst>
              <a:gd name="adj" fmla="val 26287"/>
            </a:avLst>
          </a:prstGeom>
          <a:solidFill>
            <a:schemeClr val="accent4">
              <a:lumMod val="20000"/>
              <a:lumOff val="80000"/>
            </a:schemeClr>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67" name="テキスト ボックス 66"/>
          <p:cNvSpPr txBox="1"/>
          <p:nvPr/>
        </p:nvSpPr>
        <p:spPr>
          <a:xfrm>
            <a:off x="6286393" y="1713908"/>
            <a:ext cx="1504405" cy="261610"/>
          </a:xfrm>
          <a:prstGeom prst="rect">
            <a:avLst/>
          </a:prstGeom>
          <a:noFill/>
        </p:spPr>
        <p:txBody>
          <a:bodyPr wrap="square" rtlCol="0">
            <a:spAutoFit/>
          </a:bodyPr>
          <a:lstStyle/>
          <a:p>
            <a:pPr algn="ctr"/>
            <a:r>
              <a:rPr lang="en-US" altLang="ja-JP" sz="11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29</a:t>
            </a:r>
            <a:r>
              <a:rPr lang="ja-JP" altLang="en-US" sz="11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年</a:t>
            </a:r>
            <a:r>
              <a:rPr lang="ja-JP" altLang="en-US" sz="11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連続</a:t>
            </a:r>
            <a:r>
              <a:rPr lang="ja-JP" altLang="en-US" sz="11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黒字決算</a:t>
            </a:r>
            <a:endParaRPr kumimoji="1" lang="ja-JP" altLang="en-US" sz="11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p:txBody>
      </p:sp>
      <p:cxnSp>
        <p:nvCxnSpPr>
          <p:cNvPr id="70" name="直線矢印コネクタ 69"/>
          <p:cNvCxnSpPr/>
          <p:nvPr/>
        </p:nvCxnSpPr>
        <p:spPr>
          <a:xfrm>
            <a:off x="5214909" y="2063114"/>
            <a:ext cx="3672000" cy="0"/>
          </a:xfrm>
          <a:prstGeom prst="straightConnector1">
            <a:avLst/>
          </a:prstGeom>
          <a:ln>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p:cNvSpPr txBox="1"/>
          <p:nvPr/>
        </p:nvSpPr>
        <p:spPr>
          <a:xfrm>
            <a:off x="5103750" y="614452"/>
            <a:ext cx="3894319" cy="276999"/>
          </a:xfrm>
          <a:prstGeom prst="rect">
            <a:avLst/>
          </a:prstGeom>
          <a:noFill/>
        </p:spPr>
        <p:txBody>
          <a:bodyPr wrap="square" rtlCol="0">
            <a:spAutoFit/>
          </a:bodyPr>
          <a:lstStyle/>
          <a:p>
            <a:pPr marL="285750" indent="-285750">
              <a:buFont typeface="Wingdings" panose="05000000000000000000" pitchFamily="2" charset="2"/>
              <a:buChar char="Ø"/>
            </a:pPr>
            <a:r>
              <a:rPr lang="en-US" altLang="ja-JP" sz="1200" dirty="0" smtClean="0">
                <a:latin typeface="Meiryo UI" panose="020B0604030504040204" pitchFamily="50" charset="-128"/>
                <a:ea typeface="Meiryo UI" panose="020B0604030504040204" pitchFamily="50" charset="-128"/>
              </a:rPr>
              <a:t>1989</a:t>
            </a:r>
            <a:r>
              <a:rPr lang="ja-JP" altLang="en-US" sz="1200" dirty="0" smtClean="0">
                <a:latin typeface="Meiryo UI" panose="020B0604030504040204" pitchFamily="50" charset="-128"/>
                <a:ea typeface="Meiryo UI" panose="020B0604030504040204" pitchFamily="50" charset="-128"/>
              </a:rPr>
              <a:t>年度以降、</a:t>
            </a:r>
            <a:r>
              <a:rPr lang="en-US" altLang="ja-JP" sz="1200" dirty="0" smtClean="0">
                <a:latin typeface="Meiryo UI" panose="020B0604030504040204" pitchFamily="50" charset="-128"/>
                <a:ea typeface="Meiryo UI" panose="020B0604030504040204" pitchFamily="50" charset="-128"/>
              </a:rPr>
              <a:t>29</a:t>
            </a:r>
            <a:r>
              <a:rPr lang="ja-JP" altLang="en-US" sz="1200" dirty="0" smtClean="0">
                <a:latin typeface="Meiryo UI" panose="020B0604030504040204" pitchFamily="50" charset="-128"/>
                <a:ea typeface="Meiryo UI" panose="020B0604030504040204" pitchFamily="50" charset="-128"/>
              </a:rPr>
              <a:t>年連続黒字で推移している。</a:t>
            </a:r>
            <a:endParaRPr kumimoji="1" lang="en-US" altLang="ja-JP" sz="1200" dirty="0" smtClean="0">
              <a:latin typeface="Meiryo UI" panose="020B0604030504040204" pitchFamily="50" charset="-128"/>
              <a:ea typeface="Meiryo UI" panose="020B0604030504040204" pitchFamily="50" charset="-128"/>
            </a:endParaRPr>
          </a:p>
        </p:txBody>
      </p:sp>
      <p:sp>
        <p:nvSpPr>
          <p:cNvPr id="72" name="テキスト ボックス 71"/>
          <p:cNvSpPr txBox="1"/>
          <p:nvPr/>
        </p:nvSpPr>
        <p:spPr>
          <a:xfrm>
            <a:off x="5827925" y="5694751"/>
            <a:ext cx="1107996" cy="2308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政令</a:t>
            </a:r>
            <a:r>
              <a:rPr lang="ja-JP" altLang="en-US" sz="900" dirty="0" smtClean="0">
                <a:latin typeface="Meiryo UI" panose="020B0604030504040204" pitchFamily="50" charset="-128"/>
                <a:ea typeface="Meiryo UI" panose="020B0604030504040204" pitchFamily="50" charset="-128"/>
              </a:rPr>
              <a:t>指定</a:t>
            </a:r>
            <a:r>
              <a:rPr lang="ja-JP" altLang="en-US" sz="900" dirty="0">
                <a:latin typeface="Meiryo UI" panose="020B0604030504040204" pitchFamily="50" charset="-128"/>
                <a:ea typeface="Meiryo UI" panose="020B0604030504040204" pitchFamily="50" charset="-128"/>
              </a:rPr>
              <a:t>都市</a:t>
            </a:r>
            <a:r>
              <a:rPr lang="ja-JP" altLang="en-US" sz="900" dirty="0" smtClean="0">
                <a:latin typeface="Meiryo UI" panose="020B0604030504040204" pitchFamily="50" charset="-128"/>
                <a:ea typeface="Meiryo UI" panose="020B0604030504040204" pitchFamily="50" charset="-128"/>
              </a:rPr>
              <a:t>平均</a:t>
            </a:r>
            <a:endParaRPr kumimoji="1" lang="ja-JP" altLang="en-US" sz="900" dirty="0">
              <a:latin typeface="Meiryo UI" panose="020B0604030504040204" pitchFamily="50" charset="-128"/>
              <a:ea typeface="Meiryo UI" panose="020B0604030504040204" pitchFamily="50" charset="-128"/>
            </a:endParaRPr>
          </a:p>
        </p:txBody>
      </p:sp>
      <p:sp>
        <p:nvSpPr>
          <p:cNvPr id="73" name="テキスト ボックス 72"/>
          <p:cNvSpPr txBox="1"/>
          <p:nvPr/>
        </p:nvSpPr>
        <p:spPr>
          <a:xfrm>
            <a:off x="6644550" y="4800919"/>
            <a:ext cx="530915" cy="2308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大阪市</a:t>
            </a:r>
            <a:endParaRPr kumimoji="1" lang="ja-JP" altLang="en-US" sz="900" dirty="0">
              <a:latin typeface="Meiryo UI" panose="020B0604030504040204" pitchFamily="50" charset="-128"/>
              <a:ea typeface="Meiryo UI" panose="020B0604030504040204" pitchFamily="50" charset="-128"/>
            </a:endParaRPr>
          </a:p>
        </p:txBody>
      </p:sp>
      <p:cxnSp>
        <p:nvCxnSpPr>
          <p:cNvPr id="75" name="直線コネクタ 74"/>
          <p:cNvCxnSpPr/>
          <p:nvPr/>
        </p:nvCxnSpPr>
        <p:spPr>
          <a:xfrm flipH="1">
            <a:off x="6461116" y="4993286"/>
            <a:ext cx="191069" cy="18991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線コネクタ 75"/>
          <p:cNvCxnSpPr/>
          <p:nvPr/>
        </p:nvCxnSpPr>
        <p:spPr>
          <a:xfrm flipH="1">
            <a:off x="6286393" y="5475996"/>
            <a:ext cx="191069" cy="18991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テキスト ボックス 18"/>
          <p:cNvSpPr txBox="1"/>
          <p:nvPr/>
        </p:nvSpPr>
        <p:spPr>
          <a:xfrm>
            <a:off x="5395756" y="4450094"/>
            <a:ext cx="864339" cy="246221"/>
          </a:xfrm>
          <a:prstGeom prst="rect">
            <a:avLst/>
          </a:prstGeom>
          <a:noFill/>
        </p:spPr>
        <p:txBody>
          <a:bodyPr wrap="none" rtlCol="0">
            <a:spAutoFit/>
          </a:bodyPr>
          <a:lstStyle/>
          <a:p>
            <a:r>
              <a:rPr kumimoji="1" lang="en-US" altLang="ja-JP" sz="1000" b="1" u="sng" dirty="0" smtClean="0">
                <a:latin typeface="Meiryo UI" panose="020B0604030504040204" pitchFamily="50" charset="-128"/>
                <a:ea typeface="Meiryo UI" panose="020B0604030504040204" pitchFamily="50" charset="-128"/>
              </a:rPr>
              <a:t>13</a:t>
            </a:r>
            <a:r>
              <a:rPr kumimoji="1" lang="ja-JP" altLang="en-US" sz="1000" b="1" u="sng" dirty="0" smtClean="0">
                <a:latin typeface="Meiryo UI" panose="020B0604030504040204" pitchFamily="50" charset="-128"/>
                <a:ea typeface="Meiryo UI" panose="020B0604030504040204" pitchFamily="50" charset="-128"/>
              </a:rPr>
              <a:t>位</a:t>
            </a:r>
            <a:r>
              <a:rPr kumimoji="1" lang="en-US" altLang="ja-JP" sz="1000" b="1" u="sng" dirty="0" smtClean="0">
                <a:latin typeface="Meiryo UI" panose="020B0604030504040204" pitchFamily="50" charset="-128"/>
                <a:ea typeface="Meiryo UI" panose="020B0604030504040204" pitchFamily="50" charset="-128"/>
              </a:rPr>
              <a:t>/17</a:t>
            </a:r>
            <a:r>
              <a:rPr kumimoji="1" lang="ja-JP" altLang="en-US" sz="1000" b="1" u="sng" dirty="0" smtClean="0">
                <a:latin typeface="Meiryo UI" panose="020B0604030504040204" pitchFamily="50" charset="-128"/>
                <a:ea typeface="Meiryo UI" panose="020B0604030504040204" pitchFamily="50" charset="-128"/>
              </a:rPr>
              <a:t>中</a:t>
            </a:r>
            <a:endParaRPr kumimoji="1" lang="en-US" altLang="ja-JP" sz="1000" b="1" u="sng" dirty="0" smtClean="0">
              <a:latin typeface="Meiryo UI" panose="020B0604030504040204" pitchFamily="50" charset="-128"/>
              <a:ea typeface="Meiryo UI" panose="020B0604030504040204" pitchFamily="50" charset="-128"/>
            </a:endParaRPr>
          </a:p>
        </p:txBody>
      </p:sp>
      <p:sp>
        <p:nvSpPr>
          <p:cNvPr id="77" name="テキスト ボックス 76"/>
          <p:cNvSpPr txBox="1"/>
          <p:nvPr/>
        </p:nvSpPr>
        <p:spPr>
          <a:xfrm>
            <a:off x="43597" y="1554396"/>
            <a:ext cx="400110" cy="1528624"/>
          </a:xfrm>
          <a:prstGeom prst="rect">
            <a:avLst/>
          </a:prstGeom>
          <a:noFill/>
        </p:spPr>
        <p:txBody>
          <a:bodyPr vert="eaVert" wrap="none" rtlCol="0">
            <a:spAutoFit/>
          </a:bodyPr>
          <a:lstStyle/>
          <a:p>
            <a:r>
              <a:rPr lang="ja-JP" altLang="en-US" sz="1400" b="1" dirty="0">
                <a:latin typeface="Meiryo UI" panose="020B0604030504040204" pitchFamily="50" charset="-128"/>
                <a:ea typeface="Meiryo UI" panose="020B0604030504040204" pitchFamily="50" charset="-128"/>
              </a:rPr>
              <a:t>市</a:t>
            </a:r>
            <a:r>
              <a:rPr kumimoji="1" lang="ja-JP" altLang="en-US" sz="1400" b="1" dirty="0" smtClean="0">
                <a:latin typeface="Meiryo UI" panose="020B0604030504040204" pitchFamily="50" charset="-128"/>
                <a:ea typeface="Meiryo UI" panose="020B0604030504040204" pitchFamily="50" charset="-128"/>
              </a:rPr>
              <a:t>税収入（億円）</a:t>
            </a:r>
            <a:endParaRPr kumimoji="1" lang="ja-JP" altLang="en-US" sz="1400" b="1" dirty="0">
              <a:latin typeface="Meiryo UI" panose="020B0604030504040204" pitchFamily="50" charset="-128"/>
              <a:ea typeface="Meiryo UI" panose="020B0604030504040204" pitchFamily="50" charset="-128"/>
            </a:endParaRPr>
          </a:p>
        </p:txBody>
      </p:sp>
      <p:sp>
        <p:nvSpPr>
          <p:cNvPr id="78" name="テキスト ボックス 77"/>
          <p:cNvSpPr txBox="1"/>
          <p:nvPr/>
        </p:nvSpPr>
        <p:spPr>
          <a:xfrm>
            <a:off x="4495074" y="1554396"/>
            <a:ext cx="400110" cy="1528624"/>
          </a:xfrm>
          <a:prstGeom prst="rect">
            <a:avLst/>
          </a:prstGeom>
          <a:noFill/>
        </p:spPr>
        <p:txBody>
          <a:bodyPr vert="eaVert" wrap="none" rtlCol="0">
            <a:spAutoFit/>
          </a:bodyPr>
          <a:lstStyle/>
          <a:p>
            <a:r>
              <a:rPr kumimoji="1" lang="ja-JP" altLang="en-US" sz="1400" b="1" dirty="0" smtClean="0">
                <a:latin typeface="Meiryo UI" panose="020B0604030504040204" pitchFamily="50" charset="-128"/>
                <a:ea typeface="Meiryo UI" panose="020B0604030504040204" pitchFamily="50" charset="-128"/>
              </a:rPr>
              <a:t>実質収支（億円）</a:t>
            </a:r>
            <a:endParaRPr kumimoji="1" lang="ja-JP" altLang="en-US" sz="1400" b="1" dirty="0">
              <a:latin typeface="Meiryo UI" panose="020B0604030504040204" pitchFamily="50" charset="-128"/>
              <a:ea typeface="Meiryo UI" panose="020B0604030504040204" pitchFamily="50" charset="-128"/>
            </a:endParaRPr>
          </a:p>
        </p:txBody>
      </p:sp>
      <p:sp>
        <p:nvSpPr>
          <p:cNvPr id="79" name="テキスト ボックス 78"/>
          <p:cNvSpPr txBox="1"/>
          <p:nvPr/>
        </p:nvSpPr>
        <p:spPr>
          <a:xfrm>
            <a:off x="31335" y="4664481"/>
            <a:ext cx="400110" cy="1708160"/>
          </a:xfrm>
          <a:prstGeom prst="rect">
            <a:avLst/>
          </a:prstGeom>
          <a:noFill/>
        </p:spPr>
        <p:txBody>
          <a:bodyPr vert="eaVert" wrap="none" rtlCol="0">
            <a:spAutoFit/>
          </a:bodyPr>
          <a:lstStyle/>
          <a:p>
            <a:r>
              <a:rPr kumimoji="1" lang="ja-JP" altLang="en-US" sz="1400" b="1" dirty="0" smtClean="0">
                <a:latin typeface="Meiryo UI" panose="020B0604030504040204" pitchFamily="50" charset="-128"/>
                <a:ea typeface="Meiryo UI" panose="020B0604030504040204" pitchFamily="50" charset="-128"/>
              </a:rPr>
              <a:t>地方債残高（億円）</a:t>
            </a:r>
            <a:endParaRPr kumimoji="1" lang="ja-JP" altLang="en-US" sz="1400" b="1" dirty="0">
              <a:latin typeface="Meiryo UI" panose="020B0604030504040204" pitchFamily="50" charset="-128"/>
              <a:ea typeface="Meiryo UI" panose="020B0604030504040204" pitchFamily="50" charset="-128"/>
            </a:endParaRPr>
          </a:p>
        </p:txBody>
      </p:sp>
      <p:sp>
        <p:nvSpPr>
          <p:cNvPr id="80" name="テキスト ボックス 79"/>
          <p:cNvSpPr txBox="1"/>
          <p:nvPr/>
        </p:nvSpPr>
        <p:spPr>
          <a:xfrm>
            <a:off x="4511727" y="4853441"/>
            <a:ext cx="400110" cy="1169551"/>
          </a:xfrm>
          <a:prstGeom prst="rect">
            <a:avLst/>
          </a:prstGeom>
          <a:noFill/>
        </p:spPr>
        <p:txBody>
          <a:bodyPr vert="eaVert" wrap="none" rtlCol="0">
            <a:spAutoFit/>
          </a:bodyPr>
          <a:lstStyle/>
          <a:p>
            <a:r>
              <a:rPr kumimoji="1" lang="ja-JP" altLang="en-US" sz="1400" b="1" dirty="0" smtClean="0">
                <a:latin typeface="Meiryo UI" panose="020B0604030504040204" pitchFamily="50" charset="-128"/>
                <a:ea typeface="Meiryo UI" panose="020B0604030504040204" pitchFamily="50" charset="-128"/>
              </a:rPr>
              <a:t>将来負担比率</a:t>
            </a:r>
            <a:endParaRPr kumimoji="1" lang="ja-JP" altLang="en-US" sz="1400" b="1" dirty="0">
              <a:latin typeface="Meiryo UI" panose="020B0604030504040204" pitchFamily="50" charset="-128"/>
              <a:ea typeface="Meiryo UI" panose="020B0604030504040204" pitchFamily="50" charset="-128"/>
            </a:endParaRPr>
          </a:p>
        </p:txBody>
      </p:sp>
      <p:sp>
        <p:nvSpPr>
          <p:cNvPr id="39" name="円/楕円 38"/>
          <p:cNvSpPr/>
          <p:nvPr/>
        </p:nvSpPr>
        <p:spPr>
          <a:xfrm>
            <a:off x="7572798" y="5426724"/>
            <a:ext cx="335594" cy="605338"/>
          </a:xfrm>
          <a:prstGeom prst="ellipse">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p:cNvSpPr txBox="1"/>
          <p:nvPr/>
        </p:nvSpPr>
        <p:spPr>
          <a:xfrm>
            <a:off x="945995" y="1439396"/>
            <a:ext cx="513282" cy="230832"/>
          </a:xfrm>
          <a:prstGeom prst="rect">
            <a:avLst/>
          </a:prstGeom>
          <a:noFill/>
        </p:spPr>
        <p:txBody>
          <a:bodyPr wrap="none" rtlCol="0">
            <a:spAutoFit/>
          </a:bodyPr>
          <a:lstStyle/>
          <a:p>
            <a:r>
              <a:rPr lang="en-US" altLang="ja-JP" sz="900" dirty="0" smtClean="0">
                <a:latin typeface="Meiryo UI" panose="020B0604030504040204" pitchFamily="50" charset="-128"/>
                <a:ea typeface="Meiryo UI" panose="020B0604030504040204" pitchFamily="50" charset="-128"/>
              </a:rPr>
              <a:t>6,708</a:t>
            </a:r>
            <a:endParaRPr kumimoji="1" lang="ja-JP" altLang="en-US" sz="900" dirty="0">
              <a:latin typeface="Meiryo UI" panose="020B0604030504040204" pitchFamily="50" charset="-128"/>
              <a:ea typeface="Meiryo UI" panose="020B0604030504040204" pitchFamily="50" charset="-128"/>
            </a:endParaRPr>
          </a:p>
        </p:txBody>
      </p:sp>
      <p:sp>
        <p:nvSpPr>
          <p:cNvPr id="8" name="テキスト ボックス 7"/>
          <p:cNvSpPr txBox="1"/>
          <p:nvPr/>
        </p:nvSpPr>
        <p:spPr>
          <a:xfrm>
            <a:off x="3892749" y="2742514"/>
            <a:ext cx="616856" cy="461665"/>
          </a:xfrm>
          <a:prstGeom prst="rect">
            <a:avLst/>
          </a:prstGeom>
          <a:noFill/>
        </p:spPr>
        <p:txBody>
          <a:bodyPr wrap="square" rtlCol="0">
            <a:spAutoFit/>
          </a:bodyPr>
          <a:lstStyle/>
          <a:p>
            <a:r>
              <a:rPr lang="ja-JP" altLang="en-US" sz="800" dirty="0">
                <a:latin typeface="Meiryo UI" panose="020B0604030504040204" pitchFamily="50" charset="-128"/>
                <a:ea typeface="Meiryo UI" panose="020B0604030504040204" pitchFamily="50" charset="-128"/>
              </a:rPr>
              <a:t>市民税</a:t>
            </a:r>
            <a:r>
              <a:rPr lang="ja-JP" altLang="en-US" sz="800" dirty="0" smtClean="0">
                <a:latin typeface="Meiryo UI" panose="020B0604030504040204" pitchFamily="50" charset="-128"/>
                <a:ea typeface="Meiryo UI" panose="020B0604030504040204" pitchFamily="50" charset="-128"/>
              </a:rPr>
              <a:t>は</a:t>
            </a:r>
            <a:r>
              <a:rPr lang="ja-JP" altLang="en-US" sz="800" dirty="0">
                <a:latin typeface="Meiryo UI" panose="020B0604030504040204" pitchFamily="50" charset="-128"/>
                <a:ea typeface="Meiryo UI" panose="020B0604030504040204" pitchFamily="50" charset="-128"/>
              </a:rPr>
              <a:t>法人</a:t>
            </a:r>
            <a:r>
              <a:rPr lang="ja-JP" altLang="en-US" sz="800" dirty="0" smtClean="0">
                <a:latin typeface="Meiryo UI" panose="020B0604030504040204" pitchFamily="50" charset="-128"/>
                <a:ea typeface="Meiryo UI" panose="020B0604030504040204" pitchFamily="50" charset="-128"/>
              </a:rPr>
              <a:t>と</a:t>
            </a:r>
            <a:r>
              <a:rPr lang="ja-JP" altLang="en-US" sz="800" dirty="0">
                <a:latin typeface="Meiryo UI" panose="020B0604030504040204" pitchFamily="50" charset="-128"/>
                <a:ea typeface="Meiryo UI" panose="020B0604030504040204" pitchFamily="50" charset="-128"/>
              </a:rPr>
              <a:t>個人</a:t>
            </a:r>
            <a:r>
              <a:rPr lang="ja-JP" altLang="en-US" sz="800" dirty="0" smtClean="0">
                <a:latin typeface="Meiryo UI" panose="020B0604030504040204" pitchFamily="50" charset="-128"/>
                <a:ea typeface="Meiryo UI" panose="020B0604030504040204" pitchFamily="50" charset="-128"/>
              </a:rPr>
              <a:t>の</a:t>
            </a:r>
            <a:r>
              <a:rPr lang="ja-JP" altLang="en-US" sz="800" dirty="0">
                <a:latin typeface="Meiryo UI" panose="020B0604030504040204" pitchFamily="50" charset="-128"/>
                <a:ea typeface="Meiryo UI" panose="020B0604030504040204" pitchFamily="50" charset="-128"/>
              </a:rPr>
              <a:t>合計</a:t>
            </a:r>
            <a:endParaRPr kumimoji="1" lang="ja-JP" altLang="en-US" sz="800" dirty="0">
              <a:latin typeface="Meiryo UI" panose="020B0604030504040204" pitchFamily="50" charset="-128"/>
              <a:ea typeface="Meiryo UI" panose="020B0604030504040204" pitchFamily="50" charset="-128"/>
            </a:endParaRPr>
          </a:p>
        </p:txBody>
      </p:sp>
      <p:sp>
        <p:nvSpPr>
          <p:cNvPr id="12" name="小波 11"/>
          <p:cNvSpPr/>
          <p:nvPr/>
        </p:nvSpPr>
        <p:spPr>
          <a:xfrm>
            <a:off x="7779259" y="1336112"/>
            <a:ext cx="360000" cy="72000"/>
          </a:xfrm>
          <a:prstGeom prst="doubleWav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p:nvSpPr>
        <p:spPr>
          <a:xfrm>
            <a:off x="4900977" y="969311"/>
            <a:ext cx="300251" cy="2847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テキスト ボックス 52"/>
          <p:cNvSpPr txBox="1"/>
          <p:nvPr/>
        </p:nvSpPr>
        <p:spPr>
          <a:xfrm>
            <a:off x="7779259" y="917748"/>
            <a:ext cx="401072" cy="230832"/>
          </a:xfrm>
          <a:prstGeom prst="rect">
            <a:avLst/>
          </a:prstGeom>
          <a:noFill/>
        </p:spPr>
        <p:txBody>
          <a:bodyPr wrap="none" rtlCol="0">
            <a:spAutoFit/>
          </a:bodyPr>
          <a:lstStyle/>
          <a:p>
            <a:r>
              <a:rPr lang="en-US" altLang="ja-JP" sz="900" dirty="0">
                <a:latin typeface="Meiryo UI" panose="020B0604030504040204" pitchFamily="50" charset="-128"/>
                <a:ea typeface="Meiryo UI" panose="020B0604030504040204" pitchFamily="50" charset="-128"/>
              </a:rPr>
              <a:t>242</a:t>
            </a:r>
            <a:endParaRPr kumimoji="1" lang="ja-JP" altLang="en-US" sz="900" dirty="0">
              <a:latin typeface="Meiryo UI" panose="020B0604030504040204" pitchFamily="50" charset="-128"/>
              <a:ea typeface="Meiryo UI" panose="020B0604030504040204" pitchFamily="50" charset="-128"/>
            </a:endParaRPr>
          </a:p>
        </p:txBody>
      </p:sp>
      <p:sp>
        <p:nvSpPr>
          <p:cNvPr id="40" name="テキスト ボックス 39"/>
          <p:cNvSpPr txBox="1"/>
          <p:nvPr/>
        </p:nvSpPr>
        <p:spPr>
          <a:xfrm>
            <a:off x="408613" y="1119822"/>
            <a:ext cx="389850" cy="215444"/>
          </a:xfrm>
          <a:prstGeom prst="rect">
            <a:avLst/>
          </a:prstGeom>
          <a:noFill/>
        </p:spPr>
        <p:txBody>
          <a:bodyPr wrap="none" rtlCol="0">
            <a:spAutoFit/>
          </a:bodyPr>
          <a:lstStyle/>
          <a:p>
            <a:r>
              <a:rPr kumimoji="1" lang="ja-JP" altLang="en-US" sz="800" dirty="0" smtClean="0">
                <a:latin typeface="Meiryo UI" panose="020B0604030504040204" pitchFamily="50" charset="-128"/>
                <a:ea typeface="Meiryo UI" panose="020B0604030504040204" pitchFamily="50" charset="-128"/>
              </a:rPr>
              <a:t>億円</a:t>
            </a:r>
            <a:endParaRPr kumimoji="1" lang="ja-JP" altLang="en-US" sz="800" dirty="0">
              <a:latin typeface="Meiryo UI" panose="020B0604030504040204" pitchFamily="50" charset="-128"/>
              <a:ea typeface="Meiryo UI" panose="020B0604030504040204" pitchFamily="50" charset="-128"/>
            </a:endParaRPr>
          </a:p>
        </p:txBody>
      </p:sp>
      <p:sp>
        <p:nvSpPr>
          <p:cNvPr id="41" name="テキスト ボックス 40"/>
          <p:cNvSpPr txBox="1"/>
          <p:nvPr/>
        </p:nvSpPr>
        <p:spPr>
          <a:xfrm>
            <a:off x="392887" y="4198169"/>
            <a:ext cx="389850" cy="215444"/>
          </a:xfrm>
          <a:prstGeom prst="rect">
            <a:avLst/>
          </a:prstGeom>
          <a:noFill/>
        </p:spPr>
        <p:txBody>
          <a:bodyPr wrap="none" rtlCol="0">
            <a:spAutoFit/>
          </a:bodyPr>
          <a:lstStyle/>
          <a:p>
            <a:r>
              <a:rPr kumimoji="1" lang="ja-JP" altLang="en-US" sz="800" dirty="0" smtClean="0">
                <a:latin typeface="Meiryo UI" panose="020B0604030504040204" pitchFamily="50" charset="-128"/>
                <a:ea typeface="Meiryo UI" panose="020B0604030504040204" pitchFamily="50" charset="-128"/>
              </a:rPr>
              <a:t>億円</a:t>
            </a:r>
            <a:endParaRPr kumimoji="1" lang="ja-JP" altLang="en-US" sz="800" dirty="0">
              <a:latin typeface="Meiryo UI" panose="020B0604030504040204" pitchFamily="50" charset="-128"/>
              <a:ea typeface="Meiryo UI" panose="020B0604030504040204" pitchFamily="50" charset="-128"/>
            </a:endParaRPr>
          </a:p>
        </p:txBody>
      </p:sp>
      <p:sp>
        <p:nvSpPr>
          <p:cNvPr id="42" name="テキスト ボックス 41"/>
          <p:cNvSpPr txBox="1"/>
          <p:nvPr/>
        </p:nvSpPr>
        <p:spPr>
          <a:xfrm>
            <a:off x="4866340" y="1054140"/>
            <a:ext cx="389850" cy="215444"/>
          </a:xfrm>
          <a:prstGeom prst="rect">
            <a:avLst/>
          </a:prstGeom>
          <a:noFill/>
        </p:spPr>
        <p:txBody>
          <a:bodyPr wrap="none" rtlCol="0">
            <a:spAutoFit/>
          </a:bodyPr>
          <a:lstStyle/>
          <a:p>
            <a:r>
              <a:rPr kumimoji="1" lang="ja-JP" altLang="en-US" sz="800" dirty="0" smtClean="0">
                <a:latin typeface="Meiryo UI" panose="020B0604030504040204" pitchFamily="50" charset="-128"/>
                <a:ea typeface="Meiryo UI" panose="020B0604030504040204" pitchFamily="50" charset="-128"/>
              </a:rPr>
              <a:t>億円</a:t>
            </a:r>
            <a:endParaRPr kumimoji="1" lang="ja-JP" altLang="en-US" sz="8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46617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6895532" y="6346594"/>
            <a:ext cx="2057400" cy="365125"/>
          </a:xfrm>
        </p:spPr>
        <p:txBody>
          <a:bodyPr/>
          <a:lstStyle/>
          <a:p>
            <a:fld id="{138CA411-231B-42B9-AF63-97A64194AA60}" type="slidenum">
              <a:rPr lang="ja-JP" altLang="en-US" smtClean="0"/>
              <a:pPr/>
              <a:t>2</a:t>
            </a:fld>
            <a:endParaRPr lang="ja-JP" altLang="en-US"/>
          </a:p>
        </p:txBody>
      </p:sp>
      <p:sp>
        <p:nvSpPr>
          <p:cNvPr id="5" name="テキスト ボックス 4"/>
          <p:cNvSpPr txBox="1"/>
          <p:nvPr/>
        </p:nvSpPr>
        <p:spPr>
          <a:xfrm>
            <a:off x="2195733" y="1334037"/>
            <a:ext cx="4320413" cy="4647426"/>
          </a:xfrm>
          <a:prstGeom prst="rect">
            <a:avLst/>
          </a:prstGeom>
          <a:noFill/>
        </p:spPr>
        <p:txBody>
          <a:bodyPr wrap="none" rtlCol="0">
            <a:spAutoFit/>
          </a:bodyPr>
          <a:lstStyle/>
          <a:p>
            <a:r>
              <a:rPr lang="ja-JP" altLang="en-US" b="1" dirty="0" smtClean="0">
                <a:latin typeface="Meiryo UI" panose="020B0604030504040204" pitchFamily="50" charset="-128"/>
                <a:ea typeface="Meiryo UI" panose="020B0604030504040204" pitchFamily="50" charset="-128"/>
              </a:rPr>
              <a:t>はじめに　改革評価プロジェクトとは</a:t>
            </a:r>
            <a:endParaRPr lang="en-US" altLang="ja-JP" b="1" dirty="0" smtClean="0">
              <a:latin typeface="Meiryo UI" panose="020B0604030504040204" pitchFamily="50" charset="-128"/>
              <a:ea typeface="Meiryo UI" panose="020B0604030504040204" pitchFamily="50" charset="-128"/>
            </a:endParaRPr>
          </a:p>
          <a:p>
            <a:endParaRPr lang="en-US" altLang="ja-JP" b="1" dirty="0">
              <a:latin typeface="Meiryo UI" panose="020B0604030504040204" pitchFamily="50" charset="-128"/>
              <a:ea typeface="Meiryo UI" panose="020B0604030504040204" pitchFamily="50" charset="-128"/>
            </a:endParaRPr>
          </a:p>
          <a:p>
            <a:r>
              <a:rPr lang="ja-JP" altLang="en-US" b="1" dirty="0" smtClean="0">
                <a:latin typeface="Meiryo UI" panose="020B0604030504040204" pitchFamily="50" charset="-128"/>
                <a:ea typeface="Meiryo UI" panose="020B0604030504040204" pitchFamily="50" charset="-128"/>
              </a:rPr>
              <a:t>第</a:t>
            </a:r>
            <a:r>
              <a:rPr lang="en-US" altLang="ja-JP" b="1" dirty="0">
                <a:latin typeface="Meiryo UI" panose="020B0604030504040204" pitchFamily="50" charset="-128"/>
                <a:ea typeface="Meiryo UI" panose="020B0604030504040204" pitchFamily="50" charset="-128"/>
              </a:rPr>
              <a:t>1</a:t>
            </a:r>
            <a:r>
              <a:rPr lang="ja-JP" altLang="en-US" b="1" dirty="0" smtClean="0">
                <a:latin typeface="Meiryo UI" panose="020B0604030504040204" pitchFamily="50" charset="-128"/>
                <a:ea typeface="Meiryo UI" panose="020B0604030504040204" pitchFamily="50" charset="-128"/>
              </a:rPr>
              <a:t>章　指標でみる大阪の</a:t>
            </a:r>
            <a:r>
              <a:rPr lang="en-US" altLang="ja-JP" b="1" dirty="0" smtClean="0">
                <a:latin typeface="Meiryo UI" panose="020B0604030504040204" pitchFamily="50" charset="-128"/>
                <a:ea typeface="Meiryo UI" panose="020B0604030504040204" pitchFamily="50" charset="-128"/>
              </a:rPr>
              <a:t>10</a:t>
            </a:r>
            <a:r>
              <a:rPr lang="ja-JP" altLang="en-US" b="1" dirty="0" smtClean="0">
                <a:latin typeface="Meiryo UI" panose="020B0604030504040204" pitchFamily="50" charset="-128"/>
                <a:ea typeface="Meiryo UI" panose="020B0604030504040204" pitchFamily="50" charset="-128"/>
              </a:rPr>
              <a:t>年</a:t>
            </a:r>
            <a:endParaRPr lang="en-US" altLang="ja-JP" b="1" dirty="0" smtClean="0">
              <a:latin typeface="Meiryo UI" panose="020B0604030504040204" pitchFamily="50" charset="-128"/>
              <a:ea typeface="Meiryo UI" panose="020B0604030504040204" pitchFamily="50" charset="-128"/>
            </a:endParaRPr>
          </a:p>
          <a:p>
            <a:endParaRPr lang="en-US" altLang="ja-JP" b="1" dirty="0">
              <a:latin typeface="Meiryo UI" panose="020B0604030504040204" pitchFamily="50" charset="-128"/>
              <a:ea typeface="Meiryo UI" panose="020B0604030504040204" pitchFamily="50" charset="-128"/>
            </a:endParaRPr>
          </a:p>
          <a:p>
            <a:r>
              <a:rPr lang="ja-JP" altLang="en-US" b="1" dirty="0" smtClean="0">
                <a:latin typeface="Meiryo UI" panose="020B0604030504040204" pitchFamily="50" charset="-128"/>
                <a:ea typeface="Meiryo UI" panose="020B0604030504040204" pitchFamily="50" charset="-128"/>
              </a:rPr>
              <a:t>第</a:t>
            </a:r>
            <a:r>
              <a:rPr lang="en-US" altLang="ja-JP" b="1" dirty="0" smtClean="0">
                <a:latin typeface="Meiryo UI" panose="020B0604030504040204" pitchFamily="50" charset="-128"/>
                <a:ea typeface="Meiryo UI" panose="020B0604030504040204" pitchFamily="50" charset="-128"/>
              </a:rPr>
              <a:t>2</a:t>
            </a:r>
            <a:r>
              <a:rPr lang="ja-JP" altLang="en-US" b="1" dirty="0" smtClean="0">
                <a:latin typeface="Meiryo UI" panose="020B0604030504040204" pitchFamily="50" charset="-128"/>
                <a:ea typeface="Meiryo UI" panose="020B0604030504040204" pitchFamily="50" charset="-128"/>
              </a:rPr>
              <a:t>章</a:t>
            </a:r>
            <a:r>
              <a:rPr lang="ja-JP" altLang="en-US" b="1" dirty="0">
                <a:latin typeface="Meiryo UI" panose="020B0604030504040204" pitchFamily="50" charset="-128"/>
                <a:ea typeface="Meiryo UI" panose="020B0604030504040204" pitchFamily="50" charset="-128"/>
              </a:rPr>
              <a:t>．１０年の府市改革の棚卸し</a:t>
            </a:r>
          </a:p>
          <a:p>
            <a:endParaRPr lang="en-US" altLang="ja-JP" b="1" dirty="0">
              <a:latin typeface="Meiryo UI" panose="020B0604030504040204" pitchFamily="50" charset="-128"/>
              <a:ea typeface="Meiryo UI" panose="020B0604030504040204" pitchFamily="50" charset="-128"/>
            </a:endParaRPr>
          </a:p>
          <a:p>
            <a:r>
              <a:rPr lang="ja-JP" altLang="en-US" b="1" dirty="0" smtClean="0">
                <a:latin typeface="Meiryo UI" panose="020B0604030504040204" pitchFamily="50" charset="-128"/>
                <a:ea typeface="Meiryo UI" panose="020B0604030504040204" pitchFamily="50" charset="-128"/>
              </a:rPr>
              <a:t>　１．改革の特徴と深化</a:t>
            </a:r>
            <a:endParaRPr lang="en-US" altLang="ja-JP" b="1" dirty="0" smtClean="0">
              <a:latin typeface="Meiryo UI" panose="020B0604030504040204" pitchFamily="50" charset="-128"/>
              <a:ea typeface="Meiryo UI" panose="020B0604030504040204" pitchFamily="50" charset="-128"/>
            </a:endParaRPr>
          </a:p>
          <a:p>
            <a:endParaRPr lang="en-US" altLang="ja-JP" sz="1100" b="1" dirty="0" smtClean="0">
              <a:latin typeface="Meiryo UI" panose="020B0604030504040204" pitchFamily="50" charset="-128"/>
              <a:ea typeface="Meiryo UI" panose="020B0604030504040204" pitchFamily="50" charset="-128"/>
            </a:endParaRPr>
          </a:p>
          <a:p>
            <a:r>
              <a:rPr lang="ja-JP" altLang="en-US" b="1" dirty="0" smtClean="0">
                <a:latin typeface="Meiryo UI" panose="020B0604030504040204" pitchFamily="50" charset="-128"/>
                <a:ea typeface="Meiryo UI" panose="020B0604030504040204" pitchFamily="50" charset="-128"/>
              </a:rPr>
              <a:t>　２．今回の改革評価結果と前回との比較</a:t>
            </a:r>
            <a:endParaRPr lang="en-US" altLang="ja-JP" b="1" dirty="0">
              <a:latin typeface="Meiryo UI" panose="020B0604030504040204" pitchFamily="50" charset="-128"/>
              <a:ea typeface="Meiryo UI" panose="020B0604030504040204" pitchFamily="50" charset="-128"/>
            </a:endParaRPr>
          </a:p>
          <a:p>
            <a:endParaRPr lang="en-US" altLang="ja-JP" sz="1200" b="1" dirty="0">
              <a:latin typeface="Meiryo UI" panose="020B0604030504040204" pitchFamily="50" charset="-128"/>
              <a:ea typeface="Meiryo UI" panose="020B0604030504040204" pitchFamily="50" charset="-128"/>
            </a:endParaRPr>
          </a:p>
          <a:p>
            <a:r>
              <a:rPr lang="ja-JP" altLang="en-US" b="1" dirty="0" smtClean="0">
                <a:latin typeface="Meiryo UI" panose="020B0604030504040204" pitchFamily="50" charset="-128"/>
                <a:ea typeface="Meiryo UI" panose="020B0604030504040204" pitchFamily="50" charset="-128"/>
              </a:rPr>
              <a:t>　３．主な取組み</a:t>
            </a:r>
            <a:endParaRPr lang="en-US" altLang="ja-JP" b="1" dirty="0" smtClean="0">
              <a:latin typeface="Meiryo UI" panose="020B0604030504040204" pitchFamily="50" charset="-128"/>
              <a:ea typeface="Meiryo UI" panose="020B0604030504040204" pitchFamily="50" charset="-128"/>
            </a:endParaRPr>
          </a:p>
          <a:p>
            <a:r>
              <a:rPr lang="ja-JP" altLang="en-US" sz="1600" dirty="0" smtClean="0">
                <a:latin typeface="Meiryo UI" panose="020B0604030504040204" pitchFamily="50" charset="-128"/>
                <a:ea typeface="Meiryo UI" panose="020B0604030504040204" pitchFamily="50" charset="-128"/>
              </a:rPr>
              <a:t>　　</a:t>
            </a:r>
            <a:endParaRPr lang="en-US" altLang="ja-JP" sz="1100" dirty="0" smtClean="0">
              <a:latin typeface="Meiryo UI" panose="020B0604030504040204" pitchFamily="50" charset="-128"/>
              <a:ea typeface="Meiryo UI" panose="020B0604030504040204" pitchFamily="50" charset="-128"/>
            </a:endParaRPr>
          </a:p>
          <a:p>
            <a:endParaRPr lang="en-US" altLang="ja-JP" sz="1100" dirty="0" smtClean="0">
              <a:latin typeface="Meiryo UI" panose="020B0604030504040204" pitchFamily="50" charset="-128"/>
              <a:ea typeface="Meiryo UI" panose="020B0604030504040204" pitchFamily="50" charset="-128"/>
            </a:endParaRPr>
          </a:p>
          <a:p>
            <a:endParaRPr lang="en-US" altLang="ja-JP" sz="1100" dirty="0" smtClean="0">
              <a:latin typeface="Meiryo UI" panose="020B0604030504040204" pitchFamily="50" charset="-128"/>
              <a:ea typeface="Meiryo UI" panose="020B0604030504040204" pitchFamily="50" charset="-128"/>
            </a:endParaRPr>
          </a:p>
          <a:p>
            <a:endParaRPr lang="en-US" altLang="ja-JP" sz="1100" dirty="0">
              <a:latin typeface="Meiryo UI" panose="020B0604030504040204" pitchFamily="50" charset="-128"/>
              <a:ea typeface="Meiryo UI" panose="020B0604030504040204" pitchFamily="50" charset="-128"/>
            </a:endParaRPr>
          </a:p>
          <a:p>
            <a:endParaRPr lang="en-US" altLang="ja-JP" sz="1100" dirty="0" smtClean="0">
              <a:latin typeface="Meiryo UI" panose="020B0604030504040204" pitchFamily="50" charset="-128"/>
              <a:ea typeface="Meiryo UI" panose="020B0604030504040204" pitchFamily="50" charset="-128"/>
            </a:endParaRPr>
          </a:p>
          <a:p>
            <a:endParaRPr lang="en-US" altLang="ja-JP" sz="1100" dirty="0">
              <a:latin typeface="Meiryo UI" panose="020B0604030504040204" pitchFamily="50" charset="-128"/>
              <a:ea typeface="Meiryo UI" panose="020B0604030504040204" pitchFamily="50" charset="-128"/>
            </a:endParaRPr>
          </a:p>
          <a:p>
            <a:endParaRPr lang="en-US" altLang="ja-JP" sz="1100" dirty="0" smtClean="0">
              <a:latin typeface="Meiryo UI" panose="020B0604030504040204" pitchFamily="50" charset="-128"/>
              <a:ea typeface="Meiryo UI" panose="020B0604030504040204" pitchFamily="50" charset="-128"/>
            </a:endParaRPr>
          </a:p>
          <a:p>
            <a:endParaRPr lang="en-US" altLang="ja-JP" sz="1100" dirty="0" smtClean="0">
              <a:latin typeface="Meiryo UI" panose="020B0604030504040204" pitchFamily="50" charset="-128"/>
              <a:ea typeface="Meiryo UI" panose="020B0604030504040204" pitchFamily="50" charset="-128"/>
            </a:endParaRPr>
          </a:p>
          <a:p>
            <a:r>
              <a:rPr kumimoji="1" lang="ja-JP" altLang="en-US" b="1" dirty="0" smtClean="0">
                <a:latin typeface="Meiryo UI" panose="020B0604030504040204" pitchFamily="50" charset="-128"/>
                <a:ea typeface="Meiryo UI" panose="020B0604030504040204" pitchFamily="50" charset="-128"/>
              </a:rPr>
              <a:t>第</a:t>
            </a:r>
            <a:r>
              <a:rPr kumimoji="1" lang="en-US" altLang="ja-JP" b="1" dirty="0" smtClean="0">
                <a:latin typeface="Meiryo UI" panose="020B0604030504040204" pitchFamily="50" charset="-128"/>
                <a:ea typeface="Meiryo UI" panose="020B0604030504040204" pitchFamily="50" charset="-128"/>
              </a:rPr>
              <a:t>3</a:t>
            </a:r>
            <a:r>
              <a:rPr kumimoji="1" lang="ja-JP" altLang="en-US" b="1" dirty="0" smtClean="0">
                <a:latin typeface="Meiryo UI" panose="020B0604030504040204" pitchFamily="50" charset="-128"/>
                <a:ea typeface="Meiryo UI" panose="020B0604030504040204" pitchFamily="50" charset="-128"/>
              </a:rPr>
              <a:t>章　改革評価のまとめと今後の課題</a:t>
            </a:r>
            <a:endParaRPr kumimoji="1" lang="en-US" altLang="ja-JP" b="1" dirty="0" smtClean="0">
              <a:latin typeface="Meiryo UI" panose="020B0604030504040204" pitchFamily="50" charset="-128"/>
              <a:ea typeface="Meiryo UI" panose="020B0604030504040204" pitchFamily="50" charset="-128"/>
            </a:endParaRPr>
          </a:p>
        </p:txBody>
      </p:sp>
      <p:sp>
        <p:nvSpPr>
          <p:cNvPr id="2" name="テキスト ボックス 1"/>
          <p:cNvSpPr txBox="1"/>
          <p:nvPr/>
        </p:nvSpPr>
        <p:spPr>
          <a:xfrm>
            <a:off x="713756" y="1337314"/>
            <a:ext cx="954107" cy="369332"/>
          </a:xfrm>
          <a:prstGeom prst="rect">
            <a:avLst/>
          </a:prstGeom>
          <a:noFill/>
        </p:spPr>
        <p:txBody>
          <a:bodyPr wrap="none" rtlCol="0">
            <a:spAutoFit/>
          </a:bodyPr>
          <a:lstStyle/>
          <a:p>
            <a:r>
              <a:rPr lang="ja-JP" altLang="en-US" b="1" dirty="0" smtClean="0">
                <a:latin typeface="Meiryo UI" panose="020B0604030504040204" pitchFamily="50" charset="-128"/>
                <a:ea typeface="Meiryo UI" panose="020B0604030504040204" pitchFamily="50" charset="-128"/>
              </a:rPr>
              <a:t>目　　次</a:t>
            </a:r>
            <a:endParaRPr kumimoji="1" lang="ja-JP" altLang="en-US" b="1" dirty="0">
              <a:latin typeface="Meiryo UI" panose="020B0604030504040204" pitchFamily="50" charset="-128"/>
              <a:ea typeface="Meiryo UI" panose="020B0604030504040204" pitchFamily="50" charset="-128"/>
            </a:endParaRPr>
          </a:p>
        </p:txBody>
      </p:sp>
      <p:cxnSp>
        <p:nvCxnSpPr>
          <p:cNvPr id="6" name="直線コネクタ 5"/>
          <p:cNvCxnSpPr/>
          <p:nvPr/>
        </p:nvCxnSpPr>
        <p:spPr>
          <a:xfrm>
            <a:off x="405980" y="1132596"/>
            <a:ext cx="1476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線コネクタ 6"/>
          <p:cNvCxnSpPr/>
          <p:nvPr/>
        </p:nvCxnSpPr>
        <p:spPr>
          <a:xfrm flipV="1">
            <a:off x="2187866" y="1132596"/>
            <a:ext cx="6516000" cy="210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正方形/長方形 2"/>
          <p:cNvSpPr/>
          <p:nvPr/>
        </p:nvSpPr>
        <p:spPr>
          <a:xfrm>
            <a:off x="5690085" y="4270478"/>
            <a:ext cx="2958360" cy="954107"/>
          </a:xfrm>
          <a:prstGeom prst="rect">
            <a:avLst/>
          </a:prstGeom>
        </p:spPr>
        <p:txBody>
          <a:bodyPr wrap="square">
            <a:spAutoFit/>
          </a:bodyPr>
          <a:lstStyle/>
          <a:p>
            <a:r>
              <a:rPr lang="en-US" altLang="ja-JP" sz="1400" dirty="0" smtClean="0">
                <a:latin typeface="Meiryo UI" panose="020B0604030504040204" pitchFamily="50" charset="-128"/>
                <a:ea typeface="Meiryo UI" panose="020B0604030504040204" pitchFamily="50" charset="-128"/>
              </a:rPr>
              <a:t>HOW</a:t>
            </a:r>
            <a:r>
              <a:rPr lang="ja-JP" altLang="en-US" sz="1400" dirty="0" smtClean="0">
                <a:latin typeface="Meiryo UI" panose="020B0604030504040204" pitchFamily="50" charset="-128"/>
                <a:ea typeface="Meiryo UI" panose="020B0604030504040204" pitchFamily="50" charset="-128"/>
              </a:rPr>
              <a:t>１　府</a:t>
            </a:r>
            <a:r>
              <a:rPr lang="ja-JP" altLang="en-US" sz="1400" dirty="0">
                <a:latin typeface="Meiryo UI" panose="020B0604030504040204" pitchFamily="50" charset="-128"/>
                <a:ea typeface="Meiryo UI" panose="020B0604030504040204" pitchFamily="50" charset="-128"/>
              </a:rPr>
              <a:t>市</a:t>
            </a:r>
            <a:r>
              <a:rPr lang="ja-JP" altLang="en-US" sz="1400" dirty="0" smtClean="0">
                <a:latin typeface="Meiryo UI" panose="020B0604030504040204" pitchFamily="50" charset="-128"/>
                <a:ea typeface="Meiryo UI" panose="020B0604030504040204" pitchFamily="50" charset="-128"/>
              </a:rPr>
              <a:t>連携の更なる強化</a:t>
            </a:r>
            <a:endParaRPr lang="en-US" altLang="ja-JP" sz="1400" dirty="0">
              <a:latin typeface="Meiryo UI" panose="020B0604030504040204" pitchFamily="50" charset="-128"/>
              <a:ea typeface="Meiryo UI" panose="020B0604030504040204" pitchFamily="50" charset="-128"/>
            </a:endParaRPr>
          </a:p>
          <a:p>
            <a:r>
              <a:rPr lang="en-US" altLang="ja-JP" sz="1400" dirty="0" smtClean="0">
                <a:latin typeface="Meiryo UI" panose="020B0604030504040204" pitchFamily="50" charset="-128"/>
                <a:ea typeface="Meiryo UI" panose="020B0604030504040204" pitchFamily="50" charset="-128"/>
              </a:rPr>
              <a:t>HOW</a:t>
            </a:r>
            <a:r>
              <a:rPr lang="ja-JP" altLang="en-US" sz="1400" dirty="0" smtClean="0">
                <a:latin typeface="Meiryo UI" panose="020B0604030504040204" pitchFamily="50" charset="-128"/>
                <a:ea typeface="Meiryo UI" panose="020B0604030504040204" pitchFamily="50" charset="-128"/>
              </a:rPr>
              <a:t>２　民間との協業</a:t>
            </a:r>
            <a:r>
              <a:rPr lang="ja-JP" altLang="en-US" sz="1400" dirty="0">
                <a:latin typeface="Meiryo UI" panose="020B0604030504040204" pitchFamily="50" charset="-128"/>
                <a:ea typeface="Meiryo UI" panose="020B0604030504040204" pitchFamily="50" charset="-128"/>
              </a:rPr>
              <a:t>多様化</a:t>
            </a:r>
            <a:endParaRPr lang="en-US" altLang="ja-JP" sz="1400" dirty="0" smtClean="0">
              <a:latin typeface="Meiryo UI" panose="020B0604030504040204" pitchFamily="50" charset="-128"/>
              <a:ea typeface="Meiryo UI" panose="020B0604030504040204" pitchFamily="50" charset="-128"/>
            </a:endParaRPr>
          </a:p>
          <a:p>
            <a:r>
              <a:rPr lang="en-US" altLang="ja-JP" sz="1400" dirty="0" smtClean="0">
                <a:latin typeface="Meiryo UI" panose="020B0604030504040204" pitchFamily="50" charset="-128"/>
                <a:ea typeface="Meiryo UI" panose="020B0604030504040204" pitchFamily="50" charset="-128"/>
              </a:rPr>
              <a:t>HOW</a:t>
            </a:r>
            <a:r>
              <a:rPr lang="ja-JP" altLang="en-US" sz="1400" dirty="0" smtClean="0">
                <a:latin typeface="Meiryo UI" panose="020B0604030504040204" pitchFamily="50" charset="-128"/>
                <a:ea typeface="Meiryo UI" panose="020B0604030504040204" pitchFamily="50" charset="-128"/>
              </a:rPr>
              <a:t>３　国との協調</a:t>
            </a:r>
            <a:r>
              <a:rPr lang="ja-JP" altLang="en-US" sz="1400" dirty="0">
                <a:latin typeface="Meiryo UI" panose="020B0604030504040204" pitchFamily="50" charset="-128"/>
                <a:ea typeface="Meiryo UI" panose="020B0604030504040204" pitchFamily="50" charset="-128"/>
              </a:rPr>
              <a:t>連携</a:t>
            </a:r>
            <a:endParaRPr lang="en-US" altLang="ja-JP" sz="1400" dirty="0" smtClean="0">
              <a:latin typeface="Meiryo UI" panose="020B0604030504040204" pitchFamily="50" charset="-128"/>
              <a:ea typeface="Meiryo UI" panose="020B0604030504040204" pitchFamily="50" charset="-128"/>
            </a:endParaRPr>
          </a:p>
          <a:p>
            <a:r>
              <a:rPr lang="en-US" altLang="ja-JP" sz="1400" dirty="0" smtClean="0">
                <a:latin typeface="Meiryo UI" panose="020B0604030504040204" pitchFamily="50" charset="-128"/>
                <a:ea typeface="Meiryo UI" panose="020B0604030504040204" pitchFamily="50" charset="-128"/>
              </a:rPr>
              <a:t>HOW</a:t>
            </a:r>
            <a:r>
              <a:rPr lang="ja-JP" altLang="en-US" sz="1400" dirty="0" smtClean="0">
                <a:latin typeface="Meiryo UI" panose="020B0604030504040204" pitchFamily="50" charset="-128"/>
                <a:ea typeface="Meiryo UI" panose="020B0604030504040204" pitchFamily="50" charset="-128"/>
              </a:rPr>
              <a:t>４　市区町村との連携強化</a:t>
            </a:r>
            <a:endParaRPr lang="en-US" altLang="ja-JP" sz="1400" dirty="0">
              <a:latin typeface="Meiryo UI" panose="020B0604030504040204" pitchFamily="50" charset="-128"/>
              <a:ea typeface="Meiryo UI" panose="020B0604030504040204" pitchFamily="50" charset="-128"/>
            </a:endParaRPr>
          </a:p>
        </p:txBody>
      </p:sp>
      <p:sp>
        <p:nvSpPr>
          <p:cNvPr id="8" name="正方形/長方形 7"/>
          <p:cNvSpPr/>
          <p:nvPr/>
        </p:nvSpPr>
        <p:spPr>
          <a:xfrm>
            <a:off x="2861731" y="4296770"/>
            <a:ext cx="3304996" cy="954107"/>
          </a:xfrm>
          <a:prstGeom prst="rect">
            <a:avLst/>
          </a:prstGeom>
        </p:spPr>
        <p:txBody>
          <a:bodyPr wrap="square">
            <a:spAutoFit/>
          </a:bodyPr>
          <a:lstStyle/>
          <a:p>
            <a:r>
              <a:rPr lang="en-US" altLang="ja-JP" sz="1400" dirty="0">
                <a:latin typeface="Meiryo UI" panose="020B0604030504040204" pitchFamily="50" charset="-128"/>
                <a:ea typeface="Meiryo UI" panose="020B0604030504040204" pitchFamily="50" charset="-128"/>
              </a:rPr>
              <a:t>WHAT</a:t>
            </a:r>
            <a:r>
              <a:rPr lang="ja-JP" altLang="en-US" sz="1400" dirty="0" smtClean="0">
                <a:latin typeface="Meiryo UI" panose="020B0604030504040204" pitchFamily="50" charset="-128"/>
                <a:ea typeface="Meiryo UI" panose="020B0604030504040204" pitchFamily="50" charset="-128"/>
              </a:rPr>
              <a:t>１　成長</a:t>
            </a:r>
            <a:r>
              <a:rPr lang="ja-JP" altLang="en-US" sz="1400" dirty="0">
                <a:latin typeface="Meiryo UI" panose="020B0604030504040204" pitchFamily="50" charset="-128"/>
                <a:ea typeface="Meiryo UI" panose="020B0604030504040204" pitchFamily="50" charset="-128"/>
              </a:rPr>
              <a:t>戦略</a:t>
            </a:r>
            <a:endParaRPr lang="en-US" altLang="ja-JP" sz="1400" dirty="0">
              <a:latin typeface="Meiryo UI" panose="020B0604030504040204" pitchFamily="50" charset="-128"/>
              <a:ea typeface="Meiryo UI" panose="020B0604030504040204" pitchFamily="50" charset="-128"/>
            </a:endParaRPr>
          </a:p>
          <a:p>
            <a:r>
              <a:rPr lang="en-US" altLang="ja-JP" sz="1400" dirty="0" smtClean="0">
                <a:latin typeface="Meiryo UI" panose="020B0604030504040204" pitchFamily="50" charset="-128"/>
                <a:ea typeface="Meiryo UI" panose="020B0604030504040204" pitchFamily="50" charset="-128"/>
              </a:rPr>
              <a:t>WHAT</a:t>
            </a:r>
            <a:r>
              <a:rPr lang="ja-JP" altLang="en-US" sz="1400" dirty="0" smtClean="0">
                <a:latin typeface="Meiryo UI" panose="020B0604030504040204" pitchFamily="50" charset="-128"/>
                <a:ea typeface="Meiryo UI" panose="020B0604030504040204" pitchFamily="50" charset="-128"/>
              </a:rPr>
              <a:t>２　インフラ</a:t>
            </a:r>
            <a:r>
              <a:rPr lang="ja-JP" altLang="en-US" sz="1400" dirty="0">
                <a:latin typeface="Meiryo UI" panose="020B0604030504040204" pitchFamily="50" charset="-128"/>
                <a:ea typeface="Meiryo UI" panose="020B0604030504040204" pitchFamily="50" charset="-128"/>
              </a:rPr>
              <a:t>戦略</a:t>
            </a:r>
            <a:endParaRPr lang="en-US" altLang="ja-JP" sz="1400" dirty="0">
              <a:latin typeface="Meiryo UI" panose="020B0604030504040204" pitchFamily="50" charset="-128"/>
              <a:ea typeface="Meiryo UI" panose="020B0604030504040204" pitchFamily="50" charset="-128"/>
            </a:endParaRPr>
          </a:p>
          <a:p>
            <a:r>
              <a:rPr lang="en-US" altLang="ja-JP" sz="1400" dirty="0" smtClean="0">
                <a:latin typeface="Meiryo UI" panose="020B0604030504040204" pitchFamily="50" charset="-128"/>
                <a:ea typeface="Meiryo UI" panose="020B0604030504040204" pitchFamily="50" charset="-128"/>
              </a:rPr>
              <a:t>WHAT</a:t>
            </a:r>
            <a:r>
              <a:rPr lang="ja-JP" altLang="en-US" sz="1400" dirty="0" smtClean="0">
                <a:latin typeface="Meiryo UI" panose="020B0604030504040204" pitchFamily="50" charset="-128"/>
                <a:ea typeface="Meiryo UI" panose="020B0604030504040204" pitchFamily="50" charset="-128"/>
              </a:rPr>
              <a:t>３　社会</a:t>
            </a:r>
            <a:r>
              <a:rPr lang="ja-JP" altLang="en-US" sz="1400" dirty="0">
                <a:latin typeface="Meiryo UI" panose="020B0604030504040204" pitchFamily="50" charset="-128"/>
                <a:ea typeface="Meiryo UI" panose="020B0604030504040204" pitchFamily="50" charset="-128"/>
              </a:rPr>
              <a:t>政策のイノベーション</a:t>
            </a:r>
            <a:endParaRPr lang="en-US" altLang="ja-JP" sz="1400" dirty="0">
              <a:latin typeface="Meiryo UI" panose="020B0604030504040204" pitchFamily="50" charset="-128"/>
              <a:ea typeface="Meiryo UI" panose="020B0604030504040204" pitchFamily="50" charset="-128"/>
            </a:endParaRPr>
          </a:p>
          <a:p>
            <a:r>
              <a:rPr lang="en-US" altLang="ja-JP" sz="1400" dirty="0" smtClean="0">
                <a:latin typeface="Meiryo UI" panose="020B0604030504040204" pitchFamily="50" charset="-128"/>
                <a:ea typeface="Meiryo UI" panose="020B0604030504040204" pitchFamily="50" charset="-128"/>
              </a:rPr>
              <a:t>WHAT</a:t>
            </a:r>
            <a:r>
              <a:rPr lang="ja-JP" altLang="en-US" sz="1400" dirty="0" smtClean="0">
                <a:latin typeface="Meiryo UI" panose="020B0604030504040204" pitchFamily="50" charset="-128"/>
                <a:ea typeface="Meiryo UI" panose="020B0604030504040204" pitchFamily="50" charset="-128"/>
              </a:rPr>
              <a:t>４　いわゆる</a:t>
            </a:r>
            <a:r>
              <a:rPr lang="ja-JP" altLang="en-US" sz="1400" dirty="0">
                <a:latin typeface="Meiryo UI" panose="020B0604030504040204" pitchFamily="50" charset="-128"/>
                <a:ea typeface="Meiryo UI" panose="020B0604030504040204" pitchFamily="50" charset="-128"/>
              </a:rPr>
              <a:t>行政改革</a:t>
            </a:r>
            <a:endParaRPr lang="en-US" altLang="ja-JP" sz="1400" dirty="0">
              <a:latin typeface="Meiryo UI" panose="020B0604030504040204" pitchFamily="50" charset="-128"/>
              <a:ea typeface="Meiryo UI" panose="020B0604030504040204" pitchFamily="50" charset="-128"/>
            </a:endParaRPr>
          </a:p>
        </p:txBody>
      </p:sp>
      <p:sp>
        <p:nvSpPr>
          <p:cNvPr id="9" name="大かっこ 8"/>
          <p:cNvSpPr/>
          <p:nvPr/>
        </p:nvSpPr>
        <p:spPr>
          <a:xfrm>
            <a:off x="2776925" y="4310719"/>
            <a:ext cx="5697374" cy="914400"/>
          </a:xfrm>
          <a:prstGeom prst="bracketPair">
            <a:avLst>
              <a:gd name="adj" fmla="val 12442"/>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985367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20</a:t>
            </a:fld>
            <a:endParaRPr lang="ja-JP" altLang="en-US"/>
          </a:p>
        </p:txBody>
      </p:sp>
      <p:sp>
        <p:nvSpPr>
          <p:cNvPr id="2" name="テキスト ボックス 1"/>
          <p:cNvSpPr txBox="1"/>
          <p:nvPr/>
        </p:nvSpPr>
        <p:spPr>
          <a:xfrm>
            <a:off x="1443202" y="1106054"/>
            <a:ext cx="6348213" cy="584775"/>
          </a:xfrm>
          <a:prstGeom prst="rect">
            <a:avLst/>
          </a:prstGeom>
          <a:noFill/>
        </p:spPr>
        <p:txBody>
          <a:bodyPr wrap="none" rtlCol="0">
            <a:spAutoFit/>
          </a:bodyPr>
          <a:lstStyle/>
          <a:p>
            <a:r>
              <a:rPr kumimoji="1" lang="ja-JP" altLang="en-US" sz="3200" dirty="0" smtClean="0">
                <a:latin typeface="Meiryo UI" panose="020B0604030504040204" pitchFamily="50" charset="-128"/>
                <a:ea typeface="Meiryo UI" panose="020B0604030504040204" pitchFamily="50" charset="-128"/>
              </a:rPr>
              <a:t>第</a:t>
            </a:r>
            <a:r>
              <a:rPr lang="ja-JP" altLang="en-US" sz="3200" dirty="0">
                <a:latin typeface="Meiryo UI" panose="020B0604030504040204" pitchFamily="50" charset="-128"/>
                <a:ea typeface="Meiryo UI" panose="020B0604030504040204" pitchFamily="50" charset="-128"/>
              </a:rPr>
              <a:t>２</a:t>
            </a:r>
            <a:r>
              <a:rPr kumimoji="1" lang="ja-JP" altLang="en-US" sz="3200" dirty="0" smtClean="0">
                <a:latin typeface="Meiryo UI" panose="020B0604030504040204" pitchFamily="50" charset="-128"/>
                <a:ea typeface="Meiryo UI" panose="020B0604030504040204" pitchFamily="50" charset="-128"/>
              </a:rPr>
              <a:t>章　１０年の府市改革の棚卸し</a:t>
            </a:r>
            <a:endParaRPr kumimoji="1" lang="en-US" altLang="ja-JP" sz="3200" dirty="0" smtClean="0">
              <a:latin typeface="Meiryo UI" panose="020B0604030504040204" pitchFamily="50" charset="-128"/>
              <a:ea typeface="Meiryo UI" panose="020B0604030504040204" pitchFamily="50" charset="-128"/>
            </a:endParaRPr>
          </a:p>
        </p:txBody>
      </p:sp>
      <p:sp>
        <p:nvSpPr>
          <p:cNvPr id="3" name="テキスト ボックス 2"/>
          <p:cNvSpPr txBox="1"/>
          <p:nvPr/>
        </p:nvSpPr>
        <p:spPr>
          <a:xfrm>
            <a:off x="1571991" y="2627456"/>
            <a:ext cx="5636479" cy="1938992"/>
          </a:xfrm>
          <a:prstGeom prst="rect">
            <a:avLst/>
          </a:prstGeom>
          <a:noFill/>
        </p:spPr>
        <p:txBody>
          <a:bodyPr wrap="none" rtlCol="0">
            <a:spAutoFit/>
          </a:bodyPr>
          <a:lstStyle/>
          <a:p>
            <a:r>
              <a:rPr lang="ja-JP" altLang="en-US" sz="2400" dirty="0" smtClean="0">
                <a:latin typeface="Meiryo UI" panose="020B0604030504040204" pitchFamily="50" charset="-128"/>
                <a:ea typeface="Meiryo UI" panose="020B0604030504040204" pitchFamily="50" charset="-128"/>
              </a:rPr>
              <a:t>１</a:t>
            </a:r>
            <a:r>
              <a:rPr lang="ja-JP" altLang="en-US" sz="2400" dirty="0">
                <a:latin typeface="Meiryo UI" panose="020B0604030504040204" pitchFamily="50" charset="-128"/>
                <a:ea typeface="Meiryo UI" panose="020B0604030504040204" pitchFamily="50" charset="-128"/>
              </a:rPr>
              <a:t>．</a:t>
            </a:r>
            <a:r>
              <a:rPr kumimoji="1" lang="ja-JP" altLang="en-US" sz="2400" dirty="0" smtClean="0">
                <a:latin typeface="Meiryo UI" panose="020B0604030504040204" pitchFamily="50" charset="-128"/>
                <a:ea typeface="Meiryo UI" panose="020B0604030504040204" pitchFamily="50" charset="-128"/>
              </a:rPr>
              <a:t>改革の特徴と深化</a:t>
            </a:r>
            <a:endParaRPr kumimoji="1" lang="en-US" altLang="ja-JP" sz="2400" dirty="0" smtClean="0">
              <a:latin typeface="Meiryo UI" panose="020B0604030504040204" pitchFamily="50" charset="-128"/>
              <a:ea typeface="Meiryo UI" panose="020B0604030504040204" pitchFamily="50" charset="-128"/>
            </a:endParaRPr>
          </a:p>
          <a:p>
            <a:endParaRPr lang="en-US" altLang="ja-JP" sz="2400" dirty="0">
              <a:latin typeface="Meiryo UI" panose="020B0604030504040204" pitchFamily="50" charset="-128"/>
              <a:ea typeface="Meiryo UI" panose="020B0604030504040204" pitchFamily="50" charset="-128"/>
            </a:endParaRPr>
          </a:p>
          <a:p>
            <a:r>
              <a:rPr kumimoji="1" lang="ja-JP" altLang="en-US" sz="2400" dirty="0" smtClean="0">
                <a:latin typeface="Meiryo UI" panose="020B0604030504040204" pitchFamily="50" charset="-128"/>
                <a:ea typeface="Meiryo UI" panose="020B0604030504040204" pitchFamily="50" charset="-128"/>
              </a:rPr>
              <a:t>２．今回の改革評価の結果と前回との比較</a:t>
            </a:r>
            <a:endParaRPr kumimoji="1" lang="en-US" altLang="ja-JP" sz="2400" dirty="0" smtClean="0">
              <a:latin typeface="Meiryo UI" panose="020B0604030504040204" pitchFamily="50" charset="-128"/>
              <a:ea typeface="Meiryo UI" panose="020B0604030504040204" pitchFamily="50" charset="-128"/>
            </a:endParaRPr>
          </a:p>
          <a:p>
            <a:endParaRPr lang="en-US" altLang="ja-JP" sz="2400" dirty="0">
              <a:latin typeface="Meiryo UI" panose="020B0604030504040204" pitchFamily="50" charset="-128"/>
              <a:ea typeface="Meiryo UI" panose="020B0604030504040204" pitchFamily="50" charset="-128"/>
            </a:endParaRPr>
          </a:p>
          <a:p>
            <a:r>
              <a:rPr kumimoji="1" lang="ja-JP" altLang="en-US" sz="2400" dirty="0" smtClean="0">
                <a:latin typeface="Meiryo UI" panose="020B0604030504040204" pitchFamily="50" charset="-128"/>
                <a:ea typeface="Meiryo UI" panose="020B0604030504040204" pitchFamily="50" charset="-128"/>
              </a:rPr>
              <a:t>３．主な取組み</a:t>
            </a:r>
            <a:endParaRPr kumimoji="1" lang="ja-JP" altLang="en-US" sz="2400" dirty="0">
              <a:latin typeface="Meiryo UI" panose="020B0604030504040204" pitchFamily="50" charset="-128"/>
              <a:ea typeface="Meiryo UI" panose="020B0604030504040204" pitchFamily="50" charset="-128"/>
            </a:endParaRPr>
          </a:p>
        </p:txBody>
      </p:sp>
      <p:cxnSp>
        <p:nvCxnSpPr>
          <p:cNvPr id="5" name="直線コネクタ 4"/>
          <p:cNvCxnSpPr/>
          <p:nvPr/>
        </p:nvCxnSpPr>
        <p:spPr>
          <a:xfrm>
            <a:off x="778986" y="1978838"/>
            <a:ext cx="7992888" cy="0"/>
          </a:xfrm>
          <a:prstGeom prst="line">
            <a:avLst/>
          </a:prstGeom>
          <a:ln w="3810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512951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6968233" y="6226506"/>
            <a:ext cx="2057400" cy="365125"/>
          </a:xfrm>
        </p:spPr>
        <p:txBody>
          <a:bodyPr/>
          <a:lstStyle/>
          <a:p>
            <a:fld id="{138CA411-231B-42B9-AF63-97A64194AA60}" type="slidenum">
              <a:rPr lang="ja-JP" altLang="en-US" smtClean="0"/>
              <a:pPr/>
              <a:t>21</a:t>
            </a:fld>
            <a:endParaRPr lang="ja-JP" altLang="en-US"/>
          </a:p>
        </p:txBody>
      </p:sp>
      <p:cxnSp>
        <p:nvCxnSpPr>
          <p:cNvPr id="8" name="直線コネクタ 7"/>
          <p:cNvCxnSpPr/>
          <p:nvPr/>
        </p:nvCxnSpPr>
        <p:spPr>
          <a:xfrm>
            <a:off x="196398" y="615109"/>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270457" y="106822"/>
            <a:ext cx="2989921"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１</a:t>
            </a:r>
            <a:r>
              <a:rPr lang="ja-JP" altLang="en-US" sz="2400" dirty="0" smtClean="0">
                <a:latin typeface="Meiryo UI" panose="020B0604030504040204" pitchFamily="50" charset="-128"/>
                <a:ea typeface="Meiryo UI" panose="020B0604030504040204" pitchFamily="50" charset="-128"/>
              </a:rPr>
              <a:t>　改革の特徴と深化</a:t>
            </a:r>
            <a:endParaRPr kumimoji="1" lang="ja-JP" altLang="en-US" dirty="0">
              <a:latin typeface="Meiryo UI" panose="020B0604030504040204" pitchFamily="50" charset="-128"/>
              <a:ea typeface="Meiryo UI" panose="020B0604030504040204" pitchFamily="50" charset="-128"/>
            </a:endParaRPr>
          </a:p>
        </p:txBody>
      </p:sp>
      <p:sp>
        <p:nvSpPr>
          <p:cNvPr id="3" name="テキスト ボックス 2"/>
          <p:cNvSpPr txBox="1"/>
          <p:nvPr/>
        </p:nvSpPr>
        <p:spPr>
          <a:xfrm>
            <a:off x="676512" y="1078580"/>
            <a:ext cx="7833306" cy="1384995"/>
          </a:xfrm>
          <a:prstGeom prst="rect">
            <a:avLst/>
          </a:prstGeom>
          <a:noFill/>
        </p:spPr>
        <p:txBody>
          <a:bodyPr wrap="square" rtlCol="0">
            <a:spAutoFit/>
          </a:bodyPr>
          <a:lstStyle/>
          <a:p>
            <a:pPr marL="285750" indent="-285750">
              <a:buFont typeface="Arial" panose="020B0604020202020204" pitchFamily="34" charset="0"/>
              <a:buChar char="•"/>
            </a:pPr>
            <a:r>
              <a:rPr lang="ja-JP" altLang="en-US" dirty="0" smtClean="0">
                <a:latin typeface="Meiryo UI" panose="020B0604030504040204" pitchFamily="50" charset="-128"/>
                <a:ea typeface="Meiryo UI" panose="020B0604030504040204" pitchFamily="50" charset="-128"/>
              </a:rPr>
              <a:t>今回の改革評価の特徴は、改革の対象の広さや重層性（</a:t>
            </a:r>
            <a:r>
              <a:rPr lang="en-US" altLang="ja-JP" dirty="0" smtClean="0">
                <a:latin typeface="Meiryo UI" panose="020B0604030504040204" pitchFamily="50" charset="-128"/>
                <a:ea typeface="Meiryo UI" panose="020B0604030504040204" pitchFamily="50" charset="-128"/>
              </a:rPr>
              <a:t>WHAT</a:t>
            </a:r>
            <a:r>
              <a:rPr lang="ja-JP" altLang="en-US" dirty="0" smtClean="0">
                <a:latin typeface="Meiryo UI" panose="020B0604030504040204" pitchFamily="50" charset="-128"/>
                <a:ea typeface="Meiryo UI" panose="020B0604030504040204" pitchFamily="50" charset="-128"/>
              </a:rPr>
              <a:t>）と、改革手法の多様性や実行段階でのその徹底ぶり（</a:t>
            </a:r>
            <a:r>
              <a:rPr lang="en-US" altLang="ja-JP" dirty="0" smtClean="0">
                <a:latin typeface="Meiryo UI" panose="020B0604030504040204" pitchFamily="50" charset="-128"/>
                <a:ea typeface="Meiryo UI" panose="020B0604030504040204" pitchFamily="50" charset="-128"/>
              </a:rPr>
              <a:t>HOW)</a:t>
            </a:r>
            <a:r>
              <a:rPr lang="ja-JP" altLang="en-US" dirty="0" smtClean="0">
                <a:latin typeface="Meiryo UI" panose="020B0604030504040204" pitchFamily="50" charset="-128"/>
                <a:ea typeface="Meiryo UI" panose="020B0604030504040204" pitchFamily="50" charset="-128"/>
              </a:rPr>
              <a:t>にある。</a:t>
            </a:r>
            <a:endParaRPr lang="en-US" altLang="ja-JP"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endParaRPr lang="en-US" altLang="ja-JP" sz="12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dirty="0" smtClean="0">
                <a:latin typeface="Meiryo UI" panose="020B0604030504040204" pitchFamily="50" charset="-128"/>
                <a:ea typeface="Meiryo UI" panose="020B0604030504040204" pitchFamily="50" charset="-128"/>
              </a:rPr>
              <a:t>今回も前回同様４つの</a:t>
            </a:r>
            <a:r>
              <a:rPr lang="en-US" altLang="ja-JP" dirty="0" smtClean="0">
                <a:latin typeface="Meiryo UI" panose="020B0604030504040204" pitchFamily="50" charset="-128"/>
                <a:ea typeface="Meiryo UI" panose="020B0604030504040204" pitchFamily="50" charset="-128"/>
              </a:rPr>
              <a:t>WHAT</a:t>
            </a:r>
            <a:r>
              <a:rPr lang="ja-JP" altLang="en-US" dirty="0" smtClean="0">
                <a:latin typeface="Meiryo UI" panose="020B0604030504040204" pitchFamily="50" charset="-128"/>
                <a:ea typeface="Meiryo UI" panose="020B0604030504040204" pitchFamily="50" charset="-128"/>
              </a:rPr>
              <a:t>と４つの</a:t>
            </a:r>
            <a:r>
              <a:rPr lang="en-US" altLang="ja-JP" dirty="0" smtClean="0">
                <a:latin typeface="Meiryo UI" panose="020B0604030504040204" pitchFamily="50" charset="-128"/>
                <a:ea typeface="Meiryo UI" panose="020B0604030504040204" pitchFamily="50" charset="-128"/>
              </a:rPr>
              <a:t>HOW</a:t>
            </a:r>
            <a:r>
              <a:rPr lang="ja-JP" altLang="en-US" dirty="0" smtClean="0">
                <a:latin typeface="Meiryo UI" panose="020B0604030504040204" pitchFamily="50" charset="-128"/>
                <a:ea typeface="Meiryo UI" panose="020B0604030504040204" pitchFamily="50" charset="-128"/>
              </a:rPr>
              <a:t>から、大阪の１０年の改革の構造を分析したところ、手法自体に深化がみられた。</a:t>
            </a:r>
            <a:endParaRPr lang="en-US" altLang="ja-JP" dirty="0" smtClean="0">
              <a:latin typeface="Meiryo UI" panose="020B0604030504040204" pitchFamily="50" charset="-128"/>
              <a:ea typeface="Meiryo UI" panose="020B0604030504040204" pitchFamily="50" charset="-128"/>
            </a:endParaRPr>
          </a:p>
        </p:txBody>
      </p:sp>
      <p:pic>
        <p:nvPicPr>
          <p:cNvPr id="11" name="図 10"/>
          <p:cNvPicPr>
            <a:picLocks noChangeAspect="1"/>
          </p:cNvPicPr>
          <p:nvPr/>
        </p:nvPicPr>
        <p:blipFill>
          <a:blip r:embed="rId2"/>
          <a:stretch>
            <a:fillRect/>
          </a:stretch>
        </p:blipFill>
        <p:spPr>
          <a:xfrm>
            <a:off x="3761463" y="3809754"/>
            <a:ext cx="5212654" cy="2423555"/>
          </a:xfrm>
          <a:prstGeom prst="rect">
            <a:avLst/>
          </a:prstGeom>
        </p:spPr>
      </p:pic>
      <p:sp>
        <p:nvSpPr>
          <p:cNvPr id="12" name="正方形/長方形 11"/>
          <p:cNvSpPr/>
          <p:nvPr/>
        </p:nvSpPr>
        <p:spPr>
          <a:xfrm>
            <a:off x="196398" y="3396183"/>
            <a:ext cx="3551506" cy="3323987"/>
          </a:xfrm>
          <a:prstGeom prst="rect">
            <a:avLst/>
          </a:prstGeom>
        </p:spPr>
        <p:txBody>
          <a:bodyPr wrap="square">
            <a:spAutoFit/>
          </a:bodyPr>
          <a:lstStyle/>
          <a:p>
            <a:r>
              <a:rPr lang="ja-JP" altLang="en-US" sz="1400" b="1" dirty="0">
                <a:latin typeface="Meiryo UI" panose="020B0604030504040204" pitchFamily="50" charset="-128"/>
                <a:ea typeface="Meiryo UI" panose="020B0604030504040204" pitchFamily="50" charset="-128"/>
              </a:rPr>
              <a:t>４つの“</a:t>
            </a:r>
            <a:r>
              <a:rPr lang="en-US" altLang="ja-JP" sz="1400" b="1" dirty="0">
                <a:latin typeface="Meiryo UI" panose="020B0604030504040204" pitchFamily="50" charset="-128"/>
                <a:ea typeface="Meiryo UI" panose="020B0604030504040204" pitchFamily="50" charset="-128"/>
              </a:rPr>
              <a:t>WHAT”</a:t>
            </a:r>
            <a:r>
              <a:rPr lang="ja-JP" altLang="en-US" sz="1400" b="1" dirty="0">
                <a:latin typeface="Meiryo UI" panose="020B0604030504040204" pitchFamily="50" charset="-128"/>
                <a:ea typeface="Meiryo UI" panose="020B0604030504040204" pitchFamily="50" charset="-128"/>
              </a:rPr>
              <a:t>　改革の対象の拡大</a:t>
            </a:r>
          </a:p>
          <a:p>
            <a:r>
              <a:rPr lang="ja-JP" altLang="en-US" sz="1200" dirty="0" smtClean="0">
                <a:latin typeface="Meiryo UI" panose="020B0604030504040204" pitchFamily="50" charset="-128"/>
                <a:ea typeface="Meiryo UI" panose="020B0604030504040204" pitchFamily="50" charset="-128"/>
              </a:rPr>
              <a:t>① 都市</a:t>
            </a:r>
            <a:r>
              <a:rPr lang="ja-JP" altLang="en-US" sz="1200" dirty="0">
                <a:latin typeface="Meiryo UI" panose="020B0604030504040204" pitchFamily="50" charset="-128"/>
                <a:ea typeface="Meiryo UI" panose="020B0604030504040204" pitchFamily="50" charset="-128"/>
              </a:rPr>
              <a:t>の成長を支える</a:t>
            </a:r>
            <a:r>
              <a:rPr lang="en-US" altLang="ja-JP" sz="1200" dirty="0">
                <a:latin typeface="Meiryo UI" panose="020B0604030504040204" pitchFamily="50" charset="-128"/>
                <a:ea typeface="Meiryo UI" panose="020B0604030504040204" pitchFamily="50" charset="-128"/>
              </a:rPr>
              <a:t>『</a:t>
            </a:r>
            <a:r>
              <a:rPr lang="ja-JP" altLang="en-US" sz="1200" dirty="0">
                <a:latin typeface="Meiryo UI" panose="020B0604030504040204" pitchFamily="50" charset="-128"/>
                <a:ea typeface="Meiryo UI" panose="020B0604030504040204" pitchFamily="50" charset="-128"/>
              </a:rPr>
              <a:t>インフラ</a:t>
            </a:r>
            <a:r>
              <a:rPr lang="ja-JP" altLang="en-US" sz="1200" dirty="0" smtClean="0">
                <a:latin typeface="Meiryo UI" panose="020B0604030504040204" pitchFamily="50" charset="-128"/>
                <a:ea typeface="Meiryo UI" panose="020B0604030504040204" pitchFamily="50" charset="-128"/>
              </a:rPr>
              <a:t>施設</a:t>
            </a:r>
            <a:r>
              <a:rPr lang="en-US" altLang="ja-JP" sz="1200" dirty="0" smtClean="0">
                <a:latin typeface="Meiryo UI" panose="020B0604030504040204" pitchFamily="50" charset="-128"/>
                <a:ea typeface="Meiryo UI" panose="020B0604030504040204" pitchFamily="50" charset="-128"/>
              </a:rPr>
              <a:t>』</a:t>
            </a:r>
            <a:r>
              <a:rPr lang="ja-JP" altLang="en-US" sz="1200" dirty="0" err="1">
                <a:latin typeface="Meiryo UI" panose="020B0604030504040204" pitchFamily="50" charset="-128"/>
                <a:ea typeface="Meiryo UI" panose="020B0604030504040204" pitchFamily="50" charset="-128"/>
              </a:rPr>
              <a:t>への</a:t>
            </a:r>
            <a:r>
              <a:rPr lang="ja-JP" altLang="en-US" sz="1200" dirty="0" smtClean="0">
                <a:latin typeface="Meiryo UI" panose="020B0604030504040204" pitchFamily="50" charset="-128"/>
                <a:ea typeface="Meiryo UI" panose="020B0604030504040204" pitchFamily="50" charset="-128"/>
              </a:rPr>
              <a:t>戦略的な</a:t>
            </a:r>
            <a:endParaRPr lang="en-US" altLang="ja-JP" sz="1200" dirty="0" smtClean="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　</a:t>
            </a:r>
            <a:r>
              <a:rPr lang="ja-JP" altLang="en-US" sz="1200" dirty="0" smtClean="0">
                <a:latin typeface="Meiryo UI" panose="020B0604030504040204" pitchFamily="50" charset="-128"/>
                <a:ea typeface="Meiryo UI" panose="020B0604030504040204" pitchFamily="50" charset="-128"/>
              </a:rPr>
              <a:t>投資</a:t>
            </a:r>
            <a:endParaRPr lang="en-US" altLang="ja-JP" sz="120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② </a:t>
            </a:r>
            <a:r>
              <a:rPr lang="ja-JP" altLang="en-US" sz="1200" dirty="0">
                <a:latin typeface="Meiryo UI" panose="020B0604030504040204" pitchFamily="50" charset="-128"/>
                <a:ea typeface="Meiryo UI" panose="020B0604030504040204" pitchFamily="50" charset="-128"/>
              </a:rPr>
              <a:t>地域経済を支える、戦略的な産業振興策の</a:t>
            </a:r>
            <a:r>
              <a:rPr lang="ja-JP" altLang="en-US" sz="1200" dirty="0" smtClean="0">
                <a:latin typeface="Meiryo UI" panose="020B0604030504040204" pitchFamily="50" charset="-128"/>
                <a:ea typeface="Meiryo UI" panose="020B0604030504040204" pitchFamily="50" charset="-128"/>
              </a:rPr>
              <a:t>展開</a:t>
            </a:r>
            <a:endParaRPr lang="en-US" altLang="ja-JP" sz="1200" dirty="0" smtClean="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　</a:t>
            </a:r>
            <a:r>
              <a:rPr lang="en-US" altLang="ja-JP" sz="1200" dirty="0" smtClean="0">
                <a:latin typeface="Meiryo UI" panose="020B0604030504040204" pitchFamily="50" charset="-128"/>
                <a:ea typeface="Meiryo UI" panose="020B0604030504040204" pitchFamily="50" charset="-128"/>
              </a:rPr>
              <a:t>『</a:t>
            </a:r>
            <a:r>
              <a:rPr lang="ja-JP" altLang="en-US" sz="1200" dirty="0" smtClean="0">
                <a:latin typeface="Meiryo UI" panose="020B0604030504040204" pitchFamily="50" charset="-128"/>
                <a:ea typeface="Meiryo UI" panose="020B0604030504040204" pitchFamily="50" charset="-128"/>
              </a:rPr>
              <a:t>成長戦略</a:t>
            </a:r>
            <a:r>
              <a:rPr lang="en-US" altLang="ja-JP" sz="1200" dirty="0" smtClean="0">
                <a:latin typeface="Meiryo UI" panose="020B0604030504040204" pitchFamily="50" charset="-128"/>
                <a:ea typeface="Meiryo UI" panose="020B0604030504040204" pitchFamily="50" charset="-128"/>
              </a:rPr>
              <a:t>』</a:t>
            </a:r>
            <a:endParaRPr lang="en-US" altLang="ja-JP" sz="1200" dirty="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③福祉</a:t>
            </a:r>
            <a:r>
              <a:rPr lang="ja-JP" altLang="en-US" sz="1200" dirty="0">
                <a:latin typeface="Meiryo UI" panose="020B0604030504040204" pitchFamily="50" charset="-128"/>
                <a:ea typeface="Meiryo UI" panose="020B0604030504040204" pitchFamily="50" charset="-128"/>
              </a:rPr>
              <a:t>・教育・</a:t>
            </a:r>
            <a:r>
              <a:rPr lang="ja-JP" altLang="en-US" sz="1200" dirty="0" smtClean="0">
                <a:latin typeface="Meiryo UI" panose="020B0604030504040204" pitchFamily="50" charset="-128"/>
                <a:ea typeface="Meiryo UI" panose="020B0604030504040204" pitchFamily="50" charset="-128"/>
              </a:rPr>
              <a:t>雇用</a:t>
            </a:r>
            <a:r>
              <a:rPr lang="ja-JP" altLang="en-US" sz="1200" dirty="0">
                <a:latin typeface="Meiryo UI" panose="020B0604030504040204" pitchFamily="50" charset="-128"/>
                <a:ea typeface="Meiryo UI" panose="020B0604030504040204" pitchFamily="50" charset="-128"/>
              </a:rPr>
              <a:t>等</a:t>
            </a:r>
            <a:r>
              <a:rPr lang="ja-JP" altLang="en-US" sz="1200" dirty="0" smtClean="0">
                <a:latin typeface="Meiryo UI" panose="020B0604030504040204" pitchFamily="50" charset="-128"/>
                <a:ea typeface="Meiryo UI" panose="020B0604030504040204" pitchFamily="50" charset="-128"/>
              </a:rPr>
              <a:t>の</a:t>
            </a:r>
            <a:r>
              <a:rPr lang="ja-JP" altLang="en-US" sz="1200" dirty="0">
                <a:latin typeface="Meiryo UI" panose="020B0604030504040204" pitchFamily="50" charset="-128"/>
                <a:ea typeface="Meiryo UI" panose="020B0604030504040204" pitchFamily="50" charset="-128"/>
              </a:rPr>
              <a:t>ヒトへの支援に臨む</a:t>
            </a:r>
            <a:r>
              <a:rPr lang="en-US" altLang="ja-JP" sz="1200" dirty="0">
                <a:latin typeface="Meiryo UI" panose="020B0604030504040204" pitchFamily="50" charset="-128"/>
                <a:ea typeface="Meiryo UI" panose="020B0604030504040204" pitchFamily="50" charset="-128"/>
              </a:rPr>
              <a:t>『</a:t>
            </a:r>
            <a:r>
              <a:rPr lang="ja-JP" altLang="en-US" sz="1200" dirty="0">
                <a:latin typeface="Meiryo UI" panose="020B0604030504040204" pitchFamily="50" charset="-128"/>
                <a:ea typeface="Meiryo UI" panose="020B0604030504040204" pitchFamily="50" charset="-128"/>
              </a:rPr>
              <a:t>社会</a:t>
            </a:r>
            <a:r>
              <a:rPr lang="ja-JP" altLang="en-US" sz="1200" dirty="0" smtClean="0">
                <a:latin typeface="Meiryo UI" panose="020B0604030504040204" pitchFamily="50" charset="-128"/>
                <a:ea typeface="Meiryo UI" panose="020B0604030504040204" pitchFamily="50" charset="-128"/>
              </a:rPr>
              <a:t>政策</a:t>
            </a:r>
            <a:endParaRPr lang="en-US" altLang="ja-JP" sz="1200" dirty="0" smtClean="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　</a:t>
            </a:r>
            <a:r>
              <a:rPr lang="ja-JP" altLang="en-US" sz="1200" dirty="0" smtClean="0">
                <a:latin typeface="Meiryo UI" panose="020B0604030504040204" pitchFamily="50" charset="-128"/>
                <a:ea typeface="Meiryo UI" panose="020B0604030504040204" pitchFamily="50" charset="-128"/>
              </a:rPr>
              <a:t>のイノベーション</a:t>
            </a:r>
            <a:r>
              <a:rPr lang="en-US" altLang="ja-JP" sz="1200" dirty="0" smtClean="0">
                <a:latin typeface="Meiryo UI" panose="020B0604030504040204" pitchFamily="50" charset="-128"/>
                <a:ea typeface="Meiryo UI" panose="020B0604030504040204" pitchFamily="50" charset="-128"/>
              </a:rPr>
              <a:t>』</a:t>
            </a:r>
          </a:p>
          <a:p>
            <a:r>
              <a:rPr lang="ja-JP" altLang="en-US" sz="1200" dirty="0" smtClean="0">
                <a:latin typeface="Meiryo UI" panose="020B0604030504040204" pitchFamily="50" charset="-128"/>
                <a:ea typeface="Meiryo UI" panose="020B0604030504040204" pitchFamily="50" charset="-128"/>
              </a:rPr>
              <a:t>④ニュー</a:t>
            </a:r>
            <a:r>
              <a:rPr lang="ja-JP" altLang="en-US" sz="1200" dirty="0">
                <a:latin typeface="Meiryo UI" panose="020B0604030504040204" pitchFamily="50" charset="-128"/>
                <a:ea typeface="Meiryo UI" panose="020B0604030504040204" pitchFamily="50" charset="-128"/>
              </a:rPr>
              <a:t>・パブリック・</a:t>
            </a:r>
            <a:r>
              <a:rPr lang="ja-JP" altLang="en-US" sz="1200" dirty="0" smtClean="0">
                <a:latin typeface="Meiryo UI" panose="020B0604030504040204" pitchFamily="50" charset="-128"/>
                <a:ea typeface="Meiryo UI" panose="020B0604030504040204" pitchFamily="50" charset="-128"/>
              </a:rPr>
              <a:t>マネジメントを</a:t>
            </a:r>
            <a:r>
              <a:rPr lang="ja-JP" altLang="en-US" sz="1200" dirty="0">
                <a:latin typeface="Meiryo UI" panose="020B0604030504040204" pitchFamily="50" charset="-128"/>
                <a:ea typeface="Meiryo UI" panose="020B0604030504040204" pitchFamily="50" charset="-128"/>
              </a:rPr>
              <a:t>取り入れた</a:t>
            </a:r>
            <a:r>
              <a:rPr lang="en-US" altLang="ja-JP" sz="1200" dirty="0" smtClean="0">
                <a:latin typeface="Meiryo UI" panose="020B0604030504040204" pitchFamily="50" charset="-128"/>
                <a:ea typeface="Meiryo UI" panose="020B0604030504040204" pitchFamily="50" charset="-128"/>
              </a:rPr>
              <a:t>『</a:t>
            </a:r>
            <a:r>
              <a:rPr lang="ja-JP" altLang="en-US" sz="1200" dirty="0" smtClean="0">
                <a:latin typeface="Meiryo UI" panose="020B0604030504040204" pitchFamily="50" charset="-128"/>
                <a:ea typeface="Meiryo UI" panose="020B0604030504040204" pitchFamily="50" charset="-128"/>
              </a:rPr>
              <a:t>いわゆる</a:t>
            </a:r>
            <a:endParaRPr lang="en-US" altLang="ja-JP" sz="1200" dirty="0" smtClean="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　</a:t>
            </a:r>
            <a:r>
              <a:rPr lang="ja-JP" altLang="en-US" sz="1200" dirty="0" smtClean="0">
                <a:latin typeface="Meiryo UI" panose="020B0604030504040204" pitchFamily="50" charset="-128"/>
                <a:ea typeface="Meiryo UI" panose="020B0604030504040204" pitchFamily="50" charset="-128"/>
              </a:rPr>
              <a:t>行政改革</a:t>
            </a:r>
            <a:r>
              <a:rPr lang="en-US" altLang="ja-JP" sz="1200" dirty="0" smtClean="0">
                <a:latin typeface="Meiryo UI" panose="020B0604030504040204" pitchFamily="50" charset="-128"/>
                <a:ea typeface="Meiryo UI" panose="020B0604030504040204" pitchFamily="50" charset="-128"/>
              </a:rPr>
              <a:t>』</a:t>
            </a:r>
            <a:endParaRPr lang="ja-JP" altLang="en-US" sz="1200" dirty="0">
              <a:latin typeface="Meiryo UI" panose="020B0604030504040204" pitchFamily="50" charset="-128"/>
              <a:ea typeface="Meiryo UI" panose="020B0604030504040204" pitchFamily="50" charset="-128"/>
            </a:endParaRPr>
          </a:p>
          <a:p>
            <a:endParaRPr lang="ja-JP" altLang="en-US" sz="1050" dirty="0">
              <a:latin typeface="Meiryo UI" panose="020B0604030504040204" pitchFamily="50" charset="-128"/>
              <a:ea typeface="Meiryo UI" panose="020B0604030504040204" pitchFamily="50" charset="-128"/>
            </a:endParaRPr>
          </a:p>
          <a:p>
            <a:r>
              <a:rPr lang="ja-JP" altLang="en-US" sz="1400" b="1" dirty="0">
                <a:latin typeface="Meiryo UI" panose="020B0604030504040204" pitchFamily="50" charset="-128"/>
                <a:ea typeface="Meiryo UI" panose="020B0604030504040204" pitchFamily="50" charset="-128"/>
              </a:rPr>
              <a:t>４つの“</a:t>
            </a:r>
            <a:r>
              <a:rPr lang="en-US" altLang="ja-JP" sz="1400" b="1" dirty="0">
                <a:latin typeface="Meiryo UI" panose="020B0604030504040204" pitchFamily="50" charset="-128"/>
                <a:ea typeface="Meiryo UI" panose="020B0604030504040204" pitchFamily="50" charset="-128"/>
              </a:rPr>
              <a:t>HOW”</a:t>
            </a:r>
            <a:r>
              <a:rPr lang="ja-JP" altLang="en-US" sz="1400" b="1" dirty="0">
                <a:latin typeface="Meiryo UI" panose="020B0604030504040204" pitchFamily="50" charset="-128"/>
                <a:ea typeface="Meiryo UI" panose="020B0604030504040204" pitchFamily="50" charset="-128"/>
              </a:rPr>
              <a:t>　改革の手法の刷新</a:t>
            </a:r>
          </a:p>
          <a:p>
            <a:r>
              <a:rPr lang="ja-JP" altLang="en-US" sz="1200" dirty="0">
                <a:latin typeface="Meiryo UI" panose="020B0604030504040204" pitchFamily="50" charset="-128"/>
                <a:ea typeface="Meiryo UI" panose="020B0604030504040204" pitchFamily="50" charset="-128"/>
              </a:rPr>
              <a:t>① </a:t>
            </a:r>
            <a:r>
              <a:rPr lang="en-US" altLang="ja-JP" sz="1200" dirty="0">
                <a:latin typeface="Meiryo UI" panose="020B0604030504040204" pitchFamily="50" charset="-128"/>
                <a:ea typeface="Meiryo UI" panose="020B0604030504040204" pitchFamily="50" charset="-128"/>
              </a:rPr>
              <a:t>『</a:t>
            </a:r>
            <a:r>
              <a:rPr lang="ja-JP" altLang="en-US" sz="1200" dirty="0">
                <a:latin typeface="Meiryo UI" panose="020B0604030504040204" pitchFamily="50" charset="-128"/>
                <a:ea typeface="Meiryo UI" panose="020B0604030504040204" pitchFamily="50" charset="-128"/>
              </a:rPr>
              <a:t>競争原理</a:t>
            </a:r>
            <a:r>
              <a:rPr lang="en-US" altLang="ja-JP" sz="1200" dirty="0">
                <a:latin typeface="Meiryo UI" panose="020B0604030504040204" pitchFamily="50" charset="-128"/>
                <a:ea typeface="Meiryo UI" panose="020B0604030504040204" pitchFamily="50" charset="-128"/>
              </a:rPr>
              <a:t>』</a:t>
            </a:r>
            <a:r>
              <a:rPr lang="ja-JP" altLang="en-US" sz="1200" dirty="0">
                <a:latin typeface="Meiryo UI" panose="020B0604030504040204" pitchFamily="50" charset="-128"/>
                <a:ea typeface="Meiryo UI" panose="020B0604030504040204" pitchFamily="50" charset="-128"/>
              </a:rPr>
              <a:t>の導入</a:t>
            </a:r>
          </a:p>
          <a:p>
            <a:r>
              <a:rPr lang="ja-JP" altLang="en-US" sz="1200" dirty="0">
                <a:latin typeface="Meiryo UI" panose="020B0604030504040204" pitchFamily="50" charset="-128"/>
                <a:ea typeface="Meiryo UI" panose="020B0604030504040204" pitchFamily="50" charset="-128"/>
              </a:rPr>
              <a:t>② 府から市町村へ、市から区役所への</a:t>
            </a:r>
            <a:r>
              <a:rPr lang="en-US" altLang="ja-JP" sz="1200" dirty="0">
                <a:latin typeface="Meiryo UI" panose="020B0604030504040204" pitchFamily="50" charset="-128"/>
                <a:ea typeface="Meiryo UI" panose="020B0604030504040204" pitchFamily="50" charset="-128"/>
              </a:rPr>
              <a:t>『</a:t>
            </a:r>
            <a:r>
              <a:rPr lang="ja-JP" altLang="en-US" sz="1200" dirty="0">
                <a:latin typeface="Meiryo UI" panose="020B0604030504040204" pitchFamily="50" charset="-128"/>
                <a:ea typeface="Meiryo UI" panose="020B0604030504040204" pitchFamily="50" charset="-128"/>
              </a:rPr>
              <a:t>権限移譲</a:t>
            </a:r>
            <a:r>
              <a:rPr lang="en-US" altLang="ja-JP" sz="1200" dirty="0">
                <a:latin typeface="Meiryo UI" panose="020B0604030504040204" pitchFamily="50" charset="-128"/>
                <a:ea typeface="Meiryo UI" panose="020B0604030504040204" pitchFamily="50" charset="-128"/>
              </a:rPr>
              <a:t>』</a:t>
            </a:r>
          </a:p>
          <a:p>
            <a:r>
              <a:rPr lang="en-US" altLang="ja-JP" sz="1200" dirty="0">
                <a:latin typeface="Meiryo UI" panose="020B0604030504040204" pitchFamily="50" charset="-128"/>
                <a:ea typeface="Meiryo UI" panose="020B0604030504040204" pitchFamily="50" charset="-128"/>
              </a:rPr>
              <a:t>③ </a:t>
            </a:r>
            <a:r>
              <a:rPr lang="ja-JP" altLang="en-US" sz="1200" dirty="0">
                <a:latin typeface="Meiryo UI" panose="020B0604030504040204" pitchFamily="50" charset="-128"/>
                <a:ea typeface="Meiryo UI" panose="020B0604030504040204" pitchFamily="50" charset="-128"/>
              </a:rPr>
              <a:t>府と市の政策の協調、事業の一本化による</a:t>
            </a:r>
            <a:r>
              <a:rPr lang="en-US" altLang="ja-JP" sz="1200" dirty="0">
                <a:latin typeface="Meiryo UI" panose="020B0604030504040204" pitchFamily="50" charset="-128"/>
                <a:ea typeface="Meiryo UI" panose="020B0604030504040204" pitchFamily="50" charset="-128"/>
              </a:rPr>
              <a:t>『</a:t>
            </a:r>
            <a:r>
              <a:rPr lang="ja-JP" altLang="en-US" sz="1200" dirty="0">
                <a:latin typeface="Meiryo UI" panose="020B0604030504040204" pitchFamily="50" charset="-128"/>
                <a:ea typeface="Meiryo UI" panose="020B0604030504040204" pitchFamily="50" charset="-128"/>
              </a:rPr>
              <a:t>府</a:t>
            </a:r>
            <a:r>
              <a:rPr lang="ja-JP" altLang="en-US" sz="1200" dirty="0" smtClean="0">
                <a:latin typeface="Meiryo UI" panose="020B0604030504040204" pitchFamily="50" charset="-128"/>
                <a:ea typeface="Meiryo UI" panose="020B0604030504040204" pitchFamily="50" charset="-128"/>
              </a:rPr>
              <a:t>市</a:t>
            </a:r>
            <a:endParaRPr lang="en-US" altLang="ja-JP" sz="1200" dirty="0" smtClean="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　</a:t>
            </a:r>
            <a:r>
              <a:rPr lang="ja-JP" altLang="en-US" sz="1200" dirty="0" smtClean="0">
                <a:latin typeface="Meiryo UI" panose="020B0604030504040204" pitchFamily="50" charset="-128"/>
                <a:ea typeface="Meiryo UI" panose="020B0604030504040204" pitchFamily="50" charset="-128"/>
              </a:rPr>
              <a:t>　連携</a:t>
            </a:r>
            <a:r>
              <a:rPr lang="en-US" altLang="ja-JP" sz="1200" dirty="0">
                <a:latin typeface="Meiryo UI" panose="020B0604030504040204" pitchFamily="50" charset="-128"/>
                <a:ea typeface="Meiryo UI" panose="020B0604030504040204" pitchFamily="50" charset="-128"/>
              </a:rPr>
              <a:t>』</a:t>
            </a:r>
          </a:p>
          <a:p>
            <a:r>
              <a:rPr lang="en-US" altLang="ja-JP" sz="1200" dirty="0">
                <a:latin typeface="Meiryo UI" panose="020B0604030504040204" pitchFamily="50" charset="-128"/>
                <a:ea typeface="Meiryo UI" panose="020B0604030504040204" pitchFamily="50" charset="-128"/>
              </a:rPr>
              <a:t>④ </a:t>
            </a:r>
            <a:r>
              <a:rPr lang="ja-JP" altLang="en-US" sz="1200" dirty="0">
                <a:latin typeface="Meiryo UI" panose="020B0604030504040204" pitchFamily="50" charset="-128"/>
                <a:ea typeface="Meiryo UI" panose="020B0604030504040204" pitchFamily="50" charset="-128"/>
              </a:rPr>
              <a:t>府と市の関係や国と府市の関係についての、</a:t>
            </a:r>
            <a:r>
              <a:rPr lang="en-US" altLang="ja-JP" sz="1200" dirty="0">
                <a:latin typeface="Meiryo UI" panose="020B0604030504040204" pitchFamily="50" charset="-128"/>
                <a:ea typeface="Meiryo UI" panose="020B0604030504040204" pitchFamily="50" charset="-128"/>
              </a:rPr>
              <a:t>『</a:t>
            </a:r>
            <a:r>
              <a:rPr lang="ja-JP" altLang="en-US" sz="1200" dirty="0">
                <a:latin typeface="Meiryo UI" panose="020B0604030504040204" pitchFamily="50" charset="-128"/>
                <a:ea typeface="Meiryo UI" panose="020B0604030504040204" pitchFamily="50" charset="-128"/>
              </a:rPr>
              <a:t>国へ</a:t>
            </a:r>
            <a:r>
              <a:rPr lang="ja-JP" altLang="en-US" sz="1200" dirty="0" smtClean="0">
                <a:latin typeface="Meiryo UI" panose="020B0604030504040204" pitchFamily="50" charset="-128"/>
                <a:ea typeface="Meiryo UI" panose="020B0604030504040204" pitchFamily="50" charset="-128"/>
              </a:rPr>
              <a:t>の</a:t>
            </a:r>
            <a:endParaRPr lang="en-US" altLang="ja-JP" sz="1200" dirty="0" smtClean="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　</a:t>
            </a:r>
            <a:r>
              <a:rPr lang="ja-JP" altLang="en-US" sz="1200" dirty="0" smtClean="0">
                <a:latin typeface="Meiryo UI" panose="020B0604030504040204" pitchFamily="50" charset="-128"/>
                <a:ea typeface="Meiryo UI" panose="020B0604030504040204" pitchFamily="50" charset="-128"/>
              </a:rPr>
              <a:t>問題</a:t>
            </a:r>
            <a:r>
              <a:rPr lang="ja-JP" altLang="en-US" sz="1200" dirty="0">
                <a:latin typeface="Meiryo UI" panose="020B0604030504040204" pitchFamily="50" charset="-128"/>
                <a:ea typeface="Meiryo UI" panose="020B0604030504040204" pitchFamily="50" charset="-128"/>
              </a:rPr>
              <a:t>提起</a:t>
            </a:r>
            <a:r>
              <a:rPr lang="en-US" altLang="ja-JP" sz="1200" dirty="0">
                <a:latin typeface="Meiryo UI" panose="020B0604030504040204" pitchFamily="50" charset="-128"/>
                <a:ea typeface="Meiryo UI" panose="020B0604030504040204" pitchFamily="50" charset="-128"/>
              </a:rPr>
              <a:t>』</a:t>
            </a:r>
          </a:p>
        </p:txBody>
      </p:sp>
      <p:sp>
        <p:nvSpPr>
          <p:cNvPr id="14" name="正方形/長方形 13"/>
          <p:cNvSpPr/>
          <p:nvPr/>
        </p:nvSpPr>
        <p:spPr>
          <a:xfrm>
            <a:off x="93165" y="3329532"/>
            <a:ext cx="9000000" cy="3384000"/>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93165" y="2991182"/>
            <a:ext cx="4799712" cy="276999"/>
          </a:xfrm>
          <a:prstGeom prst="rect">
            <a:avLst/>
          </a:prstGeom>
          <a:noFill/>
        </p:spPr>
        <p:txBody>
          <a:bodyPr wrap="none" rtlCol="0">
            <a:spAutoFit/>
          </a:bodyPr>
          <a:lstStyle/>
          <a:p>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図①</a:t>
            </a:r>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　</a:t>
            </a:r>
            <a:r>
              <a:rPr lang="en-US" altLang="ja-JP" sz="1200" b="1" dirty="0" smtClean="0">
                <a:latin typeface="Meiryo UI" panose="020B0604030504040204" pitchFamily="50" charset="-128"/>
                <a:ea typeface="Meiryo UI" panose="020B0604030504040204" pitchFamily="50" charset="-128"/>
              </a:rPr>
              <a:t>2014</a:t>
            </a:r>
            <a:r>
              <a:rPr lang="ja-JP" altLang="en-US" sz="1200" b="1" dirty="0" smtClean="0">
                <a:latin typeface="Meiryo UI" panose="020B0604030504040204" pitchFamily="50" charset="-128"/>
                <a:ea typeface="Meiryo UI" panose="020B0604030504040204" pitchFamily="50" charset="-128"/>
              </a:rPr>
              <a:t>年の改革評価</a:t>
            </a:r>
            <a:r>
              <a:rPr lang="ja-JP" altLang="en-US" sz="1200" b="1" dirty="0">
                <a:latin typeface="Meiryo UI" panose="020B0604030504040204" pitchFamily="50" charset="-128"/>
                <a:ea typeface="Meiryo UI" panose="020B0604030504040204" pitchFamily="50" charset="-128"/>
              </a:rPr>
              <a:t>　</a:t>
            </a:r>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第</a:t>
            </a:r>
            <a:r>
              <a:rPr lang="en-US" altLang="ja-JP" sz="1200" b="1" dirty="0" smtClean="0">
                <a:latin typeface="Meiryo UI" panose="020B0604030504040204" pitchFamily="50" charset="-128"/>
                <a:ea typeface="Meiryo UI" panose="020B0604030504040204" pitchFamily="50" charset="-128"/>
              </a:rPr>
              <a:t>Ⅱ</a:t>
            </a:r>
            <a:r>
              <a:rPr lang="ja-JP" altLang="en-US" sz="1200" b="1" dirty="0" smtClean="0">
                <a:latin typeface="Meiryo UI" panose="020B0604030504040204" pitchFamily="50" charset="-128"/>
                <a:ea typeface="Meiryo UI" panose="020B0604030504040204" pitchFamily="50" charset="-128"/>
              </a:rPr>
              <a:t>部　府・市改革の棚卸し</a:t>
            </a:r>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　より抜粋</a:t>
            </a:r>
            <a:endParaRPr kumimoji="1" lang="ja-JP" altLang="en-US" sz="1200" b="1"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5940103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角丸四角形 4"/>
          <p:cNvSpPr/>
          <p:nvPr/>
        </p:nvSpPr>
        <p:spPr>
          <a:xfrm>
            <a:off x="180302" y="1790168"/>
            <a:ext cx="437882" cy="1152000"/>
          </a:xfrm>
          <a:prstGeom prst="round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400" b="1" dirty="0" smtClean="0">
                <a:latin typeface="Meiryo UI" panose="020B0604030504040204" pitchFamily="50" charset="-128"/>
                <a:ea typeface="Meiryo UI" panose="020B0604030504040204" pitchFamily="50" charset="-128"/>
              </a:rPr>
              <a:t>府と大阪市</a:t>
            </a:r>
            <a:endParaRPr kumimoji="1" lang="ja-JP" altLang="en-US" sz="1400" b="1" dirty="0">
              <a:latin typeface="Meiryo UI" panose="020B0604030504040204" pitchFamily="50" charset="-128"/>
              <a:ea typeface="Meiryo UI" panose="020B0604030504040204" pitchFamily="50" charset="-128"/>
            </a:endParaRPr>
          </a:p>
        </p:txBody>
      </p:sp>
      <p:sp>
        <p:nvSpPr>
          <p:cNvPr id="8" name="テキスト ボックス 7"/>
          <p:cNvSpPr txBox="1"/>
          <p:nvPr/>
        </p:nvSpPr>
        <p:spPr>
          <a:xfrm>
            <a:off x="-124176" y="1267762"/>
            <a:ext cx="1159099" cy="523220"/>
          </a:xfrm>
          <a:prstGeom prst="rect">
            <a:avLst/>
          </a:prstGeom>
          <a:noFill/>
        </p:spPr>
        <p:txBody>
          <a:bodyPr wrap="square" rtlCol="0">
            <a:spAutoFit/>
          </a:bodyPr>
          <a:lstStyle/>
          <a:p>
            <a:pPr algn="ctr"/>
            <a:r>
              <a:rPr lang="ja-JP" altLang="en-US" sz="1400" b="1" dirty="0">
                <a:latin typeface="Meiryo UI" panose="020B0604030504040204" pitchFamily="50" charset="-128"/>
                <a:ea typeface="Meiryo UI" panose="020B0604030504040204" pitchFamily="50" charset="-128"/>
              </a:rPr>
              <a:t>改革</a:t>
            </a:r>
            <a:r>
              <a:rPr kumimoji="1" lang="ja-JP" altLang="en-US" sz="1400" b="1" dirty="0" smtClean="0">
                <a:latin typeface="Meiryo UI" panose="020B0604030504040204" pitchFamily="50" charset="-128"/>
                <a:ea typeface="Meiryo UI" panose="020B0604030504040204" pitchFamily="50" charset="-128"/>
              </a:rPr>
              <a:t>の</a:t>
            </a:r>
            <a:endParaRPr kumimoji="1" lang="en-US" altLang="ja-JP" sz="1400" b="1" dirty="0" smtClean="0">
              <a:latin typeface="Meiryo UI" panose="020B0604030504040204" pitchFamily="50" charset="-128"/>
              <a:ea typeface="Meiryo UI" panose="020B0604030504040204" pitchFamily="50" charset="-128"/>
            </a:endParaRPr>
          </a:p>
          <a:p>
            <a:pPr algn="ctr"/>
            <a:r>
              <a:rPr kumimoji="1" lang="ja-JP" altLang="en-US" sz="1400" b="1" dirty="0" smtClean="0">
                <a:latin typeface="Meiryo UI" panose="020B0604030504040204" pitchFamily="50" charset="-128"/>
                <a:ea typeface="Meiryo UI" panose="020B0604030504040204" pitchFamily="50" charset="-128"/>
              </a:rPr>
              <a:t>パートナー</a:t>
            </a:r>
            <a:endParaRPr kumimoji="1" lang="ja-JP" altLang="en-US" sz="1400" b="1" dirty="0">
              <a:latin typeface="Meiryo UI" panose="020B0604030504040204" pitchFamily="50" charset="-128"/>
              <a:ea typeface="Meiryo UI" panose="020B0604030504040204" pitchFamily="50" charset="-128"/>
            </a:endParaRPr>
          </a:p>
        </p:txBody>
      </p:sp>
      <p:sp>
        <p:nvSpPr>
          <p:cNvPr id="9" name="角丸四角形 8"/>
          <p:cNvSpPr/>
          <p:nvPr/>
        </p:nvSpPr>
        <p:spPr>
          <a:xfrm>
            <a:off x="180302" y="3069988"/>
            <a:ext cx="437882" cy="1116000"/>
          </a:xfrm>
          <a:prstGeom prst="round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b="1" dirty="0" smtClean="0">
                <a:latin typeface="Meiryo UI" panose="020B0604030504040204" pitchFamily="50" charset="-128"/>
                <a:ea typeface="Meiryo UI" panose="020B0604030504040204" pitchFamily="50" charset="-128"/>
              </a:rPr>
              <a:t>民間</a:t>
            </a:r>
            <a:endParaRPr kumimoji="1" lang="ja-JP" altLang="en-US" sz="1600" b="1" dirty="0">
              <a:latin typeface="Meiryo UI" panose="020B0604030504040204" pitchFamily="50" charset="-128"/>
              <a:ea typeface="Meiryo UI" panose="020B0604030504040204" pitchFamily="50" charset="-128"/>
            </a:endParaRPr>
          </a:p>
        </p:txBody>
      </p:sp>
      <p:sp>
        <p:nvSpPr>
          <p:cNvPr id="10" name="角丸四角形 9"/>
          <p:cNvSpPr/>
          <p:nvPr/>
        </p:nvSpPr>
        <p:spPr>
          <a:xfrm>
            <a:off x="180302" y="4298292"/>
            <a:ext cx="437882" cy="1116000"/>
          </a:xfrm>
          <a:prstGeom prst="round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b="1" dirty="0" smtClean="0">
                <a:latin typeface="Meiryo UI" panose="020B0604030504040204" pitchFamily="50" charset="-128"/>
                <a:ea typeface="Meiryo UI" panose="020B0604030504040204" pitchFamily="50" charset="-128"/>
              </a:rPr>
              <a:t>国</a:t>
            </a:r>
            <a:endParaRPr kumimoji="1" lang="ja-JP" altLang="en-US" sz="1600" b="1" dirty="0">
              <a:latin typeface="Meiryo UI" panose="020B0604030504040204" pitchFamily="50" charset="-128"/>
              <a:ea typeface="Meiryo UI" panose="020B0604030504040204" pitchFamily="50" charset="-128"/>
            </a:endParaRPr>
          </a:p>
        </p:txBody>
      </p:sp>
      <p:sp>
        <p:nvSpPr>
          <p:cNvPr id="12" name="角丸四角形 11"/>
          <p:cNvSpPr/>
          <p:nvPr/>
        </p:nvSpPr>
        <p:spPr>
          <a:xfrm>
            <a:off x="180302" y="5555939"/>
            <a:ext cx="437882" cy="1116000"/>
          </a:xfrm>
          <a:prstGeom prst="round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b="1" dirty="0" smtClean="0">
                <a:latin typeface="Meiryo UI" panose="020B0604030504040204" pitchFamily="50" charset="-128"/>
                <a:ea typeface="Meiryo UI" panose="020B0604030504040204" pitchFamily="50" charset="-128"/>
              </a:rPr>
              <a:t>市区町村</a:t>
            </a:r>
            <a:endParaRPr kumimoji="1" lang="ja-JP" altLang="en-US" sz="1600" b="1" dirty="0">
              <a:latin typeface="Meiryo UI" panose="020B0604030504040204" pitchFamily="50" charset="-128"/>
              <a:ea typeface="Meiryo UI" panose="020B0604030504040204" pitchFamily="50" charset="-128"/>
            </a:endParaRPr>
          </a:p>
        </p:txBody>
      </p:sp>
      <p:graphicFrame>
        <p:nvGraphicFramePr>
          <p:cNvPr id="15" name="表 14"/>
          <p:cNvGraphicFramePr>
            <a:graphicFrameLocks noGrp="1"/>
          </p:cNvGraphicFramePr>
          <p:nvPr>
            <p:extLst/>
          </p:nvPr>
        </p:nvGraphicFramePr>
        <p:xfrm>
          <a:off x="815982" y="1751533"/>
          <a:ext cx="3176467" cy="4941378"/>
        </p:xfrm>
        <a:graphic>
          <a:graphicData uri="http://schemas.openxmlformats.org/drawingml/2006/table">
            <a:tbl>
              <a:tblPr firstRow="1" bandRow="1">
                <a:tableStyleId>{5940675A-B579-460E-94D1-54222C63F5DA}</a:tableStyleId>
              </a:tblPr>
              <a:tblGrid>
                <a:gridCol w="922663">
                  <a:extLst>
                    <a:ext uri="{9D8B030D-6E8A-4147-A177-3AD203B41FA5}">
                      <a16:colId xmlns:a16="http://schemas.microsoft.com/office/drawing/2014/main" val="20000"/>
                    </a:ext>
                  </a:extLst>
                </a:gridCol>
                <a:gridCol w="2253804">
                  <a:extLst>
                    <a:ext uri="{9D8B030D-6E8A-4147-A177-3AD203B41FA5}">
                      <a16:colId xmlns:a16="http://schemas.microsoft.com/office/drawing/2014/main" val="20001"/>
                    </a:ext>
                  </a:extLst>
                </a:gridCol>
              </a:tblGrid>
              <a:tr h="434722">
                <a:tc rowSpan="2">
                  <a:txBody>
                    <a:bodyPr/>
                    <a:lstStyle/>
                    <a:p>
                      <a:r>
                        <a:rPr kumimoji="1" lang="ja-JP" altLang="en-US" sz="1400" b="1" dirty="0" smtClean="0">
                          <a:latin typeface="Meiryo UI" panose="020B0604030504040204" pitchFamily="50" charset="-128"/>
                          <a:ea typeface="Meiryo UI" panose="020B0604030504040204" pitchFamily="50" charset="-128"/>
                        </a:rPr>
                        <a:t>府市連携</a:t>
                      </a:r>
                      <a:endParaRPr kumimoji="1" lang="ja-JP" altLang="en-US" sz="1400" b="1" dirty="0">
                        <a:latin typeface="Meiryo UI" panose="020B0604030504040204" pitchFamily="50" charset="-128"/>
                        <a:ea typeface="Meiryo UI" panose="020B0604030504040204" pitchFamily="50" charset="-128"/>
                      </a:endParaRPr>
                    </a:p>
                  </a:txBody>
                  <a:tcPr anchor="ctr">
                    <a:solidFill>
                      <a:schemeClr val="accent2">
                        <a:lumMod val="20000"/>
                        <a:lumOff val="80000"/>
                      </a:schemeClr>
                    </a:solidFill>
                  </a:tcPr>
                </a:tc>
                <a:tc>
                  <a:txBody>
                    <a:bodyPr/>
                    <a:lstStyle/>
                    <a:p>
                      <a:pPr marL="171450" indent="-171450">
                        <a:buFont typeface="Wingdings" panose="05000000000000000000" pitchFamily="2" charset="2"/>
                        <a:buChar char="n"/>
                      </a:pPr>
                      <a:r>
                        <a:rPr kumimoji="1" lang="ja-JP" altLang="en-US" sz="1200" b="1" dirty="0" smtClean="0">
                          <a:latin typeface="Meiryo UI" panose="020B0604030504040204" pitchFamily="50" charset="-128"/>
                          <a:ea typeface="Meiryo UI" panose="020B0604030504040204" pitchFamily="50" charset="-128"/>
                        </a:rPr>
                        <a:t>大阪府と大阪市が改革方針を共有</a:t>
                      </a:r>
                      <a:endParaRPr kumimoji="1" lang="en-US" altLang="ja-JP" sz="1200" b="1" dirty="0" smtClean="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0"/>
                  </a:ext>
                </a:extLst>
              </a:tr>
              <a:tr h="773389">
                <a:tc vMerge="1">
                  <a:txBody>
                    <a:bodyPr/>
                    <a:lstStyle/>
                    <a:p>
                      <a:endParaRPr kumimoji="1" lang="ja-JP" altLang="en-US"/>
                    </a:p>
                  </a:txBody>
                  <a:tcPr/>
                </a:tc>
                <a:tc>
                  <a:txBody>
                    <a:bodyPr/>
                    <a:lstStyle/>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府市統合本部の設置</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類似・重複している行政サービス見直しの基本的方向性設定</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事業レベルの府市連携</a:t>
                      </a:r>
                    </a:p>
                  </a:txBody>
                  <a:tcPr anchor="ct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4"/>
                  </a:ext>
                </a:extLst>
              </a:tr>
              <a:tr h="434722">
                <a:tc rowSpan="2">
                  <a:txBody>
                    <a:bodyPr/>
                    <a:lstStyle/>
                    <a:p>
                      <a:r>
                        <a:rPr kumimoji="1" lang="ja-JP" altLang="en-US" sz="1400" b="1" dirty="0" smtClean="0">
                          <a:latin typeface="Meiryo UI" panose="020B0604030504040204" pitchFamily="50" charset="-128"/>
                          <a:ea typeface="Meiryo UI" panose="020B0604030504040204" pitchFamily="50" charset="-128"/>
                        </a:rPr>
                        <a:t>競争原理</a:t>
                      </a:r>
                      <a:endParaRPr kumimoji="1" lang="en-US" altLang="ja-JP" sz="1400" b="1" dirty="0" smtClean="0">
                        <a:latin typeface="Meiryo UI" panose="020B0604030504040204" pitchFamily="50" charset="-128"/>
                        <a:ea typeface="Meiryo UI" panose="020B0604030504040204" pitchFamily="50" charset="-128"/>
                      </a:endParaRPr>
                    </a:p>
                    <a:p>
                      <a:r>
                        <a:rPr kumimoji="1" lang="ja-JP" altLang="en-US" sz="1400" b="1" dirty="0" smtClean="0">
                          <a:latin typeface="Meiryo UI" panose="020B0604030504040204" pitchFamily="50" charset="-128"/>
                          <a:ea typeface="Meiryo UI" panose="020B0604030504040204" pitchFamily="50" charset="-128"/>
                        </a:rPr>
                        <a:t>の導入</a:t>
                      </a:r>
                      <a:endParaRPr kumimoji="1" lang="ja-JP" altLang="en-US" sz="1400" b="1" dirty="0">
                        <a:latin typeface="Meiryo UI" panose="020B0604030504040204" pitchFamily="50" charset="-128"/>
                        <a:ea typeface="Meiryo UI" panose="020B0604030504040204" pitchFamily="50" charset="-128"/>
                      </a:endParaRPr>
                    </a:p>
                  </a:txBody>
                  <a:tcPr anchor="ctr">
                    <a:solidFill>
                      <a:schemeClr val="accent2">
                        <a:lumMod val="20000"/>
                        <a:lumOff val="80000"/>
                      </a:schemeClr>
                    </a:solidFill>
                  </a:tcPr>
                </a:tc>
                <a:tc>
                  <a:txBody>
                    <a:bodyPr/>
                    <a:lstStyle/>
                    <a:p>
                      <a:pPr marL="285750" indent="-285750">
                        <a:buFont typeface="Wingdings" panose="05000000000000000000" pitchFamily="2" charset="2"/>
                        <a:buChar char="n"/>
                      </a:pPr>
                      <a:r>
                        <a:rPr kumimoji="1" lang="ja-JP" altLang="en-US" sz="1200" b="1" dirty="0" smtClean="0">
                          <a:latin typeface="Meiryo UI" panose="020B0604030504040204" pitchFamily="50" charset="-128"/>
                          <a:ea typeface="Meiryo UI" panose="020B0604030504040204" pitchFamily="50" charset="-128"/>
                        </a:rPr>
                        <a:t>「民にできることは民に」の原則を徹底</a:t>
                      </a:r>
                      <a:endParaRPr kumimoji="1" lang="en-US" altLang="ja-JP" sz="1200" b="1" dirty="0" smtClean="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1"/>
                  </a:ext>
                </a:extLst>
              </a:tr>
              <a:tr h="810216">
                <a:tc vMerge="1">
                  <a:txBody>
                    <a:bodyPr/>
                    <a:lstStyle/>
                    <a:p>
                      <a:endParaRPr kumimoji="1" lang="ja-JP" altLang="en-US"/>
                    </a:p>
                  </a:txBody>
                  <a:tcPr/>
                </a:tc>
                <a:tc>
                  <a:txBody>
                    <a:bodyPr/>
                    <a:lstStyle/>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コンセッションや民営化の検討</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入札機会の拡大</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民間人公募の実施</a:t>
                      </a:r>
                      <a:endParaRPr kumimoji="1" lang="en-US" altLang="ja-JP" sz="1100" dirty="0" smtClean="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5"/>
                  </a:ext>
                </a:extLst>
              </a:tr>
              <a:tr h="434722">
                <a:tc rowSpan="2">
                  <a:txBody>
                    <a:bodyPr/>
                    <a:lstStyle/>
                    <a:p>
                      <a:r>
                        <a:rPr kumimoji="1" lang="ja-JP" altLang="en-US" sz="1400" b="1" dirty="0" smtClean="0">
                          <a:latin typeface="Meiryo UI" panose="020B0604030504040204" pitchFamily="50" charset="-128"/>
                          <a:ea typeface="Meiryo UI" panose="020B0604030504040204" pitchFamily="50" charset="-128"/>
                        </a:rPr>
                        <a:t>国への</a:t>
                      </a:r>
                      <a:endParaRPr kumimoji="1" lang="en-US" altLang="ja-JP" sz="1400" b="1" dirty="0" smtClean="0">
                        <a:latin typeface="Meiryo UI" panose="020B0604030504040204" pitchFamily="50" charset="-128"/>
                        <a:ea typeface="Meiryo UI" panose="020B0604030504040204" pitchFamily="50" charset="-128"/>
                      </a:endParaRPr>
                    </a:p>
                    <a:p>
                      <a:r>
                        <a:rPr kumimoji="1" lang="ja-JP" altLang="en-US" sz="1400" b="1" dirty="0" smtClean="0">
                          <a:latin typeface="Meiryo UI" panose="020B0604030504040204" pitchFamily="50" charset="-128"/>
                          <a:ea typeface="Meiryo UI" panose="020B0604030504040204" pitchFamily="50" charset="-128"/>
                        </a:rPr>
                        <a:t>問題提起</a:t>
                      </a:r>
                      <a:endParaRPr kumimoji="1" lang="ja-JP" altLang="en-US" sz="1400" b="1" dirty="0">
                        <a:latin typeface="Meiryo UI" panose="020B0604030504040204" pitchFamily="50" charset="-128"/>
                        <a:ea typeface="Meiryo UI" panose="020B0604030504040204" pitchFamily="50" charset="-128"/>
                      </a:endParaRPr>
                    </a:p>
                  </a:txBody>
                  <a:tcPr anchor="ctr">
                    <a:solidFill>
                      <a:schemeClr val="accent2">
                        <a:lumMod val="20000"/>
                        <a:lumOff val="80000"/>
                      </a:schemeClr>
                    </a:solidFill>
                  </a:tcPr>
                </a:tc>
                <a:tc>
                  <a:txBody>
                    <a:bodyPr/>
                    <a:lstStyle/>
                    <a:p>
                      <a:pPr marL="285750" indent="-285750">
                        <a:buFont typeface="Wingdings" panose="05000000000000000000" pitchFamily="2" charset="2"/>
                        <a:buChar char="n"/>
                      </a:pPr>
                      <a:r>
                        <a:rPr kumimoji="1" lang="ja-JP" altLang="en-US" sz="1200" b="1" dirty="0" smtClean="0">
                          <a:latin typeface="Meiryo UI" panose="020B0604030504040204" pitchFamily="50" charset="-128"/>
                          <a:ea typeface="Meiryo UI" panose="020B0604030504040204" pitchFamily="50" charset="-128"/>
                        </a:rPr>
                        <a:t>全国的な課題を大阪から問題提起</a:t>
                      </a:r>
                      <a:endParaRPr kumimoji="1" lang="en-US" altLang="ja-JP" sz="1200" b="1" dirty="0" smtClean="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2"/>
                  </a:ext>
                </a:extLst>
              </a:tr>
              <a:tr h="763870">
                <a:tc vMerge="1">
                  <a:txBody>
                    <a:bodyPr/>
                    <a:lstStyle/>
                    <a:p>
                      <a:endParaRPr kumimoji="1" lang="ja-JP" altLang="en-US"/>
                    </a:p>
                  </a:txBody>
                  <a:tcPr/>
                </a:tc>
                <a:tc>
                  <a:txBody>
                    <a:bodyPr/>
                    <a:lstStyle/>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新たな大都市制度の検討</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教育行政の権限と責任見直し</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国と自治体の関係見直し</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関空伊丹の経営統合</a:t>
                      </a:r>
                      <a:endParaRPr kumimoji="1" lang="en-US" altLang="ja-JP" sz="1100" dirty="0" smtClean="0">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6"/>
                  </a:ext>
                </a:extLst>
              </a:tr>
              <a:tr h="434722">
                <a:tc rowSpan="2">
                  <a:txBody>
                    <a:bodyPr/>
                    <a:lstStyle/>
                    <a:p>
                      <a:r>
                        <a:rPr kumimoji="1" lang="ja-JP" altLang="en-US" sz="1400" b="1" dirty="0" smtClean="0">
                          <a:latin typeface="Meiryo UI" panose="020B0604030504040204" pitchFamily="50" charset="-128"/>
                          <a:ea typeface="Meiryo UI" panose="020B0604030504040204" pitchFamily="50" charset="-128"/>
                        </a:rPr>
                        <a:t>権限移譲</a:t>
                      </a:r>
                      <a:endParaRPr kumimoji="1" lang="ja-JP" altLang="en-US" sz="1400" b="1" dirty="0">
                        <a:latin typeface="Meiryo UI" panose="020B0604030504040204" pitchFamily="50" charset="-128"/>
                        <a:ea typeface="Meiryo UI" panose="020B0604030504040204" pitchFamily="50" charset="-128"/>
                      </a:endParaRPr>
                    </a:p>
                  </a:txBody>
                  <a:tcPr anchor="ctr">
                    <a:solidFill>
                      <a:schemeClr val="accent2">
                        <a:lumMod val="20000"/>
                        <a:lumOff val="80000"/>
                      </a:schemeClr>
                    </a:solidFill>
                  </a:tcPr>
                </a:tc>
                <a:tc>
                  <a:txBody>
                    <a:bodyPr/>
                    <a:lstStyle/>
                    <a:p>
                      <a:pPr marL="285750" indent="-285750">
                        <a:buFont typeface="Wingdings" panose="05000000000000000000" pitchFamily="2" charset="2"/>
                        <a:buChar char="n"/>
                      </a:pPr>
                      <a:r>
                        <a:rPr kumimoji="1" lang="ja-JP" altLang="en-US" sz="1200" b="1" dirty="0" smtClean="0">
                          <a:latin typeface="Meiryo UI" panose="020B0604030504040204" pitchFamily="50" charset="-128"/>
                          <a:ea typeface="Meiryo UI" panose="020B0604030504040204" pitchFamily="50" charset="-128"/>
                        </a:rPr>
                        <a:t>地域ニーズに応じた行政サービス提供体制の徹底</a:t>
                      </a:r>
                      <a:endParaRPr kumimoji="1" lang="en-US" altLang="ja-JP" sz="1200" b="1" dirty="0" smtClean="0">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3"/>
                  </a:ext>
                </a:extLst>
              </a:tr>
              <a:tr h="765103">
                <a:tc vMerge="1">
                  <a:txBody>
                    <a:bodyPr/>
                    <a:lstStyle/>
                    <a:p>
                      <a:endParaRPr kumimoji="1" lang="ja-JP" altLang="en-US"/>
                    </a:p>
                  </a:txBody>
                  <a:tcPr/>
                </a:tc>
                <a:tc>
                  <a:txBody>
                    <a:bodyPr/>
                    <a:lstStyle/>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特例市並みの権限移譲</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都道府県から市町村への事務移譲</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区役所（区長）裁量拡大</a:t>
                      </a:r>
                    </a:p>
                  </a:txBody>
                  <a:tcPr anchor="ct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7"/>
                  </a:ext>
                </a:extLst>
              </a:tr>
            </a:tbl>
          </a:graphicData>
        </a:graphic>
      </p:graphicFrame>
      <p:sp>
        <p:nvSpPr>
          <p:cNvPr id="20" name="右矢印 19"/>
          <p:cNvSpPr/>
          <p:nvPr/>
        </p:nvSpPr>
        <p:spPr>
          <a:xfrm>
            <a:off x="4108360" y="2437295"/>
            <a:ext cx="1472326" cy="465266"/>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テキスト ボックス 21"/>
          <p:cNvSpPr txBox="1"/>
          <p:nvPr/>
        </p:nvSpPr>
        <p:spPr>
          <a:xfrm>
            <a:off x="916866" y="1382935"/>
            <a:ext cx="3219717" cy="338554"/>
          </a:xfrm>
          <a:prstGeom prst="rect">
            <a:avLst/>
          </a:prstGeom>
          <a:noFill/>
        </p:spPr>
        <p:txBody>
          <a:bodyPr wrap="square" rtlCol="0">
            <a:spAutoFit/>
          </a:bodyPr>
          <a:lstStyle/>
          <a:p>
            <a:pPr algn="ctr"/>
            <a:r>
              <a:rPr kumimoji="1" lang="ja-JP" altLang="en-US" sz="1600" b="1" dirty="0" smtClean="0">
                <a:latin typeface="Meiryo UI" panose="020B0604030504040204" pitchFamily="50" charset="-128"/>
                <a:ea typeface="Meiryo UI" panose="020B0604030504040204" pitchFamily="50" charset="-128"/>
              </a:rPr>
              <a:t>前回の４つの</a:t>
            </a:r>
            <a:r>
              <a:rPr kumimoji="1" lang="en-US" altLang="ja-JP" sz="1600" b="1" dirty="0" smtClean="0">
                <a:latin typeface="Meiryo UI" panose="020B0604030504040204" pitchFamily="50" charset="-128"/>
                <a:ea typeface="Meiryo UI" panose="020B0604030504040204" pitchFamily="50" charset="-128"/>
              </a:rPr>
              <a:t>HOW</a:t>
            </a:r>
            <a:r>
              <a:rPr kumimoji="1" lang="ja-JP" altLang="en-US" sz="1600" b="1" dirty="0" smtClean="0">
                <a:latin typeface="Meiryo UI" panose="020B0604030504040204" pitchFamily="50" charset="-128"/>
                <a:ea typeface="Meiryo UI" panose="020B0604030504040204" pitchFamily="50" charset="-128"/>
              </a:rPr>
              <a:t>（改革手法）</a:t>
            </a:r>
            <a:endParaRPr kumimoji="1" lang="ja-JP" altLang="en-US" sz="1600" b="1" dirty="0">
              <a:latin typeface="Meiryo UI" panose="020B0604030504040204" pitchFamily="50" charset="-128"/>
              <a:ea typeface="Meiryo UI" panose="020B0604030504040204" pitchFamily="50" charset="-128"/>
            </a:endParaRPr>
          </a:p>
        </p:txBody>
      </p:sp>
      <p:sp>
        <p:nvSpPr>
          <p:cNvPr id="23" name="右矢印 22"/>
          <p:cNvSpPr/>
          <p:nvPr/>
        </p:nvSpPr>
        <p:spPr>
          <a:xfrm>
            <a:off x="4108360" y="3683291"/>
            <a:ext cx="1472326" cy="465266"/>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右矢印 23"/>
          <p:cNvSpPr/>
          <p:nvPr/>
        </p:nvSpPr>
        <p:spPr>
          <a:xfrm>
            <a:off x="4108360" y="4910367"/>
            <a:ext cx="1472326" cy="465266"/>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右矢印 24"/>
          <p:cNvSpPr/>
          <p:nvPr/>
        </p:nvSpPr>
        <p:spPr>
          <a:xfrm>
            <a:off x="4108360" y="6269089"/>
            <a:ext cx="1472326" cy="465266"/>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ボックス 25"/>
          <p:cNvSpPr txBox="1"/>
          <p:nvPr/>
        </p:nvSpPr>
        <p:spPr>
          <a:xfrm>
            <a:off x="4043965" y="1850041"/>
            <a:ext cx="1476000" cy="646331"/>
          </a:xfrm>
          <a:prstGeom prst="rect">
            <a:avLst/>
          </a:prstGeom>
          <a:noFill/>
        </p:spPr>
        <p:txBody>
          <a:bodyPr wrap="square" rtlCol="0">
            <a:spAutoFit/>
          </a:bodyPr>
          <a:lstStyle/>
          <a:p>
            <a:r>
              <a:rPr lang="ja-JP" altLang="en-US" sz="1200" b="1" dirty="0" smtClean="0">
                <a:latin typeface="+mj-ea"/>
                <a:ea typeface="+mj-ea"/>
              </a:rPr>
              <a:t>「方向性確認」から「</a:t>
            </a:r>
            <a:r>
              <a:rPr lang="ja-JP" altLang="en-US" sz="1200" b="1" dirty="0">
                <a:latin typeface="+mj-ea"/>
                <a:ea typeface="+mj-ea"/>
              </a:rPr>
              <a:t>戦略</a:t>
            </a:r>
            <a:r>
              <a:rPr lang="ja-JP" altLang="en-US" sz="1200" b="1" dirty="0" smtClean="0">
                <a:latin typeface="+mj-ea"/>
                <a:ea typeface="+mj-ea"/>
              </a:rPr>
              <a:t>の</a:t>
            </a:r>
            <a:r>
              <a:rPr lang="ja-JP" altLang="en-US" sz="1200" b="1" dirty="0">
                <a:latin typeface="+mj-ea"/>
                <a:ea typeface="+mj-ea"/>
              </a:rPr>
              <a:t>一元化</a:t>
            </a:r>
            <a:r>
              <a:rPr lang="ja-JP" altLang="en-US" sz="1200" b="1" dirty="0" smtClean="0">
                <a:latin typeface="+mj-ea"/>
                <a:ea typeface="+mj-ea"/>
              </a:rPr>
              <a:t>」へ深化</a:t>
            </a:r>
            <a:endParaRPr kumimoji="1" lang="ja-JP" altLang="en-US" sz="1200" b="1" dirty="0">
              <a:latin typeface="+mj-ea"/>
              <a:ea typeface="+mj-ea"/>
            </a:endParaRPr>
          </a:p>
        </p:txBody>
      </p:sp>
      <p:sp>
        <p:nvSpPr>
          <p:cNvPr id="27" name="テキスト ボックス 26"/>
          <p:cNvSpPr txBox="1"/>
          <p:nvPr/>
        </p:nvSpPr>
        <p:spPr>
          <a:xfrm>
            <a:off x="4043965" y="3095884"/>
            <a:ext cx="1476000" cy="646331"/>
          </a:xfrm>
          <a:prstGeom prst="rect">
            <a:avLst/>
          </a:prstGeom>
          <a:noFill/>
        </p:spPr>
        <p:txBody>
          <a:bodyPr wrap="square" rtlCol="0">
            <a:spAutoFit/>
          </a:bodyPr>
          <a:lstStyle/>
          <a:p>
            <a:r>
              <a:rPr lang="ja-JP" altLang="en-US" sz="1200" b="1" dirty="0" smtClean="0">
                <a:latin typeface="+mj-ea"/>
                <a:ea typeface="+mj-ea"/>
              </a:rPr>
              <a:t>「競争原理の導入」から「民との協業多様化」へ深化</a:t>
            </a:r>
            <a:endParaRPr kumimoji="1" lang="ja-JP" altLang="en-US" sz="1200" b="1" dirty="0">
              <a:latin typeface="+mj-ea"/>
              <a:ea typeface="+mj-ea"/>
            </a:endParaRPr>
          </a:p>
        </p:txBody>
      </p:sp>
      <p:sp>
        <p:nvSpPr>
          <p:cNvPr id="28" name="テキスト ボックス 27"/>
          <p:cNvSpPr txBox="1"/>
          <p:nvPr/>
        </p:nvSpPr>
        <p:spPr>
          <a:xfrm>
            <a:off x="4043965" y="4455179"/>
            <a:ext cx="1476000" cy="461665"/>
          </a:xfrm>
          <a:prstGeom prst="rect">
            <a:avLst/>
          </a:prstGeom>
          <a:noFill/>
        </p:spPr>
        <p:txBody>
          <a:bodyPr wrap="square" rtlCol="0">
            <a:spAutoFit/>
          </a:bodyPr>
          <a:lstStyle/>
          <a:p>
            <a:r>
              <a:rPr lang="ja-JP" altLang="en-US" sz="1200" b="1" dirty="0" smtClean="0">
                <a:latin typeface="+mj-ea"/>
                <a:ea typeface="+mj-ea"/>
              </a:rPr>
              <a:t>「問題提起」から「協調連携」へ深化</a:t>
            </a:r>
            <a:endParaRPr kumimoji="1" lang="ja-JP" altLang="en-US" sz="1200" b="1" dirty="0">
              <a:latin typeface="+mj-ea"/>
              <a:ea typeface="+mj-ea"/>
            </a:endParaRPr>
          </a:p>
        </p:txBody>
      </p:sp>
      <p:sp>
        <p:nvSpPr>
          <p:cNvPr id="29" name="テキスト ボックス 28"/>
          <p:cNvSpPr txBox="1"/>
          <p:nvPr/>
        </p:nvSpPr>
        <p:spPr>
          <a:xfrm>
            <a:off x="4043965" y="5672609"/>
            <a:ext cx="1476000" cy="646331"/>
          </a:xfrm>
          <a:prstGeom prst="rect">
            <a:avLst/>
          </a:prstGeom>
          <a:noFill/>
        </p:spPr>
        <p:txBody>
          <a:bodyPr wrap="square" rtlCol="0">
            <a:spAutoFit/>
          </a:bodyPr>
          <a:lstStyle/>
          <a:p>
            <a:r>
              <a:rPr lang="ja-JP" altLang="en-US" sz="1200" b="1" dirty="0" smtClean="0">
                <a:latin typeface="+mj-ea"/>
                <a:ea typeface="+mj-ea"/>
              </a:rPr>
              <a:t>「権限移譲」から「広域課題の連携」へ深化</a:t>
            </a:r>
            <a:endParaRPr kumimoji="1" lang="ja-JP" altLang="en-US" sz="1200" b="1" dirty="0">
              <a:latin typeface="+mj-ea"/>
              <a:ea typeface="+mj-ea"/>
            </a:endParaRPr>
          </a:p>
        </p:txBody>
      </p:sp>
      <p:cxnSp>
        <p:nvCxnSpPr>
          <p:cNvPr id="30" name="直線コネクタ 29"/>
          <p:cNvCxnSpPr/>
          <p:nvPr/>
        </p:nvCxnSpPr>
        <p:spPr>
          <a:xfrm>
            <a:off x="326170" y="487937"/>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テキスト ボックス 30"/>
          <p:cNvSpPr txBox="1"/>
          <p:nvPr/>
        </p:nvSpPr>
        <p:spPr>
          <a:xfrm>
            <a:off x="215865" y="13593"/>
            <a:ext cx="2989921"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１</a:t>
            </a:r>
            <a:r>
              <a:rPr lang="ja-JP" altLang="en-US" sz="2400" dirty="0" smtClean="0">
                <a:latin typeface="Meiryo UI" panose="020B0604030504040204" pitchFamily="50" charset="-128"/>
                <a:ea typeface="Meiryo UI" panose="020B0604030504040204" pitchFamily="50" charset="-128"/>
              </a:rPr>
              <a:t>　改革の特徴と深化</a:t>
            </a:r>
            <a:endParaRPr kumimoji="1" lang="ja-JP" altLang="en-US" b="1" dirty="0">
              <a:latin typeface="Meiryo UI" panose="020B0604030504040204" pitchFamily="50" charset="-128"/>
              <a:ea typeface="Meiryo UI" panose="020B0604030504040204" pitchFamily="50" charset="-128"/>
            </a:endParaRPr>
          </a:p>
        </p:txBody>
      </p:sp>
      <p:sp>
        <p:nvSpPr>
          <p:cNvPr id="32" name="テキスト ボックス 31"/>
          <p:cNvSpPr txBox="1"/>
          <p:nvPr/>
        </p:nvSpPr>
        <p:spPr>
          <a:xfrm>
            <a:off x="485056" y="522498"/>
            <a:ext cx="8444202" cy="784830"/>
          </a:xfrm>
          <a:prstGeom prst="rect">
            <a:avLst/>
          </a:prstGeom>
          <a:noFill/>
        </p:spPr>
        <p:txBody>
          <a:bodyPr wrap="square" rtlCol="0">
            <a:spAutoFit/>
          </a:bodyPr>
          <a:lstStyle/>
          <a:p>
            <a:pPr marL="285750" indent="-285750">
              <a:buFont typeface="Arial" panose="020B0604020202020204" pitchFamily="34" charset="0"/>
              <a:buChar char="•"/>
            </a:pPr>
            <a:r>
              <a:rPr lang="ja-JP" altLang="en-US" sz="1500" dirty="0" smtClean="0">
                <a:latin typeface="Meiryo UI" panose="020B0604030504040204" pitchFamily="50" charset="-128"/>
                <a:ea typeface="Meiryo UI" panose="020B0604030504040204" pitchFamily="50" charset="-128"/>
              </a:rPr>
              <a:t>それぞれの改革パートナーと進めてきた改革手法は、①府市の方針共有、②官民の原則徹底、③国への問題提起、④権限移譲　から　①府市の戦略一元化、②民間との協業多様化、③国との協調連携、④市町村との連携強化　へと深化し、大阪の改革を推進している。</a:t>
            </a:r>
            <a:endParaRPr lang="ja-JP" altLang="en-US" sz="1500" dirty="0">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5810842" y="1382935"/>
            <a:ext cx="3219717" cy="338554"/>
          </a:xfrm>
          <a:prstGeom prst="rect">
            <a:avLst/>
          </a:prstGeom>
          <a:noFill/>
        </p:spPr>
        <p:txBody>
          <a:bodyPr wrap="square" rtlCol="0">
            <a:spAutoFit/>
          </a:bodyPr>
          <a:lstStyle/>
          <a:p>
            <a:pPr algn="ctr"/>
            <a:r>
              <a:rPr kumimoji="1" lang="ja-JP" altLang="en-US" sz="1600" b="1" dirty="0" smtClean="0">
                <a:latin typeface="Meiryo UI" panose="020B0604030504040204" pitchFamily="50" charset="-128"/>
                <a:ea typeface="Meiryo UI" panose="020B0604030504040204" pitchFamily="50" charset="-128"/>
              </a:rPr>
              <a:t>今回の４つの</a:t>
            </a:r>
            <a:r>
              <a:rPr kumimoji="1" lang="en-US" altLang="ja-JP" sz="1600" b="1" dirty="0" smtClean="0">
                <a:latin typeface="Meiryo UI" panose="020B0604030504040204" pitchFamily="50" charset="-128"/>
                <a:ea typeface="Meiryo UI" panose="020B0604030504040204" pitchFamily="50" charset="-128"/>
              </a:rPr>
              <a:t>HOW</a:t>
            </a:r>
            <a:r>
              <a:rPr kumimoji="1" lang="ja-JP" altLang="en-US" sz="1600" b="1" dirty="0" smtClean="0">
                <a:latin typeface="Meiryo UI" panose="020B0604030504040204" pitchFamily="50" charset="-128"/>
                <a:ea typeface="Meiryo UI" panose="020B0604030504040204" pitchFamily="50" charset="-128"/>
              </a:rPr>
              <a:t>（改革手法）</a:t>
            </a:r>
            <a:endParaRPr kumimoji="1" lang="ja-JP" altLang="en-US" sz="1600" b="1" dirty="0">
              <a:latin typeface="Meiryo UI" panose="020B0604030504040204" pitchFamily="50" charset="-128"/>
              <a:ea typeface="Meiryo UI" panose="020B0604030504040204" pitchFamily="50" charset="-128"/>
            </a:endParaRPr>
          </a:p>
        </p:txBody>
      </p:sp>
      <p:graphicFrame>
        <p:nvGraphicFramePr>
          <p:cNvPr id="35" name="表 34"/>
          <p:cNvGraphicFramePr>
            <a:graphicFrameLocks noGrp="1"/>
          </p:cNvGraphicFramePr>
          <p:nvPr>
            <p:extLst>
              <p:ext uri="{D42A27DB-BD31-4B8C-83A1-F6EECF244321}">
                <p14:modId xmlns:p14="http://schemas.microsoft.com/office/powerpoint/2010/main" val="1433962945"/>
              </p:ext>
            </p:extLst>
          </p:nvPr>
        </p:nvGraphicFramePr>
        <p:xfrm>
          <a:off x="5692463" y="1751531"/>
          <a:ext cx="3296991" cy="4971001"/>
        </p:xfrm>
        <a:graphic>
          <a:graphicData uri="http://schemas.openxmlformats.org/drawingml/2006/table">
            <a:tbl>
              <a:tblPr firstRow="1" bandRow="1">
                <a:tableStyleId>{5940675A-B579-460E-94D1-54222C63F5DA}</a:tableStyleId>
              </a:tblPr>
              <a:tblGrid>
                <a:gridCol w="1015284">
                  <a:extLst>
                    <a:ext uri="{9D8B030D-6E8A-4147-A177-3AD203B41FA5}">
                      <a16:colId xmlns:a16="http://schemas.microsoft.com/office/drawing/2014/main" val="20000"/>
                    </a:ext>
                  </a:extLst>
                </a:gridCol>
                <a:gridCol w="2281707">
                  <a:extLst>
                    <a:ext uri="{9D8B030D-6E8A-4147-A177-3AD203B41FA5}">
                      <a16:colId xmlns:a16="http://schemas.microsoft.com/office/drawing/2014/main" val="20001"/>
                    </a:ext>
                  </a:extLst>
                </a:gridCol>
              </a:tblGrid>
              <a:tr h="434722">
                <a:tc rowSpan="2">
                  <a:txBody>
                    <a:bodyPr/>
                    <a:lstStyle/>
                    <a:p>
                      <a:r>
                        <a:rPr kumimoji="1" lang="ja-JP" altLang="en-US" sz="1400" b="1" dirty="0" smtClean="0">
                          <a:solidFill>
                            <a:schemeClr val="tx1"/>
                          </a:solidFill>
                          <a:latin typeface="Meiryo UI" panose="020B0604030504040204" pitchFamily="50" charset="-128"/>
                          <a:ea typeface="Meiryo UI" panose="020B0604030504040204" pitchFamily="50" charset="-128"/>
                        </a:rPr>
                        <a:t>府市連携</a:t>
                      </a:r>
                      <a:endParaRPr kumimoji="1" lang="en-US" altLang="ja-JP" sz="1400" b="1" dirty="0" smtClean="0">
                        <a:solidFill>
                          <a:schemeClr val="tx1"/>
                        </a:solidFill>
                        <a:latin typeface="Meiryo UI" panose="020B0604030504040204" pitchFamily="50" charset="-128"/>
                        <a:ea typeface="Meiryo UI" panose="020B0604030504040204" pitchFamily="50" charset="-128"/>
                      </a:endParaRPr>
                    </a:p>
                    <a:p>
                      <a:r>
                        <a:rPr kumimoji="1" lang="ja-JP" altLang="en-US" sz="1400" b="1" dirty="0" smtClean="0">
                          <a:solidFill>
                            <a:schemeClr val="tx1"/>
                          </a:solidFill>
                          <a:latin typeface="Meiryo UI" panose="020B0604030504040204" pitchFamily="50" charset="-128"/>
                          <a:ea typeface="Meiryo UI" panose="020B0604030504040204" pitchFamily="50" charset="-128"/>
                        </a:rPr>
                        <a:t>の更なる強化</a:t>
                      </a:r>
                      <a:endParaRPr kumimoji="1" lang="ja-JP" altLang="en-US" sz="1400" b="1" dirty="0">
                        <a:solidFill>
                          <a:schemeClr val="tx1"/>
                        </a:solidFill>
                        <a:latin typeface="Meiryo UI" panose="020B0604030504040204" pitchFamily="50" charset="-128"/>
                        <a:ea typeface="Meiryo UI" panose="020B0604030504040204" pitchFamily="50" charset="-128"/>
                      </a:endParaRPr>
                    </a:p>
                  </a:txBody>
                  <a:tcPr anchor="ctr">
                    <a:solidFill>
                      <a:schemeClr val="accent2">
                        <a:lumMod val="20000"/>
                        <a:lumOff val="80000"/>
                      </a:schemeClr>
                    </a:solidFill>
                  </a:tcPr>
                </a:tc>
                <a:tc>
                  <a:txBody>
                    <a:bodyPr/>
                    <a:lstStyle/>
                    <a:p>
                      <a:pPr marL="171450" indent="-171450">
                        <a:buFont typeface="Wingdings" panose="05000000000000000000" pitchFamily="2" charset="2"/>
                        <a:buChar char="n"/>
                      </a:pPr>
                      <a:r>
                        <a:rPr kumimoji="1" lang="ja-JP" altLang="en-US" sz="1200" b="1" dirty="0" smtClean="0">
                          <a:solidFill>
                            <a:schemeClr val="tx1"/>
                          </a:solidFill>
                          <a:latin typeface="Meiryo UI" panose="020B0604030504040204" pitchFamily="50" charset="-128"/>
                          <a:ea typeface="Meiryo UI" panose="020B0604030504040204" pitchFamily="50" charset="-128"/>
                        </a:rPr>
                        <a:t>二重行政解消の実現や戦略一元化の取組み</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0"/>
                  </a:ext>
                </a:extLst>
              </a:tr>
              <a:tr h="773389">
                <a:tc vMerge="1">
                  <a:txBody>
                    <a:bodyPr/>
                    <a:lstStyle/>
                    <a:p>
                      <a:endParaRPr kumimoji="1" lang="ja-JP" altLang="en-US"/>
                    </a:p>
                  </a:txBody>
                  <a:tcPr/>
                </a:tc>
                <a:tc>
                  <a:txBody>
                    <a:bodyPr/>
                    <a:lstStyle/>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副首都推進本部の設置</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組織統合の実現（保証協会、公設試、地衛研等）</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政策レベルの府市連携</a:t>
                      </a:r>
                    </a:p>
                  </a:txBody>
                  <a:tcPr anchor="ct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4"/>
                  </a:ext>
                </a:extLst>
              </a:tr>
              <a:tr h="434722">
                <a:tc rowSpan="2">
                  <a:txBody>
                    <a:bodyPr/>
                    <a:lstStyle/>
                    <a:p>
                      <a:r>
                        <a:rPr kumimoji="1" lang="ja-JP" altLang="en-US" sz="1400" b="1" dirty="0" smtClean="0">
                          <a:solidFill>
                            <a:schemeClr val="tx1"/>
                          </a:solidFill>
                          <a:latin typeface="Meiryo UI" panose="020B0604030504040204" pitchFamily="50" charset="-128"/>
                          <a:ea typeface="Meiryo UI" panose="020B0604030504040204" pitchFamily="50" charset="-128"/>
                        </a:rPr>
                        <a:t>民間と協業多様化</a:t>
                      </a:r>
                      <a:endParaRPr kumimoji="1" lang="ja-JP" altLang="en-US" sz="1400" b="1" dirty="0">
                        <a:solidFill>
                          <a:schemeClr val="tx1"/>
                        </a:solidFill>
                        <a:latin typeface="Meiryo UI" panose="020B0604030504040204" pitchFamily="50" charset="-128"/>
                        <a:ea typeface="Meiryo UI" panose="020B0604030504040204" pitchFamily="50" charset="-128"/>
                      </a:endParaRPr>
                    </a:p>
                  </a:txBody>
                  <a:tcPr anchor="ctr">
                    <a:solidFill>
                      <a:schemeClr val="accent2">
                        <a:lumMod val="20000"/>
                        <a:lumOff val="80000"/>
                      </a:schemeClr>
                    </a:solidFill>
                  </a:tcPr>
                </a:tc>
                <a:tc>
                  <a:txBody>
                    <a:bodyPr/>
                    <a:lstStyle/>
                    <a:p>
                      <a:pPr marL="285750" indent="-285750">
                        <a:buFont typeface="Wingdings" panose="05000000000000000000" pitchFamily="2" charset="2"/>
                        <a:buChar char="n"/>
                      </a:pPr>
                      <a:r>
                        <a:rPr kumimoji="1" lang="ja-JP" altLang="en-US" sz="1200" b="1" dirty="0" smtClean="0">
                          <a:solidFill>
                            <a:schemeClr val="tx1"/>
                          </a:solidFill>
                          <a:latin typeface="Meiryo UI" panose="020B0604030504040204" pitchFamily="50" charset="-128"/>
                          <a:ea typeface="Meiryo UI" panose="020B0604030504040204" pitchFamily="50" charset="-128"/>
                        </a:rPr>
                        <a:t>民間との多様なパートナーシップを構築</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1"/>
                  </a:ext>
                </a:extLst>
              </a:tr>
              <a:tr h="839839">
                <a:tc vMerge="1">
                  <a:txBody>
                    <a:bodyPr/>
                    <a:lstStyle/>
                    <a:p>
                      <a:endParaRPr kumimoji="1" lang="ja-JP" altLang="en-US"/>
                    </a:p>
                  </a:txBody>
                  <a:tcPr/>
                </a:tc>
                <a:tc>
                  <a:txBody>
                    <a:bodyPr/>
                    <a:lstStyle/>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全国初の公営地下鉄民営化</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指定管理や</a:t>
                      </a:r>
                      <a:r>
                        <a:rPr kumimoji="1" lang="en-US" altLang="ja-JP" sz="1100" dirty="0" smtClean="0">
                          <a:solidFill>
                            <a:schemeClr val="tx1"/>
                          </a:solidFill>
                          <a:latin typeface="Meiryo UI" panose="020B0604030504040204" pitchFamily="50" charset="-128"/>
                          <a:ea typeface="Meiryo UI" panose="020B0604030504040204" pitchFamily="50" charset="-128"/>
                        </a:rPr>
                        <a:t>PFI</a:t>
                      </a:r>
                      <a:r>
                        <a:rPr kumimoji="1" lang="ja-JP" altLang="en-US" sz="1100" dirty="0" smtClean="0">
                          <a:solidFill>
                            <a:schemeClr val="tx1"/>
                          </a:solidFill>
                          <a:latin typeface="Meiryo UI" panose="020B0604030504040204" pitchFamily="50" charset="-128"/>
                          <a:ea typeface="Meiryo UI" panose="020B0604030504040204" pitchFamily="50" charset="-128"/>
                        </a:rPr>
                        <a:t>の積極導入</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en-US" altLang="ja-JP" sz="1100" dirty="0" smtClean="0">
                          <a:solidFill>
                            <a:schemeClr val="tx1"/>
                          </a:solidFill>
                          <a:latin typeface="Meiryo UI" panose="020B0604030504040204" pitchFamily="50" charset="-128"/>
                          <a:ea typeface="Meiryo UI" panose="020B0604030504040204" pitchFamily="50" charset="-128"/>
                        </a:rPr>
                        <a:t>PMO</a:t>
                      </a:r>
                      <a:r>
                        <a:rPr kumimoji="1" lang="ja-JP" altLang="en-US" sz="1100" dirty="0" smtClean="0">
                          <a:solidFill>
                            <a:schemeClr val="tx1"/>
                          </a:solidFill>
                          <a:latin typeface="Meiryo UI" panose="020B0604030504040204" pitchFamily="50" charset="-128"/>
                          <a:ea typeface="Meiryo UI" panose="020B0604030504040204" pitchFamily="50" charset="-128"/>
                        </a:rPr>
                        <a:t>による公園の活性化</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公民連携や</a:t>
                      </a:r>
                      <a:r>
                        <a:rPr kumimoji="1" lang="ja-JP" altLang="en-US" sz="1000" dirty="0" smtClean="0">
                          <a:solidFill>
                            <a:schemeClr val="tx1"/>
                          </a:solidFill>
                          <a:latin typeface="Meiryo UI" panose="020B0604030504040204" pitchFamily="50" charset="-128"/>
                          <a:ea typeface="Meiryo UI" panose="020B0604030504040204" pitchFamily="50" charset="-128"/>
                        </a:rPr>
                        <a:t>マーケットサウンディング</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5"/>
                  </a:ext>
                </a:extLst>
              </a:tr>
              <a:tr h="434722">
                <a:tc rowSpan="2">
                  <a:txBody>
                    <a:bodyPr/>
                    <a:lstStyle/>
                    <a:p>
                      <a:r>
                        <a:rPr kumimoji="1" lang="ja-JP" altLang="en-US" sz="1400" b="1" dirty="0" smtClean="0">
                          <a:solidFill>
                            <a:schemeClr val="tx1"/>
                          </a:solidFill>
                          <a:latin typeface="Meiryo UI" panose="020B0604030504040204" pitchFamily="50" charset="-128"/>
                          <a:ea typeface="Meiryo UI" panose="020B0604030504040204" pitchFamily="50" charset="-128"/>
                        </a:rPr>
                        <a:t>国との協調連携</a:t>
                      </a:r>
                      <a:endParaRPr kumimoji="1" lang="en-US" altLang="ja-JP" sz="1400" b="1" dirty="0" smtClean="0">
                        <a:solidFill>
                          <a:schemeClr val="tx1"/>
                        </a:solidFill>
                        <a:latin typeface="Meiryo UI" panose="020B0604030504040204" pitchFamily="50" charset="-128"/>
                        <a:ea typeface="Meiryo UI" panose="020B0604030504040204" pitchFamily="50" charset="-128"/>
                      </a:endParaRPr>
                    </a:p>
                  </a:txBody>
                  <a:tcPr anchor="ctr">
                    <a:solidFill>
                      <a:schemeClr val="accent2">
                        <a:lumMod val="20000"/>
                        <a:lumOff val="80000"/>
                      </a:schemeClr>
                    </a:solidFill>
                  </a:tcPr>
                </a:tc>
                <a:tc>
                  <a:txBody>
                    <a:bodyPr/>
                    <a:lstStyle/>
                    <a:p>
                      <a:pPr marL="285750" indent="-285750">
                        <a:buFont typeface="Wingdings" panose="05000000000000000000" pitchFamily="2" charset="2"/>
                        <a:buChar char="n"/>
                      </a:pPr>
                      <a:r>
                        <a:rPr kumimoji="1" lang="ja-JP" altLang="en-US" sz="1200" b="1" dirty="0" smtClean="0">
                          <a:solidFill>
                            <a:schemeClr val="tx1"/>
                          </a:solidFill>
                          <a:latin typeface="Meiryo UI" panose="020B0604030504040204" pitchFamily="50" charset="-128"/>
                          <a:ea typeface="Meiryo UI" panose="020B0604030504040204" pitchFamily="50" charset="-128"/>
                        </a:rPr>
                        <a:t>国と協力し、世界都市大阪の都市格を醸成</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2"/>
                  </a:ext>
                </a:extLst>
              </a:tr>
              <a:tr h="763870">
                <a:tc vMerge="1">
                  <a:txBody>
                    <a:bodyPr/>
                    <a:lstStyle/>
                    <a:p>
                      <a:endParaRPr kumimoji="1" lang="ja-JP" altLang="en-US"/>
                    </a:p>
                  </a:txBody>
                  <a:tcPr/>
                </a:tc>
                <a:tc>
                  <a:txBody>
                    <a:bodyPr/>
                    <a:lstStyle/>
                    <a:p>
                      <a:pPr marL="285750" indent="-285750">
                        <a:buFont typeface="Arial" panose="020B0604020202020204" pitchFamily="34" charset="0"/>
                        <a:buChar char="•"/>
                      </a:pPr>
                      <a:r>
                        <a:rPr kumimoji="1" lang="en-US" altLang="ja-JP" sz="1100" dirty="0" smtClean="0">
                          <a:solidFill>
                            <a:schemeClr val="tx1"/>
                          </a:solidFill>
                          <a:latin typeface="Meiryo UI" panose="020B0604030504040204" pitchFamily="50" charset="-128"/>
                          <a:ea typeface="Meiryo UI" panose="020B0604030504040204" pitchFamily="50" charset="-128"/>
                        </a:rPr>
                        <a:t>2025</a:t>
                      </a:r>
                      <a:r>
                        <a:rPr kumimoji="1" lang="ja-JP" altLang="en-US" sz="1100" dirty="0" smtClean="0">
                          <a:solidFill>
                            <a:schemeClr val="tx1"/>
                          </a:solidFill>
                          <a:latin typeface="Meiryo UI" panose="020B0604030504040204" pitchFamily="50" charset="-128"/>
                          <a:ea typeface="Meiryo UI" panose="020B0604030504040204" pitchFamily="50" charset="-128"/>
                        </a:rPr>
                        <a:t>年万博誘致</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en-US" altLang="ja-JP" sz="1100" dirty="0" smtClean="0">
                          <a:solidFill>
                            <a:schemeClr val="tx1"/>
                          </a:solidFill>
                          <a:latin typeface="Meiryo UI" panose="020B0604030504040204" pitchFamily="50" charset="-128"/>
                          <a:ea typeface="Meiryo UI" panose="020B0604030504040204" pitchFamily="50" charset="-128"/>
                        </a:rPr>
                        <a:t>2019</a:t>
                      </a:r>
                      <a:r>
                        <a:rPr kumimoji="1" lang="ja-JP" altLang="en-US" sz="1100" dirty="0" smtClean="0">
                          <a:solidFill>
                            <a:schemeClr val="tx1"/>
                          </a:solidFill>
                          <a:latin typeface="Meiryo UI" panose="020B0604030504040204" pitchFamily="50" charset="-128"/>
                          <a:ea typeface="Meiryo UI" panose="020B0604030504040204" pitchFamily="50" charset="-128"/>
                        </a:rPr>
                        <a:t>年</a:t>
                      </a:r>
                      <a:r>
                        <a:rPr kumimoji="1" lang="en-US" altLang="ja-JP" sz="1100" dirty="0" smtClean="0">
                          <a:solidFill>
                            <a:schemeClr val="tx1"/>
                          </a:solidFill>
                          <a:latin typeface="Meiryo UI" panose="020B0604030504040204" pitchFamily="50" charset="-128"/>
                          <a:ea typeface="Meiryo UI" panose="020B0604030504040204" pitchFamily="50" charset="-128"/>
                        </a:rPr>
                        <a:t>G20</a:t>
                      </a:r>
                      <a:r>
                        <a:rPr kumimoji="1" lang="ja-JP" altLang="en-US" sz="1100" dirty="0" smtClean="0">
                          <a:solidFill>
                            <a:schemeClr val="tx1"/>
                          </a:solidFill>
                          <a:latin typeface="Meiryo UI" panose="020B0604030504040204" pitchFamily="50" charset="-128"/>
                          <a:ea typeface="Meiryo UI" panose="020B0604030504040204" pitchFamily="50" charset="-128"/>
                        </a:rPr>
                        <a:t>誘致</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統合型リゾート（</a:t>
                      </a:r>
                      <a:r>
                        <a:rPr kumimoji="1" lang="en-US" altLang="ja-JP" sz="1100" dirty="0" smtClean="0">
                          <a:solidFill>
                            <a:schemeClr val="tx1"/>
                          </a:solidFill>
                          <a:latin typeface="Meiryo UI" panose="020B0604030504040204" pitchFamily="50" charset="-128"/>
                          <a:ea typeface="Meiryo UI" panose="020B0604030504040204" pitchFamily="50" charset="-128"/>
                        </a:rPr>
                        <a:t>IR</a:t>
                      </a:r>
                      <a:r>
                        <a:rPr kumimoji="1" lang="ja-JP" altLang="en-US" sz="1100" dirty="0" smtClean="0">
                          <a:solidFill>
                            <a:schemeClr val="tx1"/>
                          </a:solidFill>
                          <a:latin typeface="Meiryo UI" panose="020B0604030504040204" pitchFamily="50" charset="-128"/>
                          <a:ea typeface="Meiryo UI" panose="020B0604030504040204" pitchFamily="50" charset="-128"/>
                        </a:rPr>
                        <a:t>）の推進</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特区による規制改革</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6"/>
                  </a:ext>
                </a:extLst>
              </a:tr>
              <a:tr h="434722">
                <a:tc rowSpan="2">
                  <a:txBody>
                    <a:bodyPr/>
                    <a:lstStyle/>
                    <a:p>
                      <a:r>
                        <a:rPr kumimoji="1" lang="ja-JP" altLang="en-US" sz="1400" b="1" dirty="0" smtClean="0">
                          <a:solidFill>
                            <a:schemeClr val="tx1"/>
                          </a:solidFill>
                          <a:latin typeface="Meiryo UI" panose="020B0604030504040204" pitchFamily="50" charset="-128"/>
                          <a:ea typeface="Meiryo UI" panose="020B0604030504040204" pitchFamily="50" charset="-128"/>
                        </a:rPr>
                        <a:t>市町村との連携強化</a:t>
                      </a:r>
                      <a:endParaRPr kumimoji="1" lang="ja-JP" altLang="en-US" sz="1400" b="1" dirty="0">
                        <a:solidFill>
                          <a:schemeClr val="tx1"/>
                        </a:solidFill>
                        <a:latin typeface="Meiryo UI" panose="020B0604030504040204" pitchFamily="50" charset="-128"/>
                        <a:ea typeface="Meiryo UI" panose="020B0604030504040204" pitchFamily="50" charset="-128"/>
                      </a:endParaRPr>
                    </a:p>
                  </a:txBody>
                  <a:tcPr anchor="ctr">
                    <a:solidFill>
                      <a:schemeClr val="accent2">
                        <a:lumMod val="20000"/>
                        <a:lumOff val="80000"/>
                      </a:schemeClr>
                    </a:solidFill>
                  </a:tcPr>
                </a:tc>
                <a:tc>
                  <a:txBody>
                    <a:bodyPr/>
                    <a:lstStyle/>
                    <a:p>
                      <a:pPr marL="285750" indent="-285750">
                        <a:buFont typeface="Wingdings" panose="05000000000000000000" pitchFamily="2" charset="2"/>
                        <a:buChar char="n"/>
                      </a:pPr>
                      <a:r>
                        <a:rPr kumimoji="1" lang="ja-JP" altLang="en-US" sz="1200" b="1" dirty="0" smtClean="0">
                          <a:solidFill>
                            <a:schemeClr val="tx1"/>
                          </a:solidFill>
                          <a:latin typeface="Meiryo UI" panose="020B0604030504040204" pitchFamily="50" charset="-128"/>
                          <a:ea typeface="Meiryo UI" panose="020B0604030504040204" pitchFamily="50" charset="-128"/>
                        </a:rPr>
                        <a:t>市町村と連携し、広域的課題に対応</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txBody>
                  <a:tcPr anchor="ct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3"/>
                  </a:ext>
                </a:extLst>
              </a:tr>
              <a:tr h="765103">
                <a:tc vMerge="1">
                  <a:txBody>
                    <a:bodyPr/>
                    <a:lstStyle/>
                    <a:p>
                      <a:endParaRPr kumimoji="1" lang="ja-JP" altLang="en-US"/>
                    </a:p>
                  </a:txBody>
                  <a:tcPr/>
                </a:tc>
                <a:tc>
                  <a:txBody>
                    <a:bodyPr/>
                    <a:lstStyle/>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消防広域化の検討</a:t>
                      </a:r>
                      <a:r>
                        <a:rPr kumimoji="1" lang="ja-JP" altLang="en-US" sz="1050" dirty="0" smtClean="0">
                          <a:solidFill>
                            <a:schemeClr val="tx1"/>
                          </a:solidFill>
                          <a:latin typeface="Meiryo UI" panose="020B0604030504040204" pitchFamily="50" charset="-128"/>
                          <a:ea typeface="Meiryo UI" panose="020B0604030504040204" pitchFamily="50" charset="-128"/>
                        </a:rPr>
                        <a:t>（消防力強化のための勉強会）</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水道広域化の検討</a:t>
                      </a: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府域一水道に向けた水道のあり方検討協議会</a:t>
                      </a:r>
                      <a:r>
                        <a:rPr kumimoji="1" lang="en-US" altLang="ja-JP" sz="1000" dirty="0" smtClean="0">
                          <a:solidFill>
                            <a:schemeClr val="tx1"/>
                          </a:solidFill>
                          <a:latin typeface="Meiryo UI" panose="020B0604030504040204" pitchFamily="50" charset="-128"/>
                          <a:ea typeface="Meiryo UI" panose="020B0604030504040204" pitchFamily="50" charset="-128"/>
                        </a:rPr>
                        <a:t>)</a:t>
                      </a:r>
                      <a:endParaRPr kumimoji="1" lang="ja-JP" altLang="en-US" sz="1000" dirty="0" smtClean="0">
                        <a:solidFill>
                          <a:schemeClr val="tx1"/>
                        </a:solidFill>
                        <a:latin typeface="Meiryo UI" panose="020B0604030504040204" pitchFamily="50" charset="-128"/>
                        <a:ea typeface="Meiryo UI" panose="020B0604030504040204" pitchFamily="50" charset="-128"/>
                      </a:endParaRPr>
                    </a:p>
                  </a:txBody>
                  <a:tcPr anchor="ct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7"/>
                  </a:ext>
                </a:extLst>
              </a:tr>
            </a:tbl>
          </a:graphicData>
        </a:graphic>
      </p:graphicFrame>
      <p:sp>
        <p:nvSpPr>
          <p:cNvPr id="3" name="スライド番号プレースホルダー 2"/>
          <p:cNvSpPr>
            <a:spLocks noGrp="1"/>
          </p:cNvSpPr>
          <p:nvPr>
            <p:ph type="sldNum" sz="quarter" idx="12"/>
          </p:nvPr>
        </p:nvSpPr>
        <p:spPr>
          <a:xfrm>
            <a:off x="6991350" y="6613931"/>
            <a:ext cx="2057400" cy="365125"/>
          </a:xfrm>
        </p:spPr>
        <p:txBody>
          <a:bodyPr/>
          <a:lstStyle/>
          <a:p>
            <a:fld id="{138CA411-231B-42B9-AF63-97A64194AA60}" type="slidenum">
              <a:rPr kumimoji="1" lang="ja-JP" altLang="en-US" smtClean="0"/>
              <a:t>22</a:t>
            </a:fld>
            <a:endParaRPr kumimoji="1" lang="ja-JP" altLang="en-US"/>
          </a:p>
        </p:txBody>
      </p:sp>
    </p:spTree>
    <p:extLst>
      <p:ext uri="{BB962C8B-B14F-4D97-AF65-F5344CB8AC3E}">
        <p14:creationId xmlns:p14="http://schemas.microsoft.com/office/powerpoint/2010/main" val="1432116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直線コネクタ 20"/>
          <p:cNvCxnSpPr/>
          <p:nvPr/>
        </p:nvCxnSpPr>
        <p:spPr>
          <a:xfrm>
            <a:off x="1541398" y="2822543"/>
            <a:ext cx="201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線コネクタ 21"/>
          <p:cNvCxnSpPr/>
          <p:nvPr/>
        </p:nvCxnSpPr>
        <p:spPr>
          <a:xfrm>
            <a:off x="1566761" y="4702265"/>
            <a:ext cx="201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スライド番号プレースホルダー 1"/>
          <p:cNvSpPr>
            <a:spLocks noGrp="1"/>
          </p:cNvSpPr>
          <p:nvPr>
            <p:ph type="sldNum" sz="quarter" idx="12"/>
          </p:nvPr>
        </p:nvSpPr>
        <p:spPr>
          <a:xfrm>
            <a:off x="7026747" y="6492875"/>
            <a:ext cx="2057400" cy="365125"/>
          </a:xfrm>
        </p:spPr>
        <p:txBody>
          <a:bodyPr/>
          <a:lstStyle/>
          <a:p>
            <a:fld id="{138CA411-231B-42B9-AF63-97A64194AA60}" type="slidenum">
              <a:rPr kumimoji="1" lang="ja-JP" altLang="en-US" smtClean="0"/>
              <a:t>23</a:t>
            </a:fld>
            <a:endParaRPr kumimoji="1" lang="ja-JP" altLang="en-US" dirty="0"/>
          </a:p>
        </p:txBody>
      </p:sp>
      <p:cxnSp>
        <p:nvCxnSpPr>
          <p:cNvPr id="3" name="直線コネクタ 2"/>
          <p:cNvCxnSpPr/>
          <p:nvPr/>
        </p:nvCxnSpPr>
        <p:spPr>
          <a:xfrm>
            <a:off x="147332" y="530262"/>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Box 7"/>
          <p:cNvSpPr txBox="1">
            <a:spLocks noChangeArrowheads="1"/>
          </p:cNvSpPr>
          <p:nvPr/>
        </p:nvSpPr>
        <p:spPr bwMode="auto">
          <a:xfrm>
            <a:off x="144463" y="79395"/>
            <a:ext cx="887383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charset="0"/>
                <a:ea typeface="ＭＳ Ｐゴシック" pitchFamily="50" charset="-128"/>
              </a:defRPr>
            </a:lvl1pPr>
            <a:lvl2pPr marL="742950" indent="-285750" eaLnBrk="0" hangingPunct="0">
              <a:spcBef>
                <a:spcPct val="20000"/>
              </a:spcBef>
              <a:buChar char="–"/>
              <a:defRPr kumimoji="1" sz="2800">
                <a:solidFill>
                  <a:schemeClr val="tx1"/>
                </a:solidFill>
                <a:latin typeface="Arial" charset="0"/>
                <a:ea typeface="ＭＳ Ｐゴシック" pitchFamily="50" charset="-128"/>
              </a:defRPr>
            </a:lvl2pPr>
            <a:lvl3pPr marL="1143000" indent="-228600" eaLnBrk="0" hangingPunct="0">
              <a:spcBef>
                <a:spcPct val="20000"/>
              </a:spcBef>
              <a:buChar char="•"/>
              <a:defRPr kumimoji="1" sz="2400">
                <a:solidFill>
                  <a:schemeClr val="tx1"/>
                </a:solidFill>
                <a:latin typeface="Arial" charset="0"/>
                <a:ea typeface="ＭＳ Ｐゴシック" pitchFamily="50" charset="-128"/>
              </a:defRPr>
            </a:lvl3pPr>
            <a:lvl4pPr marL="1600200" indent="-228600" eaLnBrk="0" hangingPunct="0">
              <a:spcBef>
                <a:spcPct val="20000"/>
              </a:spcBef>
              <a:buChar char="–"/>
              <a:defRPr kumimoji="1" sz="2000">
                <a:solidFill>
                  <a:schemeClr val="tx1"/>
                </a:solidFill>
                <a:latin typeface="Arial" charset="0"/>
                <a:ea typeface="ＭＳ Ｐゴシック" pitchFamily="50" charset="-128"/>
              </a:defRPr>
            </a:lvl4pPr>
            <a:lvl5pPr marL="2057400" indent="-228600" eaLnBrk="0" hangingPunct="0">
              <a:spcBef>
                <a:spcPct val="20000"/>
              </a:spcBef>
              <a:buChar char="»"/>
              <a:defRPr kumimoji="1" sz="2000">
                <a:solidFill>
                  <a:schemeClr val="tx1"/>
                </a:solidFill>
                <a:latin typeface="Arial" charset="0"/>
                <a:ea typeface="ＭＳ Ｐゴシック" pitchFamily="50" charset="-128"/>
              </a:defRPr>
            </a:lvl5pPr>
            <a:lvl6pPr marL="25146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6pPr>
            <a:lvl7pPr marL="29718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7pPr>
            <a:lvl8pPr marL="34290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8pPr>
            <a:lvl9pPr marL="38862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9pPr>
          </a:lstStyle>
          <a:p>
            <a:pPr eaLnBrk="1" hangingPunct="1">
              <a:spcBef>
                <a:spcPct val="0"/>
              </a:spcBef>
              <a:buFontTx/>
              <a:buNone/>
              <a:defRPr/>
            </a:pPr>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１　改革の特徴と深化</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　</a:t>
            </a:r>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a:t>
            </a:r>
            <a:r>
              <a:rPr lang="ja-JP" altLang="en-US" sz="2000" b="1" dirty="0" smtClean="0">
                <a:latin typeface="メイリオ" panose="020B0604030504040204" pitchFamily="50" charset="-128"/>
                <a:ea typeface="メイリオ" panose="020B0604030504040204" pitchFamily="50" charset="-128"/>
                <a:cs typeface="メイリオ" panose="020B0604030504040204" pitchFamily="50" charset="-128"/>
              </a:rPr>
              <a:t>あらゆる手法を</a:t>
            </a:r>
            <a:r>
              <a:rPr lang="ja-JP" altLang="en-US" sz="2000" b="1" dirty="0">
                <a:latin typeface="メイリオ" panose="020B0604030504040204" pitchFamily="50" charset="-128"/>
                <a:ea typeface="メイリオ" panose="020B0604030504040204" pitchFamily="50" charset="-128"/>
                <a:cs typeface="メイリオ" panose="020B0604030504040204" pitchFamily="50" charset="-128"/>
              </a:rPr>
              <a:t>駆使</a:t>
            </a:r>
            <a:r>
              <a:rPr lang="ja-JP" altLang="en-US" sz="2000" b="1" dirty="0" smtClean="0">
                <a:latin typeface="メイリオ" panose="020B0604030504040204" pitchFamily="50" charset="-128"/>
                <a:ea typeface="メイリオ" panose="020B0604030504040204" pitchFamily="50" charset="-128"/>
                <a:cs typeface="メイリオ" panose="020B0604030504040204" pitchFamily="50" charset="-128"/>
              </a:rPr>
              <a:t>した改革の実現</a:t>
            </a:r>
            <a:endParaRPr lang="ja-JP" altLang="en-US" sz="2800" b="1" dirty="0" smtClean="0">
              <a:latin typeface="メイリオ" panose="020B0604030504040204" pitchFamily="50" charset="-128"/>
              <a:ea typeface="メイリオ" panose="020B0604030504040204" pitchFamily="50" charset="-128"/>
              <a:cs typeface="メイリオ" panose="020B0604030504040204" pitchFamily="50" charset="-128"/>
            </a:endParaRPr>
          </a:p>
        </p:txBody>
      </p:sp>
      <p:cxnSp>
        <p:nvCxnSpPr>
          <p:cNvPr id="11" name="直線コネクタ 10"/>
          <p:cNvCxnSpPr/>
          <p:nvPr/>
        </p:nvCxnSpPr>
        <p:spPr>
          <a:xfrm>
            <a:off x="1340551" y="1560059"/>
            <a:ext cx="212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角丸四角形 13"/>
          <p:cNvSpPr/>
          <p:nvPr/>
        </p:nvSpPr>
        <p:spPr>
          <a:xfrm>
            <a:off x="1727578" y="1326059"/>
            <a:ext cx="1260000" cy="468000"/>
          </a:xfrm>
          <a:prstGeom prst="round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400" b="1" dirty="0">
                <a:solidFill>
                  <a:schemeClr val="tx1"/>
                </a:solidFill>
                <a:latin typeface="Meiryo UI" panose="020B0604030504040204" pitchFamily="50" charset="-128"/>
                <a:ea typeface="Meiryo UI" panose="020B0604030504040204" pitchFamily="50" charset="-128"/>
              </a:rPr>
              <a:t>経営</a:t>
            </a:r>
            <a:r>
              <a:rPr lang="ja-JP" altLang="en-US" sz="1400" b="1" dirty="0" smtClean="0">
                <a:solidFill>
                  <a:schemeClr val="tx1"/>
                </a:solidFill>
                <a:latin typeface="Meiryo UI" panose="020B0604030504040204" pitchFamily="50" charset="-128"/>
                <a:ea typeface="Meiryo UI" panose="020B0604030504040204" pitchFamily="50" charset="-128"/>
              </a:rPr>
              <a:t>形態</a:t>
            </a:r>
            <a:endParaRPr lang="en-US" altLang="ja-JP" sz="1400" b="1" dirty="0" smtClean="0">
              <a:solidFill>
                <a:schemeClr val="tx1"/>
              </a:solidFill>
              <a:latin typeface="Meiryo UI" panose="020B0604030504040204" pitchFamily="50" charset="-128"/>
              <a:ea typeface="Meiryo UI" panose="020B0604030504040204" pitchFamily="50" charset="-128"/>
            </a:endParaRPr>
          </a:p>
          <a:p>
            <a:pPr algn="ctr"/>
            <a:r>
              <a:rPr lang="ja-JP" altLang="en-US" sz="1400" b="1" dirty="0" smtClean="0">
                <a:solidFill>
                  <a:schemeClr val="tx1"/>
                </a:solidFill>
                <a:latin typeface="Meiryo UI" panose="020B0604030504040204" pitchFamily="50" charset="-128"/>
                <a:ea typeface="Meiryo UI" panose="020B0604030504040204" pitchFamily="50" charset="-128"/>
              </a:rPr>
              <a:t>見直し</a:t>
            </a:r>
            <a:endParaRPr kumimoji="1" lang="ja-JP" altLang="en-US" sz="1400" b="1" dirty="0">
              <a:solidFill>
                <a:schemeClr val="tx1"/>
              </a:solidFill>
              <a:latin typeface="Meiryo UI" panose="020B0604030504040204" pitchFamily="50" charset="-128"/>
              <a:ea typeface="Meiryo UI" panose="020B0604030504040204" pitchFamily="50" charset="-128"/>
            </a:endParaRPr>
          </a:p>
        </p:txBody>
      </p:sp>
      <p:sp>
        <p:nvSpPr>
          <p:cNvPr id="16" name="角丸四角形 15"/>
          <p:cNvSpPr/>
          <p:nvPr/>
        </p:nvSpPr>
        <p:spPr>
          <a:xfrm>
            <a:off x="1727578" y="2588543"/>
            <a:ext cx="1260000" cy="468000"/>
          </a:xfrm>
          <a:prstGeom prst="round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1400" b="1" dirty="0" smtClean="0">
                <a:solidFill>
                  <a:schemeClr val="tx1"/>
                </a:solidFill>
                <a:latin typeface="Meiryo UI" panose="020B0604030504040204" pitchFamily="50" charset="-128"/>
                <a:ea typeface="Meiryo UI" panose="020B0604030504040204" pitchFamily="50" charset="-128"/>
              </a:rPr>
              <a:t>PPP</a:t>
            </a:r>
            <a:r>
              <a:rPr lang="ja-JP" altLang="en-US" sz="1400" b="1" dirty="0" smtClean="0">
                <a:solidFill>
                  <a:schemeClr val="tx1"/>
                </a:solidFill>
                <a:latin typeface="Meiryo UI" panose="020B0604030504040204" pitchFamily="50" charset="-128"/>
                <a:ea typeface="Meiryo UI" panose="020B0604030504040204" pitchFamily="50" charset="-128"/>
              </a:rPr>
              <a:t>／</a:t>
            </a:r>
            <a:r>
              <a:rPr lang="en-US" altLang="ja-JP" sz="1400" b="1" dirty="0" smtClean="0">
                <a:solidFill>
                  <a:schemeClr val="tx1"/>
                </a:solidFill>
                <a:latin typeface="Meiryo UI" panose="020B0604030504040204" pitchFamily="50" charset="-128"/>
                <a:ea typeface="Meiryo UI" panose="020B0604030504040204" pitchFamily="50" charset="-128"/>
              </a:rPr>
              <a:t>PFI</a:t>
            </a:r>
            <a:endParaRPr kumimoji="1" lang="ja-JP" altLang="en-US" sz="1400" b="1" dirty="0">
              <a:solidFill>
                <a:schemeClr val="tx1"/>
              </a:solidFill>
              <a:latin typeface="Meiryo UI" panose="020B0604030504040204" pitchFamily="50" charset="-128"/>
              <a:ea typeface="Meiryo UI" panose="020B0604030504040204" pitchFamily="50" charset="-128"/>
            </a:endParaRPr>
          </a:p>
        </p:txBody>
      </p:sp>
      <p:sp>
        <p:nvSpPr>
          <p:cNvPr id="17" name="角丸四角形 16"/>
          <p:cNvSpPr/>
          <p:nvPr/>
        </p:nvSpPr>
        <p:spPr>
          <a:xfrm>
            <a:off x="1727578" y="4468265"/>
            <a:ext cx="1260000" cy="468000"/>
          </a:xfrm>
          <a:prstGeom prst="round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400" b="1" dirty="0" smtClean="0">
                <a:solidFill>
                  <a:schemeClr val="tx1"/>
                </a:solidFill>
                <a:latin typeface="Meiryo UI" panose="020B0604030504040204" pitchFamily="50" charset="-128"/>
                <a:ea typeface="Meiryo UI" panose="020B0604030504040204" pitchFamily="50" charset="-128"/>
              </a:rPr>
              <a:t>その</a:t>
            </a:r>
            <a:r>
              <a:rPr lang="ja-JP" altLang="en-US" sz="1400" b="1" dirty="0">
                <a:solidFill>
                  <a:schemeClr val="tx1"/>
                </a:solidFill>
                <a:latin typeface="Meiryo UI" panose="020B0604030504040204" pitchFamily="50" charset="-128"/>
                <a:ea typeface="Meiryo UI" panose="020B0604030504040204" pitchFamily="50" charset="-128"/>
              </a:rPr>
              <a:t>他</a:t>
            </a:r>
            <a:endParaRPr kumimoji="1" lang="ja-JP" altLang="en-US" sz="1400" b="1" dirty="0">
              <a:solidFill>
                <a:schemeClr val="tx1"/>
              </a:solidFill>
              <a:latin typeface="Meiryo UI" panose="020B0604030504040204" pitchFamily="50" charset="-128"/>
              <a:ea typeface="Meiryo UI" panose="020B0604030504040204" pitchFamily="50" charset="-128"/>
            </a:endParaRPr>
          </a:p>
        </p:txBody>
      </p:sp>
      <p:sp>
        <p:nvSpPr>
          <p:cNvPr id="18" name="テキスト ボックス 17"/>
          <p:cNvSpPr txBox="1"/>
          <p:nvPr/>
        </p:nvSpPr>
        <p:spPr>
          <a:xfrm>
            <a:off x="4923573" y="1321983"/>
            <a:ext cx="4072910" cy="502702"/>
          </a:xfrm>
          <a:prstGeom prst="rect">
            <a:avLst/>
          </a:prstGeom>
          <a:noFill/>
        </p:spPr>
        <p:txBody>
          <a:bodyPr wrap="none" rtlCol="0">
            <a:spAutoFit/>
          </a:bodyPr>
          <a:lstStyle/>
          <a:p>
            <a:pPr>
              <a:lnSpc>
                <a:spcPts val="1600"/>
              </a:lnSpc>
            </a:pPr>
            <a:r>
              <a:rPr kumimoji="1" lang="ja-JP" altLang="en-US" sz="1300" dirty="0" smtClean="0">
                <a:latin typeface="Meiryo UI" panose="020B0604030504040204" pitchFamily="50" charset="-128"/>
                <a:ea typeface="Meiryo UI" panose="020B0604030504040204" pitchFamily="50" charset="-128"/>
              </a:rPr>
              <a:t>■　市営地下鉄の民営化　</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全国初</a:t>
            </a:r>
            <a:r>
              <a:rPr kumimoji="1" lang="en-US" altLang="ja-JP" sz="1300" dirty="0" smtClean="0">
                <a:latin typeface="Meiryo UI" panose="020B0604030504040204" pitchFamily="50" charset="-128"/>
                <a:ea typeface="Meiryo UI" panose="020B0604030504040204" pitchFamily="50" charset="-128"/>
              </a:rPr>
              <a:t>】 [2018]</a:t>
            </a:r>
          </a:p>
          <a:p>
            <a:pPr>
              <a:lnSpc>
                <a:spcPts val="1600"/>
              </a:lnSpc>
            </a:pPr>
            <a:r>
              <a:rPr lang="ja-JP" altLang="en-US" sz="1300" dirty="0" smtClean="0">
                <a:latin typeface="Meiryo UI" panose="020B0604030504040204" pitchFamily="50" charset="-128"/>
                <a:ea typeface="Meiryo UI" panose="020B0604030504040204" pitchFamily="50" charset="-128"/>
              </a:rPr>
              <a:t>□　</a:t>
            </a:r>
            <a:r>
              <a:rPr kumimoji="1" lang="ja-JP" altLang="en-US" sz="1300" dirty="0" smtClean="0">
                <a:latin typeface="Meiryo UI" panose="020B0604030504040204" pitchFamily="50" charset="-128"/>
                <a:ea typeface="Meiryo UI" panose="020B0604030504040204" pitchFamily="50" charset="-128"/>
              </a:rPr>
              <a:t>府道路公社路線の</a:t>
            </a:r>
            <a:r>
              <a:rPr kumimoji="1" lang="en-US" altLang="ja-JP" sz="1300" dirty="0" smtClean="0">
                <a:latin typeface="Meiryo UI" panose="020B0604030504040204" pitchFamily="50" charset="-128"/>
                <a:ea typeface="Meiryo UI" panose="020B0604030504040204" pitchFamily="50" charset="-128"/>
              </a:rPr>
              <a:t>NEXCO</a:t>
            </a:r>
            <a:r>
              <a:rPr kumimoji="1" lang="ja-JP" altLang="en-US" sz="1300" dirty="0" smtClean="0">
                <a:latin typeface="Meiryo UI" panose="020B0604030504040204" pitchFamily="50" charset="-128"/>
                <a:ea typeface="Meiryo UI" panose="020B0604030504040204" pitchFamily="50" charset="-128"/>
              </a:rPr>
              <a:t>移管　</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先駆的</a:t>
            </a:r>
            <a:r>
              <a:rPr kumimoji="1" lang="en-US" altLang="ja-JP" sz="1300" dirty="0" smtClean="0">
                <a:latin typeface="Meiryo UI" panose="020B0604030504040204" pitchFamily="50" charset="-128"/>
                <a:ea typeface="Meiryo UI" panose="020B0604030504040204" pitchFamily="50" charset="-128"/>
              </a:rPr>
              <a:t>】 [2018]</a:t>
            </a:r>
            <a:endParaRPr kumimoji="1" lang="ja-JP" altLang="en-US" sz="1300" dirty="0">
              <a:latin typeface="Meiryo UI" panose="020B0604030504040204" pitchFamily="50" charset="-128"/>
              <a:ea typeface="Meiryo UI" panose="020B0604030504040204" pitchFamily="50" charset="-128"/>
            </a:endParaRPr>
          </a:p>
        </p:txBody>
      </p:sp>
      <p:cxnSp>
        <p:nvCxnSpPr>
          <p:cNvPr id="19" name="直線コネクタ 18"/>
          <p:cNvCxnSpPr/>
          <p:nvPr/>
        </p:nvCxnSpPr>
        <p:spPr>
          <a:xfrm flipH="1">
            <a:off x="1558915" y="1554010"/>
            <a:ext cx="0" cy="313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p:cNvSpPr txBox="1"/>
          <p:nvPr/>
        </p:nvSpPr>
        <p:spPr>
          <a:xfrm>
            <a:off x="5278923" y="575947"/>
            <a:ext cx="3573414" cy="338554"/>
          </a:xfrm>
          <a:prstGeom prst="rect">
            <a:avLst/>
          </a:prstGeom>
          <a:noFill/>
        </p:spPr>
        <p:txBody>
          <a:bodyPr wrap="none" rtlCol="0">
            <a:spAutoFit/>
          </a:bodyPr>
          <a:lstStyle/>
          <a:p>
            <a:r>
              <a:rPr kumimoji="1" lang="ja-JP" altLang="en-US" sz="1600" b="1" dirty="0" smtClean="0">
                <a:latin typeface="Meiryo UI" panose="020B0604030504040204" pitchFamily="50" charset="-128"/>
                <a:ea typeface="Meiryo UI" panose="020B0604030504040204" pitchFamily="50" charset="-128"/>
              </a:rPr>
              <a:t>大阪の特徴　</a:t>
            </a:r>
            <a:r>
              <a:rPr lang="en-US" altLang="ja-JP" sz="1400" b="1" dirty="0" smtClean="0">
                <a:latin typeface="Meiryo UI" panose="020B0604030504040204" pitchFamily="50" charset="-128"/>
                <a:ea typeface="Meiryo UI" panose="020B0604030504040204" pitchFamily="50" charset="-128"/>
              </a:rPr>
              <a:t>【</a:t>
            </a:r>
            <a:r>
              <a:rPr kumimoji="1" lang="ja-JP" altLang="en-US" sz="1400" b="1" dirty="0" smtClean="0">
                <a:latin typeface="Meiryo UI" panose="020B0604030504040204" pitchFamily="50" charset="-128"/>
                <a:ea typeface="Meiryo UI" panose="020B0604030504040204" pitchFamily="50" charset="-128"/>
              </a:rPr>
              <a:t>全国初／先駆的／積極的</a:t>
            </a:r>
            <a:r>
              <a:rPr kumimoji="1" lang="en-US" altLang="ja-JP" sz="1400" b="1" dirty="0" smtClean="0">
                <a:latin typeface="Meiryo UI" panose="020B0604030504040204" pitchFamily="50" charset="-128"/>
                <a:ea typeface="Meiryo UI" panose="020B0604030504040204" pitchFamily="50" charset="-128"/>
              </a:rPr>
              <a:t>】</a:t>
            </a:r>
            <a:endParaRPr kumimoji="1" lang="ja-JP" altLang="en-US" sz="1600" b="1" dirty="0">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4923573" y="1942962"/>
            <a:ext cx="3193503" cy="528350"/>
          </a:xfrm>
          <a:prstGeom prst="rect">
            <a:avLst/>
          </a:prstGeom>
          <a:noFill/>
        </p:spPr>
        <p:txBody>
          <a:bodyPr wrap="none" rtlCol="0">
            <a:spAutoFit/>
          </a:bodyPr>
          <a:lstStyle/>
          <a:p>
            <a:pPr>
              <a:lnSpc>
                <a:spcPts val="1700"/>
              </a:lnSpc>
            </a:pPr>
            <a:r>
              <a:rPr lang="ja-JP" altLang="en-US" sz="1300" dirty="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　地方衛生研究所　</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全国初</a:t>
            </a:r>
            <a:r>
              <a:rPr kumimoji="1" lang="en-US" altLang="ja-JP" sz="1300" dirty="0" smtClean="0">
                <a:latin typeface="Meiryo UI" panose="020B0604030504040204" pitchFamily="50" charset="-128"/>
                <a:ea typeface="Meiryo UI" panose="020B0604030504040204" pitchFamily="50" charset="-128"/>
              </a:rPr>
              <a:t>】 [2017]</a:t>
            </a:r>
          </a:p>
          <a:p>
            <a:pPr>
              <a:lnSpc>
                <a:spcPts val="1700"/>
              </a:lnSpc>
            </a:pPr>
            <a:r>
              <a:rPr kumimoji="1" lang="ja-JP" altLang="en-US" sz="1300" dirty="0" smtClean="0">
                <a:latin typeface="Meiryo UI" panose="020B0604030504040204" pitchFamily="50" charset="-128"/>
                <a:ea typeface="Meiryo UI" panose="020B0604030504040204" pitchFamily="50" charset="-128"/>
              </a:rPr>
              <a:t>■　博物館（</a:t>
            </a:r>
            <a:r>
              <a:rPr lang="ja-JP" altLang="en-US" sz="1300" dirty="0" smtClean="0">
                <a:latin typeface="Meiryo UI" panose="020B0604030504040204" pitchFamily="50" charset="-128"/>
                <a:ea typeface="Meiryo UI" panose="020B0604030504040204" pitchFamily="50" charset="-128"/>
              </a:rPr>
              <a:t>取組</a:t>
            </a:r>
            <a:r>
              <a:rPr lang="ja-JP" altLang="en-US" sz="1300" dirty="0">
                <a:latin typeface="Meiryo UI" panose="020B0604030504040204" pitchFamily="50" charset="-128"/>
                <a:ea typeface="Meiryo UI" panose="020B0604030504040204" pitchFamily="50" charset="-128"/>
              </a:rPr>
              <a:t>中</a:t>
            </a:r>
            <a:r>
              <a:rPr kumimoji="1" lang="ja-JP" altLang="en-US" sz="1300" dirty="0" smtClean="0">
                <a:latin typeface="Meiryo UI" panose="020B0604030504040204" pitchFamily="50" charset="-128"/>
                <a:ea typeface="Meiryo UI" panose="020B0604030504040204" pitchFamily="50" charset="-128"/>
              </a:rPr>
              <a:t>）　</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全国初</a:t>
            </a:r>
            <a:r>
              <a:rPr kumimoji="1" lang="en-US" altLang="ja-JP" sz="1300" dirty="0" smtClean="0">
                <a:latin typeface="Meiryo UI" panose="020B0604030504040204" pitchFamily="50" charset="-128"/>
                <a:ea typeface="Meiryo UI" panose="020B0604030504040204" pitchFamily="50" charset="-128"/>
              </a:rPr>
              <a:t>】 [2019]</a:t>
            </a:r>
          </a:p>
        </p:txBody>
      </p:sp>
      <p:cxnSp>
        <p:nvCxnSpPr>
          <p:cNvPr id="29" name="直線コネクタ 28"/>
          <p:cNvCxnSpPr/>
          <p:nvPr/>
        </p:nvCxnSpPr>
        <p:spPr>
          <a:xfrm>
            <a:off x="5080038" y="929956"/>
            <a:ext cx="392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テキスト ボックス 29"/>
          <p:cNvSpPr txBox="1"/>
          <p:nvPr/>
        </p:nvSpPr>
        <p:spPr>
          <a:xfrm>
            <a:off x="4923573" y="2557251"/>
            <a:ext cx="3012363" cy="528350"/>
          </a:xfrm>
          <a:prstGeom prst="rect">
            <a:avLst/>
          </a:prstGeom>
          <a:noFill/>
        </p:spPr>
        <p:txBody>
          <a:bodyPr wrap="none" rtlCol="0">
            <a:spAutoFit/>
          </a:bodyPr>
          <a:lstStyle/>
          <a:p>
            <a:pPr>
              <a:lnSpc>
                <a:spcPts val="1700"/>
              </a:lnSpc>
            </a:pPr>
            <a:r>
              <a:rPr kumimoji="1" lang="ja-JP" altLang="en-US" sz="1300" dirty="0" smtClean="0">
                <a:latin typeface="Meiryo UI" panose="020B0604030504040204" pitchFamily="50" charset="-128"/>
                <a:ea typeface="Meiryo UI" panose="020B0604030504040204" pitchFamily="50" charset="-128"/>
              </a:rPr>
              <a:t>■　水道事業への導入検討　</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先駆的</a:t>
            </a:r>
            <a:r>
              <a:rPr kumimoji="1" lang="en-US" altLang="ja-JP" sz="1300" dirty="0" smtClean="0">
                <a:latin typeface="Meiryo UI" panose="020B0604030504040204" pitchFamily="50" charset="-128"/>
                <a:ea typeface="Meiryo UI" panose="020B0604030504040204" pitchFamily="50" charset="-128"/>
              </a:rPr>
              <a:t>】</a:t>
            </a:r>
          </a:p>
          <a:p>
            <a:pPr>
              <a:lnSpc>
                <a:spcPts val="1700"/>
              </a:lnSpc>
            </a:pPr>
            <a:r>
              <a:rPr lang="ja-JP" altLang="en-US" sz="1300" dirty="0" smtClean="0">
                <a:latin typeface="Meiryo UI" panose="020B0604030504040204" pitchFamily="50" charset="-128"/>
                <a:ea typeface="Meiryo UI" panose="020B0604030504040204" pitchFamily="50" charset="-128"/>
              </a:rPr>
              <a:t>★　下水道</a:t>
            </a:r>
            <a:r>
              <a:rPr lang="ja-JP" altLang="en-US" sz="1300" dirty="0">
                <a:latin typeface="Meiryo UI" panose="020B0604030504040204" pitchFamily="50" charset="-128"/>
                <a:ea typeface="Meiryo UI" panose="020B0604030504040204" pitchFamily="50" charset="-128"/>
              </a:rPr>
              <a:t>事業</a:t>
            </a:r>
            <a:r>
              <a:rPr lang="ja-JP" altLang="en-US" sz="1300" dirty="0" smtClean="0">
                <a:latin typeface="Meiryo UI" panose="020B0604030504040204" pitchFamily="50" charset="-128"/>
                <a:ea typeface="Meiryo UI" panose="020B0604030504040204" pitchFamily="50" charset="-128"/>
              </a:rPr>
              <a:t>への導入検討</a:t>
            </a:r>
            <a:r>
              <a:rPr kumimoji="1" lang="ja-JP" altLang="en-US" sz="1300" dirty="0" smtClean="0">
                <a:latin typeface="Meiryo UI" panose="020B0604030504040204" pitchFamily="50" charset="-128"/>
                <a:ea typeface="Meiryo UI" panose="020B0604030504040204" pitchFamily="50" charset="-128"/>
              </a:rPr>
              <a:t>　</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先駆的</a:t>
            </a:r>
            <a:r>
              <a:rPr kumimoji="1" lang="en-US" altLang="ja-JP" sz="1300" dirty="0" smtClean="0">
                <a:latin typeface="Meiryo UI" panose="020B0604030504040204" pitchFamily="50" charset="-128"/>
                <a:ea typeface="Meiryo UI" panose="020B0604030504040204" pitchFamily="50" charset="-128"/>
              </a:rPr>
              <a:t>】</a:t>
            </a:r>
          </a:p>
        </p:txBody>
      </p:sp>
      <p:sp>
        <p:nvSpPr>
          <p:cNvPr id="31" name="テキスト ボックス 30"/>
          <p:cNvSpPr txBox="1"/>
          <p:nvPr/>
        </p:nvSpPr>
        <p:spPr>
          <a:xfrm>
            <a:off x="4923573" y="3185222"/>
            <a:ext cx="2751074" cy="310341"/>
          </a:xfrm>
          <a:prstGeom prst="rect">
            <a:avLst/>
          </a:prstGeom>
          <a:noFill/>
        </p:spPr>
        <p:txBody>
          <a:bodyPr wrap="none" rtlCol="0">
            <a:spAutoFit/>
          </a:bodyPr>
          <a:lstStyle/>
          <a:p>
            <a:pPr>
              <a:lnSpc>
                <a:spcPts val="1700"/>
              </a:lnSpc>
            </a:pPr>
            <a:r>
              <a:rPr lang="ja-JP" altLang="en-US"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　府市合計で</a:t>
            </a:r>
            <a:r>
              <a:rPr kumimoji="1" lang="en-US" altLang="ja-JP" sz="1300" dirty="0" smtClean="0">
                <a:latin typeface="Meiryo UI" panose="020B0604030504040204" pitchFamily="50" charset="-128"/>
                <a:ea typeface="Meiryo UI" panose="020B0604030504040204" pitchFamily="50" charset="-128"/>
              </a:rPr>
              <a:t>25</a:t>
            </a:r>
            <a:r>
              <a:rPr kumimoji="1" lang="ja-JP" altLang="en-US" sz="1300" dirty="0" smtClean="0">
                <a:latin typeface="Meiryo UI" panose="020B0604030504040204" pitchFamily="50" charset="-128"/>
                <a:ea typeface="Meiryo UI" panose="020B0604030504040204" pitchFamily="50" charset="-128"/>
              </a:rPr>
              <a:t>件　</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積極導入</a:t>
            </a:r>
            <a:r>
              <a:rPr kumimoji="1" lang="en-US" altLang="ja-JP" sz="1300" dirty="0" smtClean="0">
                <a:latin typeface="Meiryo UI" panose="020B0604030504040204" pitchFamily="50" charset="-128"/>
                <a:ea typeface="Meiryo UI" panose="020B0604030504040204" pitchFamily="50" charset="-128"/>
              </a:rPr>
              <a:t>】</a:t>
            </a:r>
          </a:p>
        </p:txBody>
      </p:sp>
      <p:sp>
        <p:nvSpPr>
          <p:cNvPr id="32" name="テキスト ボックス 31"/>
          <p:cNvSpPr txBox="1"/>
          <p:nvPr/>
        </p:nvSpPr>
        <p:spPr>
          <a:xfrm>
            <a:off x="4923573" y="3541492"/>
            <a:ext cx="4099199" cy="746358"/>
          </a:xfrm>
          <a:prstGeom prst="rect">
            <a:avLst/>
          </a:prstGeom>
          <a:noFill/>
        </p:spPr>
        <p:txBody>
          <a:bodyPr wrap="none" rtlCol="0">
            <a:spAutoFit/>
          </a:bodyPr>
          <a:lstStyle/>
          <a:p>
            <a:pPr>
              <a:lnSpc>
                <a:spcPts val="1700"/>
              </a:lnSpc>
            </a:pPr>
            <a:r>
              <a:rPr lang="ja-JP" altLang="en-US" sz="1300" dirty="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大阪府中央卸売市場</a:t>
            </a:r>
            <a:r>
              <a:rPr kumimoji="1" lang="ja-JP" altLang="en-US" sz="1300" dirty="0" smtClean="0">
                <a:latin typeface="Meiryo UI" panose="020B0604030504040204" pitchFamily="50" charset="-128"/>
                <a:ea typeface="Meiryo UI" panose="020B0604030504040204" pitchFamily="50" charset="-128"/>
              </a:rPr>
              <a:t>　</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全国初</a:t>
            </a:r>
            <a:r>
              <a:rPr kumimoji="1" lang="en-US" altLang="ja-JP" sz="1300" dirty="0" smtClean="0">
                <a:latin typeface="Meiryo UI" panose="020B0604030504040204" pitchFamily="50" charset="-128"/>
                <a:ea typeface="Meiryo UI" panose="020B0604030504040204" pitchFamily="50" charset="-128"/>
              </a:rPr>
              <a:t>】 [2012]</a:t>
            </a:r>
          </a:p>
          <a:p>
            <a:pPr>
              <a:lnSpc>
                <a:spcPts val="1700"/>
              </a:lnSpc>
            </a:pPr>
            <a:r>
              <a:rPr lang="ja-JP" altLang="en-US" sz="1300" dirty="0" smtClean="0">
                <a:latin typeface="Meiryo UI" panose="020B0604030504040204" pitchFamily="50" charset="-128"/>
                <a:ea typeface="Meiryo UI" panose="020B0604030504040204" pitchFamily="50" charset="-128"/>
              </a:rPr>
              <a:t>□　万博記念公園（</a:t>
            </a:r>
            <a:r>
              <a:rPr lang="en-US" altLang="ja-JP" sz="1300" dirty="0" smtClean="0">
                <a:latin typeface="Meiryo UI" panose="020B0604030504040204" pitchFamily="50" charset="-128"/>
                <a:ea typeface="Meiryo UI" panose="020B0604030504040204" pitchFamily="50" charset="-128"/>
              </a:rPr>
              <a:t>10</a:t>
            </a:r>
            <a:r>
              <a:rPr lang="ja-JP" altLang="en-US" sz="1300" dirty="0" smtClean="0">
                <a:latin typeface="Meiryo UI" panose="020B0604030504040204" pitchFamily="50" charset="-128"/>
                <a:ea typeface="Meiryo UI" panose="020B0604030504040204" pitchFamily="50" charset="-128"/>
              </a:rPr>
              <a:t>年）</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先駆的</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[2018]</a:t>
            </a:r>
            <a:endParaRPr kumimoji="1" lang="en-US" altLang="ja-JP" sz="1300" dirty="0" smtClean="0">
              <a:latin typeface="Meiryo UI" panose="020B0604030504040204" pitchFamily="50" charset="-128"/>
              <a:ea typeface="Meiryo UI" panose="020B0604030504040204" pitchFamily="50" charset="-128"/>
            </a:endParaRPr>
          </a:p>
          <a:p>
            <a:pPr>
              <a:lnSpc>
                <a:spcPts val="1700"/>
              </a:lnSpc>
            </a:pPr>
            <a:r>
              <a:rPr lang="ja-JP" altLang="en-US" sz="1300" dirty="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　大阪城</a:t>
            </a:r>
            <a:r>
              <a:rPr lang="ja-JP" altLang="en-US" sz="1300" dirty="0">
                <a:latin typeface="Meiryo UI" panose="020B0604030504040204" pitchFamily="50" charset="-128"/>
                <a:ea typeface="Meiryo UI" panose="020B0604030504040204" pitchFamily="50" charset="-128"/>
              </a:rPr>
              <a:t>公園</a:t>
            </a:r>
            <a:r>
              <a:rPr lang="en-US" altLang="ja-JP" sz="1300" dirty="0" smtClean="0">
                <a:latin typeface="Meiryo UI" panose="020B0604030504040204" pitchFamily="50" charset="-128"/>
                <a:ea typeface="Meiryo UI" panose="020B0604030504040204" pitchFamily="50" charset="-128"/>
              </a:rPr>
              <a:t>PMO</a:t>
            </a:r>
            <a:r>
              <a:rPr lang="ja-JP" altLang="en-US" sz="1300" dirty="0" smtClean="0">
                <a:latin typeface="Meiryo UI" panose="020B0604030504040204" pitchFamily="50" charset="-128"/>
                <a:ea typeface="Meiryo UI" panose="020B0604030504040204" pitchFamily="50" charset="-128"/>
              </a:rPr>
              <a:t>（</a:t>
            </a:r>
            <a:r>
              <a:rPr lang="en-US" altLang="ja-JP" sz="1300" dirty="0" smtClean="0">
                <a:latin typeface="Meiryo UI" panose="020B0604030504040204" pitchFamily="50" charset="-128"/>
                <a:ea typeface="Meiryo UI" panose="020B0604030504040204" pitchFamily="50" charset="-128"/>
              </a:rPr>
              <a:t>20</a:t>
            </a:r>
            <a:r>
              <a:rPr lang="ja-JP" altLang="en-US" sz="1300" dirty="0" smtClean="0">
                <a:latin typeface="Meiryo UI" panose="020B0604030504040204" pitchFamily="50" charset="-128"/>
                <a:ea typeface="Meiryo UI" panose="020B0604030504040204" pitchFamily="50" charset="-128"/>
              </a:rPr>
              <a:t>年契約）　</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先駆的</a:t>
            </a:r>
            <a:r>
              <a:rPr lang="en-US" altLang="ja-JP" sz="1300" dirty="0" smtClean="0">
                <a:latin typeface="Meiryo UI" panose="020B0604030504040204" pitchFamily="50" charset="-128"/>
                <a:ea typeface="Meiryo UI" panose="020B0604030504040204" pitchFamily="50" charset="-128"/>
              </a:rPr>
              <a:t>】 [2015]</a:t>
            </a:r>
          </a:p>
        </p:txBody>
      </p:sp>
      <p:sp>
        <p:nvSpPr>
          <p:cNvPr id="39" name="テキスト ボックス 38"/>
          <p:cNvSpPr txBox="1"/>
          <p:nvPr/>
        </p:nvSpPr>
        <p:spPr>
          <a:xfrm>
            <a:off x="4923573" y="4329086"/>
            <a:ext cx="4314001" cy="746358"/>
          </a:xfrm>
          <a:prstGeom prst="rect">
            <a:avLst/>
          </a:prstGeom>
          <a:noFill/>
        </p:spPr>
        <p:txBody>
          <a:bodyPr wrap="none" rtlCol="0">
            <a:spAutoFit/>
          </a:bodyPr>
          <a:lstStyle/>
          <a:p>
            <a:pPr>
              <a:lnSpc>
                <a:spcPts val="1700"/>
              </a:lnSpc>
            </a:pPr>
            <a:r>
              <a:rPr lang="ja-JP" altLang="en-US" sz="1300" dirty="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大阪府　公民戦略連携デスク</a:t>
            </a:r>
            <a:r>
              <a:rPr kumimoji="1" lang="ja-JP" altLang="en-US" sz="1300" dirty="0" smtClean="0">
                <a:latin typeface="Meiryo UI" panose="020B0604030504040204" pitchFamily="50" charset="-128"/>
                <a:ea typeface="Meiryo UI" panose="020B0604030504040204" pitchFamily="50" charset="-128"/>
              </a:rPr>
              <a:t>　</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全国初</a:t>
            </a:r>
            <a:r>
              <a:rPr kumimoji="1" lang="en-US" altLang="ja-JP" sz="1300" dirty="0" smtClean="0">
                <a:latin typeface="Meiryo UI" panose="020B0604030504040204" pitchFamily="50" charset="-128"/>
                <a:ea typeface="Meiryo UI" panose="020B0604030504040204" pitchFamily="50" charset="-128"/>
              </a:rPr>
              <a:t>】 [2015]</a:t>
            </a:r>
          </a:p>
          <a:p>
            <a:pPr>
              <a:lnSpc>
                <a:spcPts val="1700"/>
              </a:lnSpc>
            </a:pPr>
            <a:r>
              <a:rPr lang="ja-JP" altLang="en-US" sz="1300" dirty="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　大阪市　包括連携協定（</a:t>
            </a:r>
            <a:r>
              <a:rPr lang="en-US" altLang="ja-JP" sz="1300" dirty="0" smtClean="0">
                <a:latin typeface="Meiryo UI" panose="020B0604030504040204" pitchFamily="50" charset="-128"/>
                <a:ea typeface="Meiryo UI" panose="020B0604030504040204" pitchFamily="50" charset="-128"/>
              </a:rPr>
              <a:t>38</a:t>
            </a:r>
            <a:r>
              <a:rPr lang="ja-JP" altLang="en-US" sz="1300" dirty="0" smtClean="0">
                <a:latin typeface="Meiryo UI" panose="020B0604030504040204" pitchFamily="50" charset="-128"/>
                <a:ea typeface="Meiryo UI" panose="020B0604030504040204" pitchFamily="50" charset="-128"/>
              </a:rPr>
              <a:t>件）　</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積極的</a:t>
            </a:r>
            <a:r>
              <a:rPr lang="en-US" altLang="ja-JP" sz="1300" dirty="0" smtClean="0">
                <a:latin typeface="Meiryo UI" panose="020B0604030504040204" pitchFamily="50" charset="-128"/>
                <a:ea typeface="Meiryo UI" panose="020B0604030504040204" pitchFamily="50" charset="-128"/>
              </a:rPr>
              <a:t>】</a:t>
            </a:r>
            <a:endParaRPr lang="en-US" altLang="ja-JP" sz="1300" dirty="0">
              <a:latin typeface="Meiryo UI" panose="020B0604030504040204" pitchFamily="50" charset="-128"/>
              <a:ea typeface="Meiryo UI" panose="020B0604030504040204" pitchFamily="50" charset="-128"/>
            </a:endParaRPr>
          </a:p>
          <a:p>
            <a:pPr>
              <a:lnSpc>
                <a:spcPts val="1700"/>
              </a:lnSpc>
            </a:pPr>
            <a:r>
              <a:rPr lang="ja-JP" altLang="en-US" sz="1300" dirty="0" smtClean="0">
                <a:latin typeface="Meiryo UI" panose="020B0604030504040204" pitchFamily="50" charset="-128"/>
                <a:ea typeface="Meiryo UI" panose="020B0604030504040204" pitchFamily="50" charset="-128"/>
              </a:rPr>
              <a:t>■　</a:t>
            </a:r>
            <a:r>
              <a:rPr lang="ja-JP" altLang="en-US" sz="1200" dirty="0" smtClean="0">
                <a:latin typeface="Meiryo UI" panose="020B0604030504040204" pitchFamily="50" charset="-128"/>
                <a:ea typeface="Meiryo UI" panose="020B0604030504040204" pitchFamily="50" charset="-128"/>
              </a:rPr>
              <a:t>天王寺</a:t>
            </a:r>
            <a:r>
              <a:rPr lang="ja-JP" altLang="en-US" sz="1200" dirty="0">
                <a:latin typeface="Meiryo UI" panose="020B0604030504040204" pitchFamily="50" charset="-128"/>
                <a:ea typeface="Meiryo UI" panose="020B0604030504040204" pitchFamily="50" charset="-128"/>
              </a:rPr>
              <a:t>公園エントランスエリア</a:t>
            </a:r>
            <a:r>
              <a:rPr lang="ja-JP" altLang="en-US" sz="1200" dirty="0" smtClean="0">
                <a:latin typeface="Meiryo UI" panose="020B0604030504040204" pitchFamily="50" charset="-128"/>
                <a:ea typeface="Meiryo UI" panose="020B0604030504040204" pitchFamily="50" charset="-128"/>
              </a:rPr>
              <a:t>（てんしば）</a:t>
            </a:r>
            <a:r>
              <a:rPr lang="en-US" altLang="ja-JP" sz="1300" dirty="0" smtClean="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先駆的</a:t>
            </a:r>
            <a:r>
              <a:rPr lang="en-US" altLang="ja-JP" sz="1300" dirty="0">
                <a:latin typeface="Meiryo UI" panose="020B0604030504040204" pitchFamily="50" charset="-128"/>
                <a:ea typeface="Meiryo UI" panose="020B0604030504040204" pitchFamily="50" charset="-128"/>
              </a:rPr>
              <a:t>】 [2015]</a:t>
            </a:r>
          </a:p>
        </p:txBody>
      </p:sp>
      <p:cxnSp>
        <p:nvCxnSpPr>
          <p:cNvPr id="40" name="直線コネクタ 39"/>
          <p:cNvCxnSpPr/>
          <p:nvPr/>
        </p:nvCxnSpPr>
        <p:spPr>
          <a:xfrm>
            <a:off x="1340551" y="6044520"/>
            <a:ext cx="212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線コネクタ 40"/>
          <p:cNvCxnSpPr/>
          <p:nvPr/>
        </p:nvCxnSpPr>
        <p:spPr>
          <a:xfrm>
            <a:off x="1540649" y="6587293"/>
            <a:ext cx="212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線コネクタ 41"/>
          <p:cNvCxnSpPr/>
          <p:nvPr/>
        </p:nvCxnSpPr>
        <p:spPr>
          <a:xfrm flipH="1">
            <a:off x="3192776" y="1567658"/>
            <a:ext cx="0" cy="64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p:cNvCxnSpPr/>
          <p:nvPr/>
        </p:nvCxnSpPr>
        <p:spPr>
          <a:xfrm>
            <a:off x="3194109" y="2214738"/>
            <a:ext cx="28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線コネクタ 44"/>
          <p:cNvCxnSpPr/>
          <p:nvPr/>
        </p:nvCxnSpPr>
        <p:spPr>
          <a:xfrm>
            <a:off x="3194109" y="3340392"/>
            <a:ext cx="28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線コネクタ 45"/>
          <p:cNvCxnSpPr/>
          <p:nvPr/>
        </p:nvCxnSpPr>
        <p:spPr>
          <a:xfrm>
            <a:off x="3194109" y="3914671"/>
            <a:ext cx="28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線コネクタ 46"/>
          <p:cNvCxnSpPr/>
          <p:nvPr/>
        </p:nvCxnSpPr>
        <p:spPr>
          <a:xfrm>
            <a:off x="3194109" y="5355256"/>
            <a:ext cx="28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p:cNvCxnSpPr/>
          <p:nvPr/>
        </p:nvCxnSpPr>
        <p:spPr>
          <a:xfrm flipH="1">
            <a:off x="3179128" y="2827659"/>
            <a:ext cx="0" cy="10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直線コネクタ 48"/>
          <p:cNvCxnSpPr/>
          <p:nvPr/>
        </p:nvCxnSpPr>
        <p:spPr>
          <a:xfrm flipH="1">
            <a:off x="3192776" y="4706341"/>
            <a:ext cx="0" cy="64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正方形/長方形 11"/>
          <p:cNvSpPr/>
          <p:nvPr/>
        </p:nvSpPr>
        <p:spPr>
          <a:xfrm>
            <a:off x="3329256" y="1348519"/>
            <a:ext cx="1584000" cy="4230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民営化</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13" name="正方形/長方形 12"/>
          <p:cNvSpPr/>
          <p:nvPr/>
        </p:nvSpPr>
        <p:spPr>
          <a:xfrm>
            <a:off x="3329256" y="1983908"/>
            <a:ext cx="1584000" cy="4230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地方独立行政法人</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5" name="正方形/長方形 24"/>
          <p:cNvSpPr/>
          <p:nvPr/>
        </p:nvSpPr>
        <p:spPr>
          <a:xfrm>
            <a:off x="3329256" y="2611003"/>
            <a:ext cx="1584000" cy="4230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200" b="1" dirty="0">
                <a:solidFill>
                  <a:schemeClr val="tx1"/>
                </a:solidFill>
                <a:latin typeface="Meiryo UI" panose="020B0604030504040204" pitchFamily="50" charset="-128"/>
                <a:ea typeface="Meiryo UI" panose="020B0604030504040204" pitchFamily="50" charset="-128"/>
              </a:rPr>
              <a:t>コンセッション</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6" name="正方形/長方形 25"/>
          <p:cNvSpPr/>
          <p:nvPr/>
        </p:nvSpPr>
        <p:spPr>
          <a:xfrm>
            <a:off x="3329256" y="3160392"/>
            <a:ext cx="1584000" cy="36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PFI</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7" name="正方形/長方形 26"/>
          <p:cNvSpPr/>
          <p:nvPr/>
        </p:nvSpPr>
        <p:spPr>
          <a:xfrm>
            <a:off x="3329256" y="3644671"/>
            <a:ext cx="1584000" cy="54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200" b="1" dirty="0">
                <a:solidFill>
                  <a:schemeClr val="tx1"/>
                </a:solidFill>
                <a:latin typeface="Meiryo UI" panose="020B0604030504040204" pitchFamily="50" charset="-128"/>
                <a:ea typeface="Meiryo UI" panose="020B0604030504040204" pitchFamily="50" charset="-128"/>
              </a:rPr>
              <a:t>指定管理者制度</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8" name="正方形/長方形 27"/>
          <p:cNvSpPr/>
          <p:nvPr/>
        </p:nvSpPr>
        <p:spPr>
          <a:xfrm>
            <a:off x="3329256" y="4426329"/>
            <a:ext cx="1584000" cy="54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公民連携・包括連携</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38" name="正方形/長方形 37"/>
          <p:cNvSpPr/>
          <p:nvPr/>
        </p:nvSpPr>
        <p:spPr>
          <a:xfrm>
            <a:off x="3329256" y="5143716"/>
            <a:ext cx="1584000" cy="4230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マーケットサウンディング</a:t>
            </a:r>
            <a:endParaRPr kumimoji="1" lang="ja-JP" altLang="en-US" sz="1100" b="1" dirty="0">
              <a:solidFill>
                <a:schemeClr val="tx1"/>
              </a:solidFill>
              <a:latin typeface="Meiryo UI" panose="020B0604030504040204" pitchFamily="50" charset="-128"/>
              <a:ea typeface="Meiryo UI" panose="020B0604030504040204" pitchFamily="50" charset="-128"/>
            </a:endParaRPr>
          </a:p>
        </p:txBody>
      </p:sp>
      <p:sp>
        <p:nvSpPr>
          <p:cNvPr id="36" name="角丸四角形 35"/>
          <p:cNvSpPr/>
          <p:nvPr/>
        </p:nvSpPr>
        <p:spPr>
          <a:xfrm>
            <a:off x="1727578" y="5810520"/>
            <a:ext cx="1260000" cy="468000"/>
          </a:xfrm>
          <a:prstGeom prst="round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400" b="1" dirty="0" smtClean="0">
                <a:solidFill>
                  <a:schemeClr val="tx1"/>
                </a:solidFill>
                <a:latin typeface="Meiryo UI" panose="020B0604030504040204" pitchFamily="50" charset="-128"/>
                <a:ea typeface="Meiryo UI" panose="020B0604030504040204" pitchFamily="50" charset="-128"/>
              </a:rPr>
              <a:t>規制改革</a:t>
            </a:r>
            <a:endParaRPr kumimoji="1" lang="ja-JP" altLang="en-US" sz="1400" b="1" dirty="0">
              <a:solidFill>
                <a:schemeClr val="tx1"/>
              </a:solidFill>
              <a:latin typeface="Meiryo UI" panose="020B0604030504040204" pitchFamily="50" charset="-128"/>
              <a:ea typeface="Meiryo UI" panose="020B0604030504040204" pitchFamily="50" charset="-128"/>
            </a:endParaRPr>
          </a:p>
        </p:txBody>
      </p:sp>
      <p:sp>
        <p:nvSpPr>
          <p:cNvPr id="37" name="角丸四角形 36"/>
          <p:cNvSpPr/>
          <p:nvPr/>
        </p:nvSpPr>
        <p:spPr>
          <a:xfrm>
            <a:off x="1727578" y="6353293"/>
            <a:ext cx="1260000" cy="468000"/>
          </a:xfrm>
          <a:prstGeom prst="round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国家プロジェクト</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cxnSp>
        <p:nvCxnSpPr>
          <p:cNvPr id="50" name="直線コネクタ 49"/>
          <p:cNvCxnSpPr/>
          <p:nvPr/>
        </p:nvCxnSpPr>
        <p:spPr>
          <a:xfrm flipH="1">
            <a:off x="1555046" y="6035751"/>
            <a:ext cx="0" cy="576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正方形/長方形 50"/>
          <p:cNvSpPr/>
          <p:nvPr/>
        </p:nvSpPr>
        <p:spPr>
          <a:xfrm>
            <a:off x="3338109" y="5832980"/>
            <a:ext cx="1584000" cy="4230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特区</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52" name="正方形/長方形 51"/>
          <p:cNvSpPr/>
          <p:nvPr/>
        </p:nvSpPr>
        <p:spPr>
          <a:xfrm>
            <a:off x="3342135" y="6375753"/>
            <a:ext cx="1584000" cy="4230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日本万国博覧会誘致</a:t>
            </a:r>
            <a:endParaRPr kumimoji="1" lang="ja-JP" altLang="en-US" sz="1100" b="1" dirty="0">
              <a:solidFill>
                <a:schemeClr val="tx1"/>
              </a:solidFill>
              <a:latin typeface="Meiryo UI" panose="020B0604030504040204" pitchFamily="50" charset="-128"/>
              <a:ea typeface="Meiryo UI" panose="020B0604030504040204" pitchFamily="50" charset="-128"/>
            </a:endParaRPr>
          </a:p>
        </p:txBody>
      </p:sp>
      <p:sp>
        <p:nvSpPr>
          <p:cNvPr id="53" name="テキスト ボックス 52"/>
          <p:cNvSpPr txBox="1"/>
          <p:nvPr/>
        </p:nvSpPr>
        <p:spPr>
          <a:xfrm>
            <a:off x="4923573" y="5109035"/>
            <a:ext cx="3052439" cy="492443"/>
          </a:xfrm>
          <a:prstGeom prst="rect">
            <a:avLst/>
          </a:prstGeom>
          <a:noFill/>
        </p:spPr>
        <p:txBody>
          <a:bodyPr wrap="none" rtlCol="0">
            <a:spAutoFit/>
          </a:bodyPr>
          <a:lstStyle/>
          <a:p>
            <a:r>
              <a:rPr lang="ja-JP" altLang="en-US" sz="1300" dirty="0" smtClean="0">
                <a:latin typeface="Meiryo UI" panose="020B0604030504040204" pitchFamily="50" charset="-128"/>
                <a:ea typeface="Meiryo UI" panose="020B0604030504040204" pitchFamily="50" charset="-128"/>
              </a:rPr>
              <a:t>■　大阪市</a:t>
            </a:r>
            <a:r>
              <a:rPr lang="en-US" altLang="ja-JP" sz="1300" dirty="0" smtClean="0">
                <a:latin typeface="Meiryo UI" panose="020B0604030504040204" pitchFamily="50" charset="-128"/>
                <a:ea typeface="Meiryo UI" panose="020B0604030504040204" pitchFamily="50" charset="-128"/>
              </a:rPr>
              <a:t>31</a:t>
            </a:r>
            <a:r>
              <a:rPr lang="ja-JP" altLang="en-US" sz="1300" dirty="0" smtClean="0">
                <a:latin typeface="Meiryo UI" panose="020B0604030504040204" pitchFamily="50" charset="-128"/>
                <a:ea typeface="Meiryo UI" panose="020B0604030504040204" pitchFamily="50" charset="-128"/>
              </a:rPr>
              <a:t>件（</a:t>
            </a:r>
            <a:r>
              <a:rPr lang="en-US" altLang="ja-JP" sz="1300" dirty="0" smtClean="0">
                <a:latin typeface="Meiryo UI" panose="020B0604030504040204" pitchFamily="50" charset="-128"/>
                <a:ea typeface="Meiryo UI" panose="020B0604030504040204" pitchFamily="50" charset="-128"/>
              </a:rPr>
              <a:t>6</a:t>
            </a:r>
            <a:r>
              <a:rPr lang="ja-JP" altLang="en-US" sz="1300" dirty="0" smtClean="0">
                <a:latin typeface="Meiryo UI" panose="020B0604030504040204" pitchFamily="50" charset="-128"/>
                <a:ea typeface="Meiryo UI" panose="020B0604030504040204" pitchFamily="50" charset="-128"/>
              </a:rPr>
              <a:t>年累計）　</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積極的</a:t>
            </a:r>
            <a:r>
              <a:rPr lang="en-US" altLang="ja-JP" sz="1300" dirty="0" smtClean="0">
                <a:latin typeface="Meiryo UI" panose="020B0604030504040204" pitchFamily="50" charset="-128"/>
                <a:ea typeface="Meiryo UI" panose="020B0604030504040204" pitchFamily="50" charset="-128"/>
              </a:rPr>
              <a:t>】</a:t>
            </a:r>
          </a:p>
          <a:p>
            <a:r>
              <a:rPr kumimoji="1" lang="ja-JP" altLang="en-US" sz="1300" dirty="0" smtClean="0">
                <a:latin typeface="Meiryo UI" panose="020B0604030504040204" pitchFamily="50" charset="-128"/>
                <a:ea typeface="Meiryo UI" panose="020B0604030504040204" pitchFamily="50" charset="-128"/>
              </a:rPr>
              <a:t>□　大阪府７件（</a:t>
            </a:r>
            <a:r>
              <a:rPr lang="en-US" altLang="ja-JP" sz="1300" dirty="0" smtClean="0">
                <a:latin typeface="Meiryo UI" panose="020B0604030504040204" pitchFamily="50" charset="-128"/>
                <a:ea typeface="Meiryo UI" panose="020B0604030504040204" pitchFamily="50" charset="-128"/>
              </a:rPr>
              <a:t>2017</a:t>
            </a:r>
            <a:r>
              <a:rPr lang="ja-JP" altLang="en-US" sz="1300" dirty="0" smtClean="0">
                <a:latin typeface="Meiryo UI" panose="020B0604030504040204" pitchFamily="50" charset="-128"/>
                <a:ea typeface="Meiryo UI" panose="020B0604030504040204" pitchFamily="50" charset="-128"/>
              </a:rPr>
              <a:t>年）　</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積極的</a:t>
            </a:r>
            <a:r>
              <a:rPr lang="en-US" altLang="ja-JP" sz="1300" dirty="0" smtClean="0">
                <a:latin typeface="Meiryo UI" panose="020B0604030504040204" pitchFamily="50" charset="-128"/>
                <a:ea typeface="Meiryo UI" panose="020B0604030504040204" pitchFamily="50" charset="-128"/>
              </a:rPr>
              <a:t>】</a:t>
            </a:r>
            <a:endParaRPr kumimoji="1" lang="en-US" altLang="ja-JP" sz="1300" dirty="0" smtClean="0">
              <a:latin typeface="Meiryo UI" panose="020B0604030504040204" pitchFamily="50" charset="-128"/>
              <a:ea typeface="Meiryo UI" panose="020B0604030504040204" pitchFamily="50" charset="-128"/>
            </a:endParaRPr>
          </a:p>
        </p:txBody>
      </p:sp>
      <p:sp>
        <p:nvSpPr>
          <p:cNvPr id="54" name="テキスト ボックス 53"/>
          <p:cNvSpPr txBox="1"/>
          <p:nvPr/>
        </p:nvSpPr>
        <p:spPr>
          <a:xfrm>
            <a:off x="4923573" y="5845471"/>
            <a:ext cx="3805072" cy="492443"/>
          </a:xfrm>
          <a:prstGeom prst="rect">
            <a:avLst/>
          </a:prstGeom>
          <a:noFill/>
        </p:spPr>
        <p:txBody>
          <a:bodyPr wrap="square" rtlCol="0">
            <a:spAutoFit/>
          </a:bodyPr>
          <a:lstStyle/>
          <a:p>
            <a:r>
              <a:rPr lang="ja-JP" altLang="en-US" sz="1300" dirty="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　</a:t>
            </a:r>
            <a:r>
              <a:rPr lang="en-US" altLang="ja-JP" sz="1300" dirty="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国際戦略総合特区</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全国</a:t>
            </a:r>
            <a:r>
              <a:rPr lang="ja-JP" altLang="en-US" sz="1300" dirty="0">
                <a:latin typeface="Meiryo UI" panose="020B0604030504040204" pitchFamily="50" charset="-128"/>
                <a:ea typeface="Meiryo UI" panose="020B0604030504040204" pitchFamily="50" charset="-128"/>
              </a:rPr>
              <a:t>最多の</a:t>
            </a:r>
            <a:r>
              <a:rPr lang="en-US" altLang="ja-JP" sz="1300" dirty="0">
                <a:latin typeface="Meiryo UI" panose="020B0604030504040204" pitchFamily="50" charset="-128"/>
                <a:ea typeface="Meiryo UI" panose="020B0604030504040204" pitchFamily="50" charset="-128"/>
              </a:rPr>
              <a:t>51</a:t>
            </a:r>
            <a:r>
              <a:rPr lang="ja-JP" altLang="en-US" sz="1300" dirty="0" smtClean="0">
                <a:latin typeface="Meiryo UI" panose="020B0604030504040204" pitchFamily="50" charset="-128"/>
                <a:ea typeface="Meiryo UI" panose="020B0604030504040204" pitchFamily="50" charset="-128"/>
              </a:rPr>
              <a:t>プロジェクト</a:t>
            </a:r>
            <a:endParaRPr lang="ja-JP" altLang="en-US" sz="1300" dirty="0">
              <a:latin typeface="Meiryo UI" panose="020B0604030504040204" pitchFamily="50" charset="-128"/>
              <a:ea typeface="Meiryo UI" panose="020B0604030504040204" pitchFamily="50" charset="-128"/>
            </a:endParaRPr>
          </a:p>
          <a:p>
            <a:pPr algn="r"/>
            <a:r>
              <a:rPr lang="ja-JP" altLang="en-US" sz="1300" dirty="0" smtClean="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積極的</a:t>
            </a:r>
            <a:r>
              <a:rPr lang="en-US" altLang="ja-JP" sz="1300" dirty="0" smtClean="0">
                <a:latin typeface="Meiryo UI" panose="020B0604030504040204" pitchFamily="50" charset="-128"/>
                <a:ea typeface="Meiryo UI" panose="020B0604030504040204" pitchFamily="50" charset="-128"/>
              </a:rPr>
              <a:t>】</a:t>
            </a:r>
            <a:endParaRPr kumimoji="1" lang="en-US" altLang="ja-JP" sz="1300" dirty="0" smtClean="0">
              <a:latin typeface="Meiryo UI" panose="020B0604030504040204" pitchFamily="50" charset="-128"/>
              <a:ea typeface="Meiryo UI" panose="020B0604030504040204" pitchFamily="50" charset="-128"/>
            </a:endParaRPr>
          </a:p>
        </p:txBody>
      </p:sp>
      <p:sp>
        <p:nvSpPr>
          <p:cNvPr id="56" name="テキスト ボックス 55"/>
          <p:cNvSpPr txBox="1"/>
          <p:nvPr/>
        </p:nvSpPr>
        <p:spPr>
          <a:xfrm>
            <a:off x="4923573" y="6466794"/>
            <a:ext cx="3873176" cy="292388"/>
          </a:xfrm>
          <a:prstGeom prst="rect">
            <a:avLst/>
          </a:prstGeom>
          <a:noFill/>
        </p:spPr>
        <p:txBody>
          <a:bodyPr wrap="none" rtlCol="0">
            <a:spAutoFit/>
          </a:bodyPr>
          <a:lstStyle/>
          <a:p>
            <a:r>
              <a:rPr lang="ja-JP" altLang="en-US" sz="1300" dirty="0" smtClean="0">
                <a:latin typeface="Meiryo UI" panose="020B0604030504040204" pitchFamily="50" charset="-128"/>
                <a:ea typeface="Meiryo UI" panose="020B0604030504040204" pitchFamily="50" charset="-128"/>
              </a:rPr>
              <a:t>★　国、府市、経済界と連携した誘致活動　</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積極的</a:t>
            </a:r>
            <a:r>
              <a:rPr lang="en-US" altLang="ja-JP" sz="1300" dirty="0" smtClean="0">
                <a:latin typeface="Meiryo UI" panose="020B0604030504040204" pitchFamily="50" charset="-128"/>
                <a:ea typeface="Meiryo UI" panose="020B0604030504040204" pitchFamily="50" charset="-128"/>
              </a:rPr>
              <a:t>】 </a:t>
            </a:r>
            <a:endParaRPr kumimoji="1" lang="en-US" altLang="ja-JP" sz="1300" dirty="0" smtClean="0">
              <a:latin typeface="Meiryo UI" panose="020B0604030504040204" pitchFamily="50" charset="-128"/>
              <a:ea typeface="Meiryo UI" panose="020B0604030504040204" pitchFamily="50" charset="-128"/>
            </a:endParaRPr>
          </a:p>
        </p:txBody>
      </p:sp>
      <p:sp>
        <p:nvSpPr>
          <p:cNvPr id="57" name="テキスト ボックス 56"/>
          <p:cNvSpPr txBox="1"/>
          <p:nvPr/>
        </p:nvSpPr>
        <p:spPr>
          <a:xfrm>
            <a:off x="5829487" y="938161"/>
            <a:ext cx="2390398" cy="276999"/>
          </a:xfrm>
          <a:prstGeom prst="rect">
            <a:avLst/>
          </a:prstGeom>
          <a:noFill/>
        </p:spPr>
        <p:txBody>
          <a:bodyPr wrap="none" rtlCol="0">
            <a:spAutoFit/>
          </a:bodyPr>
          <a:lstStyle/>
          <a:p>
            <a:r>
              <a:rPr kumimoji="1" lang="ja-JP" altLang="en-US" sz="1200" dirty="0" smtClean="0">
                <a:latin typeface="Meiryo UI" panose="020B0604030504040204" pitchFamily="50" charset="-128"/>
                <a:ea typeface="Meiryo UI" panose="020B0604030504040204" pitchFamily="50" charset="-128"/>
              </a:rPr>
              <a:t>□大阪府　■大阪市　★府市連携</a:t>
            </a:r>
            <a:endParaRPr kumimoji="1" lang="ja-JP" altLang="en-US" sz="1200" dirty="0">
              <a:latin typeface="Meiryo UI" panose="020B0604030504040204" pitchFamily="50" charset="-128"/>
              <a:ea typeface="Meiryo UI" panose="020B0604030504040204" pitchFamily="50" charset="-128"/>
            </a:endParaRPr>
          </a:p>
        </p:txBody>
      </p:sp>
      <p:sp>
        <p:nvSpPr>
          <p:cNvPr id="8" name="角丸四角形 7"/>
          <p:cNvSpPr/>
          <p:nvPr/>
        </p:nvSpPr>
        <p:spPr>
          <a:xfrm>
            <a:off x="71311" y="1310289"/>
            <a:ext cx="1337480" cy="499540"/>
          </a:xfrm>
          <a:prstGeom prst="roundRect">
            <a:avLst/>
          </a:prstGeom>
          <a:solidFill>
            <a:schemeClr val="tx1">
              <a:lumMod val="75000"/>
              <a:lumOff val="2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b="1" dirty="0" smtClean="0">
                <a:solidFill>
                  <a:schemeClr val="bg1"/>
                </a:solidFill>
                <a:latin typeface="Meiryo UI" panose="020B0604030504040204" pitchFamily="50" charset="-128"/>
                <a:ea typeface="Meiryo UI" panose="020B0604030504040204" pitchFamily="50" charset="-128"/>
              </a:rPr>
              <a:t>民との連携</a:t>
            </a:r>
            <a:endParaRPr kumimoji="1" lang="ja-JP" altLang="en-US" sz="1600" b="1" dirty="0">
              <a:solidFill>
                <a:schemeClr val="bg1"/>
              </a:solidFill>
              <a:latin typeface="Meiryo UI" panose="020B0604030504040204" pitchFamily="50" charset="-128"/>
              <a:ea typeface="Meiryo UI" panose="020B0604030504040204" pitchFamily="50" charset="-128"/>
            </a:endParaRPr>
          </a:p>
        </p:txBody>
      </p:sp>
      <p:sp>
        <p:nvSpPr>
          <p:cNvPr id="35" name="角丸四角形 34"/>
          <p:cNvSpPr/>
          <p:nvPr/>
        </p:nvSpPr>
        <p:spPr>
          <a:xfrm>
            <a:off x="71311" y="5792520"/>
            <a:ext cx="1337480" cy="504000"/>
          </a:xfrm>
          <a:prstGeom prst="roundRect">
            <a:avLst/>
          </a:prstGeom>
          <a:solidFill>
            <a:schemeClr val="tx1">
              <a:lumMod val="75000"/>
              <a:lumOff val="2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600" b="1" dirty="0">
                <a:solidFill>
                  <a:schemeClr val="bg1"/>
                </a:solidFill>
                <a:latin typeface="Meiryo UI" panose="020B0604030504040204" pitchFamily="50" charset="-128"/>
                <a:ea typeface="Meiryo UI" panose="020B0604030504040204" pitchFamily="50" charset="-128"/>
              </a:rPr>
              <a:t>国</a:t>
            </a:r>
            <a:r>
              <a:rPr kumimoji="1" lang="ja-JP" altLang="en-US" sz="1600" b="1" dirty="0" smtClean="0">
                <a:solidFill>
                  <a:schemeClr val="bg1"/>
                </a:solidFill>
                <a:latin typeface="Meiryo UI" panose="020B0604030504040204" pitchFamily="50" charset="-128"/>
                <a:ea typeface="Meiryo UI" panose="020B0604030504040204" pitchFamily="50" charset="-128"/>
              </a:rPr>
              <a:t>との連携</a:t>
            </a:r>
            <a:endParaRPr kumimoji="1" lang="ja-JP" altLang="en-US" sz="1600" b="1" dirty="0">
              <a:solidFill>
                <a:schemeClr val="bg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2278108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31606" y="6513346"/>
            <a:ext cx="2057400" cy="365125"/>
          </a:xfrm>
        </p:spPr>
        <p:txBody>
          <a:bodyPr/>
          <a:lstStyle/>
          <a:p>
            <a:fld id="{138CA411-231B-42B9-AF63-97A64194AA60}" type="slidenum">
              <a:rPr lang="ja-JP" altLang="en-US" smtClean="0"/>
              <a:pPr/>
              <a:t>24</a:t>
            </a:fld>
            <a:endParaRPr lang="ja-JP" altLang="en-US"/>
          </a:p>
        </p:txBody>
      </p:sp>
      <p:cxnSp>
        <p:nvCxnSpPr>
          <p:cNvPr id="5" name="直線コネクタ 4"/>
          <p:cNvCxnSpPr/>
          <p:nvPr/>
        </p:nvCxnSpPr>
        <p:spPr>
          <a:xfrm>
            <a:off x="147332" y="530262"/>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 Box 7"/>
          <p:cNvSpPr txBox="1">
            <a:spLocks noChangeArrowheads="1"/>
          </p:cNvSpPr>
          <p:nvPr/>
        </p:nvSpPr>
        <p:spPr bwMode="auto">
          <a:xfrm>
            <a:off x="144462" y="79395"/>
            <a:ext cx="872481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charset="0"/>
                <a:ea typeface="ＭＳ Ｐゴシック" pitchFamily="50" charset="-128"/>
              </a:defRPr>
            </a:lvl1pPr>
            <a:lvl2pPr marL="742950" indent="-285750" eaLnBrk="0" hangingPunct="0">
              <a:spcBef>
                <a:spcPct val="20000"/>
              </a:spcBef>
              <a:buChar char="–"/>
              <a:defRPr kumimoji="1" sz="2800">
                <a:solidFill>
                  <a:schemeClr val="tx1"/>
                </a:solidFill>
                <a:latin typeface="Arial" charset="0"/>
                <a:ea typeface="ＭＳ Ｐゴシック" pitchFamily="50" charset="-128"/>
              </a:defRPr>
            </a:lvl2pPr>
            <a:lvl3pPr marL="1143000" indent="-228600" eaLnBrk="0" hangingPunct="0">
              <a:spcBef>
                <a:spcPct val="20000"/>
              </a:spcBef>
              <a:buChar char="•"/>
              <a:defRPr kumimoji="1" sz="2400">
                <a:solidFill>
                  <a:schemeClr val="tx1"/>
                </a:solidFill>
                <a:latin typeface="Arial" charset="0"/>
                <a:ea typeface="ＭＳ Ｐゴシック" pitchFamily="50" charset="-128"/>
              </a:defRPr>
            </a:lvl3pPr>
            <a:lvl4pPr marL="1600200" indent="-228600" eaLnBrk="0" hangingPunct="0">
              <a:spcBef>
                <a:spcPct val="20000"/>
              </a:spcBef>
              <a:buChar char="–"/>
              <a:defRPr kumimoji="1" sz="2000">
                <a:solidFill>
                  <a:schemeClr val="tx1"/>
                </a:solidFill>
                <a:latin typeface="Arial" charset="0"/>
                <a:ea typeface="ＭＳ Ｐゴシック" pitchFamily="50" charset="-128"/>
              </a:defRPr>
            </a:lvl4pPr>
            <a:lvl5pPr marL="2057400" indent="-228600" eaLnBrk="0" hangingPunct="0">
              <a:spcBef>
                <a:spcPct val="20000"/>
              </a:spcBef>
              <a:buChar char="»"/>
              <a:defRPr kumimoji="1" sz="2000">
                <a:solidFill>
                  <a:schemeClr val="tx1"/>
                </a:solidFill>
                <a:latin typeface="Arial" charset="0"/>
                <a:ea typeface="ＭＳ Ｐゴシック" pitchFamily="50" charset="-128"/>
              </a:defRPr>
            </a:lvl5pPr>
            <a:lvl6pPr marL="25146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6pPr>
            <a:lvl7pPr marL="29718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7pPr>
            <a:lvl8pPr marL="34290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8pPr>
            <a:lvl9pPr marL="38862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9pPr>
          </a:lstStyle>
          <a:p>
            <a:pPr eaLnBrk="1" hangingPunct="1">
              <a:spcBef>
                <a:spcPct val="0"/>
              </a:spcBef>
              <a:buFontTx/>
              <a:buNone/>
              <a:defRPr/>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１</a:t>
            </a:r>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　改革の特徴と深化　</a:t>
            </a:r>
            <a:r>
              <a:rPr lang="ja-JP" altLang="en-US" sz="2400" dirty="0" smtClean="0">
                <a:latin typeface="Meiryo UI" panose="020B0604030504040204" pitchFamily="50" charset="-128"/>
                <a:ea typeface="Meiryo UI" panose="020B0604030504040204" pitchFamily="50" charset="-128"/>
                <a:cs typeface="メイリオ" panose="020B0604030504040204" pitchFamily="50" charset="-128"/>
              </a:rPr>
              <a:t>～</a:t>
            </a:r>
            <a:r>
              <a:rPr lang="ja-JP" altLang="en-US" sz="2000" b="1" dirty="0" smtClean="0">
                <a:latin typeface="Meiryo UI" panose="020B0604030504040204" pitchFamily="50" charset="-128"/>
                <a:ea typeface="Meiryo UI" panose="020B0604030504040204" pitchFamily="50" charset="-128"/>
                <a:cs typeface="メイリオ" panose="020B0604030504040204" pitchFamily="50" charset="-128"/>
              </a:rPr>
              <a:t>他都市に例を見ない府市連携</a:t>
            </a:r>
            <a:r>
              <a:rPr lang="ja-JP" altLang="en-US" sz="2000" b="1" u="sng" dirty="0">
                <a:latin typeface="メイリオ" panose="020B0604030504040204" pitchFamily="50" charset="-128"/>
                <a:ea typeface="メイリオ" panose="020B0604030504040204" pitchFamily="50" charset="-128"/>
                <a:cs typeface="メイリオ" panose="020B0604030504040204" pitchFamily="50" charset="-128"/>
              </a:rPr>
              <a:t>　</a:t>
            </a:r>
            <a:endParaRPr lang="ja-JP" altLang="en-US" sz="2000" b="1" u="sng" dirty="0" smtClean="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9" name="角丸四角形 8"/>
          <p:cNvSpPr/>
          <p:nvPr/>
        </p:nvSpPr>
        <p:spPr>
          <a:xfrm>
            <a:off x="54585" y="1463913"/>
            <a:ext cx="1908000" cy="792000"/>
          </a:xfrm>
          <a:prstGeom prst="roundRect">
            <a:avLst/>
          </a:prstGeom>
          <a:noFill/>
        </p:spPr>
        <p:style>
          <a:lnRef idx="0">
            <a:schemeClr val="accent1"/>
          </a:lnRef>
          <a:fillRef idx="3">
            <a:schemeClr val="accent1"/>
          </a:fillRef>
          <a:effectRef idx="3">
            <a:schemeClr val="accent1"/>
          </a:effectRef>
          <a:fontRef idx="minor">
            <a:schemeClr val="lt1"/>
          </a:fontRef>
        </p:style>
        <p:txBody>
          <a:bodyPr wrap="none" rtlCol="0" anchor="t" anchorCtr="0"/>
          <a:lstStyle/>
          <a:p>
            <a:r>
              <a:rPr kumimoji="1" lang="ja-JP" altLang="en-US" sz="1700" b="1" dirty="0" smtClean="0">
                <a:solidFill>
                  <a:schemeClr val="tx1"/>
                </a:solidFill>
                <a:latin typeface="Meiryo UI" panose="020B0604030504040204" pitchFamily="50" charset="-128"/>
                <a:ea typeface="Meiryo UI" panose="020B0604030504040204" pitchFamily="50" charset="-128"/>
              </a:rPr>
              <a:t>１．成長戦略</a:t>
            </a:r>
            <a:endParaRPr kumimoji="1" lang="ja-JP" altLang="en-US" sz="1700" b="1" dirty="0">
              <a:solidFill>
                <a:schemeClr val="tx1"/>
              </a:solidFill>
              <a:latin typeface="Meiryo UI" panose="020B0604030504040204" pitchFamily="50" charset="-128"/>
              <a:ea typeface="Meiryo UI" panose="020B0604030504040204" pitchFamily="50" charset="-128"/>
            </a:endParaRPr>
          </a:p>
        </p:txBody>
      </p:sp>
      <p:sp>
        <p:nvSpPr>
          <p:cNvPr id="10" name="角丸四角形 9"/>
          <p:cNvSpPr/>
          <p:nvPr/>
        </p:nvSpPr>
        <p:spPr>
          <a:xfrm>
            <a:off x="54585" y="2528867"/>
            <a:ext cx="1908000" cy="792000"/>
          </a:xfrm>
          <a:prstGeom prst="roundRect">
            <a:avLst/>
          </a:prstGeom>
          <a:noFill/>
        </p:spPr>
        <p:style>
          <a:lnRef idx="0">
            <a:schemeClr val="accent1"/>
          </a:lnRef>
          <a:fillRef idx="3">
            <a:schemeClr val="accent1"/>
          </a:fillRef>
          <a:effectRef idx="3">
            <a:schemeClr val="accent1"/>
          </a:effectRef>
          <a:fontRef idx="minor">
            <a:schemeClr val="lt1"/>
          </a:fontRef>
        </p:style>
        <p:txBody>
          <a:bodyPr wrap="none" rtlCol="0" anchor="t" anchorCtr="0"/>
          <a:lstStyle/>
          <a:p>
            <a:r>
              <a:rPr kumimoji="1" lang="ja-JP" altLang="en-US" sz="1700" b="1" dirty="0" smtClean="0">
                <a:solidFill>
                  <a:schemeClr val="tx1"/>
                </a:solidFill>
                <a:latin typeface="Meiryo UI" panose="020B0604030504040204" pitchFamily="50" charset="-128"/>
                <a:ea typeface="Meiryo UI" panose="020B0604030504040204" pitchFamily="50" charset="-128"/>
              </a:rPr>
              <a:t>２．インフラ戦略</a:t>
            </a:r>
            <a:endParaRPr kumimoji="1" lang="ja-JP" altLang="en-US" sz="1700" b="1" dirty="0">
              <a:solidFill>
                <a:schemeClr val="tx1"/>
              </a:solidFill>
              <a:latin typeface="Meiryo UI" panose="020B0604030504040204" pitchFamily="50" charset="-128"/>
              <a:ea typeface="Meiryo UI" panose="020B0604030504040204" pitchFamily="50" charset="-128"/>
            </a:endParaRPr>
          </a:p>
        </p:txBody>
      </p:sp>
      <p:sp>
        <p:nvSpPr>
          <p:cNvPr id="11" name="角丸四角形 10"/>
          <p:cNvSpPr/>
          <p:nvPr/>
        </p:nvSpPr>
        <p:spPr>
          <a:xfrm>
            <a:off x="54585" y="3654352"/>
            <a:ext cx="1908000" cy="792000"/>
          </a:xfrm>
          <a:prstGeom prst="roundRect">
            <a:avLst/>
          </a:prstGeom>
          <a:noFill/>
        </p:spPr>
        <p:style>
          <a:lnRef idx="0">
            <a:schemeClr val="accent1"/>
          </a:lnRef>
          <a:fillRef idx="3">
            <a:schemeClr val="accent1"/>
          </a:fillRef>
          <a:effectRef idx="3">
            <a:schemeClr val="accent1"/>
          </a:effectRef>
          <a:fontRef idx="minor">
            <a:schemeClr val="lt1"/>
          </a:fontRef>
        </p:style>
        <p:txBody>
          <a:bodyPr wrap="none" rtlCol="0" anchor="t" anchorCtr="0"/>
          <a:lstStyle/>
          <a:p>
            <a:r>
              <a:rPr kumimoji="1" lang="ja-JP" altLang="en-US" sz="1700" b="1" dirty="0" smtClean="0">
                <a:solidFill>
                  <a:schemeClr val="tx1"/>
                </a:solidFill>
                <a:latin typeface="Meiryo UI" panose="020B0604030504040204" pitchFamily="50" charset="-128"/>
                <a:ea typeface="Meiryo UI" panose="020B0604030504040204" pitchFamily="50" charset="-128"/>
              </a:rPr>
              <a:t>３．社会政策の</a:t>
            </a:r>
            <a:endParaRPr kumimoji="1" lang="en-US" altLang="ja-JP" sz="1700" b="1" dirty="0" smtClean="0">
              <a:solidFill>
                <a:schemeClr val="tx1"/>
              </a:solidFill>
              <a:latin typeface="Meiryo UI" panose="020B0604030504040204" pitchFamily="50" charset="-128"/>
              <a:ea typeface="Meiryo UI" panose="020B0604030504040204" pitchFamily="50" charset="-128"/>
            </a:endParaRPr>
          </a:p>
          <a:p>
            <a:r>
              <a:rPr kumimoji="1" lang="ja-JP" altLang="en-US" sz="1700" b="1" dirty="0" smtClean="0">
                <a:solidFill>
                  <a:schemeClr val="tx1"/>
                </a:solidFill>
                <a:latin typeface="Meiryo UI" panose="020B0604030504040204" pitchFamily="50" charset="-128"/>
                <a:ea typeface="Meiryo UI" panose="020B0604030504040204" pitchFamily="50" charset="-128"/>
              </a:rPr>
              <a:t>　　　イノベーション</a:t>
            </a:r>
            <a:endParaRPr kumimoji="1" lang="ja-JP" altLang="en-US" sz="1700" b="1" dirty="0">
              <a:solidFill>
                <a:schemeClr val="tx1"/>
              </a:solidFill>
              <a:latin typeface="Meiryo UI" panose="020B0604030504040204" pitchFamily="50" charset="-128"/>
              <a:ea typeface="Meiryo UI" panose="020B0604030504040204" pitchFamily="50" charset="-128"/>
            </a:endParaRPr>
          </a:p>
        </p:txBody>
      </p:sp>
      <p:sp>
        <p:nvSpPr>
          <p:cNvPr id="12" name="角丸四角形 11"/>
          <p:cNvSpPr/>
          <p:nvPr/>
        </p:nvSpPr>
        <p:spPr>
          <a:xfrm>
            <a:off x="54585" y="4770556"/>
            <a:ext cx="1908000" cy="792000"/>
          </a:xfrm>
          <a:prstGeom prst="roundRect">
            <a:avLst/>
          </a:prstGeom>
          <a:noFill/>
        </p:spPr>
        <p:style>
          <a:lnRef idx="0">
            <a:schemeClr val="accent1"/>
          </a:lnRef>
          <a:fillRef idx="3">
            <a:schemeClr val="accent1"/>
          </a:fillRef>
          <a:effectRef idx="3">
            <a:schemeClr val="accent1"/>
          </a:effectRef>
          <a:fontRef idx="minor">
            <a:schemeClr val="lt1"/>
          </a:fontRef>
        </p:style>
        <p:txBody>
          <a:bodyPr wrap="none" rtlCol="0" anchor="t" anchorCtr="0"/>
          <a:lstStyle/>
          <a:p>
            <a:r>
              <a:rPr kumimoji="1" lang="ja-JP" altLang="en-US" sz="1700" b="1" dirty="0" smtClean="0">
                <a:solidFill>
                  <a:schemeClr val="tx1"/>
                </a:solidFill>
                <a:latin typeface="Meiryo UI" panose="020B0604030504040204" pitchFamily="50" charset="-128"/>
                <a:ea typeface="Meiryo UI" panose="020B0604030504040204" pitchFamily="50" charset="-128"/>
              </a:rPr>
              <a:t>４．いわゆる</a:t>
            </a:r>
            <a:endParaRPr kumimoji="1" lang="en-US" altLang="ja-JP" sz="1700" b="1" dirty="0" smtClean="0">
              <a:solidFill>
                <a:schemeClr val="tx1"/>
              </a:solidFill>
              <a:latin typeface="Meiryo UI" panose="020B0604030504040204" pitchFamily="50" charset="-128"/>
              <a:ea typeface="Meiryo UI" panose="020B0604030504040204" pitchFamily="50" charset="-128"/>
            </a:endParaRPr>
          </a:p>
          <a:p>
            <a:r>
              <a:rPr lang="ja-JP" altLang="en-US" sz="1700" b="1" dirty="0" smtClean="0">
                <a:solidFill>
                  <a:schemeClr val="tx1"/>
                </a:solidFill>
                <a:latin typeface="Meiryo UI" panose="020B0604030504040204" pitchFamily="50" charset="-128"/>
                <a:ea typeface="Meiryo UI" panose="020B0604030504040204" pitchFamily="50" charset="-128"/>
              </a:rPr>
              <a:t>　　　行政改革</a:t>
            </a:r>
            <a:endParaRPr kumimoji="1" lang="ja-JP" altLang="en-US" sz="1700" b="1" dirty="0">
              <a:solidFill>
                <a:schemeClr val="tx1"/>
              </a:solidFill>
              <a:latin typeface="Meiryo UI" panose="020B0604030504040204" pitchFamily="50" charset="-128"/>
              <a:ea typeface="Meiryo UI" panose="020B0604030504040204" pitchFamily="50" charset="-128"/>
            </a:endParaRPr>
          </a:p>
        </p:txBody>
      </p:sp>
      <p:cxnSp>
        <p:nvCxnSpPr>
          <p:cNvPr id="14" name="直線コネクタ 13"/>
          <p:cNvCxnSpPr/>
          <p:nvPr/>
        </p:nvCxnSpPr>
        <p:spPr>
          <a:xfrm>
            <a:off x="2101749" y="1463706"/>
            <a:ext cx="3312000" cy="0"/>
          </a:xfrm>
          <a:prstGeom prst="line">
            <a:avLst/>
          </a:prstGeom>
        </p:spPr>
        <p:style>
          <a:lnRef idx="3">
            <a:schemeClr val="dk1"/>
          </a:lnRef>
          <a:fillRef idx="0">
            <a:schemeClr val="dk1"/>
          </a:fillRef>
          <a:effectRef idx="2">
            <a:schemeClr val="dk1"/>
          </a:effectRef>
          <a:fontRef idx="minor">
            <a:schemeClr val="tx1"/>
          </a:fontRef>
        </p:style>
      </p:cxnSp>
      <p:cxnSp>
        <p:nvCxnSpPr>
          <p:cNvPr id="15" name="直線コネクタ 14"/>
          <p:cNvCxnSpPr/>
          <p:nvPr/>
        </p:nvCxnSpPr>
        <p:spPr>
          <a:xfrm>
            <a:off x="5776815" y="1463706"/>
            <a:ext cx="3168000" cy="0"/>
          </a:xfrm>
          <a:prstGeom prst="line">
            <a:avLst/>
          </a:prstGeom>
        </p:spPr>
        <p:style>
          <a:lnRef idx="3">
            <a:schemeClr val="dk1"/>
          </a:lnRef>
          <a:fillRef idx="0">
            <a:schemeClr val="dk1"/>
          </a:fillRef>
          <a:effectRef idx="2">
            <a:schemeClr val="dk1"/>
          </a:effectRef>
          <a:fontRef idx="minor">
            <a:schemeClr val="tx1"/>
          </a:fontRef>
        </p:style>
      </p:cxnSp>
      <p:sp>
        <p:nvSpPr>
          <p:cNvPr id="16" name="テキスト ボックス 15"/>
          <p:cNvSpPr txBox="1"/>
          <p:nvPr/>
        </p:nvSpPr>
        <p:spPr>
          <a:xfrm>
            <a:off x="2566940" y="1108912"/>
            <a:ext cx="2302233" cy="338554"/>
          </a:xfrm>
          <a:prstGeom prst="rect">
            <a:avLst/>
          </a:prstGeom>
          <a:noFill/>
        </p:spPr>
        <p:txBody>
          <a:bodyPr wrap="none" rtlCol="0">
            <a:spAutoFit/>
          </a:bodyPr>
          <a:lstStyle/>
          <a:p>
            <a:r>
              <a:rPr kumimoji="1" lang="ja-JP" altLang="en-US" sz="1600" b="1" dirty="0" smtClean="0">
                <a:latin typeface="Meiryo UI" panose="020B0604030504040204" pitchFamily="50" charset="-128"/>
                <a:ea typeface="Meiryo UI" panose="020B0604030504040204" pitchFamily="50" charset="-128"/>
              </a:rPr>
              <a:t>府市連携による取組み例</a:t>
            </a:r>
            <a:endParaRPr kumimoji="1" lang="ja-JP" altLang="en-US" sz="1600" b="1" dirty="0">
              <a:latin typeface="Meiryo UI" panose="020B0604030504040204" pitchFamily="50" charset="-128"/>
              <a:ea typeface="Meiryo UI" panose="020B0604030504040204" pitchFamily="50" charset="-128"/>
            </a:endParaRPr>
          </a:p>
        </p:txBody>
      </p:sp>
      <p:sp>
        <p:nvSpPr>
          <p:cNvPr id="17" name="テキスト ボックス 16"/>
          <p:cNvSpPr txBox="1"/>
          <p:nvPr/>
        </p:nvSpPr>
        <p:spPr>
          <a:xfrm>
            <a:off x="6357421" y="1108912"/>
            <a:ext cx="1774845" cy="338554"/>
          </a:xfrm>
          <a:prstGeom prst="rect">
            <a:avLst/>
          </a:prstGeom>
          <a:noFill/>
        </p:spPr>
        <p:txBody>
          <a:bodyPr wrap="none" rtlCol="0">
            <a:spAutoFit/>
          </a:bodyPr>
          <a:lstStyle/>
          <a:p>
            <a:r>
              <a:rPr kumimoji="1" lang="ja-JP" altLang="en-US" sz="1600" b="1" dirty="0" smtClean="0">
                <a:latin typeface="Meiryo UI" panose="020B0604030504040204" pitchFamily="50" charset="-128"/>
                <a:ea typeface="Meiryo UI" panose="020B0604030504040204" pitchFamily="50" charset="-128"/>
              </a:rPr>
              <a:t>改革の効果や成果</a:t>
            </a:r>
            <a:endParaRPr kumimoji="1" lang="ja-JP" altLang="en-US" sz="1600" b="1" dirty="0">
              <a:latin typeface="Meiryo UI" panose="020B0604030504040204" pitchFamily="50" charset="-128"/>
              <a:ea typeface="Meiryo UI" panose="020B0604030504040204" pitchFamily="50" charset="-128"/>
            </a:endParaRPr>
          </a:p>
        </p:txBody>
      </p:sp>
      <p:sp>
        <p:nvSpPr>
          <p:cNvPr id="18" name="テキスト ボックス 17"/>
          <p:cNvSpPr txBox="1"/>
          <p:nvPr/>
        </p:nvSpPr>
        <p:spPr>
          <a:xfrm>
            <a:off x="2006213" y="1463913"/>
            <a:ext cx="3323346" cy="1061829"/>
          </a:xfrm>
          <a:prstGeom prst="rect">
            <a:avLst/>
          </a:prstGeom>
          <a:noFill/>
        </p:spPr>
        <p:txBody>
          <a:bodyPr wrap="none" rtlCol="0">
            <a:spAutoFit/>
          </a:bodyPr>
          <a:lstStyle/>
          <a:p>
            <a:pPr marL="285750" indent="-285750">
              <a:lnSpc>
                <a:spcPct val="150000"/>
              </a:lnSpc>
              <a:buFont typeface="Wingdings" panose="05000000000000000000" pitchFamily="2" charset="2"/>
              <a:buChar char="p"/>
            </a:pPr>
            <a:r>
              <a:rPr kumimoji="1" lang="ja-JP" altLang="en-US" sz="1400" dirty="0" smtClean="0">
                <a:latin typeface="Meiryo UI" panose="020B0604030504040204" pitchFamily="50" charset="-128"/>
                <a:ea typeface="Meiryo UI" panose="020B0604030504040204" pitchFamily="50" charset="-128"/>
              </a:rPr>
              <a:t>成長戦略の共同策定　</a:t>
            </a:r>
            <a:r>
              <a:rPr kumimoji="1" lang="ja-JP" altLang="en-US" sz="1400" b="1" dirty="0" smtClean="0">
                <a:latin typeface="Meiryo UI" panose="020B0604030504040204" pitchFamily="50" charset="-128"/>
                <a:ea typeface="Meiryo UI" panose="020B0604030504040204" pitchFamily="50" charset="-128"/>
              </a:rPr>
              <a:t>＜ビジョン＞</a:t>
            </a:r>
            <a:endParaRPr kumimoji="1" lang="en-US" altLang="ja-JP" sz="1400" b="1"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p"/>
            </a:pPr>
            <a:r>
              <a:rPr lang="ja-JP" altLang="en-US" sz="1400" dirty="0" smtClean="0">
                <a:latin typeface="Meiryo UI" panose="020B0604030504040204" pitchFamily="50" charset="-128"/>
                <a:ea typeface="Meiryo UI" panose="020B0604030504040204" pitchFamily="50" charset="-128"/>
              </a:rPr>
              <a:t>大阪観光局の設置　</a:t>
            </a:r>
            <a:r>
              <a:rPr lang="ja-JP" altLang="en-US" sz="1400" b="1" dirty="0" smtClean="0">
                <a:latin typeface="Meiryo UI" panose="020B0604030504040204" pitchFamily="50" charset="-128"/>
                <a:ea typeface="Meiryo UI" panose="020B0604030504040204" pitchFamily="50" charset="-128"/>
              </a:rPr>
              <a:t>＜体制＞</a:t>
            </a:r>
            <a:endParaRPr lang="en-US" altLang="ja-JP" sz="1400" b="1"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p"/>
            </a:pPr>
            <a:r>
              <a:rPr kumimoji="1" lang="en-US" altLang="ja-JP" sz="1400" dirty="0" smtClean="0">
                <a:latin typeface="Meiryo UI" panose="020B0604030504040204" pitchFamily="50" charset="-128"/>
                <a:ea typeface="Meiryo UI" panose="020B0604030504040204" pitchFamily="50" charset="-128"/>
              </a:rPr>
              <a:t>2025</a:t>
            </a:r>
            <a:r>
              <a:rPr kumimoji="1" lang="ja-JP" altLang="en-US" sz="1400" dirty="0" smtClean="0">
                <a:latin typeface="Meiryo UI" panose="020B0604030504040204" pitchFamily="50" charset="-128"/>
                <a:ea typeface="Meiryo UI" panose="020B0604030504040204" pitchFamily="50" charset="-128"/>
              </a:rPr>
              <a:t>万博の協調誘致　</a:t>
            </a:r>
            <a:r>
              <a:rPr kumimoji="1" lang="ja-JP" altLang="en-US" sz="1400" b="1" dirty="0" smtClean="0">
                <a:latin typeface="Meiryo UI" panose="020B0604030504040204" pitchFamily="50" charset="-128"/>
                <a:ea typeface="Meiryo UI" panose="020B0604030504040204" pitchFamily="50" charset="-128"/>
              </a:rPr>
              <a:t>＜</a:t>
            </a:r>
            <a:r>
              <a:rPr lang="ja-JP" altLang="en-US" sz="1400" b="1" dirty="0">
                <a:latin typeface="Meiryo UI" panose="020B0604030504040204" pitchFamily="50" charset="-128"/>
                <a:ea typeface="Meiryo UI" panose="020B0604030504040204" pitchFamily="50" charset="-128"/>
              </a:rPr>
              <a:t>アクション</a:t>
            </a:r>
            <a:r>
              <a:rPr kumimoji="1" lang="ja-JP" altLang="en-US" sz="1400" b="1" dirty="0" smtClean="0">
                <a:latin typeface="Meiryo UI" panose="020B0604030504040204" pitchFamily="50" charset="-128"/>
                <a:ea typeface="Meiryo UI" panose="020B0604030504040204" pitchFamily="50" charset="-128"/>
              </a:rPr>
              <a:t>＞</a:t>
            </a:r>
            <a:endParaRPr kumimoji="1" lang="ja-JP" altLang="en-US" sz="1400" b="1" dirty="0">
              <a:latin typeface="Meiryo UI" panose="020B0604030504040204" pitchFamily="50" charset="-128"/>
              <a:ea typeface="Meiryo UI" panose="020B0604030504040204" pitchFamily="50" charset="-128"/>
            </a:endParaRPr>
          </a:p>
        </p:txBody>
      </p:sp>
      <p:cxnSp>
        <p:nvCxnSpPr>
          <p:cNvPr id="19" name="直線コネクタ 18"/>
          <p:cNvCxnSpPr/>
          <p:nvPr/>
        </p:nvCxnSpPr>
        <p:spPr>
          <a:xfrm>
            <a:off x="111448" y="1463706"/>
            <a:ext cx="1692000" cy="0"/>
          </a:xfrm>
          <a:prstGeom prst="line">
            <a:avLst/>
          </a:prstGeom>
        </p:spPr>
        <p:style>
          <a:lnRef idx="3">
            <a:schemeClr val="dk1"/>
          </a:lnRef>
          <a:fillRef idx="0">
            <a:schemeClr val="dk1"/>
          </a:fillRef>
          <a:effectRef idx="2">
            <a:schemeClr val="dk1"/>
          </a:effectRef>
          <a:fontRef idx="minor">
            <a:schemeClr val="tx1"/>
          </a:fontRef>
        </p:style>
      </p:cxnSp>
      <p:sp>
        <p:nvSpPr>
          <p:cNvPr id="20" name="テキスト ボックス 19"/>
          <p:cNvSpPr txBox="1"/>
          <p:nvPr/>
        </p:nvSpPr>
        <p:spPr>
          <a:xfrm>
            <a:off x="455546" y="1108912"/>
            <a:ext cx="1192955" cy="338554"/>
          </a:xfrm>
          <a:prstGeom prst="rect">
            <a:avLst/>
          </a:prstGeom>
          <a:noFill/>
        </p:spPr>
        <p:txBody>
          <a:bodyPr wrap="none" rtlCol="0">
            <a:spAutoFit/>
          </a:bodyPr>
          <a:lstStyle/>
          <a:p>
            <a:r>
              <a:rPr kumimoji="1" lang="ja-JP" altLang="en-US" sz="1600" b="1" dirty="0" smtClean="0">
                <a:latin typeface="Meiryo UI" panose="020B0604030504040204" pitchFamily="50" charset="-128"/>
                <a:ea typeface="Meiryo UI" panose="020B0604030504040204" pitchFamily="50" charset="-128"/>
              </a:rPr>
              <a:t>改革の対象</a:t>
            </a:r>
            <a:endParaRPr kumimoji="1" lang="ja-JP" altLang="en-US" sz="1600" b="1" dirty="0">
              <a:latin typeface="Meiryo UI" panose="020B0604030504040204" pitchFamily="50" charset="-128"/>
              <a:ea typeface="Meiryo UI" panose="020B0604030504040204" pitchFamily="50" charset="-128"/>
            </a:endParaRPr>
          </a:p>
        </p:txBody>
      </p:sp>
      <p:sp>
        <p:nvSpPr>
          <p:cNvPr id="21" name="テキスト ボックス 20"/>
          <p:cNvSpPr txBox="1"/>
          <p:nvPr/>
        </p:nvSpPr>
        <p:spPr>
          <a:xfrm>
            <a:off x="5749520" y="1463913"/>
            <a:ext cx="2901756" cy="1061829"/>
          </a:xfrm>
          <a:prstGeom prst="rect">
            <a:avLst/>
          </a:prstGeom>
          <a:noFill/>
        </p:spPr>
        <p:txBody>
          <a:bodyPr wrap="none" rtlCol="0">
            <a:spAutoFit/>
          </a:bodyPr>
          <a:lstStyle/>
          <a:p>
            <a:pPr marL="285750" indent="-285750">
              <a:lnSpc>
                <a:spcPct val="150000"/>
              </a:lnSpc>
              <a:buFont typeface="Wingdings" panose="05000000000000000000" pitchFamily="2" charset="2"/>
              <a:buChar char="n"/>
            </a:pPr>
            <a:r>
              <a:rPr kumimoji="1" lang="ja-JP" altLang="en-US" sz="1400" dirty="0" smtClean="0">
                <a:latin typeface="Meiryo UI" panose="020B0604030504040204" pitchFamily="50" charset="-128"/>
                <a:ea typeface="Meiryo UI" panose="020B0604030504040204" pitchFamily="50" charset="-128"/>
              </a:rPr>
              <a:t>大阪の</a:t>
            </a:r>
            <a:r>
              <a:rPr lang="ja-JP" altLang="en-US" sz="1400" dirty="0" smtClean="0">
                <a:latin typeface="Meiryo UI" panose="020B0604030504040204" pitchFamily="50" charset="-128"/>
                <a:ea typeface="Meiryo UI" panose="020B0604030504040204" pitchFamily="50" charset="-128"/>
              </a:rPr>
              <a:t>成長</a:t>
            </a:r>
            <a:r>
              <a:rPr lang="ja-JP" altLang="en-US" sz="1400" dirty="0">
                <a:latin typeface="Meiryo UI" panose="020B0604030504040204" pitchFamily="50" charset="-128"/>
                <a:ea typeface="Meiryo UI" panose="020B0604030504040204" pitchFamily="50" charset="-128"/>
              </a:rPr>
              <a:t>目標</a:t>
            </a:r>
            <a:r>
              <a:rPr lang="ja-JP" altLang="en-US" sz="1400" dirty="0" smtClean="0">
                <a:latin typeface="Meiryo UI" panose="020B0604030504040204" pitchFamily="50" charset="-128"/>
                <a:ea typeface="Meiryo UI" panose="020B0604030504040204" pitchFamily="50" charset="-128"/>
              </a:rPr>
              <a:t>を共有化</a:t>
            </a:r>
            <a:endParaRPr kumimoji="1" lang="en-US" altLang="ja-JP" sz="1400"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n"/>
            </a:pPr>
            <a:r>
              <a:rPr lang="ja-JP" altLang="en-US" sz="1400" dirty="0" smtClean="0">
                <a:latin typeface="Meiryo UI" panose="020B0604030504040204" pitchFamily="50" charset="-128"/>
                <a:ea typeface="Meiryo UI" panose="020B0604030504040204" pitchFamily="50" charset="-128"/>
              </a:rPr>
              <a:t>インバウンドが急増</a:t>
            </a:r>
            <a:r>
              <a:rPr lang="ja-JP" altLang="en-US" sz="1100" dirty="0" smtClean="0">
                <a:latin typeface="Meiryo UI" panose="020B0604030504040204" pitchFamily="50" charset="-128"/>
                <a:ea typeface="Meiryo UI" panose="020B0604030504040204" pitchFamily="50" charset="-128"/>
              </a:rPr>
              <a:t>　</a:t>
            </a:r>
            <a:r>
              <a:rPr lang="en-US" altLang="ja-JP" sz="1100" b="1" dirty="0" smtClean="0">
                <a:latin typeface="Meiryo UI" panose="020B0604030504040204" pitchFamily="50" charset="-128"/>
                <a:ea typeface="Meiryo UI" panose="020B0604030504040204" pitchFamily="50" charset="-128"/>
              </a:rPr>
              <a:t>【6</a:t>
            </a:r>
            <a:r>
              <a:rPr lang="ja-JP" altLang="en-US" sz="1100" b="1" dirty="0" smtClean="0">
                <a:latin typeface="Meiryo UI" panose="020B0604030504040204" pitchFamily="50" charset="-128"/>
                <a:ea typeface="Meiryo UI" panose="020B0604030504040204" pitchFamily="50" charset="-128"/>
              </a:rPr>
              <a:t>年で</a:t>
            </a:r>
            <a:r>
              <a:rPr lang="en-US" altLang="ja-JP" sz="1100" b="1" dirty="0" smtClean="0">
                <a:latin typeface="Meiryo UI" panose="020B0604030504040204" pitchFamily="50" charset="-128"/>
                <a:ea typeface="Meiryo UI" panose="020B0604030504040204" pitchFamily="50" charset="-128"/>
              </a:rPr>
              <a:t>7</a:t>
            </a:r>
            <a:r>
              <a:rPr lang="ja-JP" altLang="en-US" sz="1100" b="1" dirty="0" smtClean="0">
                <a:latin typeface="Meiryo UI" panose="020B0604030504040204" pitchFamily="50" charset="-128"/>
                <a:ea typeface="Meiryo UI" panose="020B0604030504040204" pitchFamily="50" charset="-128"/>
              </a:rPr>
              <a:t>倍</a:t>
            </a:r>
            <a:r>
              <a:rPr lang="en-US" altLang="ja-JP" sz="1100" b="1" dirty="0" smtClean="0">
                <a:latin typeface="Meiryo UI" panose="020B0604030504040204" pitchFamily="50" charset="-128"/>
                <a:ea typeface="Meiryo UI" panose="020B0604030504040204" pitchFamily="50" charset="-128"/>
              </a:rPr>
              <a:t>】</a:t>
            </a:r>
          </a:p>
          <a:p>
            <a:pPr marL="285750" indent="-285750">
              <a:lnSpc>
                <a:spcPct val="150000"/>
              </a:lnSpc>
              <a:buFont typeface="Wingdings" panose="05000000000000000000" pitchFamily="2" charset="2"/>
              <a:buChar char="n"/>
            </a:pPr>
            <a:r>
              <a:rPr kumimoji="1" lang="ja-JP" altLang="en-US" sz="1400" dirty="0" smtClean="0">
                <a:latin typeface="Meiryo UI" panose="020B0604030504040204" pitchFamily="50" charset="-128"/>
                <a:ea typeface="Meiryo UI" panose="020B0604030504040204" pitchFamily="50" charset="-128"/>
              </a:rPr>
              <a:t>万博の大阪開催決定 </a:t>
            </a:r>
            <a:r>
              <a:rPr kumimoji="1" lang="en-US" altLang="ja-JP" sz="1100" b="1" dirty="0" smtClean="0">
                <a:latin typeface="Meiryo UI" panose="020B0604030504040204" pitchFamily="50" charset="-128"/>
                <a:ea typeface="Meiryo UI" panose="020B0604030504040204" pitchFamily="50" charset="-128"/>
              </a:rPr>
              <a:t>【2018</a:t>
            </a:r>
            <a:r>
              <a:rPr lang="en-US" altLang="ja-JP" sz="1100" b="1" dirty="0" smtClean="0">
                <a:latin typeface="Meiryo UI" panose="020B0604030504040204" pitchFamily="50" charset="-128"/>
                <a:ea typeface="Meiryo UI" panose="020B0604030504040204" pitchFamily="50" charset="-128"/>
              </a:rPr>
              <a:t>.11</a:t>
            </a:r>
            <a:r>
              <a:rPr kumimoji="1" lang="en-US" altLang="ja-JP" sz="1100" b="1" dirty="0" smtClean="0">
                <a:latin typeface="Meiryo UI" panose="020B0604030504040204" pitchFamily="50" charset="-128"/>
                <a:ea typeface="Meiryo UI" panose="020B0604030504040204" pitchFamily="50" charset="-128"/>
              </a:rPr>
              <a:t>】</a:t>
            </a:r>
            <a:endParaRPr kumimoji="1" lang="ja-JP" altLang="en-US" sz="1200" b="1" dirty="0">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2006213" y="2528867"/>
            <a:ext cx="3273653" cy="1061829"/>
          </a:xfrm>
          <a:prstGeom prst="rect">
            <a:avLst/>
          </a:prstGeom>
          <a:noFill/>
        </p:spPr>
        <p:txBody>
          <a:bodyPr wrap="none" rtlCol="0">
            <a:spAutoFit/>
          </a:bodyPr>
          <a:lstStyle/>
          <a:p>
            <a:pPr marL="285750" indent="-285750">
              <a:lnSpc>
                <a:spcPct val="150000"/>
              </a:lnSpc>
              <a:buFont typeface="Wingdings" panose="05000000000000000000" pitchFamily="2" charset="2"/>
              <a:buChar char="p"/>
            </a:pPr>
            <a:r>
              <a:rPr kumimoji="1" lang="ja-JP" altLang="en-US" sz="1400" dirty="0" smtClean="0">
                <a:latin typeface="Meiryo UI" panose="020B0604030504040204" pitchFamily="50" charset="-128"/>
                <a:ea typeface="Meiryo UI" panose="020B0604030504040204" pitchFamily="50" charset="-128"/>
              </a:rPr>
              <a:t>なにわ筋線の計画推進　</a:t>
            </a:r>
            <a:r>
              <a:rPr kumimoji="1" lang="ja-JP" altLang="en-US" sz="1400" b="1" dirty="0" smtClean="0">
                <a:latin typeface="Meiryo UI" panose="020B0604030504040204" pitchFamily="50" charset="-128"/>
                <a:ea typeface="Meiryo UI" panose="020B0604030504040204" pitchFamily="50" charset="-128"/>
              </a:rPr>
              <a:t>＜鉄道＞</a:t>
            </a:r>
            <a:endParaRPr kumimoji="1" lang="en-US" altLang="ja-JP" sz="1400" b="1"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p"/>
            </a:pPr>
            <a:r>
              <a:rPr lang="ja-JP" altLang="en-US" sz="1400" dirty="0" smtClean="0">
                <a:latin typeface="Meiryo UI" panose="020B0604030504040204" pitchFamily="50" charset="-128"/>
                <a:ea typeface="Meiryo UI" panose="020B0604030504040204" pitchFamily="50" charset="-128"/>
              </a:rPr>
              <a:t>ミッシングリンクの解消　</a:t>
            </a:r>
            <a:r>
              <a:rPr lang="ja-JP" altLang="en-US" sz="1400" b="1" dirty="0" smtClean="0">
                <a:latin typeface="Meiryo UI" panose="020B0604030504040204" pitchFamily="50" charset="-128"/>
                <a:ea typeface="Meiryo UI" panose="020B0604030504040204" pitchFamily="50" charset="-128"/>
              </a:rPr>
              <a:t>＜高速道路＞</a:t>
            </a:r>
            <a:endParaRPr lang="en-US" altLang="ja-JP" sz="1400" b="1"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p"/>
            </a:pPr>
            <a:r>
              <a:rPr kumimoji="1" lang="ja-JP" altLang="en-US" sz="1400" dirty="0" smtClean="0">
                <a:latin typeface="Meiryo UI" panose="020B0604030504040204" pitchFamily="50" charset="-128"/>
                <a:ea typeface="Meiryo UI" panose="020B0604030504040204" pitchFamily="50" charset="-128"/>
              </a:rPr>
              <a:t>防潮堤の共同整備　</a:t>
            </a:r>
            <a:r>
              <a:rPr kumimoji="1" lang="ja-JP" altLang="en-US"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安全・安心</a:t>
            </a:r>
            <a:r>
              <a:rPr kumimoji="1" lang="ja-JP" altLang="en-US" sz="1400" b="1" dirty="0" smtClean="0">
                <a:latin typeface="Meiryo UI" panose="020B0604030504040204" pitchFamily="50" charset="-128"/>
                <a:ea typeface="Meiryo UI" panose="020B0604030504040204" pitchFamily="50" charset="-128"/>
              </a:rPr>
              <a:t>＞</a:t>
            </a:r>
            <a:endParaRPr kumimoji="1" lang="ja-JP" altLang="en-US" sz="1400" b="1" dirty="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5749520" y="2528867"/>
            <a:ext cx="3408305" cy="1061829"/>
          </a:xfrm>
          <a:prstGeom prst="rect">
            <a:avLst/>
          </a:prstGeom>
          <a:noFill/>
        </p:spPr>
        <p:txBody>
          <a:bodyPr wrap="none" rtlCol="0">
            <a:spAutoFit/>
          </a:bodyPr>
          <a:lstStyle/>
          <a:p>
            <a:pPr marL="285750" indent="-285750">
              <a:lnSpc>
                <a:spcPct val="150000"/>
              </a:lnSpc>
              <a:buFont typeface="Wingdings" panose="05000000000000000000" pitchFamily="2" charset="2"/>
              <a:buChar char="n"/>
            </a:pPr>
            <a:r>
              <a:rPr kumimoji="1" lang="en-US" altLang="ja-JP" sz="1200" dirty="0" smtClean="0">
                <a:latin typeface="Meiryo UI" panose="020B0604030504040204" pitchFamily="50" charset="-128"/>
                <a:ea typeface="Meiryo UI" panose="020B0604030504040204" pitchFamily="50" charset="-128"/>
              </a:rPr>
              <a:t>2030</a:t>
            </a:r>
            <a:r>
              <a:rPr kumimoji="1" lang="ja-JP" altLang="en-US" sz="1200" dirty="0" smtClean="0">
                <a:latin typeface="Meiryo UI" panose="020B0604030504040204" pitchFamily="50" charset="-128"/>
                <a:ea typeface="Meiryo UI" panose="020B0604030504040204" pitchFamily="50" charset="-128"/>
              </a:rPr>
              <a:t>年度末開通目標の計画公表</a:t>
            </a:r>
            <a:r>
              <a:rPr kumimoji="1" lang="ja-JP" altLang="en-US" sz="1400" dirty="0" smtClean="0">
                <a:latin typeface="Meiryo UI" panose="020B0604030504040204" pitchFamily="50" charset="-128"/>
                <a:ea typeface="Meiryo UI" panose="020B0604030504040204" pitchFamily="50" charset="-128"/>
              </a:rPr>
              <a:t> </a:t>
            </a:r>
            <a:r>
              <a:rPr kumimoji="1" lang="en-US" altLang="ja-JP" sz="1100" b="1" dirty="0" smtClean="0">
                <a:latin typeface="Meiryo UI" panose="020B0604030504040204" pitchFamily="50" charset="-128"/>
                <a:ea typeface="Meiryo UI" panose="020B0604030504040204" pitchFamily="50" charset="-128"/>
              </a:rPr>
              <a:t>【2017.5】</a:t>
            </a:r>
          </a:p>
          <a:p>
            <a:pPr marL="285750" indent="-285750">
              <a:lnSpc>
                <a:spcPct val="150000"/>
              </a:lnSpc>
              <a:buFont typeface="Wingdings" panose="05000000000000000000" pitchFamily="2" charset="2"/>
              <a:buChar char="n"/>
            </a:pPr>
            <a:r>
              <a:rPr lang="ja-JP" altLang="en-US" sz="1400" dirty="0">
                <a:latin typeface="Meiryo UI" panose="020B0604030504040204" pitchFamily="50" charset="-128"/>
                <a:ea typeface="Meiryo UI" panose="020B0604030504040204" pitchFamily="50" charset="-128"/>
              </a:rPr>
              <a:t>未整備</a:t>
            </a:r>
            <a:r>
              <a:rPr lang="ja-JP" altLang="en-US" sz="1400" dirty="0" smtClean="0">
                <a:latin typeface="Meiryo UI" panose="020B0604030504040204" pitchFamily="50" charset="-128"/>
                <a:ea typeface="Meiryo UI" panose="020B0604030504040204" pitchFamily="50" charset="-128"/>
              </a:rPr>
              <a:t>路線すべてに事業着手 </a:t>
            </a:r>
            <a:r>
              <a:rPr lang="en-US" altLang="ja-JP" sz="1100" b="1" dirty="0" smtClean="0">
                <a:latin typeface="Meiryo UI" panose="020B0604030504040204" pitchFamily="50" charset="-128"/>
                <a:ea typeface="Meiryo UI" panose="020B0604030504040204" pitchFamily="50" charset="-128"/>
              </a:rPr>
              <a:t>【2017】</a:t>
            </a:r>
          </a:p>
          <a:p>
            <a:pPr marL="285750" indent="-285750">
              <a:lnSpc>
                <a:spcPct val="150000"/>
              </a:lnSpc>
              <a:buFont typeface="Wingdings" panose="05000000000000000000" pitchFamily="2" charset="2"/>
              <a:buChar char="n"/>
            </a:pPr>
            <a:r>
              <a:rPr kumimoji="1" lang="ja-JP" altLang="en-US" sz="1400" dirty="0" smtClean="0">
                <a:latin typeface="Meiryo UI" panose="020B0604030504040204" pitchFamily="50" charset="-128"/>
                <a:ea typeface="Meiryo UI" panose="020B0604030504040204" pitchFamily="50" charset="-128"/>
              </a:rPr>
              <a:t>浸水面積半減、人的被害</a:t>
            </a:r>
            <a:r>
              <a:rPr kumimoji="1" lang="en-US" altLang="ja-JP" sz="1400" dirty="0" smtClean="0">
                <a:latin typeface="Meiryo UI" panose="020B0604030504040204" pitchFamily="50" charset="-128"/>
                <a:ea typeface="Meiryo UI" panose="020B0604030504040204" pitchFamily="50" charset="-128"/>
              </a:rPr>
              <a:t>1/5</a:t>
            </a:r>
            <a:endParaRPr kumimoji="1" lang="ja-JP" altLang="en-US" sz="1400" dirty="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2006213" y="3599760"/>
            <a:ext cx="3797835" cy="1061829"/>
          </a:xfrm>
          <a:prstGeom prst="rect">
            <a:avLst/>
          </a:prstGeom>
          <a:noFill/>
        </p:spPr>
        <p:txBody>
          <a:bodyPr wrap="none" rtlCol="0">
            <a:spAutoFit/>
          </a:bodyPr>
          <a:lstStyle/>
          <a:p>
            <a:pPr marL="285750" indent="-285750">
              <a:lnSpc>
                <a:spcPct val="150000"/>
              </a:lnSpc>
              <a:buFont typeface="Wingdings" panose="05000000000000000000" pitchFamily="2" charset="2"/>
              <a:buChar char="p"/>
            </a:pPr>
            <a:r>
              <a:rPr lang="ja-JP" altLang="en-US" sz="1400" dirty="0" smtClean="0">
                <a:latin typeface="Meiryo UI" panose="020B0604030504040204" pitchFamily="50" charset="-128"/>
                <a:ea typeface="Meiryo UI" panose="020B0604030504040204" pitchFamily="50" charset="-128"/>
              </a:rPr>
              <a:t>府市</a:t>
            </a:r>
            <a:r>
              <a:rPr lang="ja-JP" altLang="en-US" sz="1400" dirty="0">
                <a:latin typeface="Meiryo UI" panose="020B0604030504040204" pitchFamily="50" charset="-128"/>
                <a:ea typeface="Meiryo UI" panose="020B0604030504040204" pitchFamily="50" charset="-128"/>
              </a:rPr>
              <a:t>連携</a:t>
            </a:r>
            <a:r>
              <a:rPr lang="ja-JP" altLang="en-US" sz="1400" dirty="0" smtClean="0">
                <a:latin typeface="Meiryo UI" panose="020B0604030504040204" pitchFamily="50" charset="-128"/>
                <a:ea typeface="Meiryo UI" panose="020B0604030504040204" pitchFamily="50" charset="-128"/>
              </a:rPr>
              <a:t>による改革取組み </a:t>
            </a:r>
            <a:r>
              <a:rPr lang="ja-JP" altLang="en-US" sz="1400" b="1" dirty="0" smtClean="0">
                <a:latin typeface="Meiryo UI" panose="020B0604030504040204" pitchFamily="50" charset="-128"/>
                <a:ea typeface="Meiryo UI" panose="020B0604030504040204" pitchFamily="50" charset="-128"/>
              </a:rPr>
              <a:t>＜大都市経営＞</a:t>
            </a:r>
            <a:endParaRPr lang="en-US" altLang="ja-JP" sz="1400" b="1" dirty="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p"/>
            </a:pPr>
            <a:r>
              <a:rPr lang="ja-JP" altLang="en-US" sz="1400" dirty="0" smtClean="0">
                <a:latin typeface="Meiryo UI" panose="020B0604030504040204" pitchFamily="50" charset="-128"/>
                <a:ea typeface="Meiryo UI" panose="020B0604030504040204" pitchFamily="50" charset="-128"/>
              </a:rPr>
              <a:t>全国一の教育制度改革　</a:t>
            </a:r>
            <a:r>
              <a:rPr lang="ja-JP" altLang="en-US" sz="1400" b="1" dirty="0" smtClean="0">
                <a:latin typeface="Meiryo UI" panose="020B0604030504040204" pitchFamily="50" charset="-128"/>
                <a:ea typeface="Meiryo UI" panose="020B0604030504040204" pitchFamily="50" charset="-128"/>
              </a:rPr>
              <a:t>＜国改革を先導＞</a:t>
            </a:r>
            <a:endParaRPr kumimoji="1" lang="en-US" altLang="ja-JP" sz="1400" b="1"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p"/>
            </a:pPr>
            <a:r>
              <a:rPr lang="ja-JP" altLang="en-US" sz="1400" dirty="0">
                <a:latin typeface="Meiryo UI" panose="020B0604030504040204" pitchFamily="50" charset="-128"/>
                <a:ea typeface="Meiryo UI" panose="020B0604030504040204" pitchFamily="50" charset="-128"/>
              </a:rPr>
              <a:t>西成特</a:t>
            </a:r>
            <a:r>
              <a:rPr lang="ja-JP" altLang="en-US" sz="1400" dirty="0" smtClean="0">
                <a:latin typeface="Meiryo UI" panose="020B0604030504040204" pitchFamily="50" charset="-128"/>
                <a:ea typeface="Meiryo UI" panose="020B0604030504040204" pitchFamily="50" charset="-128"/>
              </a:rPr>
              <a:t>区構想の取組み　</a:t>
            </a:r>
            <a:r>
              <a:rPr lang="ja-JP" altLang="en-US" sz="1400" b="1" dirty="0" smtClean="0">
                <a:latin typeface="Meiryo UI" panose="020B0604030504040204" pitchFamily="50" charset="-128"/>
                <a:ea typeface="Meiryo UI" panose="020B0604030504040204" pitchFamily="50" charset="-128"/>
              </a:rPr>
              <a:t>＜社会課題＞</a:t>
            </a:r>
            <a:endParaRPr lang="en-US" altLang="ja-JP" sz="1400" b="1" dirty="0" smtClean="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5749520" y="3599760"/>
            <a:ext cx="3251211" cy="1061829"/>
          </a:xfrm>
          <a:prstGeom prst="rect">
            <a:avLst/>
          </a:prstGeom>
          <a:noFill/>
        </p:spPr>
        <p:txBody>
          <a:bodyPr wrap="none" rtlCol="0">
            <a:spAutoFit/>
          </a:bodyPr>
          <a:lstStyle/>
          <a:p>
            <a:pPr marL="285750" indent="-285750">
              <a:lnSpc>
                <a:spcPct val="150000"/>
              </a:lnSpc>
              <a:buFont typeface="Wingdings" panose="05000000000000000000" pitchFamily="2" charset="2"/>
              <a:buChar char="n"/>
            </a:pPr>
            <a:r>
              <a:rPr lang="ja-JP" altLang="en-US" sz="1400" dirty="0" smtClean="0">
                <a:latin typeface="Meiryo UI" panose="020B0604030504040204" pitchFamily="50" charset="-128"/>
                <a:ea typeface="Meiryo UI" panose="020B0604030504040204" pitchFamily="50" charset="-128"/>
              </a:rPr>
              <a:t>統合</a:t>
            </a:r>
            <a:r>
              <a:rPr lang="en-US" altLang="ja-JP" sz="1400" dirty="0" smtClean="0">
                <a:latin typeface="Meiryo UI" panose="020B0604030504040204" pitchFamily="50" charset="-128"/>
                <a:ea typeface="Meiryo UI" panose="020B0604030504040204" pitchFamily="50" charset="-128"/>
              </a:rPr>
              <a:t>【</a:t>
            </a:r>
            <a:r>
              <a:rPr lang="ja-JP" altLang="en-US" sz="1400" dirty="0" smtClean="0">
                <a:latin typeface="Meiryo UI" panose="020B0604030504040204" pitchFamily="50" charset="-128"/>
                <a:ea typeface="Meiryo UI" panose="020B0604030504040204" pitchFamily="50" charset="-128"/>
              </a:rPr>
              <a:t>３件</a:t>
            </a:r>
            <a:r>
              <a:rPr lang="en-US" altLang="ja-JP" sz="1400" dirty="0" smtClean="0">
                <a:latin typeface="Meiryo UI" panose="020B0604030504040204" pitchFamily="50" charset="-128"/>
                <a:ea typeface="Meiryo UI" panose="020B0604030504040204" pitchFamily="50" charset="-128"/>
              </a:rPr>
              <a:t>】</a:t>
            </a:r>
            <a:r>
              <a:rPr lang="ja-JP" altLang="en-US" sz="1400" dirty="0">
                <a:latin typeface="Meiryo UI" panose="020B0604030504040204" pitchFamily="50" charset="-128"/>
                <a:ea typeface="Meiryo UI" panose="020B0604030504040204" pitchFamily="50" charset="-128"/>
              </a:rPr>
              <a:t>　</a:t>
            </a:r>
            <a:r>
              <a:rPr lang="ja-JP" altLang="en-US" sz="1400" dirty="0" smtClean="0">
                <a:latin typeface="Meiryo UI" panose="020B0604030504040204" pitchFamily="50" charset="-128"/>
                <a:ea typeface="Meiryo UI" panose="020B0604030504040204" pitchFamily="50" charset="-128"/>
              </a:rPr>
              <a:t>機能再編</a:t>
            </a:r>
            <a:r>
              <a:rPr lang="en-US" altLang="ja-JP" sz="1400" dirty="0" smtClean="0">
                <a:latin typeface="Meiryo UI" panose="020B0604030504040204" pitchFamily="50" charset="-128"/>
                <a:ea typeface="Meiryo UI" panose="020B0604030504040204" pitchFamily="50" charset="-128"/>
              </a:rPr>
              <a:t>【</a:t>
            </a:r>
            <a:r>
              <a:rPr lang="ja-JP" altLang="en-US" sz="1400" dirty="0">
                <a:latin typeface="Meiryo UI" panose="020B0604030504040204" pitchFamily="50" charset="-128"/>
                <a:ea typeface="Meiryo UI" panose="020B0604030504040204" pitchFamily="50" charset="-128"/>
              </a:rPr>
              <a:t>４</a:t>
            </a:r>
            <a:r>
              <a:rPr lang="ja-JP" altLang="en-US" sz="1400" dirty="0" smtClean="0">
                <a:latin typeface="Meiryo UI" panose="020B0604030504040204" pitchFamily="50" charset="-128"/>
                <a:ea typeface="Meiryo UI" panose="020B0604030504040204" pitchFamily="50" charset="-128"/>
              </a:rPr>
              <a:t>件</a:t>
            </a:r>
            <a:r>
              <a:rPr lang="en-US" altLang="ja-JP" sz="1400" dirty="0" smtClean="0">
                <a:latin typeface="Meiryo UI" panose="020B0604030504040204" pitchFamily="50" charset="-128"/>
                <a:ea typeface="Meiryo UI" panose="020B0604030504040204" pitchFamily="50" charset="-128"/>
              </a:rPr>
              <a:t>】</a:t>
            </a:r>
            <a:r>
              <a:rPr lang="ja-JP" altLang="en-US" sz="1400" dirty="0" smtClean="0">
                <a:latin typeface="Meiryo UI" panose="020B0604030504040204" pitchFamily="50" charset="-128"/>
                <a:ea typeface="Meiryo UI" panose="020B0604030504040204" pitchFamily="50" charset="-128"/>
              </a:rPr>
              <a:t>の実現</a:t>
            </a:r>
            <a:endParaRPr lang="en-US" altLang="ja-JP" sz="1400"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n"/>
            </a:pPr>
            <a:r>
              <a:rPr lang="ja-JP" altLang="en-US" sz="1400" dirty="0" smtClean="0">
                <a:latin typeface="Meiryo UI" panose="020B0604030504040204" pitchFamily="50" charset="-128"/>
                <a:ea typeface="Meiryo UI" panose="020B0604030504040204" pitchFamily="50" charset="-128"/>
              </a:rPr>
              <a:t>教育行政の新たなマネジメント制度</a:t>
            </a:r>
            <a:endParaRPr kumimoji="1" lang="en-US" altLang="ja-JP" sz="1400"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n"/>
            </a:pPr>
            <a:r>
              <a:rPr lang="ja-JP" altLang="en-US" sz="1400" dirty="0" smtClean="0">
                <a:latin typeface="Meiryo UI" panose="020B0604030504040204" pitchFamily="50" charset="-128"/>
                <a:ea typeface="Meiryo UI" panose="020B0604030504040204" pitchFamily="50" charset="-128"/>
              </a:rPr>
              <a:t>不法</a:t>
            </a:r>
            <a:r>
              <a:rPr lang="ja-JP" altLang="en-US" sz="1400" dirty="0">
                <a:latin typeface="Meiryo UI" panose="020B0604030504040204" pitchFamily="50" charset="-128"/>
                <a:ea typeface="Meiryo UI" panose="020B0604030504040204" pitchFamily="50" charset="-128"/>
              </a:rPr>
              <a:t>投棄</a:t>
            </a:r>
            <a:r>
              <a:rPr lang="ja-JP" altLang="en-US" sz="1400" dirty="0" smtClean="0">
                <a:latin typeface="Meiryo UI" panose="020B0604030504040204" pitchFamily="50" charset="-128"/>
                <a:ea typeface="Meiryo UI" panose="020B0604030504040204" pitchFamily="50" charset="-128"/>
              </a:rPr>
              <a:t>や迷惑駐輪</a:t>
            </a:r>
            <a:r>
              <a:rPr lang="ja-JP" altLang="en-US" sz="1400" dirty="0">
                <a:latin typeface="Meiryo UI" panose="020B0604030504040204" pitchFamily="50" charset="-128"/>
                <a:ea typeface="Meiryo UI" panose="020B0604030504040204" pitchFamily="50" charset="-128"/>
              </a:rPr>
              <a:t>等</a:t>
            </a:r>
            <a:r>
              <a:rPr lang="ja-JP" altLang="en-US" sz="1400" dirty="0" smtClean="0">
                <a:latin typeface="Meiryo UI" panose="020B0604030504040204" pitchFamily="50" charset="-128"/>
                <a:ea typeface="Meiryo UI" panose="020B0604030504040204" pitchFamily="50" charset="-128"/>
              </a:rPr>
              <a:t>の環境改善</a:t>
            </a:r>
            <a:endParaRPr kumimoji="1" lang="ja-JP" altLang="en-US" sz="1400" dirty="0">
              <a:latin typeface="Meiryo UI" panose="020B0604030504040204" pitchFamily="50" charset="-128"/>
              <a:ea typeface="Meiryo UI" panose="020B0604030504040204" pitchFamily="50" charset="-128"/>
            </a:endParaRPr>
          </a:p>
        </p:txBody>
      </p:sp>
      <p:sp>
        <p:nvSpPr>
          <p:cNvPr id="28" name="テキスト ボックス 27"/>
          <p:cNvSpPr txBox="1"/>
          <p:nvPr/>
        </p:nvSpPr>
        <p:spPr>
          <a:xfrm>
            <a:off x="2006213" y="4662543"/>
            <a:ext cx="3706464" cy="1061829"/>
          </a:xfrm>
          <a:prstGeom prst="rect">
            <a:avLst/>
          </a:prstGeom>
          <a:noFill/>
        </p:spPr>
        <p:txBody>
          <a:bodyPr wrap="none" rtlCol="0">
            <a:spAutoFit/>
          </a:bodyPr>
          <a:lstStyle/>
          <a:p>
            <a:pPr marL="285750" indent="-285750">
              <a:lnSpc>
                <a:spcPct val="150000"/>
              </a:lnSpc>
              <a:buFont typeface="Wingdings" panose="05000000000000000000" pitchFamily="2" charset="2"/>
              <a:buChar char="p"/>
            </a:pPr>
            <a:r>
              <a:rPr lang="ja-JP" altLang="en-US" sz="1400" dirty="0" smtClean="0">
                <a:latin typeface="Meiryo UI" panose="020B0604030504040204" pitchFamily="50" charset="-128"/>
                <a:ea typeface="Meiryo UI" panose="020B0604030504040204" pitchFamily="50" charset="-128"/>
              </a:rPr>
              <a:t>人事制度の連携　</a:t>
            </a:r>
            <a:r>
              <a:rPr lang="ja-JP" altLang="en-US" sz="1400" b="1" dirty="0" smtClean="0">
                <a:latin typeface="Meiryo UI" panose="020B0604030504040204" pitchFamily="50" charset="-128"/>
                <a:ea typeface="Meiryo UI" panose="020B0604030504040204" pitchFamily="50" charset="-128"/>
              </a:rPr>
              <a:t>＜人的連携＞</a:t>
            </a:r>
            <a:endParaRPr kumimoji="1" lang="en-US" altLang="ja-JP" sz="1400" b="1"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p"/>
            </a:pPr>
            <a:r>
              <a:rPr lang="ja-JP" altLang="en-US" sz="1400" dirty="0" smtClean="0">
                <a:latin typeface="Meiryo UI" panose="020B0604030504040204" pitchFamily="50" charset="-128"/>
                <a:ea typeface="Meiryo UI" panose="020B0604030504040204" pitchFamily="50" charset="-128"/>
              </a:rPr>
              <a:t>ファシリティマネジメントの連携　</a:t>
            </a:r>
            <a:r>
              <a:rPr lang="ja-JP" altLang="en-US" sz="1400" b="1" dirty="0" smtClean="0">
                <a:latin typeface="Meiryo UI" panose="020B0604030504040204" pitchFamily="50" charset="-128"/>
                <a:ea typeface="Meiryo UI" panose="020B0604030504040204" pitchFamily="50" charset="-128"/>
              </a:rPr>
              <a:t>＜物的連携＞</a:t>
            </a:r>
            <a:endParaRPr lang="en-US" altLang="ja-JP" sz="1400" b="1"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p"/>
            </a:pPr>
            <a:r>
              <a:rPr lang="ja-JP" altLang="en-US" sz="1400" dirty="0">
                <a:latin typeface="Meiryo UI" panose="020B0604030504040204" pitchFamily="50" charset="-128"/>
                <a:ea typeface="Meiryo UI" panose="020B0604030504040204" pitchFamily="50" charset="-128"/>
              </a:rPr>
              <a:t>文</a:t>
            </a:r>
            <a:r>
              <a:rPr lang="ja-JP" altLang="en-US" sz="1400" dirty="0" smtClean="0">
                <a:latin typeface="Meiryo UI" panose="020B0604030504040204" pitchFamily="50" charset="-128"/>
                <a:ea typeface="Meiryo UI" panose="020B0604030504040204" pitchFamily="50" charset="-128"/>
              </a:rPr>
              <a:t>化</a:t>
            </a:r>
            <a:r>
              <a:rPr kumimoji="1" lang="ja-JP" altLang="en-US" sz="1400" dirty="0" smtClean="0">
                <a:latin typeface="Meiryo UI" panose="020B0604030504040204" pitchFamily="50" charset="-128"/>
                <a:ea typeface="Meiryo UI" panose="020B0604030504040204" pitchFamily="50" charset="-128"/>
              </a:rPr>
              <a:t>審議会の一体運営　</a:t>
            </a:r>
            <a:r>
              <a:rPr kumimoji="1" lang="ja-JP" altLang="en-US" sz="1400" b="1" dirty="0" smtClean="0">
                <a:latin typeface="Meiryo UI" panose="020B0604030504040204" pitchFamily="50" charset="-128"/>
                <a:ea typeface="Meiryo UI" panose="020B0604030504040204" pitchFamily="50" charset="-128"/>
              </a:rPr>
              <a:t>＜施策連携＞</a:t>
            </a:r>
            <a:endParaRPr kumimoji="1" lang="ja-JP" altLang="en-US" sz="1400" b="1" dirty="0">
              <a:latin typeface="Meiryo UI" panose="020B0604030504040204" pitchFamily="50" charset="-128"/>
              <a:ea typeface="Meiryo UI" panose="020B0604030504040204" pitchFamily="50" charset="-128"/>
            </a:endParaRPr>
          </a:p>
        </p:txBody>
      </p:sp>
      <p:sp>
        <p:nvSpPr>
          <p:cNvPr id="29" name="テキスト ボックス 28"/>
          <p:cNvSpPr txBox="1"/>
          <p:nvPr/>
        </p:nvSpPr>
        <p:spPr>
          <a:xfrm>
            <a:off x="5749520" y="4662543"/>
            <a:ext cx="3440365" cy="1061829"/>
          </a:xfrm>
          <a:prstGeom prst="rect">
            <a:avLst/>
          </a:prstGeom>
          <a:noFill/>
        </p:spPr>
        <p:txBody>
          <a:bodyPr wrap="none" rtlCol="0">
            <a:spAutoFit/>
          </a:bodyPr>
          <a:lstStyle/>
          <a:p>
            <a:pPr marL="285750" indent="-285750">
              <a:lnSpc>
                <a:spcPct val="150000"/>
              </a:lnSpc>
              <a:buFont typeface="Wingdings" panose="05000000000000000000" pitchFamily="2" charset="2"/>
              <a:buChar char="n"/>
            </a:pPr>
            <a:r>
              <a:rPr kumimoji="1" lang="ja-JP" altLang="en-US" sz="1400" dirty="0" smtClean="0">
                <a:latin typeface="Meiryo UI" panose="020B0604030504040204" pitchFamily="50" charset="-128"/>
                <a:ea typeface="Meiryo UI" panose="020B0604030504040204" pitchFamily="50" charset="-128"/>
              </a:rPr>
              <a:t>研修共同実施や人事交流の充実</a:t>
            </a:r>
            <a:endParaRPr kumimoji="1" lang="en-US" altLang="ja-JP" sz="1400" dirty="0" smtClean="0">
              <a:latin typeface="Meiryo UI" panose="020B0604030504040204" pitchFamily="50" charset="-128"/>
              <a:ea typeface="Meiryo UI" panose="020B0604030504040204" pitchFamily="50" charset="-128"/>
            </a:endParaRPr>
          </a:p>
          <a:p>
            <a:pPr marL="285750" indent="-285750">
              <a:lnSpc>
                <a:spcPct val="150000"/>
              </a:lnSpc>
              <a:buFont typeface="Wingdings" panose="05000000000000000000" pitchFamily="2" charset="2"/>
              <a:buChar char="n"/>
            </a:pPr>
            <a:r>
              <a:rPr lang="ja-JP" altLang="en-US" sz="1400" dirty="0" smtClean="0">
                <a:latin typeface="Meiryo UI" panose="020B0604030504040204" pitchFamily="50" charset="-128"/>
                <a:ea typeface="Meiryo UI" panose="020B0604030504040204" pitchFamily="50" charset="-128"/>
              </a:rPr>
              <a:t>府有地を活用した市保育所整備</a:t>
            </a:r>
            <a:r>
              <a:rPr lang="ja-JP" altLang="en-US" sz="1100" dirty="0" smtClean="0">
                <a:latin typeface="Meiryo UI" panose="020B0604030504040204" pitchFamily="50" charset="-128"/>
                <a:ea typeface="Meiryo UI" panose="020B0604030504040204" pitchFamily="50" charset="-128"/>
              </a:rPr>
              <a:t>　</a:t>
            </a:r>
            <a:r>
              <a:rPr lang="en-US" altLang="ja-JP" sz="1100" b="1" dirty="0" smtClean="0">
                <a:latin typeface="Meiryo UI" panose="020B0604030504040204" pitchFamily="50" charset="-128"/>
                <a:ea typeface="Meiryo UI" panose="020B0604030504040204" pitchFamily="50" charset="-128"/>
              </a:rPr>
              <a:t>【2020】</a:t>
            </a:r>
          </a:p>
          <a:p>
            <a:pPr marL="285750" indent="-285750">
              <a:lnSpc>
                <a:spcPct val="150000"/>
              </a:lnSpc>
              <a:buFont typeface="Wingdings" panose="05000000000000000000" pitchFamily="2" charset="2"/>
              <a:buChar char="n"/>
            </a:pPr>
            <a:r>
              <a:rPr lang="ja-JP" altLang="en-US" sz="1400" dirty="0" smtClean="0">
                <a:latin typeface="Meiryo UI" panose="020B0604030504040204" pitchFamily="50" charset="-128"/>
                <a:ea typeface="Meiryo UI" panose="020B0604030504040204" pitchFamily="50" charset="-128"/>
              </a:rPr>
              <a:t>府市のアーツカウンシル創設</a:t>
            </a:r>
            <a:r>
              <a:rPr lang="ja-JP" altLang="en-US" sz="1100" b="1" dirty="0">
                <a:latin typeface="Meiryo UI" panose="020B0604030504040204" pitchFamily="50" charset="-128"/>
                <a:ea typeface="Meiryo UI" panose="020B0604030504040204" pitchFamily="50" charset="-128"/>
              </a:rPr>
              <a:t>　</a:t>
            </a:r>
            <a:r>
              <a:rPr lang="en-US" altLang="ja-JP" sz="1100" b="1" dirty="0" smtClean="0">
                <a:latin typeface="Meiryo UI" panose="020B0604030504040204" pitchFamily="50" charset="-128"/>
                <a:ea typeface="Meiryo UI" panose="020B0604030504040204" pitchFamily="50" charset="-128"/>
              </a:rPr>
              <a:t>【2013】</a:t>
            </a:r>
            <a:endParaRPr kumimoji="1" lang="ja-JP" altLang="en-US" sz="1100" b="1" dirty="0">
              <a:latin typeface="Meiryo UI" panose="020B0604030504040204" pitchFamily="50" charset="-128"/>
              <a:ea typeface="Meiryo UI" panose="020B0604030504040204" pitchFamily="50" charset="-128"/>
            </a:endParaRPr>
          </a:p>
        </p:txBody>
      </p:sp>
      <p:cxnSp>
        <p:nvCxnSpPr>
          <p:cNvPr id="36" name="直線コネクタ 35"/>
          <p:cNvCxnSpPr/>
          <p:nvPr/>
        </p:nvCxnSpPr>
        <p:spPr>
          <a:xfrm>
            <a:off x="2107445" y="2526752"/>
            <a:ext cx="3312000" cy="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37" name="直線コネクタ 36"/>
          <p:cNvCxnSpPr/>
          <p:nvPr/>
        </p:nvCxnSpPr>
        <p:spPr>
          <a:xfrm>
            <a:off x="5782511" y="2526752"/>
            <a:ext cx="3168000" cy="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38" name="直線コネクタ 37"/>
          <p:cNvCxnSpPr/>
          <p:nvPr/>
        </p:nvCxnSpPr>
        <p:spPr>
          <a:xfrm>
            <a:off x="117144" y="2526752"/>
            <a:ext cx="1692000" cy="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39" name="直線コネクタ 38"/>
          <p:cNvCxnSpPr/>
          <p:nvPr/>
        </p:nvCxnSpPr>
        <p:spPr>
          <a:xfrm>
            <a:off x="2101749" y="3576642"/>
            <a:ext cx="3312000" cy="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40" name="直線コネクタ 39"/>
          <p:cNvCxnSpPr/>
          <p:nvPr/>
        </p:nvCxnSpPr>
        <p:spPr>
          <a:xfrm>
            <a:off x="5776815" y="3576642"/>
            <a:ext cx="3168000" cy="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41" name="直線コネクタ 40"/>
          <p:cNvCxnSpPr/>
          <p:nvPr/>
        </p:nvCxnSpPr>
        <p:spPr>
          <a:xfrm>
            <a:off x="111448" y="3576642"/>
            <a:ext cx="1692000" cy="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42" name="直線コネクタ 41"/>
          <p:cNvCxnSpPr/>
          <p:nvPr/>
        </p:nvCxnSpPr>
        <p:spPr>
          <a:xfrm>
            <a:off x="2094229" y="4666721"/>
            <a:ext cx="3312000" cy="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43" name="直線コネクタ 42"/>
          <p:cNvCxnSpPr/>
          <p:nvPr/>
        </p:nvCxnSpPr>
        <p:spPr>
          <a:xfrm>
            <a:off x="5769295" y="4666721"/>
            <a:ext cx="3168000" cy="0"/>
          </a:xfrm>
          <a:prstGeom prst="line">
            <a:avLst/>
          </a:prstGeom>
          <a:ln>
            <a:prstDash val="dash"/>
          </a:ln>
        </p:spPr>
        <p:style>
          <a:lnRef idx="3">
            <a:schemeClr val="dk1"/>
          </a:lnRef>
          <a:fillRef idx="0">
            <a:schemeClr val="dk1"/>
          </a:fillRef>
          <a:effectRef idx="2">
            <a:schemeClr val="dk1"/>
          </a:effectRef>
          <a:fontRef idx="minor">
            <a:schemeClr val="tx1"/>
          </a:fontRef>
        </p:style>
      </p:cxnSp>
      <p:cxnSp>
        <p:nvCxnSpPr>
          <p:cNvPr id="44" name="直線コネクタ 43"/>
          <p:cNvCxnSpPr/>
          <p:nvPr/>
        </p:nvCxnSpPr>
        <p:spPr>
          <a:xfrm>
            <a:off x="103928" y="4666721"/>
            <a:ext cx="1692000" cy="0"/>
          </a:xfrm>
          <a:prstGeom prst="line">
            <a:avLst/>
          </a:prstGeom>
          <a:ln>
            <a:prstDash val="dash"/>
          </a:ln>
        </p:spPr>
        <p:style>
          <a:lnRef idx="3">
            <a:schemeClr val="dk1"/>
          </a:lnRef>
          <a:fillRef idx="0">
            <a:schemeClr val="dk1"/>
          </a:fillRef>
          <a:effectRef idx="2">
            <a:schemeClr val="dk1"/>
          </a:effectRef>
          <a:fontRef idx="minor">
            <a:schemeClr val="tx1"/>
          </a:fontRef>
        </p:style>
      </p:cxnSp>
      <p:sp>
        <p:nvSpPr>
          <p:cNvPr id="45" name="正方形/長方形 44"/>
          <p:cNvSpPr/>
          <p:nvPr/>
        </p:nvSpPr>
        <p:spPr>
          <a:xfrm>
            <a:off x="270037" y="618551"/>
            <a:ext cx="7887987" cy="369332"/>
          </a:xfrm>
          <a:prstGeom prst="rect">
            <a:avLst/>
          </a:prstGeom>
        </p:spPr>
        <p:txBody>
          <a:bodyPr wrap="square">
            <a:spAutoFit/>
          </a:bodyPr>
          <a:lstStyle/>
          <a:p>
            <a:pPr marL="285750" indent="-285750">
              <a:buFont typeface="Wingdings" panose="05000000000000000000" pitchFamily="2" charset="2"/>
              <a:buChar char="n"/>
            </a:pPr>
            <a:r>
              <a:rPr lang="ja-JP" altLang="en-US" dirty="0" smtClean="0">
                <a:latin typeface="Meiryo UI" panose="020B0604030504040204" pitchFamily="50" charset="-128"/>
                <a:ea typeface="Meiryo UI" panose="020B0604030504040204" pitchFamily="50" charset="-128"/>
              </a:rPr>
              <a:t>大阪府</a:t>
            </a:r>
            <a:r>
              <a:rPr lang="ja-JP" altLang="en-US" dirty="0">
                <a:latin typeface="Meiryo UI" panose="020B0604030504040204" pitchFamily="50" charset="-128"/>
                <a:ea typeface="Meiryo UI" panose="020B0604030504040204" pitchFamily="50" charset="-128"/>
              </a:rPr>
              <a:t>と</a:t>
            </a:r>
            <a:r>
              <a:rPr lang="ja-JP" altLang="en-US" dirty="0" smtClean="0">
                <a:latin typeface="Meiryo UI" panose="020B0604030504040204" pitchFamily="50" charset="-128"/>
                <a:ea typeface="Meiryo UI" panose="020B0604030504040204" pitchFamily="50" charset="-128"/>
              </a:rPr>
              <a:t>大阪市の連携が基盤となり、</a:t>
            </a:r>
            <a:r>
              <a:rPr lang="ja-JP" altLang="en-US" dirty="0">
                <a:latin typeface="Meiryo UI" panose="020B0604030504040204" pitchFamily="50" charset="-128"/>
                <a:ea typeface="Meiryo UI" panose="020B0604030504040204" pitchFamily="50" charset="-128"/>
              </a:rPr>
              <a:t>広範</a:t>
            </a:r>
            <a:r>
              <a:rPr lang="ja-JP" altLang="en-US" dirty="0" smtClean="0">
                <a:latin typeface="Meiryo UI" panose="020B0604030504040204" pitchFamily="50" charset="-128"/>
                <a:ea typeface="Meiryo UI" panose="020B0604030504040204" pitchFamily="50" charset="-128"/>
              </a:rPr>
              <a:t>で先駆的な改革を実現</a:t>
            </a:r>
            <a:endParaRPr lang="en-US" altLang="ja-JP" dirty="0" smtClean="0">
              <a:latin typeface="Meiryo UI" panose="020B0604030504040204" pitchFamily="50" charset="-128"/>
              <a:ea typeface="Meiryo UI" panose="020B0604030504040204" pitchFamily="50" charset="-128"/>
            </a:endParaRPr>
          </a:p>
        </p:txBody>
      </p:sp>
      <p:sp>
        <p:nvSpPr>
          <p:cNvPr id="60" name="円/楕円 59"/>
          <p:cNvSpPr/>
          <p:nvPr/>
        </p:nvSpPr>
        <p:spPr>
          <a:xfrm>
            <a:off x="1551011" y="5981227"/>
            <a:ext cx="3752926" cy="746752"/>
          </a:xfrm>
          <a:prstGeom prst="ellipse">
            <a:avLst/>
          </a:prstGeom>
          <a:solidFill>
            <a:schemeClr val="accent1">
              <a:lumMod val="60000"/>
              <a:lumOff val="40000"/>
            </a:schemeClr>
          </a:solidFill>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2000" b="1" dirty="0" smtClean="0">
                <a:latin typeface="Meiryo UI" panose="020B0604030504040204" pitchFamily="50" charset="-128"/>
                <a:ea typeface="Meiryo UI" panose="020B0604030504040204" pitchFamily="50" charset="-128"/>
              </a:rPr>
              <a:t>大阪府　</a:t>
            </a:r>
            <a:endParaRPr kumimoji="1" lang="en-US" altLang="ja-JP" sz="2000" b="1" dirty="0" smtClean="0">
              <a:latin typeface="Meiryo UI" panose="020B0604030504040204" pitchFamily="50" charset="-128"/>
              <a:ea typeface="Meiryo UI" panose="020B0604030504040204" pitchFamily="50" charset="-128"/>
            </a:endParaRPr>
          </a:p>
          <a:p>
            <a:pPr algn="ctr"/>
            <a:r>
              <a:rPr kumimoji="1" lang="ja-JP" altLang="en-US" sz="1600" b="1" dirty="0" smtClean="0">
                <a:latin typeface="Meiryo UI" panose="020B0604030504040204" pitchFamily="50" charset="-128"/>
                <a:ea typeface="Meiryo UI" panose="020B0604030504040204" pitchFamily="50" charset="-128"/>
              </a:rPr>
              <a:t>（都道府県）　</a:t>
            </a:r>
            <a:endParaRPr kumimoji="1" lang="ja-JP" altLang="en-US" sz="1600" b="1" dirty="0">
              <a:latin typeface="Meiryo UI" panose="020B0604030504040204" pitchFamily="50" charset="-128"/>
              <a:ea typeface="Meiryo UI" panose="020B0604030504040204" pitchFamily="50" charset="-128"/>
            </a:endParaRPr>
          </a:p>
        </p:txBody>
      </p:sp>
      <p:sp>
        <p:nvSpPr>
          <p:cNvPr id="63" name="円/楕円 62"/>
          <p:cNvSpPr/>
          <p:nvPr/>
        </p:nvSpPr>
        <p:spPr>
          <a:xfrm>
            <a:off x="4050372" y="5981227"/>
            <a:ext cx="3752926" cy="746752"/>
          </a:xfrm>
          <a:prstGeom prst="ellipse">
            <a:avLst/>
          </a:prstGeom>
          <a:solidFill>
            <a:schemeClr val="accent1">
              <a:alpha val="60000"/>
            </a:schemeClr>
          </a:solidFill>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2000" b="1" dirty="0" smtClean="0">
                <a:latin typeface="Meiryo UI" panose="020B0604030504040204" pitchFamily="50" charset="-128"/>
                <a:ea typeface="Meiryo UI" panose="020B0604030504040204" pitchFamily="50" charset="-128"/>
              </a:rPr>
              <a:t>　大阪市</a:t>
            </a:r>
            <a:endParaRPr kumimoji="1" lang="en-US" altLang="ja-JP" sz="2000" b="1" dirty="0" smtClean="0">
              <a:latin typeface="Meiryo UI" panose="020B0604030504040204" pitchFamily="50" charset="-128"/>
              <a:ea typeface="Meiryo UI" panose="020B0604030504040204" pitchFamily="50" charset="-128"/>
            </a:endParaRPr>
          </a:p>
          <a:p>
            <a:pPr algn="ctr"/>
            <a:r>
              <a:rPr kumimoji="1" lang="ja-JP" altLang="en-US" sz="1600" b="1" dirty="0" smtClean="0">
                <a:latin typeface="Meiryo UI" panose="020B0604030504040204" pitchFamily="50" charset="-128"/>
                <a:ea typeface="Meiryo UI" panose="020B0604030504040204" pitchFamily="50" charset="-128"/>
              </a:rPr>
              <a:t>　　（政令指定都市）</a:t>
            </a:r>
            <a:endParaRPr kumimoji="1" lang="ja-JP" altLang="en-US" sz="1600" b="1" dirty="0">
              <a:latin typeface="Meiryo UI" panose="020B0604030504040204" pitchFamily="50" charset="-128"/>
              <a:ea typeface="Meiryo UI" panose="020B0604030504040204" pitchFamily="50" charset="-128"/>
            </a:endParaRPr>
          </a:p>
        </p:txBody>
      </p:sp>
      <p:sp>
        <p:nvSpPr>
          <p:cNvPr id="64" name="テキスト ボックス 63"/>
          <p:cNvSpPr txBox="1"/>
          <p:nvPr/>
        </p:nvSpPr>
        <p:spPr>
          <a:xfrm>
            <a:off x="4329214" y="6174084"/>
            <a:ext cx="646331"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連携</a:t>
            </a:r>
            <a:endParaRPr kumimoji="1" lang="ja-JP" altLang="en-US" b="1"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3381752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86600" y="6495950"/>
            <a:ext cx="2057400" cy="365125"/>
          </a:xfrm>
        </p:spPr>
        <p:txBody>
          <a:bodyPr/>
          <a:lstStyle/>
          <a:p>
            <a:fld id="{138CA411-231B-42B9-AF63-97A64194AA60}" type="slidenum">
              <a:rPr lang="ja-JP" altLang="en-US" smtClean="0"/>
              <a:pPr/>
              <a:t>25</a:t>
            </a:fld>
            <a:endParaRPr lang="ja-JP" altLang="en-US"/>
          </a:p>
        </p:txBody>
      </p:sp>
      <p:sp>
        <p:nvSpPr>
          <p:cNvPr id="6" name="正方形/長方形 5"/>
          <p:cNvSpPr/>
          <p:nvPr/>
        </p:nvSpPr>
        <p:spPr>
          <a:xfrm>
            <a:off x="676297" y="2847958"/>
            <a:ext cx="2232000" cy="280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723598" y="2882744"/>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【C】</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インフラ戦略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kumimoji="1" lang="en-US" altLang="ja-JP" sz="1100" b="1" dirty="0" smtClean="0">
                <a:solidFill>
                  <a:schemeClr val="tx1"/>
                </a:solidFill>
                <a:latin typeface="Meiryo UI" panose="020B0604030504040204" pitchFamily="50" charset="-128"/>
                <a:ea typeface="Meiryo UI" panose="020B0604030504040204" pitchFamily="50" charset="-128"/>
              </a:rPr>
              <a:t>12</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[11%]</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8" name="正方形/長方形 7"/>
          <p:cNvSpPr/>
          <p:nvPr/>
        </p:nvSpPr>
        <p:spPr>
          <a:xfrm>
            <a:off x="1817692" y="2882744"/>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【D】</a:t>
            </a:r>
          </a:p>
          <a:p>
            <a:pPr algn="ctr"/>
            <a:r>
              <a:rPr lang="ja-JP" altLang="en-US" sz="1200" b="1" dirty="0">
                <a:solidFill>
                  <a:schemeClr val="tx1"/>
                </a:solidFill>
                <a:latin typeface="Meiryo UI" panose="020B0604030504040204" pitchFamily="50" charset="-128"/>
                <a:ea typeface="Meiryo UI" panose="020B0604030504040204" pitchFamily="50" charset="-128"/>
              </a:rPr>
              <a:t>成長</a:t>
            </a:r>
            <a:r>
              <a:rPr kumimoji="1" lang="ja-JP" altLang="en-US" sz="1200" b="1" dirty="0" smtClean="0">
                <a:solidFill>
                  <a:schemeClr val="tx1"/>
                </a:solidFill>
                <a:latin typeface="Meiryo UI" panose="020B0604030504040204" pitchFamily="50" charset="-128"/>
                <a:ea typeface="Meiryo UI" panose="020B0604030504040204" pitchFamily="50" charset="-128"/>
              </a:rPr>
              <a:t>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kumimoji="1" lang="en-US" altLang="ja-JP" sz="1100" b="1" dirty="0" smtClean="0">
                <a:solidFill>
                  <a:schemeClr val="tx1"/>
                </a:solidFill>
                <a:latin typeface="Meiryo UI" panose="020B0604030504040204" pitchFamily="50" charset="-128"/>
                <a:ea typeface="Meiryo UI" panose="020B0604030504040204" pitchFamily="50" charset="-128"/>
              </a:rPr>
              <a:t>22</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[20%]</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16)</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9" name="正方形/長方形 8"/>
          <p:cNvSpPr/>
          <p:nvPr/>
        </p:nvSpPr>
        <p:spPr>
          <a:xfrm>
            <a:off x="723598" y="4264392"/>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【A】</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いわゆる</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行政</a:t>
            </a:r>
            <a:r>
              <a:rPr lang="ja-JP" altLang="en-US" sz="1200" b="1" dirty="0">
                <a:solidFill>
                  <a:schemeClr val="tx1"/>
                </a:solidFill>
                <a:latin typeface="Meiryo UI" panose="020B0604030504040204" pitchFamily="50" charset="-128"/>
                <a:ea typeface="Meiryo UI" panose="020B0604030504040204" pitchFamily="50" charset="-128"/>
              </a:rPr>
              <a:t>改革</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a:solidFill>
                  <a:schemeClr val="tx1"/>
                </a:solidFill>
                <a:latin typeface="Meiryo UI" panose="020B0604030504040204" pitchFamily="50" charset="-128"/>
                <a:ea typeface="Meiryo UI" panose="020B0604030504040204" pitchFamily="50" charset="-128"/>
              </a:rPr>
              <a:t>4</a:t>
            </a:r>
            <a:r>
              <a:rPr kumimoji="1" lang="en-US" altLang="ja-JP" sz="1100" b="1" dirty="0" smtClean="0">
                <a:solidFill>
                  <a:schemeClr val="tx1"/>
                </a:solidFill>
                <a:latin typeface="Meiryo UI" panose="020B0604030504040204" pitchFamily="50" charset="-128"/>
                <a:ea typeface="Meiryo UI" panose="020B0604030504040204" pitchFamily="50" charset="-128"/>
              </a:rPr>
              <a:t>2</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[38%]</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5)</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10" name="正方形/長方形 9"/>
          <p:cNvSpPr/>
          <p:nvPr/>
        </p:nvSpPr>
        <p:spPr>
          <a:xfrm>
            <a:off x="1817692" y="4264392"/>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【B】</a:t>
            </a:r>
          </a:p>
          <a:p>
            <a:pPr algn="ctr"/>
            <a:r>
              <a:rPr lang="ja-JP" altLang="en-US" sz="1200" b="1" dirty="0">
                <a:solidFill>
                  <a:schemeClr val="tx1"/>
                </a:solidFill>
                <a:latin typeface="Meiryo UI" panose="020B0604030504040204" pitchFamily="50" charset="-128"/>
                <a:ea typeface="Meiryo UI" panose="020B0604030504040204" pitchFamily="50" charset="-128"/>
              </a:rPr>
              <a:t>社会</a:t>
            </a:r>
            <a:r>
              <a:rPr lang="ja-JP" altLang="en-US" sz="1200" b="1" dirty="0" smtClean="0">
                <a:solidFill>
                  <a:schemeClr val="tx1"/>
                </a:solidFill>
                <a:latin typeface="Meiryo UI" panose="020B0604030504040204" pitchFamily="50" charset="-128"/>
                <a:ea typeface="Meiryo UI" panose="020B0604030504040204" pitchFamily="50" charset="-128"/>
              </a:rPr>
              <a:t>政策の</a:t>
            </a:r>
            <a:endParaRPr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イノベーション</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34</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[31%]</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3)</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11" name="角丸四角形 10"/>
          <p:cNvSpPr/>
          <p:nvPr/>
        </p:nvSpPr>
        <p:spPr>
          <a:xfrm>
            <a:off x="361507" y="2869096"/>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今後の布石</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12" name="角丸四角形 11"/>
          <p:cNvSpPr/>
          <p:nvPr/>
        </p:nvSpPr>
        <p:spPr>
          <a:xfrm>
            <a:off x="361507" y="4281830"/>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問題の解決</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13" name="角丸四角形 12"/>
          <p:cNvSpPr/>
          <p:nvPr/>
        </p:nvSpPr>
        <p:spPr>
          <a:xfrm>
            <a:off x="687813" y="5690774"/>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100" b="1" dirty="0" smtClean="0">
                <a:solidFill>
                  <a:schemeClr val="bg1"/>
                </a:solidFill>
                <a:latin typeface="Meiryo UI" panose="020B0604030504040204" pitchFamily="50" charset="-128"/>
                <a:ea typeface="Meiryo UI" panose="020B0604030504040204" pitchFamily="50" charset="-128"/>
              </a:rPr>
              <a:t>行政主体の分野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14" name="角丸四角形 13"/>
          <p:cNvSpPr/>
          <p:nvPr/>
        </p:nvSpPr>
        <p:spPr>
          <a:xfrm>
            <a:off x="1823305" y="5698264"/>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社会</a:t>
            </a:r>
            <a:r>
              <a:rPr kumimoji="1" lang="ja-JP" altLang="en-US" sz="1100" b="1" dirty="0" smtClean="0">
                <a:solidFill>
                  <a:schemeClr val="bg1"/>
                </a:solidFill>
                <a:latin typeface="Meiryo UI" panose="020B0604030504040204" pitchFamily="50" charset="-128"/>
                <a:ea typeface="Meiryo UI" panose="020B0604030504040204" pitchFamily="50" charset="-128"/>
              </a:rPr>
              <a:t>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33" name="正方形/長方形 32"/>
          <p:cNvSpPr/>
          <p:nvPr/>
        </p:nvSpPr>
        <p:spPr>
          <a:xfrm>
            <a:off x="3640136" y="2847958"/>
            <a:ext cx="2232000" cy="280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p:cNvSpPr/>
          <p:nvPr/>
        </p:nvSpPr>
        <p:spPr>
          <a:xfrm>
            <a:off x="3687437" y="2882744"/>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【C】</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インフラ戦略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kumimoji="1" lang="en-US" altLang="ja-JP" sz="1100" b="1" dirty="0" smtClean="0">
                <a:solidFill>
                  <a:schemeClr val="tx1"/>
                </a:solidFill>
                <a:latin typeface="Meiryo UI" panose="020B0604030504040204" pitchFamily="50" charset="-128"/>
                <a:ea typeface="Meiryo UI" panose="020B0604030504040204" pitchFamily="50" charset="-128"/>
              </a:rPr>
              <a:t>12</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[11%]</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35" name="正方形/長方形 34"/>
          <p:cNvSpPr/>
          <p:nvPr/>
        </p:nvSpPr>
        <p:spPr>
          <a:xfrm>
            <a:off x="4781531" y="2882744"/>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【D】</a:t>
            </a:r>
          </a:p>
          <a:p>
            <a:pPr algn="ctr"/>
            <a:r>
              <a:rPr lang="ja-JP" altLang="en-US" sz="1200" b="1" dirty="0">
                <a:solidFill>
                  <a:schemeClr val="tx1"/>
                </a:solidFill>
                <a:latin typeface="Meiryo UI" panose="020B0604030504040204" pitchFamily="50" charset="-128"/>
                <a:ea typeface="Meiryo UI" panose="020B0604030504040204" pitchFamily="50" charset="-128"/>
              </a:rPr>
              <a:t>成長</a:t>
            </a:r>
            <a:r>
              <a:rPr kumimoji="1" lang="ja-JP" altLang="en-US" sz="1200" b="1" dirty="0" smtClean="0">
                <a:solidFill>
                  <a:schemeClr val="tx1"/>
                </a:solidFill>
                <a:latin typeface="Meiryo UI" panose="020B0604030504040204" pitchFamily="50" charset="-128"/>
                <a:ea typeface="Meiryo UI" panose="020B0604030504040204" pitchFamily="50" charset="-128"/>
              </a:rPr>
              <a:t>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kumimoji="1" lang="en-US" altLang="ja-JP" sz="1100" b="1" dirty="0" smtClean="0">
                <a:solidFill>
                  <a:schemeClr val="tx1"/>
                </a:solidFill>
                <a:latin typeface="Meiryo UI" panose="020B0604030504040204" pitchFamily="50" charset="-128"/>
                <a:ea typeface="Meiryo UI" panose="020B0604030504040204" pitchFamily="50" charset="-128"/>
              </a:rPr>
              <a:t>20</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[18%]</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16)</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36" name="正方形/長方形 35"/>
          <p:cNvSpPr/>
          <p:nvPr/>
        </p:nvSpPr>
        <p:spPr>
          <a:xfrm>
            <a:off x="3687437" y="4264392"/>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【A】</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いわゆる</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行政</a:t>
            </a:r>
            <a:r>
              <a:rPr lang="ja-JP" altLang="en-US" sz="1200" b="1" dirty="0">
                <a:solidFill>
                  <a:schemeClr val="tx1"/>
                </a:solidFill>
                <a:latin typeface="Meiryo UI" panose="020B0604030504040204" pitchFamily="50" charset="-128"/>
                <a:ea typeface="Meiryo UI" panose="020B0604030504040204" pitchFamily="50" charset="-128"/>
              </a:rPr>
              <a:t>改革</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a:solidFill>
                  <a:schemeClr val="tx1"/>
                </a:solidFill>
                <a:latin typeface="Meiryo UI" panose="020B0604030504040204" pitchFamily="50" charset="-128"/>
                <a:ea typeface="Meiryo UI" panose="020B0604030504040204" pitchFamily="50" charset="-128"/>
              </a:rPr>
              <a:t>46</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a:t>
            </a:r>
            <a:r>
              <a:rPr lang="en-US" altLang="ja-JP" sz="1100" b="1" dirty="0">
                <a:solidFill>
                  <a:schemeClr val="tx1"/>
                </a:solidFill>
                <a:latin typeface="Meiryo UI" panose="020B0604030504040204" pitchFamily="50" charset="-128"/>
                <a:ea typeface="Meiryo UI" panose="020B0604030504040204" pitchFamily="50" charset="-128"/>
              </a:rPr>
              <a:t>41</a:t>
            </a:r>
            <a:r>
              <a:rPr lang="en-US" altLang="ja-JP" sz="1100" b="1" dirty="0" smtClean="0">
                <a:solidFill>
                  <a:schemeClr val="tx1"/>
                </a:solidFill>
                <a:latin typeface="Meiryo UI" panose="020B0604030504040204" pitchFamily="50" charset="-128"/>
                <a:ea typeface="Meiryo UI" panose="020B0604030504040204" pitchFamily="50" charset="-128"/>
              </a:rPr>
              <a:t>%]</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5)</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37" name="正方形/長方形 36"/>
          <p:cNvSpPr/>
          <p:nvPr/>
        </p:nvSpPr>
        <p:spPr>
          <a:xfrm>
            <a:off x="4781531" y="4264392"/>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【B】</a:t>
            </a:r>
          </a:p>
          <a:p>
            <a:pPr algn="ctr"/>
            <a:r>
              <a:rPr lang="ja-JP" altLang="en-US" sz="1200" b="1" dirty="0">
                <a:solidFill>
                  <a:schemeClr val="tx1"/>
                </a:solidFill>
                <a:latin typeface="Meiryo UI" panose="020B0604030504040204" pitchFamily="50" charset="-128"/>
                <a:ea typeface="Meiryo UI" panose="020B0604030504040204" pitchFamily="50" charset="-128"/>
              </a:rPr>
              <a:t>社会</a:t>
            </a:r>
            <a:r>
              <a:rPr lang="ja-JP" altLang="en-US" sz="1200" b="1" dirty="0" smtClean="0">
                <a:solidFill>
                  <a:schemeClr val="tx1"/>
                </a:solidFill>
                <a:latin typeface="Meiryo UI" panose="020B0604030504040204" pitchFamily="50" charset="-128"/>
                <a:ea typeface="Meiryo UI" panose="020B0604030504040204" pitchFamily="50" charset="-128"/>
              </a:rPr>
              <a:t>政策の</a:t>
            </a:r>
            <a:endParaRPr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イノベーション</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33</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[30%]</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3)</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38" name="角丸四角形 37"/>
          <p:cNvSpPr/>
          <p:nvPr/>
        </p:nvSpPr>
        <p:spPr>
          <a:xfrm>
            <a:off x="3325346" y="2869096"/>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今後の布石</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39" name="角丸四角形 38"/>
          <p:cNvSpPr/>
          <p:nvPr/>
        </p:nvSpPr>
        <p:spPr>
          <a:xfrm>
            <a:off x="3325346" y="4281830"/>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問題の解決</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40" name="角丸四角形 39"/>
          <p:cNvSpPr/>
          <p:nvPr/>
        </p:nvSpPr>
        <p:spPr>
          <a:xfrm>
            <a:off x="3651652" y="5690774"/>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100" b="1" dirty="0" smtClean="0">
                <a:solidFill>
                  <a:schemeClr val="bg1"/>
                </a:solidFill>
                <a:latin typeface="Meiryo UI" panose="020B0604030504040204" pitchFamily="50" charset="-128"/>
                <a:ea typeface="Meiryo UI" panose="020B0604030504040204" pitchFamily="50" charset="-128"/>
              </a:rPr>
              <a:t>行政主体の分野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41" name="角丸四角形 40"/>
          <p:cNvSpPr/>
          <p:nvPr/>
        </p:nvSpPr>
        <p:spPr>
          <a:xfrm>
            <a:off x="4787144" y="5698264"/>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社会</a:t>
            </a:r>
            <a:r>
              <a:rPr kumimoji="1" lang="ja-JP" altLang="en-US" sz="1100" b="1" dirty="0" smtClean="0">
                <a:solidFill>
                  <a:schemeClr val="bg1"/>
                </a:solidFill>
                <a:latin typeface="Meiryo UI" panose="020B0604030504040204" pitchFamily="50" charset="-128"/>
                <a:ea typeface="Meiryo UI" panose="020B0604030504040204" pitchFamily="50" charset="-128"/>
              </a:rPr>
              <a:t>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42" name="正方形/長方形 41"/>
          <p:cNvSpPr/>
          <p:nvPr/>
        </p:nvSpPr>
        <p:spPr>
          <a:xfrm>
            <a:off x="6792772" y="2865396"/>
            <a:ext cx="2232000" cy="280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p:cNvSpPr/>
          <p:nvPr/>
        </p:nvSpPr>
        <p:spPr>
          <a:xfrm>
            <a:off x="6840073" y="2900182"/>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【C】</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インフラ戦略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23</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[12%]</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44" name="正方形/長方形 43"/>
          <p:cNvSpPr/>
          <p:nvPr/>
        </p:nvSpPr>
        <p:spPr>
          <a:xfrm>
            <a:off x="7934167" y="2900182"/>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【D】</a:t>
            </a:r>
          </a:p>
          <a:p>
            <a:pPr algn="ctr"/>
            <a:r>
              <a:rPr lang="ja-JP" altLang="en-US" sz="1200" b="1" dirty="0">
                <a:solidFill>
                  <a:schemeClr val="tx1"/>
                </a:solidFill>
                <a:latin typeface="Meiryo UI" panose="020B0604030504040204" pitchFamily="50" charset="-128"/>
                <a:ea typeface="Meiryo UI" panose="020B0604030504040204" pitchFamily="50" charset="-128"/>
              </a:rPr>
              <a:t>成長</a:t>
            </a:r>
            <a:r>
              <a:rPr kumimoji="1" lang="ja-JP" altLang="en-US" sz="1200" b="1" dirty="0" smtClean="0">
                <a:solidFill>
                  <a:schemeClr val="tx1"/>
                </a:solidFill>
                <a:latin typeface="Meiryo UI" panose="020B0604030504040204" pitchFamily="50" charset="-128"/>
                <a:ea typeface="Meiryo UI" panose="020B0604030504040204" pitchFamily="50" charset="-128"/>
              </a:rPr>
              <a:t>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26</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a:t>
            </a:r>
            <a:r>
              <a:rPr lang="en-US" altLang="ja-JP" sz="1100" b="1" dirty="0">
                <a:solidFill>
                  <a:schemeClr val="tx1"/>
                </a:solidFill>
                <a:latin typeface="Meiryo UI" panose="020B0604030504040204" pitchFamily="50" charset="-128"/>
                <a:ea typeface="Meiryo UI" panose="020B0604030504040204" pitchFamily="50" charset="-128"/>
              </a:rPr>
              <a:t>13</a:t>
            </a:r>
            <a:r>
              <a:rPr lang="en-US" altLang="ja-JP" sz="1100" b="1" dirty="0" smtClean="0">
                <a:solidFill>
                  <a:schemeClr val="tx1"/>
                </a:solidFill>
                <a:latin typeface="Meiryo UI" panose="020B0604030504040204" pitchFamily="50" charset="-128"/>
                <a:ea typeface="Meiryo UI" panose="020B0604030504040204" pitchFamily="50" charset="-128"/>
              </a:rPr>
              <a:t>%]</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16)</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45" name="正方形/長方形 44"/>
          <p:cNvSpPr/>
          <p:nvPr/>
        </p:nvSpPr>
        <p:spPr>
          <a:xfrm>
            <a:off x="6840073" y="4281830"/>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【A】</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いわゆる</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行政</a:t>
            </a:r>
            <a:r>
              <a:rPr lang="ja-JP" altLang="en-US" sz="1200" b="1" dirty="0">
                <a:solidFill>
                  <a:schemeClr val="tx1"/>
                </a:solidFill>
                <a:latin typeface="Meiryo UI" panose="020B0604030504040204" pitchFamily="50" charset="-128"/>
                <a:ea typeface="Meiryo UI" panose="020B0604030504040204" pitchFamily="50" charset="-128"/>
              </a:rPr>
              <a:t>改革</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a:solidFill>
                  <a:schemeClr val="tx1"/>
                </a:solidFill>
                <a:latin typeface="Meiryo UI" panose="020B0604030504040204" pitchFamily="50" charset="-128"/>
                <a:ea typeface="Meiryo UI" panose="020B0604030504040204" pitchFamily="50" charset="-128"/>
              </a:rPr>
              <a:t>83</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[42%]</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5)</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46" name="正方形/長方形 45"/>
          <p:cNvSpPr/>
          <p:nvPr/>
        </p:nvSpPr>
        <p:spPr>
          <a:xfrm>
            <a:off x="7934167" y="4281830"/>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【B】</a:t>
            </a:r>
          </a:p>
          <a:p>
            <a:pPr algn="ctr"/>
            <a:r>
              <a:rPr lang="ja-JP" altLang="en-US" sz="1200" b="1" dirty="0">
                <a:solidFill>
                  <a:schemeClr val="tx1"/>
                </a:solidFill>
                <a:latin typeface="Meiryo UI" panose="020B0604030504040204" pitchFamily="50" charset="-128"/>
                <a:ea typeface="Meiryo UI" panose="020B0604030504040204" pitchFamily="50" charset="-128"/>
              </a:rPr>
              <a:t>社会</a:t>
            </a:r>
            <a:r>
              <a:rPr lang="ja-JP" altLang="en-US" sz="1200" b="1" dirty="0" smtClean="0">
                <a:solidFill>
                  <a:schemeClr val="tx1"/>
                </a:solidFill>
                <a:latin typeface="Meiryo UI" panose="020B0604030504040204" pitchFamily="50" charset="-128"/>
                <a:ea typeface="Meiryo UI" panose="020B0604030504040204" pitchFamily="50" charset="-128"/>
              </a:rPr>
              <a:t>政策の</a:t>
            </a:r>
            <a:endParaRPr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イノベーション</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64</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[33%]</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3)</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47" name="角丸四角形 46"/>
          <p:cNvSpPr/>
          <p:nvPr/>
        </p:nvSpPr>
        <p:spPr>
          <a:xfrm>
            <a:off x="6477982" y="2886534"/>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今後の布石</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48" name="角丸四角形 47"/>
          <p:cNvSpPr/>
          <p:nvPr/>
        </p:nvSpPr>
        <p:spPr>
          <a:xfrm>
            <a:off x="6477982" y="4299268"/>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問題の解決</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49" name="角丸四角形 48"/>
          <p:cNvSpPr/>
          <p:nvPr/>
        </p:nvSpPr>
        <p:spPr>
          <a:xfrm>
            <a:off x="6804288" y="5708212"/>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100" b="1" dirty="0" smtClean="0">
                <a:solidFill>
                  <a:schemeClr val="bg1"/>
                </a:solidFill>
                <a:latin typeface="Meiryo UI" panose="020B0604030504040204" pitchFamily="50" charset="-128"/>
                <a:ea typeface="Meiryo UI" panose="020B0604030504040204" pitchFamily="50" charset="-128"/>
              </a:rPr>
              <a:t>行政主体の分野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50" name="角丸四角形 49"/>
          <p:cNvSpPr/>
          <p:nvPr/>
        </p:nvSpPr>
        <p:spPr>
          <a:xfrm>
            <a:off x="7939780" y="5715702"/>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社会</a:t>
            </a:r>
            <a:r>
              <a:rPr kumimoji="1" lang="ja-JP" altLang="en-US" sz="1100" b="1" dirty="0" smtClean="0">
                <a:solidFill>
                  <a:schemeClr val="bg1"/>
                </a:solidFill>
                <a:latin typeface="Meiryo UI" panose="020B0604030504040204" pitchFamily="50" charset="-128"/>
                <a:ea typeface="Meiryo UI" panose="020B0604030504040204" pitchFamily="50" charset="-128"/>
              </a:rPr>
              <a:t>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51" name="テキスト ボックス 50"/>
          <p:cNvSpPr txBox="1"/>
          <p:nvPr/>
        </p:nvSpPr>
        <p:spPr>
          <a:xfrm>
            <a:off x="581267" y="2306282"/>
            <a:ext cx="2374368" cy="307777"/>
          </a:xfrm>
          <a:prstGeom prst="rect">
            <a:avLst/>
          </a:prstGeom>
          <a:noFill/>
        </p:spPr>
        <p:txBody>
          <a:bodyPr wrap="none" rtlCol="0">
            <a:spAutoFit/>
          </a:bodyPr>
          <a:lstStyle/>
          <a:p>
            <a:r>
              <a:rPr kumimoji="1" lang="en-US" altLang="ja-JP" sz="1400" b="1" dirty="0" smtClean="0">
                <a:latin typeface="Meiryo UI" panose="020B0604030504040204" pitchFamily="50" charset="-128"/>
                <a:ea typeface="Meiryo UI" panose="020B0604030504040204" pitchFamily="50" charset="-128"/>
              </a:rPr>
              <a:t>《</a:t>
            </a:r>
            <a:r>
              <a:rPr kumimoji="1" lang="ja-JP" altLang="en-US" sz="1400" b="1" dirty="0" smtClean="0">
                <a:latin typeface="Meiryo UI" panose="020B0604030504040204" pitchFamily="50" charset="-128"/>
                <a:ea typeface="Meiryo UI" panose="020B0604030504040204" pitchFamily="50" charset="-128"/>
              </a:rPr>
              <a:t>大阪府の改革取組み分析</a:t>
            </a:r>
            <a:r>
              <a:rPr lang="en-US" altLang="ja-JP" sz="1400" b="1" dirty="0" smtClean="0">
                <a:latin typeface="Meiryo UI" panose="020B0604030504040204" pitchFamily="50" charset="-128"/>
                <a:ea typeface="Meiryo UI" panose="020B0604030504040204" pitchFamily="50" charset="-128"/>
              </a:rPr>
              <a:t>》</a:t>
            </a:r>
            <a:endParaRPr kumimoji="1" lang="ja-JP" altLang="en-US" sz="1400" b="1" dirty="0">
              <a:latin typeface="Meiryo UI" panose="020B0604030504040204" pitchFamily="50" charset="-128"/>
              <a:ea typeface="Meiryo UI" panose="020B0604030504040204" pitchFamily="50" charset="-128"/>
            </a:endParaRPr>
          </a:p>
        </p:txBody>
      </p:sp>
      <p:sp>
        <p:nvSpPr>
          <p:cNvPr id="52" name="テキスト ボックス 51"/>
          <p:cNvSpPr txBox="1"/>
          <p:nvPr/>
        </p:nvSpPr>
        <p:spPr>
          <a:xfrm>
            <a:off x="3438183" y="2306282"/>
            <a:ext cx="2299027" cy="307777"/>
          </a:xfrm>
          <a:prstGeom prst="rect">
            <a:avLst/>
          </a:prstGeom>
          <a:noFill/>
        </p:spPr>
        <p:txBody>
          <a:bodyPr wrap="none" rtlCol="0">
            <a:spAutoFit/>
          </a:bodyPr>
          <a:lstStyle/>
          <a:p>
            <a:r>
              <a:rPr kumimoji="1" lang="en-US" altLang="ja-JP" sz="1400" b="1" dirty="0" smtClean="0">
                <a:latin typeface="Meiryo UI" panose="020B0604030504040204" pitchFamily="50" charset="-128"/>
                <a:ea typeface="Meiryo UI" panose="020B0604030504040204" pitchFamily="50" charset="-128"/>
              </a:rPr>
              <a:t>《</a:t>
            </a:r>
            <a:r>
              <a:rPr kumimoji="1" lang="ja-JP" altLang="en-US" sz="1400" b="1" dirty="0" smtClean="0">
                <a:latin typeface="Meiryo UI" panose="020B0604030504040204" pitchFamily="50" charset="-128"/>
                <a:ea typeface="Meiryo UI" panose="020B0604030504040204" pitchFamily="50" charset="-128"/>
              </a:rPr>
              <a:t>大阪市の改革取組み分析</a:t>
            </a:r>
            <a:r>
              <a:rPr lang="en-US" altLang="ja-JP" sz="1400" b="1" dirty="0" smtClean="0">
                <a:latin typeface="Meiryo UI" panose="020B0604030504040204" pitchFamily="50" charset="-128"/>
                <a:ea typeface="Meiryo UI" panose="020B0604030504040204" pitchFamily="50" charset="-128"/>
              </a:rPr>
              <a:t>》</a:t>
            </a:r>
            <a:endParaRPr kumimoji="1" lang="ja-JP" altLang="en-US" sz="1400" b="1" dirty="0">
              <a:latin typeface="Meiryo UI" panose="020B0604030504040204" pitchFamily="50" charset="-128"/>
              <a:ea typeface="Meiryo UI" panose="020B0604030504040204" pitchFamily="50" charset="-128"/>
            </a:endParaRPr>
          </a:p>
        </p:txBody>
      </p:sp>
      <p:sp>
        <p:nvSpPr>
          <p:cNvPr id="53" name="テキスト ボックス 52"/>
          <p:cNvSpPr txBox="1"/>
          <p:nvPr/>
        </p:nvSpPr>
        <p:spPr>
          <a:xfrm>
            <a:off x="6642296" y="2306282"/>
            <a:ext cx="2246128" cy="307777"/>
          </a:xfrm>
          <a:prstGeom prst="rect">
            <a:avLst/>
          </a:prstGeom>
          <a:noFill/>
        </p:spPr>
        <p:txBody>
          <a:bodyPr wrap="none" rtlCol="0">
            <a:spAutoFit/>
          </a:bodyPr>
          <a:lstStyle/>
          <a:p>
            <a:r>
              <a:rPr kumimoji="1" lang="en-US" altLang="ja-JP" sz="1400" b="1" dirty="0" smtClean="0">
                <a:latin typeface="Meiryo UI" panose="020B0604030504040204" pitchFamily="50" charset="-128"/>
                <a:ea typeface="Meiryo UI" panose="020B0604030504040204" pitchFamily="50" charset="-128"/>
              </a:rPr>
              <a:t>《</a:t>
            </a:r>
            <a:r>
              <a:rPr kumimoji="1" lang="ja-JP" altLang="en-US" sz="1400" b="1" dirty="0" smtClean="0">
                <a:latin typeface="Meiryo UI" panose="020B0604030504040204" pitchFamily="50" charset="-128"/>
                <a:ea typeface="Meiryo UI" panose="020B0604030504040204" pitchFamily="50" charset="-128"/>
              </a:rPr>
              <a:t>府と市の改革取組み分析</a:t>
            </a:r>
            <a:r>
              <a:rPr lang="en-US" altLang="ja-JP" sz="1400" b="1" dirty="0" smtClean="0">
                <a:latin typeface="Meiryo UI" panose="020B0604030504040204" pitchFamily="50" charset="-128"/>
                <a:ea typeface="Meiryo UI" panose="020B0604030504040204" pitchFamily="50" charset="-128"/>
              </a:rPr>
              <a:t>》</a:t>
            </a:r>
            <a:endParaRPr kumimoji="1" lang="ja-JP" altLang="en-US" sz="1400" b="1" dirty="0">
              <a:latin typeface="Meiryo UI" panose="020B0604030504040204" pitchFamily="50" charset="-128"/>
              <a:ea typeface="Meiryo UI" panose="020B0604030504040204" pitchFamily="50" charset="-128"/>
            </a:endParaRPr>
          </a:p>
        </p:txBody>
      </p:sp>
      <p:sp>
        <p:nvSpPr>
          <p:cNvPr id="56" name="テキスト ボックス 55"/>
          <p:cNvSpPr txBox="1"/>
          <p:nvPr/>
        </p:nvSpPr>
        <p:spPr>
          <a:xfrm>
            <a:off x="656165" y="6063238"/>
            <a:ext cx="1116000" cy="261610"/>
          </a:xfrm>
          <a:prstGeom prst="rect">
            <a:avLst/>
          </a:prstGeom>
          <a:noFill/>
          <a:ln>
            <a:solidFill>
              <a:schemeClr val="bg1">
                <a:lumMod val="50000"/>
              </a:schemeClr>
            </a:solidFill>
          </a:ln>
        </p:spPr>
        <p:txBody>
          <a:bodyPr wrap="none" rtlCol="0">
            <a:noAutofit/>
          </a:bodyPr>
          <a:lstStyle/>
          <a:p>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Ｃ＝５４（</a:t>
            </a:r>
            <a:r>
              <a:rPr lang="en-US" altLang="ja-JP" sz="1050" dirty="0" smtClean="0">
                <a:latin typeface="HGPｺﾞｼｯｸE" panose="020B0900000000000000" pitchFamily="50" charset="-128"/>
                <a:ea typeface="HGPｺﾞｼｯｸE" panose="020B0900000000000000" pitchFamily="50" charset="-128"/>
              </a:rPr>
              <a:t>49</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57" name="テキスト ボックス 56"/>
          <p:cNvSpPr txBox="1"/>
          <p:nvPr/>
        </p:nvSpPr>
        <p:spPr>
          <a:xfrm>
            <a:off x="1824730" y="6063238"/>
            <a:ext cx="1116000" cy="261610"/>
          </a:xfrm>
          <a:prstGeom prst="rect">
            <a:avLst/>
          </a:prstGeom>
          <a:noFill/>
          <a:ln>
            <a:solidFill>
              <a:schemeClr val="bg1">
                <a:lumMod val="50000"/>
              </a:schemeClr>
            </a:solidFill>
          </a:ln>
        </p:spPr>
        <p:txBody>
          <a:bodyPr wrap="none" rtlCol="0">
            <a:noAutofit/>
          </a:bodyPr>
          <a:lstStyle/>
          <a:p>
            <a:r>
              <a:rPr lang="ja-JP" altLang="en-US" sz="1050" dirty="0">
                <a:latin typeface="HGPｺﾞｼｯｸE" panose="020B0900000000000000" pitchFamily="50" charset="-128"/>
                <a:ea typeface="HGPｺﾞｼｯｸE" panose="020B0900000000000000" pitchFamily="50" charset="-128"/>
              </a:rPr>
              <a:t>Ｂ</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Ｄ</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56</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51</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58" name="テキスト ボックス 57"/>
          <p:cNvSpPr txBox="1"/>
          <p:nvPr/>
        </p:nvSpPr>
        <p:spPr>
          <a:xfrm>
            <a:off x="54592" y="2887886"/>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Ｄ＝</a:t>
            </a:r>
            <a:r>
              <a:rPr lang="en-US" altLang="ja-JP" sz="1050" dirty="0" smtClean="0">
                <a:latin typeface="HGPｺﾞｼｯｸE" panose="020B0900000000000000" pitchFamily="50" charset="-128"/>
                <a:ea typeface="HGPｺﾞｼｯｸE" panose="020B0900000000000000" pitchFamily="50" charset="-128"/>
              </a:rPr>
              <a:t>34</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31</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0" name="テキスト ボックス 59"/>
          <p:cNvSpPr txBox="1"/>
          <p:nvPr/>
        </p:nvSpPr>
        <p:spPr>
          <a:xfrm>
            <a:off x="54672" y="4290534"/>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Ｂ</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76</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69</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1" name="テキスト ボックス 60"/>
          <p:cNvSpPr txBox="1"/>
          <p:nvPr/>
        </p:nvSpPr>
        <p:spPr>
          <a:xfrm>
            <a:off x="3032080" y="2890158"/>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Ｄ＝</a:t>
            </a:r>
            <a:r>
              <a:rPr lang="en-US" altLang="ja-JP" sz="1050" dirty="0" smtClean="0">
                <a:latin typeface="HGPｺﾞｼｯｸE" panose="020B0900000000000000" pitchFamily="50" charset="-128"/>
                <a:ea typeface="HGPｺﾞｼｯｸE" panose="020B0900000000000000" pitchFamily="50" charset="-128"/>
              </a:rPr>
              <a:t>32</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29</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2" name="テキスト ボックス 61"/>
          <p:cNvSpPr txBox="1"/>
          <p:nvPr/>
        </p:nvSpPr>
        <p:spPr>
          <a:xfrm>
            <a:off x="3032160" y="4292806"/>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Ｂ</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a:latin typeface="HGPｺﾞｼｯｸE" panose="020B0900000000000000" pitchFamily="50" charset="-128"/>
                <a:ea typeface="HGPｺﾞｼｯｸE" panose="020B0900000000000000" pitchFamily="50" charset="-128"/>
              </a:rPr>
              <a:t>79</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71</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3" name="テキスト ボックス 62"/>
          <p:cNvSpPr txBox="1"/>
          <p:nvPr/>
        </p:nvSpPr>
        <p:spPr>
          <a:xfrm>
            <a:off x="6184733" y="2903806"/>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Ｄ＝</a:t>
            </a:r>
            <a:r>
              <a:rPr lang="en-US" altLang="ja-JP" sz="1050" dirty="0" smtClean="0">
                <a:latin typeface="HGPｺﾞｼｯｸE" panose="020B0900000000000000" pitchFamily="50" charset="-128"/>
                <a:ea typeface="HGPｺﾞｼｯｸE" panose="020B0900000000000000" pitchFamily="50" charset="-128"/>
              </a:rPr>
              <a:t>49</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25</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4" name="テキスト ボックス 63"/>
          <p:cNvSpPr txBox="1"/>
          <p:nvPr/>
        </p:nvSpPr>
        <p:spPr>
          <a:xfrm>
            <a:off x="6184813" y="4306454"/>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Ｂ</a:t>
            </a:r>
            <a:r>
              <a:rPr lang="ja-JP" altLang="en-US" sz="1050" dirty="0" smtClean="0">
                <a:latin typeface="HGPｺﾞｼｯｸE" panose="020B0900000000000000" pitchFamily="50" charset="-128"/>
                <a:ea typeface="HGPｺﾞｼｯｸE" panose="020B0900000000000000" pitchFamily="50" charset="-128"/>
              </a:rPr>
              <a:t>＝　　　（</a:t>
            </a:r>
            <a:r>
              <a:rPr lang="en-US" altLang="ja-JP" sz="1050" dirty="0" smtClean="0">
                <a:latin typeface="HGPｺﾞｼｯｸE" panose="020B0900000000000000" pitchFamily="50" charset="-128"/>
                <a:ea typeface="HGPｺﾞｼｯｸE" panose="020B0900000000000000" pitchFamily="50" charset="-128"/>
              </a:rPr>
              <a:t>75</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7" name="テキスト ボックス 66"/>
          <p:cNvSpPr txBox="1"/>
          <p:nvPr/>
        </p:nvSpPr>
        <p:spPr>
          <a:xfrm>
            <a:off x="6786302" y="6065510"/>
            <a:ext cx="1116000" cy="261610"/>
          </a:xfrm>
          <a:prstGeom prst="rect">
            <a:avLst/>
          </a:prstGeom>
          <a:noFill/>
          <a:ln>
            <a:solidFill>
              <a:schemeClr val="bg1">
                <a:lumMod val="50000"/>
              </a:schemeClr>
            </a:solidFill>
          </a:ln>
        </p:spPr>
        <p:txBody>
          <a:bodyPr wrap="none" rtlCol="0">
            <a:noAutofit/>
          </a:bodyPr>
          <a:lstStyle/>
          <a:p>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a:latin typeface="HGPｺﾞｼｯｸE" panose="020B0900000000000000" pitchFamily="50" charset="-128"/>
                <a:ea typeface="HGPｺﾞｼｯｸE" panose="020B0900000000000000" pitchFamily="50" charset="-128"/>
              </a:rPr>
              <a:t>106</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a:latin typeface="HGPｺﾞｼｯｸE" panose="020B0900000000000000" pitchFamily="50" charset="-128"/>
                <a:ea typeface="HGPｺﾞｼｯｸE" panose="020B0900000000000000" pitchFamily="50" charset="-128"/>
              </a:rPr>
              <a:t>54</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8" name="テキスト ボックス 67"/>
          <p:cNvSpPr txBox="1"/>
          <p:nvPr/>
        </p:nvSpPr>
        <p:spPr>
          <a:xfrm>
            <a:off x="7954867" y="6065510"/>
            <a:ext cx="1116000" cy="261610"/>
          </a:xfrm>
          <a:prstGeom prst="rect">
            <a:avLst/>
          </a:prstGeom>
          <a:noFill/>
          <a:ln>
            <a:solidFill>
              <a:schemeClr val="bg1">
                <a:lumMod val="50000"/>
              </a:schemeClr>
            </a:solidFill>
          </a:ln>
        </p:spPr>
        <p:txBody>
          <a:bodyPr wrap="none" rtlCol="0">
            <a:noAutofit/>
          </a:bodyPr>
          <a:lstStyle/>
          <a:p>
            <a:r>
              <a:rPr lang="ja-JP" altLang="en-US" sz="1050" dirty="0">
                <a:latin typeface="HGPｺﾞｼｯｸE" panose="020B0900000000000000" pitchFamily="50" charset="-128"/>
                <a:ea typeface="HGPｺﾞｼｯｸE" panose="020B0900000000000000" pitchFamily="50" charset="-128"/>
              </a:rPr>
              <a:t>Ｂ</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Ｄ</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90</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46</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9" name="円/楕円 68"/>
          <p:cNvSpPr/>
          <p:nvPr/>
        </p:nvSpPr>
        <p:spPr>
          <a:xfrm>
            <a:off x="1342968" y="4035114"/>
            <a:ext cx="900000" cy="468000"/>
          </a:xfrm>
          <a:prstGeom prst="ellipse">
            <a:avLst/>
          </a:prstGeom>
          <a:ln>
            <a:solidFill>
              <a:schemeClr val="tx2"/>
            </a:solidFill>
          </a:ln>
          <a:effectLst>
            <a:glow rad="63500">
              <a:schemeClr val="accent1">
                <a:satMod val="175000"/>
                <a:alpha val="40000"/>
              </a:schemeClr>
            </a:glow>
          </a:effectLst>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1200" b="1" dirty="0" smtClean="0">
                <a:latin typeface="Meiryo UI" panose="020B0604030504040204" pitchFamily="50" charset="-128"/>
                <a:ea typeface="Meiryo UI" panose="020B0604030504040204" pitchFamily="50" charset="-128"/>
              </a:rPr>
              <a:t>全項目数</a:t>
            </a:r>
            <a:endParaRPr kumimoji="1" lang="en-US" altLang="ja-JP" sz="1200" b="1" dirty="0" smtClean="0">
              <a:latin typeface="Meiryo UI" panose="020B0604030504040204" pitchFamily="50" charset="-128"/>
              <a:ea typeface="Meiryo UI" panose="020B0604030504040204" pitchFamily="50" charset="-128"/>
            </a:endParaRPr>
          </a:p>
          <a:p>
            <a:pPr algn="ctr"/>
            <a:r>
              <a:rPr lang="en-US" altLang="ja-JP" sz="1200" b="1" dirty="0">
                <a:latin typeface="Meiryo UI" panose="020B0604030504040204" pitchFamily="50" charset="-128"/>
                <a:ea typeface="Meiryo UI" panose="020B0604030504040204" pitchFamily="50" charset="-128"/>
              </a:rPr>
              <a:t>110</a:t>
            </a:r>
            <a:endParaRPr kumimoji="1" lang="ja-JP" altLang="en-US" sz="1200" b="1" dirty="0">
              <a:latin typeface="Meiryo UI" panose="020B0604030504040204" pitchFamily="50" charset="-128"/>
              <a:ea typeface="Meiryo UI" panose="020B0604030504040204" pitchFamily="50" charset="-128"/>
            </a:endParaRPr>
          </a:p>
        </p:txBody>
      </p:sp>
      <p:sp>
        <p:nvSpPr>
          <p:cNvPr id="70" name="円/楕円 69"/>
          <p:cNvSpPr/>
          <p:nvPr/>
        </p:nvSpPr>
        <p:spPr>
          <a:xfrm>
            <a:off x="4306136" y="4035114"/>
            <a:ext cx="900000" cy="468000"/>
          </a:xfrm>
          <a:prstGeom prst="ellipse">
            <a:avLst/>
          </a:prstGeom>
          <a:ln>
            <a:solidFill>
              <a:schemeClr val="tx2"/>
            </a:solidFill>
          </a:ln>
          <a:effectLst>
            <a:glow rad="63500">
              <a:schemeClr val="accent1">
                <a:satMod val="175000"/>
                <a:alpha val="40000"/>
              </a:schemeClr>
            </a:glow>
          </a:effectLst>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1200" b="1" dirty="0" smtClean="0">
                <a:latin typeface="Meiryo UI" panose="020B0604030504040204" pitchFamily="50" charset="-128"/>
                <a:ea typeface="Meiryo UI" panose="020B0604030504040204" pitchFamily="50" charset="-128"/>
              </a:rPr>
              <a:t>全項目数</a:t>
            </a:r>
            <a:endParaRPr kumimoji="1" lang="en-US" altLang="ja-JP" sz="1200" b="1" dirty="0" smtClean="0">
              <a:latin typeface="Meiryo UI" panose="020B0604030504040204" pitchFamily="50" charset="-128"/>
              <a:ea typeface="Meiryo UI" panose="020B0604030504040204" pitchFamily="50" charset="-128"/>
            </a:endParaRPr>
          </a:p>
          <a:p>
            <a:pPr algn="ctr"/>
            <a:r>
              <a:rPr lang="en-US" altLang="ja-JP" sz="1200" b="1" dirty="0">
                <a:latin typeface="Meiryo UI" panose="020B0604030504040204" pitchFamily="50" charset="-128"/>
                <a:ea typeface="Meiryo UI" panose="020B0604030504040204" pitchFamily="50" charset="-128"/>
              </a:rPr>
              <a:t>111</a:t>
            </a:r>
            <a:endParaRPr kumimoji="1" lang="ja-JP" altLang="en-US" sz="1200" b="1" dirty="0">
              <a:latin typeface="Meiryo UI" panose="020B0604030504040204" pitchFamily="50" charset="-128"/>
              <a:ea typeface="Meiryo UI" panose="020B0604030504040204" pitchFamily="50" charset="-128"/>
            </a:endParaRPr>
          </a:p>
        </p:txBody>
      </p:sp>
      <p:sp>
        <p:nvSpPr>
          <p:cNvPr id="71" name="円/楕円 70"/>
          <p:cNvSpPr/>
          <p:nvPr/>
        </p:nvSpPr>
        <p:spPr>
          <a:xfrm>
            <a:off x="7470772" y="4035114"/>
            <a:ext cx="900000" cy="468000"/>
          </a:xfrm>
          <a:prstGeom prst="ellipse">
            <a:avLst/>
          </a:prstGeom>
          <a:ln>
            <a:solidFill>
              <a:schemeClr val="tx2"/>
            </a:solidFill>
          </a:ln>
          <a:effectLst>
            <a:glow rad="63500">
              <a:schemeClr val="accent1">
                <a:satMod val="175000"/>
                <a:alpha val="40000"/>
              </a:schemeClr>
            </a:glow>
          </a:effectLst>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1200" b="1" dirty="0" smtClean="0">
                <a:latin typeface="Meiryo UI" panose="020B0604030504040204" pitchFamily="50" charset="-128"/>
                <a:ea typeface="Meiryo UI" panose="020B0604030504040204" pitchFamily="50" charset="-128"/>
              </a:rPr>
              <a:t>全項目数</a:t>
            </a:r>
            <a:endParaRPr kumimoji="1" lang="en-US" altLang="ja-JP" sz="1200" b="1" dirty="0" smtClean="0">
              <a:latin typeface="Meiryo UI" panose="020B0604030504040204" pitchFamily="50" charset="-128"/>
              <a:ea typeface="Meiryo UI" panose="020B0604030504040204" pitchFamily="50" charset="-128"/>
            </a:endParaRPr>
          </a:p>
          <a:p>
            <a:pPr algn="ctr"/>
            <a:r>
              <a:rPr lang="en-US" altLang="ja-JP" sz="1200" b="1" dirty="0">
                <a:latin typeface="Meiryo UI" panose="020B0604030504040204" pitchFamily="50" charset="-128"/>
                <a:ea typeface="Meiryo UI" panose="020B0604030504040204" pitchFamily="50" charset="-128"/>
              </a:rPr>
              <a:t>196</a:t>
            </a:r>
            <a:r>
              <a:rPr lang="en-US" altLang="ja-JP" sz="1200" b="1" dirty="0" smtClean="0">
                <a:latin typeface="Meiryo UI" panose="020B0604030504040204" pitchFamily="50" charset="-128"/>
                <a:ea typeface="Meiryo UI" panose="020B0604030504040204" pitchFamily="50" charset="-128"/>
              </a:rPr>
              <a:t>*</a:t>
            </a:r>
            <a:endParaRPr kumimoji="1" lang="ja-JP" altLang="en-US" sz="1200" b="1" dirty="0">
              <a:latin typeface="Meiryo UI" panose="020B0604030504040204" pitchFamily="50" charset="-128"/>
              <a:ea typeface="Meiryo UI" panose="020B0604030504040204" pitchFamily="50" charset="-128"/>
            </a:endParaRPr>
          </a:p>
        </p:txBody>
      </p:sp>
      <p:sp>
        <p:nvSpPr>
          <p:cNvPr id="72" name="テキスト ボックス 71"/>
          <p:cNvSpPr txBox="1"/>
          <p:nvPr/>
        </p:nvSpPr>
        <p:spPr>
          <a:xfrm>
            <a:off x="6119815" y="4842157"/>
            <a:ext cx="381836" cy="246221"/>
          </a:xfrm>
          <a:prstGeom prst="rect">
            <a:avLst/>
          </a:prstGeom>
          <a:noFill/>
        </p:spPr>
        <p:txBody>
          <a:bodyPr wrap="none" rtlCol="0">
            <a:spAutoFit/>
          </a:bodyPr>
          <a:lstStyle/>
          <a:p>
            <a:r>
              <a:rPr lang="en-US" altLang="ja-JP" sz="1000" dirty="0"/>
              <a:t>147</a:t>
            </a:r>
            <a:endParaRPr kumimoji="1" lang="ja-JP" altLang="en-US" sz="1000" dirty="0"/>
          </a:p>
        </p:txBody>
      </p:sp>
      <p:sp>
        <p:nvSpPr>
          <p:cNvPr id="73" name="テキスト ボックス 72"/>
          <p:cNvSpPr txBox="1"/>
          <p:nvPr/>
        </p:nvSpPr>
        <p:spPr>
          <a:xfrm>
            <a:off x="2903305" y="2167783"/>
            <a:ext cx="514885" cy="584775"/>
          </a:xfrm>
          <a:prstGeom prst="rect">
            <a:avLst/>
          </a:prstGeom>
          <a:noFill/>
        </p:spPr>
        <p:txBody>
          <a:bodyPr wrap="none" rtlCol="0">
            <a:spAutoFit/>
          </a:bodyPr>
          <a:lstStyle/>
          <a:p>
            <a:r>
              <a:rPr kumimoji="1" lang="en-US" altLang="ja-JP" sz="3200" dirty="0" smtClean="0">
                <a:latin typeface="Meiryo UI" panose="020B0604030504040204" pitchFamily="50" charset="-128"/>
                <a:ea typeface="Meiryo UI" panose="020B0604030504040204" pitchFamily="50" charset="-128"/>
              </a:rPr>
              <a:t>+</a:t>
            </a:r>
            <a:endParaRPr kumimoji="1" lang="ja-JP" altLang="en-US" sz="3200" dirty="0">
              <a:latin typeface="Meiryo UI" panose="020B0604030504040204" pitchFamily="50" charset="-128"/>
              <a:ea typeface="Meiryo UI" panose="020B0604030504040204" pitchFamily="50" charset="-128"/>
            </a:endParaRPr>
          </a:p>
        </p:txBody>
      </p:sp>
      <p:sp>
        <p:nvSpPr>
          <p:cNvPr id="74" name="テキスト ボックス 73"/>
          <p:cNvSpPr txBox="1"/>
          <p:nvPr/>
        </p:nvSpPr>
        <p:spPr>
          <a:xfrm>
            <a:off x="5634373" y="2167783"/>
            <a:ext cx="595035" cy="584775"/>
          </a:xfrm>
          <a:prstGeom prst="rect">
            <a:avLst/>
          </a:prstGeom>
          <a:noFill/>
        </p:spPr>
        <p:txBody>
          <a:bodyPr wrap="none" rtlCol="0">
            <a:spAutoFit/>
          </a:bodyPr>
          <a:lstStyle/>
          <a:p>
            <a:r>
              <a:rPr kumimoji="1" lang="ja-JP" altLang="en-US" sz="3200" dirty="0" smtClean="0">
                <a:latin typeface="Meiryo UI" panose="020B0604030504040204" pitchFamily="50" charset="-128"/>
                <a:ea typeface="Meiryo UI" panose="020B0604030504040204" pitchFamily="50" charset="-128"/>
              </a:rPr>
              <a:t>＝</a:t>
            </a:r>
            <a:endParaRPr kumimoji="1" lang="ja-JP" altLang="en-US" sz="3200" dirty="0">
              <a:latin typeface="Meiryo UI" panose="020B0604030504040204" pitchFamily="50" charset="-128"/>
              <a:ea typeface="Meiryo UI" panose="020B0604030504040204" pitchFamily="50" charset="-128"/>
            </a:endParaRPr>
          </a:p>
        </p:txBody>
      </p:sp>
      <p:sp>
        <p:nvSpPr>
          <p:cNvPr id="75" name="角丸四角形 74"/>
          <p:cNvSpPr/>
          <p:nvPr/>
        </p:nvSpPr>
        <p:spPr>
          <a:xfrm>
            <a:off x="6120916" y="2263318"/>
            <a:ext cx="2988000" cy="4176000"/>
          </a:xfrm>
          <a:prstGeom prst="roundRect">
            <a:avLst>
              <a:gd name="adj" fmla="val 470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8" name="直線コネクタ 77"/>
          <p:cNvCxnSpPr/>
          <p:nvPr/>
        </p:nvCxnSpPr>
        <p:spPr>
          <a:xfrm>
            <a:off x="196398" y="615109"/>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テキスト ボックス 78"/>
          <p:cNvSpPr txBox="1"/>
          <p:nvPr/>
        </p:nvSpPr>
        <p:spPr>
          <a:xfrm>
            <a:off x="215865" y="106822"/>
            <a:ext cx="3663182"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２</a:t>
            </a:r>
            <a:r>
              <a:rPr lang="ja-JP" altLang="en-US" sz="2400" dirty="0" smtClean="0">
                <a:latin typeface="Meiryo UI" panose="020B0604030504040204" pitchFamily="50" charset="-128"/>
                <a:ea typeface="Meiryo UI" panose="020B0604030504040204" pitchFamily="50" charset="-128"/>
              </a:rPr>
              <a:t>　</a:t>
            </a:r>
            <a:r>
              <a:rPr lang="ja-JP" altLang="en-US" sz="2400" dirty="0">
                <a:latin typeface="Meiryo UI" panose="020B0604030504040204" pitchFamily="50" charset="-128"/>
                <a:ea typeface="Meiryo UI" panose="020B0604030504040204" pitchFamily="50" charset="-128"/>
              </a:rPr>
              <a:t>今回の</a:t>
            </a:r>
            <a:r>
              <a:rPr lang="ja-JP" altLang="en-US" sz="2400" dirty="0" smtClean="0">
                <a:latin typeface="Meiryo UI" panose="020B0604030504040204" pitchFamily="50" charset="-128"/>
                <a:ea typeface="Meiryo UI" panose="020B0604030504040204" pitchFamily="50" charset="-128"/>
              </a:rPr>
              <a:t>改革評価の結果</a:t>
            </a:r>
            <a:endParaRPr lang="en-US" altLang="ja-JP" sz="2400" dirty="0">
              <a:latin typeface="Meiryo UI" panose="020B0604030504040204" pitchFamily="50" charset="-128"/>
              <a:ea typeface="Meiryo UI" panose="020B0604030504040204" pitchFamily="50" charset="-128"/>
            </a:endParaRPr>
          </a:p>
        </p:txBody>
      </p:sp>
      <p:sp>
        <p:nvSpPr>
          <p:cNvPr id="80" name="テキスト ボックス 79"/>
          <p:cNvSpPr txBox="1"/>
          <p:nvPr/>
        </p:nvSpPr>
        <p:spPr>
          <a:xfrm>
            <a:off x="433949" y="714032"/>
            <a:ext cx="8232379" cy="1323439"/>
          </a:xfrm>
          <a:prstGeom prst="rect">
            <a:avLst/>
          </a:prstGeom>
          <a:noFill/>
        </p:spPr>
        <p:txBody>
          <a:bodyPr wrap="square" rtlCol="0">
            <a:spAutoFit/>
          </a:bodyPr>
          <a:lstStyle/>
          <a:p>
            <a:pPr marL="285750" indent="-285750">
              <a:buFont typeface="Arial" panose="020B0604020202020204" pitchFamily="34" charset="0"/>
              <a:buChar char="•"/>
            </a:pP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大阪府が</a:t>
            </a:r>
            <a:r>
              <a:rPr lang="en-US" altLang="ja-JP" sz="1600" dirty="0" smtClean="0">
                <a:latin typeface="Meiryo UI" panose="020B0604030504040204" pitchFamily="50" charset="-128"/>
                <a:ea typeface="Meiryo UI" panose="020B0604030504040204" pitchFamily="50" charset="-128"/>
                <a:cs typeface="メイリオ" panose="020B0604030504040204" pitchFamily="50" charset="-128"/>
              </a:rPr>
              <a:t>110</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件、大阪市が</a:t>
            </a:r>
            <a:r>
              <a:rPr lang="en-US" altLang="ja-JP" sz="1600" dirty="0">
                <a:latin typeface="Meiryo UI" panose="020B0604030504040204" pitchFamily="50" charset="-128"/>
                <a:ea typeface="Meiryo UI" panose="020B0604030504040204" pitchFamily="50" charset="-128"/>
                <a:cs typeface="メイリオ" panose="020B0604030504040204" pitchFamily="50" charset="-128"/>
              </a:rPr>
              <a:t>111</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件、府</a:t>
            </a:r>
            <a:r>
              <a:rPr lang="ja-JP" altLang="en-US" sz="1600" dirty="0">
                <a:latin typeface="Meiryo UI" panose="020B0604030504040204" pitchFamily="50" charset="-128"/>
                <a:ea typeface="Meiryo UI" panose="020B0604030504040204" pitchFamily="50" charset="-128"/>
                <a:cs typeface="メイリオ" panose="020B0604030504040204" pitchFamily="50" charset="-128"/>
              </a:rPr>
              <a:t>市全体</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では</a:t>
            </a:r>
            <a:r>
              <a:rPr lang="en-US" altLang="ja-JP" sz="1600" dirty="0">
                <a:latin typeface="Meiryo UI" panose="020B0604030504040204" pitchFamily="50" charset="-128"/>
                <a:ea typeface="Meiryo UI" panose="020B0604030504040204" pitchFamily="50" charset="-128"/>
                <a:cs typeface="メイリオ" panose="020B0604030504040204" pitchFamily="50" charset="-128"/>
              </a:rPr>
              <a:t>196</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項目</a:t>
            </a:r>
            <a:r>
              <a:rPr lang="ja-JP" altLang="en-US" sz="1600" dirty="0">
                <a:latin typeface="Meiryo UI" panose="020B0604030504040204" pitchFamily="50" charset="-128"/>
                <a:ea typeface="Meiryo UI" panose="020B0604030504040204" pitchFamily="50" charset="-128"/>
                <a:cs typeface="メイリオ" panose="020B0604030504040204" pitchFamily="50" charset="-128"/>
              </a:rPr>
              <a:t>もの改革に</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着手（重複除外）。</a:t>
            </a:r>
            <a:endParaRPr lang="en-US" altLang="ja-JP" sz="1600" dirty="0" smtClean="0">
              <a:latin typeface="Meiryo UI" panose="020B0604030504040204" pitchFamily="50" charset="-128"/>
              <a:ea typeface="Meiryo UI" panose="020B0604030504040204" pitchFamily="50" charset="-128"/>
              <a:cs typeface="メイリオ" panose="020B0604030504040204" pitchFamily="50" charset="-128"/>
            </a:endParaRPr>
          </a:p>
          <a:p>
            <a:pPr marL="285750" indent="-285750">
              <a:buFont typeface="Arial" panose="020B0604020202020204" pitchFamily="34" charset="0"/>
              <a:buChar char="•"/>
            </a:pP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その</a:t>
            </a:r>
            <a:r>
              <a:rPr lang="ja-JP" altLang="en-US" sz="1600" dirty="0">
                <a:latin typeface="Meiryo UI" panose="020B0604030504040204" pitchFamily="50" charset="-128"/>
                <a:ea typeface="Meiryo UI" panose="020B0604030504040204" pitchFamily="50" charset="-128"/>
                <a:cs typeface="メイリオ" panose="020B0604030504040204" pitchFamily="50" charset="-128"/>
              </a:rPr>
              <a:t>うち従来型の行革</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は前回同様４割にとどまり、将来</a:t>
            </a:r>
            <a:r>
              <a:rPr lang="ja-JP" altLang="en-US" sz="1600" dirty="0">
                <a:latin typeface="Meiryo UI" panose="020B0604030504040204" pitchFamily="50" charset="-128"/>
                <a:ea typeface="Meiryo UI" panose="020B0604030504040204" pitchFamily="50" charset="-128"/>
                <a:cs typeface="メイリオ" panose="020B0604030504040204" pitchFamily="50" charset="-128"/>
              </a:rPr>
              <a:t>への布石（インフラ戦略と成長戦略</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）が１</a:t>
            </a:r>
            <a:r>
              <a:rPr lang="en-US" altLang="ja-JP" sz="1600" dirty="0" smtClean="0">
                <a:latin typeface="Meiryo UI" panose="020B0604030504040204" pitchFamily="50" charset="-128"/>
                <a:ea typeface="Meiryo UI" panose="020B0604030504040204" pitchFamily="50" charset="-128"/>
                <a:cs typeface="メイリオ" panose="020B0604030504040204" pitchFamily="50" charset="-128"/>
              </a:rPr>
              <a:t>/4</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を占めた。</a:t>
            </a:r>
            <a:endParaRPr lang="en-US" altLang="ja-JP" sz="1600" dirty="0" smtClean="0">
              <a:latin typeface="Meiryo UI" panose="020B0604030504040204" pitchFamily="50" charset="-128"/>
              <a:ea typeface="Meiryo UI" panose="020B0604030504040204" pitchFamily="50" charset="-128"/>
              <a:cs typeface="メイリオ" panose="020B0604030504040204" pitchFamily="50" charset="-128"/>
            </a:endParaRPr>
          </a:p>
          <a:p>
            <a:pPr marL="285750" indent="-285750">
              <a:buFont typeface="Arial" panose="020B0604020202020204" pitchFamily="34" charset="0"/>
              <a:buChar char="•"/>
            </a:pP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また、社会</a:t>
            </a:r>
            <a:r>
              <a:rPr lang="ja-JP" altLang="en-US" sz="1600" dirty="0">
                <a:latin typeface="Meiryo UI" panose="020B0604030504040204" pitchFamily="50" charset="-128"/>
                <a:ea typeface="Meiryo UI" panose="020B0604030504040204" pitchFamily="50" charset="-128"/>
                <a:cs typeface="メイリオ" panose="020B0604030504040204" pitchFamily="50" charset="-128"/>
              </a:rPr>
              <a:t>政策のイノベーションの</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割合も</a:t>
            </a:r>
            <a:r>
              <a:rPr lang="ja-JP" altLang="en-US" sz="1600" dirty="0">
                <a:latin typeface="Meiryo UI" panose="020B0604030504040204" pitchFamily="50" charset="-128"/>
                <a:ea typeface="Meiryo UI" panose="020B0604030504040204" pitchFamily="50" charset="-128"/>
                <a:cs typeface="メイリオ" panose="020B0604030504040204" pitchFamily="50" charset="-128"/>
              </a:rPr>
              <a:t>全体</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の</a:t>
            </a:r>
            <a:r>
              <a:rPr lang="en-US" altLang="ja-JP" sz="1600" dirty="0" smtClean="0">
                <a:latin typeface="Meiryo UI" panose="020B0604030504040204" pitchFamily="50" charset="-128"/>
                <a:ea typeface="Meiryo UI" panose="020B0604030504040204" pitchFamily="50" charset="-128"/>
                <a:cs typeface="メイリオ" panose="020B0604030504040204" pitchFamily="50" charset="-128"/>
              </a:rPr>
              <a:t>1/3</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と高く、大阪府と大阪市が継続的に「</a:t>
            </a:r>
            <a:r>
              <a:rPr lang="ja-JP" altLang="en-US" sz="1600" dirty="0">
                <a:latin typeface="Meiryo UI" panose="020B0604030504040204" pitchFamily="50" charset="-128"/>
                <a:ea typeface="Meiryo UI" panose="020B0604030504040204" pitchFamily="50" charset="-128"/>
                <a:cs typeface="メイリオ" panose="020B0604030504040204" pitchFamily="50" charset="-128"/>
              </a:rPr>
              <a:t>大阪問題」</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に取り組んでいる実態がうかがえる。</a:t>
            </a:r>
            <a:endParaRPr lang="en-US" altLang="ja-JP" sz="1600" dirty="0" smtClean="0">
              <a:latin typeface="Meiryo UI" panose="020B0604030504040204" pitchFamily="50" charset="-128"/>
              <a:ea typeface="Meiryo UI" panose="020B0604030504040204" pitchFamily="50" charset="-128"/>
              <a:cs typeface="メイリオ" panose="020B0604030504040204" pitchFamily="50" charset="-128"/>
            </a:endParaRPr>
          </a:p>
        </p:txBody>
      </p:sp>
      <p:sp>
        <p:nvSpPr>
          <p:cNvPr id="55" name="テキスト ボックス 54"/>
          <p:cNvSpPr txBox="1"/>
          <p:nvPr/>
        </p:nvSpPr>
        <p:spPr>
          <a:xfrm>
            <a:off x="3633659" y="6065510"/>
            <a:ext cx="1116000" cy="261610"/>
          </a:xfrm>
          <a:prstGeom prst="rect">
            <a:avLst/>
          </a:prstGeom>
          <a:noFill/>
          <a:ln>
            <a:solidFill>
              <a:schemeClr val="bg1">
                <a:lumMod val="50000"/>
              </a:schemeClr>
            </a:solidFill>
          </a:ln>
        </p:spPr>
        <p:txBody>
          <a:bodyPr wrap="none" rtlCol="0">
            <a:noAutofit/>
          </a:bodyPr>
          <a:lstStyle/>
          <a:p>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a:latin typeface="HGPｺﾞｼｯｸE" panose="020B0900000000000000" pitchFamily="50" charset="-128"/>
                <a:ea typeface="HGPｺﾞｼｯｸE" panose="020B0900000000000000" pitchFamily="50" charset="-128"/>
              </a:rPr>
              <a:t>5</a:t>
            </a:r>
            <a:r>
              <a:rPr lang="en-US" altLang="ja-JP" sz="1050" dirty="0" smtClean="0">
                <a:latin typeface="HGPｺﾞｼｯｸE" panose="020B0900000000000000" pitchFamily="50" charset="-128"/>
                <a:ea typeface="HGPｺﾞｼｯｸE" panose="020B0900000000000000" pitchFamily="50" charset="-128"/>
              </a:rPr>
              <a:t>8</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52</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59" name="テキスト ボックス 58"/>
          <p:cNvSpPr txBox="1"/>
          <p:nvPr/>
        </p:nvSpPr>
        <p:spPr>
          <a:xfrm>
            <a:off x="4802224" y="6065510"/>
            <a:ext cx="1116000" cy="261610"/>
          </a:xfrm>
          <a:prstGeom prst="rect">
            <a:avLst/>
          </a:prstGeom>
          <a:noFill/>
          <a:ln>
            <a:solidFill>
              <a:schemeClr val="bg1">
                <a:lumMod val="50000"/>
              </a:schemeClr>
            </a:solidFill>
          </a:ln>
        </p:spPr>
        <p:txBody>
          <a:bodyPr wrap="none" rtlCol="0">
            <a:noAutofit/>
          </a:bodyPr>
          <a:lstStyle/>
          <a:p>
            <a:r>
              <a:rPr lang="ja-JP" altLang="en-US" sz="1050" dirty="0">
                <a:latin typeface="HGPｺﾞｼｯｸE" panose="020B0900000000000000" pitchFamily="50" charset="-128"/>
                <a:ea typeface="HGPｺﾞｼｯｸE" panose="020B0900000000000000" pitchFamily="50" charset="-128"/>
              </a:rPr>
              <a:t>Ｂ</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Ｄ</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53</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48</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Tree>
    <p:extLst>
      <p:ext uri="{BB962C8B-B14F-4D97-AF65-F5344CB8AC3E}">
        <p14:creationId xmlns:p14="http://schemas.microsoft.com/office/powerpoint/2010/main" val="31176039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グループ化 2"/>
          <p:cNvGrpSpPr/>
          <p:nvPr/>
        </p:nvGrpSpPr>
        <p:grpSpPr>
          <a:xfrm>
            <a:off x="140271" y="332652"/>
            <a:ext cx="4290666" cy="2664300"/>
            <a:chOff x="35496" y="332654"/>
            <a:chExt cx="4382289" cy="1726142"/>
          </a:xfrm>
        </p:grpSpPr>
        <p:sp>
          <p:nvSpPr>
            <p:cNvPr id="7" name="正方形/長方形 6"/>
            <p:cNvSpPr/>
            <p:nvPr/>
          </p:nvSpPr>
          <p:spPr>
            <a:xfrm>
              <a:off x="38512" y="332654"/>
              <a:ext cx="4379273" cy="1726142"/>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0" name="テキスト ボックス 9"/>
            <p:cNvSpPr txBox="1"/>
            <p:nvPr/>
          </p:nvSpPr>
          <p:spPr>
            <a:xfrm>
              <a:off x="35496" y="332656"/>
              <a:ext cx="3744416" cy="189432"/>
            </a:xfrm>
            <a:prstGeom prst="rect">
              <a:avLst/>
            </a:prstGeom>
            <a:noFill/>
          </p:spPr>
          <p:txBody>
            <a:bodyPr wrap="square" rtlCol="0">
              <a:spAutoFit/>
            </a:bodyPr>
            <a:lstStyle/>
            <a:p>
              <a:r>
                <a:rPr lang="ja-JP" altLang="en-US" sz="1300" b="1" u="sng" dirty="0" smtClean="0"/>
                <a:t>Ｃ</a:t>
              </a:r>
              <a:r>
                <a:rPr lang="ja-JP" altLang="en-US" sz="1300" b="1" u="sng" dirty="0"/>
                <a:t>　</a:t>
              </a:r>
              <a:r>
                <a:rPr kumimoji="1" lang="ja-JP" altLang="en-US" sz="1300" b="1" u="sng" dirty="0" smtClean="0"/>
                <a:t>インフラ戦略　　</a:t>
              </a:r>
              <a:r>
                <a:rPr lang="ja-JP" altLang="en-US" sz="1300" b="1" u="sng" dirty="0" smtClean="0"/>
                <a:t>１</a:t>
              </a:r>
              <a:r>
                <a:rPr lang="ja-JP" altLang="en-US" sz="1300" b="1" u="sng" dirty="0"/>
                <a:t>２</a:t>
              </a:r>
              <a:r>
                <a:rPr kumimoji="1" lang="ja-JP" altLang="en-US" sz="1300" b="1" u="sng" dirty="0" smtClean="0"/>
                <a:t>項目</a:t>
              </a:r>
              <a:endParaRPr kumimoji="1" lang="en-US" altLang="ja-JP" sz="1100" b="1" u="sng" dirty="0" smtClean="0"/>
            </a:p>
          </p:txBody>
        </p:sp>
      </p:grpSp>
      <p:sp>
        <p:nvSpPr>
          <p:cNvPr id="4" name="テキスト ボックス 3"/>
          <p:cNvSpPr txBox="1"/>
          <p:nvPr/>
        </p:nvSpPr>
        <p:spPr>
          <a:xfrm>
            <a:off x="0" y="0"/>
            <a:ext cx="3834704" cy="584775"/>
          </a:xfrm>
          <a:prstGeom prst="rect">
            <a:avLst/>
          </a:prstGeom>
          <a:noFill/>
        </p:spPr>
        <p:txBody>
          <a:bodyPr wrap="none" rtlCol="0">
            <a:spAutoFit/>
          </a:bodyPr>
          <a:lstStyle/>
          <a:p>
            <a:r>
              <a:rPr lang="ja-JP" altLang="en-US" sz="1600" b="1" u="sng" dirty="0"/>
              <a:t>大阪府</a:t>
            </a:r>
            <a:r>
              <a:rPr kumimoji="1" lang="ja-JP" altLang="en-US" sz="1600" b="1" u="sng" dirty="0" smtClean="0"/>
              <a:t>の改革取組</a:t>
            </a:r>
            <a:r>
              <a:rPr lang="ja-JP" altLang="en-US" sz="1600" b="1" u="sng" dirty="0"/>
              <a:t>リスト　</a:t>
            </a:r>
            <a:r>
              <a:rPr lang="en-US" altLang="ja-JP" sz="1600" b="1" u="sng" dirty="0"/>
              <a:t>【</a:t>
            </a:r>
            <a:r>
              <a:rPr lang="ja-JP" altLang="en-US" sz="1600" b="1" u="sng" dirty="0"/>
              <a:t>４象限整理表</a:t>
            </a:r>
            <a:r>
              <a:rPr lang="en-US" altLang="ja-JP" sz="1600" b="1" u="sng" dirty="0"/>
              <a:t>】</a:t>
            </a:r>
          </a:p>
          <a:p>
            <a:endParaRPr kumimoji="1" lang="en-US" altLang="ja-JP" sz="1600" b="1" u="sng" dirty="0" smtClean="0"/>
          </a:p>
        </p:txBody>
      </p:sp>
      <p:grpSp>
        <p:nvGrpSpPr>
          <p:cNvPr id="5" name="グループ化 4"/>
          <p:cNvGrpSpPr/>
          <p:nvPr/>
        </p:nvGrpSpPr>
        <p:grpSpPr>
          <a:xfrm>
            <a:off x="4631641" y="332655"/>
            <a:ext cx="4293605" cy="2664296"/>
            <a:chOff x="4526866" y="332656"/>
            <a:chExt cx="4293605" cy="1515801"/>
          </a:xfrm>
        </p:grpSpPr>
        <p:sp>
          <p:nvSpPr>
            <p:cNvPr id="6" name="正方形/長方形 5"/>
            <p:cNvSpPr/>
            <p:nvPr/>
          </p:nvSpPr>
          <p:spPr>
            <a:xfrm>
              <a:off x="4526866" y="332656"/>
              <a:ext cx="4293605" cy="151580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テキスト ボックス 10"/>
            <p:cNvSpPr txBox="1"/>
            <p:nvPr/>
          </p:nvSpPr>
          <p:spPr>
            <a:xfrm>
              <a:off x="4526867" y="341603"/>
              <a:ext cx="3110074" cy="166349"/>
            </a:xfrm>
            <a:prstGeom prst="rect">
              <a:avLst/>
            </a:prstGeom>
            <a:noFill/>
          </p:spPr>
          <p:txBody>
            <a:bodyPr wrap="square" rtlCol="0">
              <a:spAutoFit/>
            </a:bodyPr>
            <a:lstStyle/>
            <a:p>
              <a:r>
                <a:rPr lang="ja-JP" altLang="en-US" sz="1300" b="1" u="sng" dirty="0" smtClean="0"/>
                <a:t>Ｄ</a:t>
              </a:r>
              <a:r>
                <a:rPr lang="ja-JP" altLang="en-US" sz="1300" b="1" u="sng" dirty="0"/>
                <a:t>　</a:t>
              </a:r>
              <a:r>
                <a:rPr lang="ja-JP" altLang="en-US" sz="1300" b="1" u="sng" dirty="0" smtClean="0"/>
                <a:t>成長戦略　　２</a:t>
              </a:r>
              <a:r>
                <a:rPr lang="ja-JP" altLang="en-US" sz="1300" b="1" u="sng" dirty="0"/>
                <a:t>２</a:t>
              </a:r>
              <a:r>
                <a:rPr lang="ja-JP" altLang="en-US" sz="1300" b="1" u="sng" dirty="0" smtClean="0"/>
                <a:t>項目　　</a:t>
              </a:r>
              <a:endParaRPr kumimoji="1" lang="en-US" altLang="ja-JP" sz="1300" b="1" u="sng" dirty="0" smtClean="0"/>
            </a:p>
          </p:txBody>
        </p:sp>
      </p:grpSp>
      <p:grpSp>
        <p:nvGrpSpPr>
          <p:cNvPr id="20" name="グループ化 19"/>
          <p:cNvGrpSpPr/>
          <p:nvPr/>
        </p:nvGrpSpPr>
        <p:grpSpPr>
          <a:xfrm>
            <a:off x="5387726" y="3065196"/>
            <a:ext cx="3537520" cy="3601300"/>
            <a:chOff x="5448686" y="2571879"/>
            <a:chExt cx="3537520" cy="4207879"/>
          </a:xfrm>
        </p:grpSpPr>
        <p:sp>
          <p:nvSpPr>
            <p:cNvPr id="8" name="正方形/長方形 7"/>
            <p:cNvSpPr/>
            <p:nvPr/>
          </p:nvSpPr>
          <p:spPr>
            <a:xfrm>
              <a:off x="5448686" y="2571879"/>
              <a:ext cx="3537520" cy="4207879"/>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テキスト ボックス 11"/>
            <p:cNvSpPr txBox="1"/>
            <p:nvPr/>
          </p:nvSpPr>
          <p:spPr>
            <a:xfrm>
              <a:off x="5485595" y="2605254"/>
              <a:ext cx="3424087" cy="341636"/>
            </a:xfrm>
            <a:prstGeom prst="rect">
              <a:avLst/>
            </a:prstGeom>
            <a:noFill/>
          </p:spPr>
          <p:txBody>
            <a:bodyPr wrap="square" rtlCol="0">
              <a:spAutoFit/>
            </a:bodyPr>
            <a:lstStyle/>
            <a:p>
              <a:r>
                <a:rPr lang="ja-JP" altLang="en-US" sz="1300" b="1" u="sng" dirty="0" smtClean="0"/>
                <a:t>Ｂ　社会政策のイノベーション　　３</a:t>
              </a:r>
              <a:r>
                <a:rPr lang="ja-JP" altLang="en-US" sz="1300" b="1" u="sng" dirty="0"/>
                <a:t>４</a:t>
              </a:r>
              <a:r>
                <a:rPr lang="ja-JP" altLang="en-US" sz="1300" b="1" u="sng" dirty="0" smtClean="0"/>
                <a:t>項目　　</a:t>
              </a:r>
              <a:endParaRPr kumimoji="1" lang="en-US" altLang="ja-JP" sz="1300" b="1" u="sng" dirty="0" smtClean="0"/>
            </a:p>
          </p:txBody>
        </p:sp>
      </p:grpSp>
      <p:sp>
        <p:nvSpPr>
          <p:cNvPr id="25" name="角丸四角形 24"/>
          <p:cNvSpPr/>
          <p:nvPr/>
        </p:nvSpPr>
        <p:spPr>
          <a:xfrm>
            <a:off x="250365" y="631090"/>
            <a:ext cx="1980000" cy="324000"/>
          </a:xfrm>
          <a:prstGeom prst="roundRect">
            <a:avLst>
              <a:gd name="adj" fmla="val 8768"/>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＜１</a:t>
            </a:r>
            <a:r>
              <a:rPr lang="ja-JP" altLang="en-US" sz="800" b="1" dirty="0">
                <a:solidFill>
                  <a:schemeClr val="tx1"/>
                </a:solidFill>
              </a:rPr>
              <a:t>．</a:t>
            </a:r>
            <a:r>
              <a:rPr lang="ja-JP" altLang="en-US" sz="800" b="1" dirty="0" smtClean="0">
                <a:solidFill>
                  <a:schemeClr val="tx1"/>
                </a:solidFill>
              </a:rPr>
              <a:t>経営形態（水道</a:t>
            </a:r>
            <a:r>
              <a:rPr lang="ja-JP" altLang="en-US" sz="800" b="1" u="sng" dirty="0" smtClean="0">
                <a:solidFill>
                  <a:schemeClr val="tx1"/>
                </a:solidFill>
              </a:rPr>
              <a:t>・下水道</a:t>
            </a:r>
            <a:r>
              <a:rPr lang="ja-JP" altLang="en-US" sz="800" b="1" dirty="0" smtClean="0">
                <a:solidFill>
                  <a:schemeClr val="tx1"/>
                </a:solidFill>
              </a:rPr>
              <a:t>）＞</a:t>
            </a:r>
          </a:p>
          <a:p>
            <a:pPr marL="85725" indent="-85725">
              <a:lnSpc>
                <a:spcPts val="900"/>
              </a:lnSpc>
            </a:pPr>
            <a:r>
              <a:rPr lang="en-US" altLang="ja-JP" sz="800" dirty="0" smtClean="0">
                <a:solidFill>
                  <a:schemeClr val="tx1"/>
                </a:solidFill>
              </a:rPr>
              <a:t>(</a:t>
            </a:r>
            <a:r>
              <a:rPr lang="en-US" altLang="ja-JP" sz="800" dirty="0">
                <a:solidFill>
                  <a:schemeClr val="tx1"/>
                </a:solidFill>
              </a:rPr>
              <a:t>77</a:t>
            </a:r>
            <a:r>
              <a:rPr lang="en-US" altLang="ja-JP" sz="800" dirty="0" smtClean="0">
                <a:solidFill>
                  <a:schemeClr val="tx1"/>
                </a:solidFill>
              </a:rPr>
              <a:t>)</a:t>
            </a:r>
            <a:r>
              <a:rPr lang="ja-JP" altLang="en-US" sz="800" dirty="0" smtClean="0">
                <a:solidFill>
                  <a:schemeClr val="tx1"/>
                </a:solidFill>
              </a:rPr>
              <a:t>水道事業</a:t>
            </a:r>
            <a:r>
              <a:rPr lang="ja-JP" altLang="en-US" sz="800" u="sng" dirty="0" smtClean="0">
                <a:solidFill>
                  <a:schemeClr val="tx1"/>
                </a:solidFill>
              </a:rPr>
              <a:t>、下水道事業</a:t>
            </a:r>
            <a:r>
              <a:rPr lang="ja-JP" altLang="en-US" sz="800" dirty="0" smtClean="0">
                <a:solidFill>
                  <a:schemeClr val="tx1"/>
                </a:solidFill>
              </a:rPr>
              <a:t>の見直し</a:t>
            </a:r>
          </a:p>
        </p:txBody>
      </p:sp>
      <p:sp>
        <p:nvSpPr>
          <p:cNvPr id="34" name="角丸四角形 33"/>
          <p:cNvSpPr/>
          <p:nvPr/>
        </p:nvSpPr>
        <p:spPr>
          <a:xfrm>
            <a:off x="5500836" y="3377301"/>
            <a:ext cx="1635412" cy="1873458"/>
          </a:xfrm>
          <a:prstGeom prst="roundRect">
            <a:avLst>
              <a:gd name="adj" fmla="val 3036"/>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lstStyle/>
          <a:p>
            <a:pPr>
              <a:lnSpc>
                <a:spcPts val="900"/>
              </a:lnSpc>
            </a:pPr>
            <a:r>
              <a:rPr lang="ja-JP" altLang="en-US" sz="800" b="1" dirty="0" smtClean="0">
                <a:solidFill>
                  <a:schemeClr val="tx1"/>
                </a:solidFill>
              </a:rPr>
              <a:t>＜１．政策の刷新（教育）＞</a:t>
            </a:r>
          </a:p>
          <a:p>
            <a:pPr marL="85725" indent="-85725">
              <a:lnSpc>
                <a:spcPts val="900"/>
              </a:lnSpc>
            </a:pPr>
            <a:r>
              <a:rPr lang="en-US" altLang="ja-JP" sz="700" dirty="0" smtClean="0">
                <a:solidFill>
                  <a:schemeClr val="tx1"/>
                </a:solidFill>
              </a:rPr>
              <a:t>(43)</a:t>
            </a:r>
            <a:r>
              <a:rPr lang="ja-JP" altLang="en-US" sz="700" dirty="0" smtClean="0">
                <a:solidFill>
                  <a:schemeClr val="tx1"/>
                </a:solidFill>
              </a:rPr>
              <a:t>知事</a:t>
            </a:r>
            <a:r>
              <a:rPr lang="ja-JP" altLang="en-US" sz="700" dirty="0">
                <a:solidFill>
                  <a:schemeClr val="tx1"/>
                </a:solidFill>
              </a:rPr>
              <a:t>と教育委員会の関係再構築</a:t>
            </a:r>
            <a:endParaRPr lang="en-US" altLang="ja-JP" sz="700" dirty="0">
              <a:solidFill>
                <a:schemeClr val="tx1"/>
              </a:solidFill>
            </a:endParaRPr>
          </a:p>
          <a:p>
            <a:pPr marL="85725" indent="-85725">
              <a:lnSpc>
                <a:spcPts val="900"/>
              </a:lnSpc>
            </a:pPr>
            <a:r>
              <a:rPr lang="en-US" altLang="ja-JP" sz="700" dirty="0" smtClean="0">
                <a:solidFill>
                  <a:schemeClr val="tx1"/>
                </a:solidFill>
              </a:rPr>
              <a:t>(44)</a:t>
            </a:r>
            <a:r>
              <a:rPr lang="ja-JP" altLang="en-US" sz="700" dirty="0" smtClean="0">
                <a:solidFill>
                  <a:schemeClr val="tx1"/>
                </a:solidFill>
              </a:rPr>
              <a:t>小中学校</a:t>
            </a:r>
            <a:r>
              <a:rPr lang="ja-JP" altLang="en-US" sz="700" dirty="0">
                <a:solidFill>
                  <a:schemeClr val="tx1"/>
                </a:solidFill>
              </a:rPr>
              <a:t>の児童生徒の学力向上に向けた緊急</a:t>
            </a:r>
            <a:r>
              <a:rPr lang="ja-JP" altLang="en-US" sz="700" dirty="0" smtClean="0">
                <a:solidFill>
                  <a:schemeClr val="tx1"/>
                </a:solidFill>
              </a:rPr>
              <a:t>対策、重点支援</a:t>
            </a:r>
            <a:endParaRPr lang="en-US" altLang="ja-JP" sz="700" dirty="0">
              <a:solidFill>
                <a:schemeClr val="tx1"/>
              </a:solidFill>
            </a:endParaRPr>
          </a:p>
          <a:p>
            <a:pPr marL="85725" indent="-85725">
              <a:lnSpc>
                <a:spcPts val="900"/>
              </a:lnSpc>
            </a:pPr>
            <a:r>
              <a:rPr lang="en-US" altLang="ja-JP" sz="700" dirty="0" smtClean="0">
                <a:solidFill>
                  <a:schemeClr val="tx1"/>
                </a:solidFill>
              </a:rPr>
              <a:t>(</a:t>
            </a:r>
            <a:r>
              <a:rPr lang="en-US" altLang="ja-JP" sz="700" dirty="0">
                <a:solidFill>
                  <a:schemeClr val="tx1"/>
                </a:solidFill>
              </a:rPr>
              <a:t>45</a:t>
            </a:r>
            <a:r>
              <a:rPr lang="en-US" altLang="ja-JP" sz="700" dirty="0" smtClean="0">
                <a:solidFill>
                  <a:schemeClr val="tx1"/>
                </a:solidFill>
              </a:rPr>
              <a:t>)</a:t>
            </a:r>
            <a:r>
              <a:rPr lang="ja-JP" altLang="en-US" sz="700" dirty="0" smtClean="0">
                <a:solidFill>
                  <a:schemeClr val="tx1"/>
                </a:solidFill>
              </a:rPr>
              <a:t>府立</a:t>
            </a:r>
            <a:r>
              <a:rPr lang="ja-JP" altLang="en-US" sz="700" dirty="0">
                <a:solidFill>
                  <a:schemeClr val="tx1"/>
                </a:solidFill>
              </a:rPr>
              <a:t>高校</a:t>
            </a:r>
            <a:r>
              <a:rPr lang="ja-JP" altLang="en-US" sz="700" dirty="0" smtClean="0">
                <a:solidFill>
                  <a:schemeClr val="tx1"/>
                </a:solidFill>
              </a:rPr>
              <a:t>の特色づくり</a:t>
            </a:r>
            <a:r>
              <a:rPr lang="ja-JP" altLang="en-US" sz="700" dirty="0">
                <a:solidFill>
                  <a:schemeClr val="tx1"/>
                </a:solidFill>
              </a:rPr>
              <a:t>など</a:t>
            </a:r>
            <a:endParaRPr lang="en-US" altLang="ja-JP" sz="700" dirty="0">
              <a:solidFill>
                <a:schemeClr val="tx1"/>
              </a:solidFill>
            </a:endParaRPr>
          </a:p>
          <a:p>
            <a:pPr marL="85725" indent="-85725">
              <a:lnSpc>
                <a:spcPts val="900"/>
              </a:lnSpc>
            </a:pPr>
            <a:r>
              <a:rPr lang="en-US" altLang="ja-JP" sz="700" dirty="0" smtClean="0">
                <a:solidFill>
                  <a:schemeClr val="tx1"/>
                </a:solidFill>
              </a:rPr>
              <a:t>(</a:t>
            </a:r>
            <a:r>
              <a:rPr lang="en-US" altLang="ja-JP" sz="700" dirty="0">
                <a:solidFill>
                  <a:schemeClr val="tx1"/>
                </a:solidFill>
              </a:rPr>
              <a:t>46</a:t>
            </a:r>
            <a:r>
              <a:rPr lang="en-US" altLang="ja-JP" sz="700" dirty="0" smtClean="0">
                <a:solidFill>
                  <a:schemeClr val="tx1"/>
                </a:solidFill>
              </a:rPr>
              <a:t>)</a:t>
            </a:r>
            <a:r>
              <a:rPr lang="ja-JP" altLang="en-US" sz="700" dirty="0" smtClean="0">
                <a:solidFill>
                  <a:schemeClr val="tx1"/>
                </a:solidFill>
              </a:rPr>
              <a:t>支援</a:t>
            </a:r>
            <a:r>
              <a:rPr lang="ja-JP" altLang="en-US" sz="700" dirty="0">
                <a:solidFill>
                  <a:schemeClr val="tx1"/>
                </a:solidFill>
              </a:rPr>
              <a:t>学校の整備など、障がいのある子どもへの支援</a:t>
            </a:r>
            <a:endParaRPr lang="en-US" altLang="ja-JP" sz="700" dirty="0">
              <a:solidFill>
                <a:schemeClr val="tx1"/>
              </a:solidFill>
            </a:endParaRPr>
          </a:p>
          <a:p>
            <a:pPr marL="85725" indent="-85725">
              <a:lnSpc>
                <a:spcPts val="900"/>
              </a:lnSpc>
            </a:pPr>
            <a:r>
              <a:rPr lang="en-US" altLang="ja-JP" sz="700" dirty="0" smtClean="0">
                <a:solidFill>
                  <a:schemeClr val="tx1"/>
                </a:solidFill>
              </a:rPr>
              <a:t>(</a:t>
            </a:r>
            <a:r>
              <a:rPr lang="en-US" altLang="ja-JP" sz="700" dirty="0">
                <a:solidFill>
                  <a:schemeClr val="tx1"/>
                </a:solidFill>
              </a:rPr>
              <a:t>47</a:t>
            </a:r>
            <a:r>
              <a:rPr lang="en-US" altLang="ja-JP" sz="700" dirty="0" smtClean="0">
                <a:solidFill>
                  <a:schemeClr val="tx1"/>
                </a:solidFill>
              </a:rPr>
              <a:t>)</a:t>
            </a:r>
            <a:r>
              <a:rPr lang="ja-JP" altLang="en-US" sz="700" dirty="0" smtClean="0">
                <a:solidFill>
                  <a:schemeClr val="tx1"/>
                </a:solidFill>
              </a:rPr>
              <a:t>校長</a:t>
            </a:r>
            <a:r>
              <a:rPr lang="ja-JP" altLang="en-US" sz="700" dirty="0">
                <a:solidFill>
                  <a:schemeClr val="tx1"/>
                </a:solidFill>
              </a:rPr>
              <a:t>マネジメントの推進</a:t>
            </a:r>
          </a:p>
          <a:p>
            <a:pPr marL="85725" indent="-85725">
              <a:lnSpc>
                <a:spcPts val="900"/>
              </a:lnSpc>
            </a:pPr>
            <a:r>
              <a:rPr lang="en-US" altLang="ja-JP" sz="700" dirty="0" smtClean="0">
                <a:solidFill>
                  <a:schemeClr val="tx1"/>
                </a:solidFill>
              </a:rPr>
              <a:t>(</a:t>
            </a:r>
            <a:r>
              <a:rPr lang="en-US" altLang="ja-JP" sz="700" dirty="0">
                <a:solidFill>
                  <a:schemeClr val="tx1"/>
                </a:solidFill>
              </a:rPr>
              <a:t>48</a:t>
            </a:r>
            <a:r>
              <a:rPr lang="en-US" altLang="ja-JP" sz="700" dirty="0" smtClean="0">
                <a:solidFill>
                  <a:schemeClr val="tx1"/>
                </a:solidFill>
              </a:rPr>
              <a:t>)</a:t>
            </a:r>
            <a:r>
              <a:rPr lang="ja-JP" altLang="en-US" sz="700" dirty="0" smtClean="0">
                <a:solidFill>
                  <a:schemeClr val="tx1"/>
                </a:solidFill>
              </a:rPr>
              <a:t>英語</a:t>
            </a:r>
            <a:r>
              <a:rPr lang="ja-JP" altLang="en-US" sz="700" dirty="0">
                <a:solidFill>
                  <a:schemeClr val="tx1"/>
                </a:solidFill>
              </a:rPr>
              <a:t>教育の推進</a:t>
            </a:r>
          </a:p>
          <a:p>
            <a:pPr marL="85725" indent="-85725">
              <a:lnSpc>
                <a:spcPts val="900"/>
              </a:lnSpc>
            </a:pPr>
            <a:r>
              <a:rPr lang="en-US" altLang="ja-JP" sz="700" dirty="0" smtClean="0">
                <a:solidFill>
                  <a:schemeClr val="tx1"/>
                </a:solidFill>
              </a:rPr>
              <a:t>(</a:t>
            </a:r>
            <a:r>
              <a:rPr lang="en-US" altLang="ja-JP" sz="700" dirty="0">
                <a:solidFill>
                  <a:schemeClr val="tx1"/>
                </a:solidFill>
              </a:rPr>
              <a:t>49</a:t>
            </a:r>
            <a:r>
              <a:rPr lang="en-US" altLang="ja-JP" sz="700" dirty="0" smtClean="0">
                <a:solidFill>
                  <a:schemeClr val="tx1"/>
                </a:solidFill>
              </a:rPr>
              <a:t>)</a:t>
            </a:r>
            <a:r>
              <a:rPr lang="ja-JP" altLang="en-US" sz="700" dirty="0" smtClean="0">
                <a:solidFill>
                  <a:schemeClr val="tx1"/>
                </a:solidFill>
              </a:rPr>
              <a:t>中学校</a:t>
            </a:r>
            <a:r>
              <a:rPr lang="ja-JP" altLang="en-US" sz="700" dirty="0">
                <a:solidFill>
                  <a:schemeClr val="tx1"/>
                </a:solidFill>
              </a:rPr>
              <a:t>給食導入促進</a:t>
            </a:r>
            <a:r>
              <a:rPr lang="ja-JP" altLang="en-US" sz="700" dirty="0" smtClean="0">
                <a:solidFill>
                  <a:schemeClr val="tx1"/>
                </a:solidFill>
              </a:rPr>
              <a:t>事業</a:t>
            </a:r>
            <a:endParaRPr lang="en-US" altLang="ja-JP" sz="700" dirty="0" smtClean="0">
              <a:solidFill>
                <a:schemeClr val="tx1"/>
              </a:solidFill>
            </a:endParaRPr>
          </a:p>
          <a:p>
            <a:pPr marL="85725" indent="-85725">
              <a:lnSpc>
                <a:spcPts val="900"/>
              </a:lnSpc>
            </a:pPr>
            <a:r>
              <a:rPr lang="en-US" altLang="ja-JP" sz="700" u="sng" dirty="0" smtClean="0">
                <a:solidFill>
                  <a:schemeClr val="tx1"/>
                </a:solidFill>
              </a:rPr>
              <a:t>(</a:t>
            </a:r>
            <a:r>
              <a:rPr lang="en-US" altLang="ja-JP" sz="700" u="sng" dirty="0">
                <a:solidFill>
                  <a:schemeClr val="tx1"/>
                </a:solidFill>
              </a:rPr>
              <a:t>50</a:t>
            </a:r>
            <a:r>
              <a:rPr lang="en-US" altLang="ja-JP" sz="700" u="sng" dirty="0" smtClean="0">
                <a:solidFill>
                  <a:schemeClr val="tx1"/>
                </a:solidFill>
              </a:rPr>
              <a:t>)</a:t>
            </a:r>
            <a:r>
              <a:rPr lang="ja-JP" altLang="en-US" sz="700" u="sng" dirty="0" smtClean="0">
                <a:solidFill>
                  <a:schemeClr val="tx1"/>
                </a:solidFill>
              </a:rPr>
              <a:t>教育庁の創設</a:t>
            </a:r>
            <a:endParaRPr lang="en-US" altLang="ja-JP" sz="700" u="sng" dirty="0" smtClean="0">
              <a:solidFill>
                <a:schemeClr val="tx1"/>
              </a:solidFill>
            </a:endParaRPr>
          </a:p>
          <a:p>
            <a:pPr marL="85725" indent="-85725">
              <a:lnSpc>
                <a:spcPts val="900"/>
              </a:lnSpc>
            </a:pPr>
            <a:r>
              <a:rPr lang="en-US" altLang="ja-JP" sz="700" u="sng" dirty="0" smtClean="0">
                <a:solidFill>
                  <a:schemeClr val="tx1"/>
                </a:solidFill>
              </a:rPr>
              <a:t>(</a:t>
            </a:r>
            <a:r>
              <a:rPr lang="en-US" altLang="ja-JP" sz="700" u="sng" dirty="0">
                <a:solidFill>
                  <a:schemeClr val="tx1"/>
                </a:solidFill>
              </a:rPr>
              <a:t>51</a:t>
            </a:r>
            <a:r>
              <a:rPr lang="en-US" altLang="ja-JP" sz="700" u="sng" dirty="0" smtClean="0">
                <a:solidFill>
                  <a:schemeClr val="tx1"/>
                </a:solidFill>
              </a:rPr>
              <a:t>)</a:t>
            </a:r>
            <a:r>
              <a:rPr lang="ja-JP" altLang="en-US" sz="700" u="sng" dirty="0">
                <a:solidFill>
                  <a:schemeClr val="tx1"/>
                </a:solidFill>
              </a:rPr>
              <a:t>公私</a:t>
            </a:r>
            <a:r>
              <a:rPr lang="ja-JP" altLang="en-US" sz="700" u="sng" dirty="0" smtClean="0">
                <a:solidFill>
                  <a:schemeClr val="tx1"/>
                </a:solidFill>
              </a:rPr>
              <a:t>連携の取組み</a:t>
            </a:r>
            <a:endParaRPr lang="en-US" altLang="ja-JP" sz="700" u="sng" dirty="0">
              <a:solidFill>
                <a:schemeClr val="tx1"/>
              </a:solidFill>
            </a:endParaRPr>
          </a:p>
          <a:p>
            <a:pPr marL="85725" indent="-85725">
              <a:lnSpc>
                <a:spcPts val="900"/>
              </a:lnSpc>
            </a:pPr>
            <a:r>
              <a:rPr lang="en-US" altLang="ja-JP" sz="700" u="sng" dirty="0" smtClean="0">
                <a:solidFill>
                  <a:schemeClr val="tx1"/>
                </a:solidFill>
              </a:rPr>
              <a:t>(</a:t>
            </a:r>
            <a:r>
              <a:rPr lang="en-US" altLang="ja-JP" sz="700" u="sng" dirty="0">
                <a:solidFill>
                  <a:schemeClr val="tx1"/>
                </a:solidFill>
              </a:rPr>
              <a:t>52</a:t>
            </a:r>
            <a:r>
              <a:rPr lang="en-US" altLang="ja-JP" sz="700" u="sng" dirty="0" smtClean="0">
                <a:solidFill>
                  <a:schemeClr val="tx1"/>
                </a:solidFill>
              </a:rPr>
              <a:t>)</a:t>
            </a:r>
            <a:r>
              <a:rPr lang="ja-JP" altLang="en-US" sz="700" u="sng" dirty="0" smtClean="0">
                <a:solidFill>
                  <a:schemeClr val="tx1"/>
                </a:solidFill>
              </a:rPr>
              <a:t>南河内地域における中高一貫校設置</a:t>
            </a:r>
            <a:endParaRPr lang="en-US" altLang="ja-JP" sz="700" u="sng" dirty="0">
              <a:solidFill>
                <a:schemeClr val="tx1"/>
              </a:solidFill>
            </a:endParaRPr>
          </a:p>
          <a:p>
            <a:pPr marL="85725" indent="-85725">
              <a:lnSpc>
                <a:spcPts val="900"/>
              </a:lnSpc>
            </a:pPr>
            <a:r>
              <a:rPr lang="en-US" altLang="ja-JP" sz="700" u="sng" dirty="0" smtClean="0">
                <a:solidFill>
                  <a:schemeClr val="tx1"/>
                </a:solidFill>
              </a:rPr>
              <a:t>(</a:t>
            </a:r>
            <a:r>
              <a:rPr lang="en-US" altLang="ja-JP" sz="700" u="sng" dirty="0">
                <a:solidFill>
                  <a:schemeClr val="tx1"/>
                </a:solidFill>
              </a:rPr>
              <a:t>53</a:t>
            </a:r>
            <a:r>
              <a:rPr lang="en-US" altLang="ja-JP" sz="700" u="sng" dirty="0" smtClean="0">
                <a:solidFill>
                  <a:schemeClr val="tx1"/>
                </a:solidFill>
              </a:rPr>
              <a:t>)</a:t>
            </a:r>
            <a:r>
              <a:rPr lang="ja-JP" altLang="en-US" sz="700" u="sng" dirty="0" smtClean="0">
                <a:solidFill>
                  <a:schemeClr val="tx1"/>
                </a:solidFill>
              </a:rPr>
              <a:t>小中学校生徒指導の推進</a:t>
            </a:r>
            <a:endParaRPr lang="en-US" altLang="ja-JP" sz="700" u="sng" dirty="0">
              <a:solidFill>
                <a:schemeClr val="tx1"/>
              </a:solidFill>
            </a:endParaRPr>
          </a:p>
          <a:p>
            <a:pPr marL="85725" indent="-85725">
              <a:lnSpc>
                <a:spcPts val="900"/>
              </a:lnSpc>
            </a:pPr>
            <a:r>
              <a:rPr lang="en-US" altLang="ja-JP" sz="700" u="sng" dirty="0" smtClean="0">
                <a:solidFill>
                  <a:schemeClr val="tx1"/>
                </a:solidFill>
              </a:rPr>
              <a:t>(</a:t>
            </a:r>
            <a:r>
              <a:rPr lang="en-US" altLang="ja-JP" sz="700" u="sng" dirty="0">
                <a:solidFill>
                  <a:schemeClr val="tx1"/>
                </a:solidFill>
              </a:rPr>
              <a:t>54</a:t>
            </a:r>
            <a:r>
              <a:rPr lang="en-US" altLang="ja-JP" sz="700" u="sng" dirty="0" smtClean="0">
                <a:solidFill>
                  <a:schemeClr val="tx1"/>
                </a:solidFill>
              </a:rPr>
              <a:t>) </a:t>
            </a:r>
            <a:r>
              <a:rPr lang="ja-JP" altLang="en-US" sz="700" u="sng" dirty="0" smtClean="0">
                <a:solidFill>
                  <a:schemeClr val="tx1"/>
                </a:solidFill>
              </a:rPr>
              <a:t>府立高校入学者選抜制度の改善</a:t>
            </a:r>
            <a:endParaRPr lang="en-US" altLang="ja-JP" sz="700" u="sng" dirty="0" smtClean="0">
              <a:solidFill>
                <a:schemeClr val="tx1"/>
              </a:solidFill>
            </a:endParaRPr>
          </a:p>
        </p:txBody>
      </p:sp>
      <p:sp>
        <p:nvSpPr>
          <p:cNvPr id="52" name="角丸四角形 51"/>
          <p:cNvSpPr/>
          <p:nvPr/>
        </p:nvSpPr>
        <p:spPr>
          <a:xfrm>
            <a:off x="238053" y="1016060"/>
            <a:ext cx="1980000" cy="324000"/>
          </a:xfrm>
          <a:prstGeom prst="roundRect">
            <a:avLst>
              <a:gd name="adj" fmla="val 891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＜２</a:t>
            </a:r>
            <a:r>
              <a:rPr lang="ja-JP" altLang="en-US" sz="800" b="1" dirty="0">
                <a:solidFill>
                  <a:schemeClr val="tx1"/>
                </a:solidFill>
              </a:rPr>
              <a:t>．</a:t>
            </a:r>
            <a:r>
              <a:rPr lang="ja-JP" altLang="en-US" sz="800" b="1" dirty="0" smtClean="0">
                <a:solidFill>
                  <a:schemeClr val="tx1"/>
                </a:solidFill>
              </a:rPr>
              <a:t>政策の刷新（空港）＞</a:t>
            </a:r>
          </a:p>
          <a:p>
            <a:pPr marL="85725" indent="-85725">
              <a:lnSpc>
                <a:spcPts val="900"/>
              </a:lnSpc>
            </a:pPr>
            <a:r>
              <a:rPr lang="en-US" altLang="ja-JP" sz="800" dirty="0" smtClean="0">
                <a:solidFill>
                  <a:schemeClr val="tx1"/>
                </a:solidFill>
              </a:rPr>
              <a:t>(</a:t>
            </a:r>
            <a:r>
              <a:rPr lang="en-US" altLang="ja-JP" sz="800" dirty="0">
                <a:solidFill>
                  <a:schemeClr val="tx1"/>
                </a:solidFill>
              </a:rPr>
              <a:t>78</a:t>
            </a:r>
            <a:r>
              <a:rPr lang="en-US" altLang="ja-JP" sz="800" dirty="0" smtClean="0">
                <a:solidFill>
                  <a:schemeClr val="tx1"/>
                </a:solidFill>
              </a:rPr>
              <a:t>)</a:t>
            </a:r>
            <a:r>
              <a:rPr lang="ja-JP" altLang="en-US" sz="800" dirty="0" smtClean="0">
                <a:solidFill>
                  <a:schemeClr val="tx1"/>
                </a:solidFill>
              </a:rPr>
              <a:t>関空・伊丹空港の経営統合</a:t>
            </a:r>
          </a:p>
        </p:txBody>
      </p:sp>
      <p:sp>
        <p:nvSpPr>
          <p:cNvPr id="77" name="角丸四角形 76"/>
          <p:cNvSpPr/>
          <p:nvPr/>
        </p:nvSpPr>
        <p:spPr>
          <a:xfrm>
            <a:off x="2313454" y="1285473"/>
            <a:ext cx="1980000" cy="288000"/>
          </a:xfrm>
          <a:prstGeom prst="roundRect">
            <a:avLst>
              <a:gd name="adj" fmla="val 891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＜５．政策の刷新（治水）＞</a:t>
            </a:r>
          </a:p>
          <a:p>
            <a:pPr marL="85725" indent="-85725">
              <a:lnSpc>
                <a:spcPts val="900"/>
              </a:lnSpc>
            </a:pPr>
            <a:r>
              <a:rPr lang="en-US" altLang="ja-JP" sz="800" dirty="0" smtClean="0">
                <a:solidFill>
                  <a:schemeClr val="tx1"/>
                </a:solidFill>
              </a:rPr>
              <a:t>(85)</a:t>
            </a:r>
            <a:r>
              <a:rPr lang="ja-JP" altLang="en-US" sz="800" dirty="0" smtClean="0">
                <a:solidFill>
                  <a:schemeClr val="tx1"/>
                </a:solidFill>
              </a:rPr>
              <a:t>治水対策の方針転換</a:t>
            </a:r>
          </a:p>
        </p:txBody>
      </p:sp>
      <p:sp>
        <p:nvSpPr>
          <p:cNvPr id="93" name="正方形/長方形 92"/>
          <p:cNvSpPr/>
          <p:nvPr/>
        </p:nvSpPr>
        <p:spPr>
          <a:xfrm>
            <a:off x="7250997" y="4699407"/>
            <a:ext cx="1635412" cy="483072"/>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ctr">
            <a:spAutoFit/>
          </a:bodyPr>
          <a:lstStyle/>
          <a:p>
            <a:pPr>
              <a:lnSpc>
                <a:spcPts val="800"/>
              </a:lnSpc>
            </a:pPr>
            <a:r>
              <a:rPr lang="ja-JP" altLang="en-US" sz="800" b="1" dirty="0" smtClean="0">
                <a:solidFill>
                  <a:schemeClr val="tx1"/>
                </a:solidFill>
              </a:rPr>
              <a:t>＜９．府市連携（事業連携）＞</a:t>
            </a:r>
          </a:p>
          <a:p>
            <a:pPr marL="85725" indent="-85725">
              <a:lnSpc>
                <a:spcPts val="800"/>
              </a:lnSpc>
            </a:pPr>
            <a:r>
              <a:rPr lang="en-US" altLang="ja-JP" sz="800" dirty="0" smtClean="0">
                <a:solidFill>
                  <a:schemeClr val="tx1"/>
                </a:solidFill>
              </a:rPr>
              <a:t>(</a:t>
            </a:r>
            <a:r>
              <a:rPr lang="en-US" altLang="ja-JP" sz="800" dirty="0">
                <a:solidFill>
                  <a:schemeClr val="tx1"/>
                </a:solidFill>
              </a:rPr>
              <a:t>64</a:t>
            </a:r>
            <a:r>
              <a:rPr lang="en-US" altLang="ja-JP" sz="800" dirty="0" smtClean="0">
                <a:solidFill>
                  <a:schemeClr val="tx1"/>
                </a:solidFill>
              </a:rPr>
              <a:t>)</a:t>
            </a:r>
            <a:r>
              <a:rPr lang="ja-JP" altLang="en-US" sz="700" dirty="0" smtClean="0">
                <a:solidFill>
                  <a:schemeClr val="tx1"/>
                </a:solidFill>
                <a:latin typeface="+mn-ea"/>
              </a:rPr>
              <a:t>府立特別支援学校／市立特別支援学校</a:t>
            </a:r>
            <a:endParaRPr lang="en-US" altLang="ja-JP" sz="700" dirty="0" smtClean="0">
              <a:solidFill>
                <a:schemeClr val="tx1"/>
              </a:solidFill>
              <a:latin typeface="+mn-ea"/>
            </a:endParaRPr>
          </a:p>
          <a:p>
            <a:pPr marL="85725" indent="-85725">
              <a:lnSpc>
                <a:spcPts val="800"/>
              </a:lnSpc>
            </a:pPr>
            <a:r>
              <a:rPr lang="en-US" altLang="ja-JP" sz="800" u="sng" dirty="0" smtClean="0">
                <a:solidFill>
                  <a:schemeClr val="tx1"/>
                </a:solidFill>
              </a:rPr>
              <a:t>(</a:t>
            </a:r>
            <a:r>
              <a:rPr lang="en-US" altLang="ja-JP" sz="800" dirty="0" smtClean="0">
                <a:solidFill>
                  <a:schemeClr val="tx1"/>
                </a:solidFill>
              </a:rPr>
              <a:t>65)</a:t>
            </a:r>
            <a:r>
              <a:rPr lang="ja-JP" altLang="en-US" sz="700" dirty="0" smtClean="0">
                <a:solidFill>
                  <a:schemeClr val="tx1"/>
                </a:solidFill>
              </a:rPr>
              <a:t>府立高校／市立高校</a:t>
            </a:r>
            <a:endParaRPr lang="en-US" altLang="ja-JP" sz="700" dirty="0">
              <a:solidFill>
                <a:schemeClr val="tx1"/>
              </a:solidFill>
            </a:endParaRPr>
          </a:p>
        </p:txBody>
      </p:sp>
      <p:sp>
        <p:nvSpPr>
          <p:cNvPr id="94" name="正方形/長方形 93"/>
          <p:cNvSpPr/>
          <p:nvPr/>
        </p:nvSpPr>
        <p:spPr>
          <a:xfrm>
            <a:off x="7249358" y="4328861"/>
            <a:ext cx="1635412" cy="36000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lstStyle/>
          <a:p>
            <a:pPr>
              <a:lnSpc>
                <a:spcPts val="800"/>
              </a:lnSpc>
            </a:pPr>
            <a:r>
              <a:rPr lang="ja-JP" altLang="en-US" sz="800" b="1" dirty="0" smtClean="0">
                <a:solidFill>
                  <a:schemeClr val="tx1"/>
                </a:solidFill>
              </a:rPr>
              <a:t>＜８．府市連携（組織統合）＞</a:t>
            </a:r>
            <a:endParaRPr lang="en-US" altLang="ja-JP" sz="800" b="1" dirty="0" smtClean="0">
              <a:solidFill>
                <a:schemeClr val="tx1"/>
              </a:solidFill>
            </a:endParaRPr>
          </a:p>
          <a:p>
            <a:pPr marL="85725" indent="-85725">
              <a:lnSpc>
                <a:spcPts val="800"/>
              </a:lnSpc>
            </a:pPr>
            <a:r>
              <a:rPr lang="en-US" altLang="ja-JP" sz="800" dirty="0" smtClean="0">
                <a:solidFill>
                  <a:schemeClr val="tx1"/>
                </a:solidFill>
              </a:rPr>
              <a:t>(</a:t>
            </a:r>
            <a:r>
              <a:rPr lang="en-US" altLang="ja-JP" sz="800" dirty="0">
                <a:solidFill>
                  <a:schemeClr val="tx1"/>
                </a:solidFill>
              </a:rPr>
              <a:t>63</a:t>
            </a:r>
            <a:r>
              <a:rPr lang="en-US" altLang="ja-JP" sz="800" dirty="0" smtClean="0">
                <a:solidFill>
                  <a:schemeClr val="tx1"/>
                </a:solidFill>
              </a:rPr>
              <a:t>)</a:t>
            </a:r>
            <a:r>
              <a:rPr lang="ja-JP" altLang="en-US" sz="700" dirty="0">
                <a:solidFill>
                  <a:schemeClr val="tx1"/>
                </a:solidFill>
                <a:latin typeface="+mn-ea"/>
              </a:rPr>
              <a:t>大阪急性期・総合医療</a:t>
            </a:r>
            <a:r>
              <a:rPr lang="ja-JP" altLang="en-US" sz="700" dirty="0" smtClean="0">
                <a:solidFill>
                  <a:schemeClr val="tx1"/>
                </a:solidFill>
                <a:latin typeface="+mn-ea"/>
              </a:rPr>
              <a:t>ｾﾝﾀｰ／市立住吉市民病院</a:t>
            </a:r>
          </a:p>
        </p:txBody>
      </p:sp>
      <p:sp>
        <p:nvSpPr>
          <p:cNvPr id="95" name="正方形/長方形 94"/>
          <p:cNvSpPr/>
          <p:nvPr/>
        </p:nvSpPr>
        <p:spPr>
          <a:xfrm>
            <a:off x="2312885" y="1651332"/>
            <a:ext cx="1980000" cy="28800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＜６．府市連携（組織統合）＞</a:t>
            </a:r>
          </a:p>
          <a:p>
            <a:pPr marL="85725" indent="-85725">
              <a:lnSpc>
                <a:spcPts val="900"/>
              </a:lnSpc>
            </a:pPr>
            <a:r>
              <a:rPr lang="en-US" altLang="ja-JP" sz="800" dirty="0" smtClean="0">
                <a:solidFill>
                  <a:schemeClr val="tx1"/>
                </a:solidFill>
              </a:rPr>
              <a:t>(</a:t>
            </a:r>
            <a:r>
              <a:rPr lang="en-US" altLang="ja-JP" sz="800" dirty="0">
                <a:solidFill>
                  <a:schemeClr val="tx1"/>
                </a:solidFill>
              </a:rPr>
              <a:t>86</a:t>
            </a:r>
            <a:r>
              <a:rPr lang="en-US" altLang="ja-JP" sz="800" dirty="0" smtClean="0">
                <a:solidFill>
                  <a:schemeClr val="tx1"/>
                </a:solidFill>
              </a:rPr>
              <a:t>)</a:t>
            </a:r>
            <a:r>
              <a:rPr lang="ja-JP" altLang="en-US" sz="800" dirty="0" smtClean="0">
                <a:solidFill>
                  <a:schemeClr val="tx1"/>
                </a:solidFill>
              </a:rPr>
              <a:t>府営港湾／市営港湾</a:t>
            </a:r>
            <a:endParaRPr lang="en-US" altLang="ja-JP" sz="800" dirty="0" smtClean="0">
              <a:solidFill>
                <a:schemeClr val="tx1"/>
              </a:solidFill>
            </a:endParaRPr>
          </a:p>
        </p:txBody>
      </p:sp>
      <p:sp>
        <p:nvSpPr>
          <p:cNvPr id="98" name="正方形/長方形 97"/>
          <p:cNvSpPr/>
          <p:nvPr/>
        </p:nvSpPr>
        <p:spPr>
          <a:xfrm>
            <a:off x="4734245" y="1109991"/>
            <a:ext cx="1731254" cy="297679"/>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＜２．府市連携（特区制度）＞</a:t>
            </a:r>
            <a:endParaRPr lang="en-US" altLang="ja-JP" sz="800" b="1" dirty="0" smtClean="0">
              <a:solidFill>
                <a:schemeClr val="tx1"/>
              </a:solidFill>
            </a:endParaRPr>
          </a:p>
          <a:p>
            <a:pPr marL="85725" indent="-85725">
              <a:lnSpc>
                <a:spcPts val="900"/>
              </a:lnSpc>
            </a:pPr>
            <a:r>
              <a:rPr lang="en-US" altLang="ja-JP" sz="800" dirty="0" smtClean="0">
                <a:solidFill>
                  <a:schemeClr val="tx1"/>
                </a:solidFill>
              </a:rPr>
              <a:t>(</a:t>
            </a:r>
            <a:r>
              <a:rPr lang="en-US" altLang="ja-JP" sz="800" dirty="0">
                <a:solidFill>
                  <a:schemeClr val="tx1"/>
                </a:solidFill>
              </a:rPr>
              <a:t>91</a:t>
            </a:r>
            <a:r>
              <a:rPr lang="en-US" altLang="ja-JP" sz="800" dirty="0" smtClean="0">
                <a:solidFill>
                  <a:schemeClr val="tx1"/>
                </a:solidFill>
              </a:rPr>
              <a:t>)</a:t>
            </a:r>
            <a:r>
              <a:rPr lang="ja-JP" altLang="en-US" sz="800" dirty="0">
                <a:solidFill>
                  <a:schemeClr val="tx1"/>
                </a:solidFill>
              </a:rPr>
              <a:t>特</a:t>
            </a:r>
            <a:r>
              <a:rPr lang="ja-JP" altLang="en-US" sz="800" dirty="0" smtClean="0">
                <a:solidFill>
                  <a:schemeClr val="tx1"/>
                </a:solidFill>
              </a:rPr>
              <a:t>区制度の活用</a:t>
            </a:r>
            <a:endParaRPr lang="en-US" altLang="ja-JP" sz="800" dirty="0">
              <a:solidFill>
                <a:schemeClr val="tx1"/>
              </a:solidFill>
            </a:endParaRPr>
          </a:p>
        </p:txBody>
      </p:sp>
      <p:sp>
        <p:nvSpPr>
          <p:cNvPr id="104" name="正方形/長方形 103"/>
          <p:cNvSpPr/>
          <p:nvPr/>
        </p:nvSpPr>
        <p:spPr>
          <a:xfrm>
            <a:off x="6568103" y="1988840"/>
            <a:ext cx="2287131" cy="50400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ja-JP" altLang="en-US" sz="800" b="1" dirty="0">
                <a:solidFill>
                  <a:schemeClr val="tx1"/>
                </a:solidFill>
              </a:rPr>
              <a:t>８</a:t>
            </a:r>
            <a:r>
              <a:rPr lang="ja-JP" altLang="en-US" sz="800" b="1" dirty="0" smtClean="0">
                <a:solidFill>
                  <a:schemeClr val="tx1"/>
                </a:solidFill>
              </a:rPr>
              <a:t>．府市連携（事業連携）＞</a:t>
            </a:r>
          </a:p>
          <a:p>
            <a:pPr marL="85725" indent="-85725">
              <a:lnSpc>
                <a:spcPts val="900"/>
              </a:lnSpc>
            </a:pPr>
            <a:r>
              <a:rPr lang="en-US" altLang="ja-JP" sz="800" dirty="0" smtClean="0">
                <a:solidFill>
                  <a:schemeClr val="tx1"/>
                </a:solidFill>
              </a:rPr>
              <a:t>(104)</a:t>
            </a:r>
            <a:r>
              <a:rPr lang="ja-JP" altLang="en-US" sz="700" dirty="0" smtClean="0">
                <a:solidFill>
                  <a:schemeClr val="tx1"/>
                </a:solidFill>
              </a:rPr>
              <a:t>大阪府立中之島図書館・大阪市中央公会堂の連携</a:t>
            </a:r>
            <a:endParaRPr lang="en-US" altLang="ja-JP" sz="700" dirty="0" smtClean="0">
              <a:solidFill>
                <a:schemeClr val="tx1"/>
              </a:solidFill>
            </a:endParaRPr>
          </a:p>
          <a:p>
            <a:pPr marL="85725" indent="-85725">
              <a:lnSpc>
                <a:spcPts val="900"/>
              </a:lnSpc>
            </a:pPr>
            <a:r>
              <a:rPr lang="en-US" altLang="ja-JP" sz="800" dirty="0" smtClean="0">
                <a:solidFill>
                  <a:schemeClr val="tx1"/>
                </a:solidFill>
              </a:rPr>
              <a:t>(105)</a:t>
            </a:r>
            <a:r>
              <a:rPr lang="ja-JP" altLang="en-US" sz="800" dirty="0" smtClean="0">
                <a:solidFill>
                  <a:schemeClr val="tx1"/>
                </a:solidFill>
              </a:rPr>
              <a:t>府市文化振興会議・ｱｰﾂｶｳﾝｼﾙ部会の設置</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(106)</a:t>
            </a:r>
            <a:r>
              <a:rPr lang="ja-JP" altLang="en-US" sz="800" dirty="0" smtClean="0">
                <a:solidFill>
                  <a:schemeClr val="tx1"/>
                </a:solidFill>
              </a:rPr>
              <a:t>都市魅力に関するイベントの開催</a:t>
            </a:r>
            <a:endParaRPr lang="en-US" altLang="ja-JP" sz="800" dirty="0" smtClean="0">
              <a:solidFill>
                <a:schemeClr val="tx1"/>
              </a:solidFill>
            </a:endParaRPr>
          </a:p>
        </p:txBody>
      </p:sp>
      <p:sp>
        <p:nvSpPr>
          <p:cNvPr id="86" name="角丸四角形 85"/>
          <p:cNvSpPr/>
          <p:nvPr/>
        </p:nvSpPr>
        <p:spPr>
          <a:xfrm>
            <a:off x="7252580" y="5122042"/>
            <a:ext cx="1700255" cy="1575512"/>
          </a:xfrm>
          <a:prstGeom prst="roundRect">
            <a:avLst>
              <a:gd name="adj" fmla="val 3591"/>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85725" indent="-85725">
              <a:lnSpc>
                <a:spcPts val="900"/>
              </a:lnSpc>
            </a:pPr>
            <a:r>
              <a:rPr lang="en-US" altLang="ja-JP" sz="600" dirty="0" smtClean="0">
                <a:solidFill>
                  <a:schemeClr val="tx1"/>
                </a:solidFill>
              </a:rPr>
              <a:t>(66)</a:t>
            </a:r>
            <a:r>
              <a:rPr lang="ja-JP" altLang="en-US" sz="600" dirty="0" smtClean="0">
                <a:solidFill>
                  <a:schemeClr val="tx1"/>
                </a:solidFill>
              </a:rPr>
              <a:t>総合</a:t>
            </a:r>
            <a:r>
              <a:rPr lang="ja-JP" altLang="en-US" sz="600" dirty="0">
                <a:solidFill>
                  <a:schemeClr val="tx1"/>
                </a:solidFill>
              </a:rPr>
              <a:t>治安対策の推進</a:t>
            </a:r>
          </a:p>
          <a:p>
            <a:pPr marL="85725" indent="-85725">
              <a:lnSpc>
                <a:spcPts val="900"/>
              </a:lnSpc>
            </a:pPr>
            <a:r>
              <a:rPr lang="en-US" altLang="ja-JP" sz="600" dirty="0" smtClean="0">
                <a:solidFill>
                  <a:schemeClr val="tx1"/>
                </a:solidFill>
              </a:rPr>
              <a:t>(67)</a:t>
            </a:r>
            <a:r>
              <a:rPr lang="ja-JP" altLang="en-US" sz="600" dirty="0" smtClean="0">
                <a:solidFill>
                  <a:schemeClr val="tx1"/>
                </a:solidFill>
              </a:rPr>
              <a:t>青少年</a:t>
            </a:r>
            <a:r>
              <a:rPr lang="ja-JP" altLang="en-US" sz="600" dirty="0">
                <a:solidFill>
                  <a:schemeClr val="tx1"/>
                </a:solidFill>
              </a:rPr>
              <a:t>の社会</a:t>
            </a:r>
            <a:r>
              <a:rPr lang="ja-JP" altLang="en-US" sz="600" dirty="0" smtClean="0">
                <a:solidFill>
                  <a:schemeClr val="tx1"/>
                </a:solidFill>
              </a:rPr>
              <a:t>参加</a:t>
            </a:r>
            <a:r>
              <a:rPr lang="ja-JP" altLang="en-US" sz="600" dirty="0">
                <a:solidFill>
                  <a:schemeClr val="tx1"/>
                </a:solidFill>
              </a:rPr>
              <a:t>･</a:t>
            </a:r>
            <a:r>
              <a:rPr lang="ja-JP" altLang="en-US" sz="600" dirty="0" smtClean="0">
                <a:solidFill>
                  <a:schemeClr val="tx1"/>
                </a:solidFill>
              </a:rPr>
              <a:t>自立</a:t>
            </a:r>
            <a:r>
              <a:rPr lang="ja-JP" altLang="en-US" sz="600" dirty="0">
                <a:solidFill>
                  <a:schemeClr val="tx1"/>
                </a:solidFill>
              </a:rPr>
              <a:t>に向けた</a:t>
            </a:r>
            <a:r>
              <a:rPr lang="ja-JP" altLang="en-US" sz="600" dirty="0" smtClean="0">
                <a:solidFill>
                  <a:schemeClr val="tx1"/>
                </a:solidFill>
              </a:rPr>
              <a:t>支援</a:t>
            </a:r>
            <a:endParaRPr lang="ja-JP" altLang="en-US" sz="600" dirty="0">
              <a:solidFill>
                <a:schemeClr val="tx1"/>
              </a:solidFill>
            </a:endParaRPr>
          </a:p>
          <a:p>
            <a:pPr marL="85725" indent="-85725">
              <a:lnSpc>
                <a:spcPts val="900"/>
              </a:lnSpc>
            </a:pPr>
            <a:r>
              <a:rPr lang="en-US" altLang="ja-JP" sz="600" dirty="0" smtClean="0">
                <a:solidFill>
                  <a:schemeClr val="tx1"/>
                </a:solidFill>
              </a:rPr>
              <a:t>(68)</a:t>
            </a:r>
            <a:r>
              <a:rPr lang="ja-JP" altLang="en-US" sz="600" dirty="0" smtClean="0">
                <a:solidFill>
                  <a:schemeClr val="tx1"/>
                </a:solidFill>
              </a:rPr>
              <a:t>あい</a:t>
            </a:r>
            <a:r>
              <a:rPr lang="ja-JP" altLang="en-US" sz="600" dirty="0" err="1">
                <a:solidFill>
                  <a:schemeClr val="tx1"/>
                </a:solidFill>
              </a:rPr>
              <a:t>りん</a:t>
            </a:r>
            <a:r>
              <a:rPr lang="ja-JP" altLang="en-US" sz="600" dirty="0">
                <a:solidFill>
                  <a:schemeClr val="tx1"/>
                </a:solidFill>
              </a:rPr>
              <a:t>地域の環境</a:t>
            </a:r>
            <a:r>
              <a:rPr lang="ja-JP" altLang="en-US" sz="600" dirty="0" smtClean="0">
                <a:solidFill>
                  <a:schemeClr val="tx1"/>
                </a:solidFill>
              </a:rPr>
              <a:t>整備</a:t>
            </a:r>
            <a:endParaRPr lang="en-US" altLang="ja-JP" sz="600" dirty="0" smtClean="0">
              <a:solidFill>
                <a:schemeClr val="tx1"/>
              </a:solidFill>
            </a:endParaRPr>
          </a:p>
          <a:p>
            <a:pPr marL="85725" indent="-85725">
              <a:lnSpc>
                <a:spcPts val="900"/>
              </a:lnSpc>
            </a:pPr>
            <a:r>
              <a:rPr lang="en-US" altLang="ja-JP" sz="600" dirty="0" smtClean="0">
                <a:solidFill>
                  <a:schemeClr val="tx1"/>
                </a:solidFill>
              </a:rPr>
              <a:t>(</a:t>
            </a:r>
            <a:r>
              <a:rPr lang="en-US" altLang="ja-JP" sz="600" dirty="0">
                <a:solidFill>
                  <a:schemeClr val="tx1"/>
                </a:solidFill>
              </a:rPr>
              <a:t>69</a:t>
            </a:r>
            <a:r>
              <a:rPr lang="en-US" altLang="ja-JP" sz="600" dirty="0" smtClean="0">
                <a:solidFill>
                  <a:schemeClr val="tx1"/>
                </a:solidFill>
              </a:rPr>
              <a:t>)</a:t>
            </a:r>
            <a:r>
              <a:rPr lang="ja-JP" altLang="en-US" sz="600" dirty="0">
                <a:solidFill>
                  <a:schemeClr val="tx1"/>
                </a:solidFill>
              </a:rPr>
              <a:t>児童虐待防止に向けた相談受付</a:t>
            </a:r>
            <a:r>
              <a:rPr lang="ja-JP" altLang="en-US" sz="600" dirty="0" smtClean="0">
                <a:solidFill>
                  <a:schemeClr val="tx1"/>
                </a:solidFill>
              </a:rPr>
              <a:t>体制見直し</a:t>
            </a:r>
            <a:endParaRPr lang="ja-JP" altLang="en-US" sz="600" dirty="0">
              <a:solidFill>
                <a:schemeClr val="tx1"/>
              </a:solidFill>
            </a:endParaRPr>
          </a:p>
          <a:p>
            <a:pPr marL="85725" indent="-85725">
              <a:lnSpc>
                <a:spcPts val="900"/>
              </a:lnSpc>
            </a:pPr>
            <a:r>
              <a:rPr lang="en-US" altLang="ja-JP" sz="600" dirty="0" smtClean="0">
                <a:solidFill>
                  <a:schemeClr val="tx1"/>
                </a:solidFill>
              </a:rPr>
              <a:t>(70</a:t>
            </a:r>
            <a:r>
              <a:rPr lang="en-US" altLang="ja-JP" sz="600" dirty="0">
                <a:solidFill>
                  <a:schemeClr val="tx1"/>
                </a:solidFill>
              </a:rPr>
              <a:t>)</a:t>
            </a:r>
            <a:r>
              <a:rPr lang="ja-JP" altLang="en-US" sz="600" dirty="0">
                <a:solidFill>
                  <a:schemeClr val="tx1"/>
                </a:solidFill>
              </a:rPr>
              <a:t>府立</a:t>
            </a:r>
            <a:r>
              <a:rPr lang="ja-JP" altLang="en-US" sz="600" dirty="0" smtClean="0">
                <a:solidFill>
                  <a:schemeClr val="tx1"/>
                </a:solidFill>
              </a:rPr>
              <a:t>金剛ｺﾛﾆｰ</a:t>
            </a:r>
            <a:r>
              <a:rPr lang="ja-JP" altLang="en-US" sz="600" dirty="0">
                <a:solidFill>
                  <a:schemeClr val="tx1"/>
                </a:solidFill>
              </a:rPr>
              <a:t>･</a:t>
            </a:r>
            <a:r>
              <a:rPr lang="ja-JP" altLang="en-US" sz="600" dirty="0" smtClean="0">
                <a:solidFill>
                  <a:schemeClr val="tx1"/>
                </a:solidFill>
              </a:rPr>
              <a:t>砂川</a:t>
            </a:r>
            <a:r>
              <a:rPr lang="ja-JP" altLang="en-US" sz="600" dirty="0">
                <a:solidFill>
                  <a:schemeClr val="tx1"/>
                </a:solidFill>
              </a:rPr>
              <a:t>厚生</a:t>
            </a:r>
            <a:r>
              <a:rPr lang="ja-JP" altLang="en-US" sz="600" dirty="0" smtClean="0">
                <a:solidFill>
                  <a:schemeClr val="tx1"/>
                </a:solidFill>
              </a:rPr>
              <a:t>福祉ｾﾝﾀｰ再編</a:t>
            </a:r>
            <a:r>
              <a:rPr lang="ja-JP" altLang="en-US" sz="600" dirty="0">
                <a:solidFill>
                  <a:schemeClr val="tx1"/>
                </a:solidFill>
              </a:rPr>
              <a:t>整備</a:t>
            </a:r>
          </a:p>
          <a:p>
            <a:pPr marL="85725" indent="-85725">
              <a:lnSpc>
                <a:spcPts val="900"/>
              </a:lnSpc>
            </a:pPr>
            <a:r>
              <a:rPr lang="en-US" altLang="ja-JP" sz="600" dirty="0" smtClean="0">
                <a:solidFill>
                  <a:schemeClr val="tx1"/>
                </a:solidFill>
              </a:rPr>
              <a:t>(</a:t>
            </a:r>
            <a:r>
              <a:rPr lang="en-US" altLang="ja-JP" sz="600" dirty="0">
                <a:solidFill>
                  <a:schemeClr val="tx1"/>
                </a:solidFill>
              </a:rPr>
              <a:t>71</a:t>
            </a:r>
            <a:r>
              <a:rPr lang="en-US" altLang="ja-JP" sz="600" dirty="0" smtClean="0">
                <a:solidFill>
                  <a:schemeClr val="tx1"/>
                </a:solidFill>
              </a:rPr>
              <a:t>)</a:t>
            </a:r>
            <a:r>
              <a:rPr lang="ja-JP" altLang="en-US" sz="600" dirty="0" err="1">
                <a:solidFill>
                  <a:schemeClr val="tx1"/>
                </a:solidFill>
              </a:rPr>
              <a:t>発達障がい</a:t>
            </a:r>
            <a:r>
              <a:rPr lang="ja-JP" altLang="en-US" sz="600" dirty="0">
                <a:solidFill>
                  <a:schemeClr val="tx1"/>
                </a:solidFill>
              </a:rPr>
              <a:t>児者</a:t>
            </a:r>
            <a:r>
              <a:rPr lang="ja-JP" altLang="en-US" sz="600" dirty="0" smtClean="0">
                <a:solidFill>
                  <a:schemeClr val="tx1"/>
                </a:solidFill>
              </a:rPr>
              <a:t>の早期発見とライフステージ</a:t>
            </a:r>
            <a:r>
              <a:rPr lang="ja-JP" altLang="en-US" sz="600" dirty="0">
                <a:solidFill>
                  <a:schemeClr val="tx1"/>
                </a:solidFill>
              </a:rPr>
              <a:t>に応じた</a:t>
            </a:r>
            <a:r>
              <a:rPr lang="ja-JP" altLang="en-US" sz="600" dirty="0" smtClean="0">
                <a:solidFill>
                  <a:schemeClr val="tx1"/>
                </a:solidFill>
              </a:rPr>
              <a:t>支援</a:t>
            </a:r>
            <a:endParaRPr lang="en-US" altLang="ja-JP" sz="600" dirty="0" smtClean="0">
              <a:solidFill>
                <a:schemeClr val="tx1"/>
              </a:solidFill>
            </a:endParaRPr>
          </a:p>
          <a:p>
            <a:pPr marL="85725" indent="-85725">
              <a:lnSpc>
                <a:spcPts val="900"/>
              </a:lnSpc>
            </a:pPr>
            <a:r>
              <a:rPr lang="en-US" altLang="ja-JP" sz="600" u="sng" dirty="0" smtClean="0">
                <a:solidFill>
                  <a:schemeClr val="tx1"/>
                </a:solidFill>
              </a:rPr>
              <a:t>(</a:t>
            </a:r>
            <a:r>
              <a:rPr lang="en-US" altLang="ja-JP" sz="600" u="sng" dirty="0">
                <a:solidFill>
                  <a:schemeClr val="tx1"/>
                </a:solidFill>
              </a:rPr>
              <a:t>72</a:t>
            </a:r>
            <a:r>
              <a:rPr lang="en-US" altLang="ja-JP" sz="600" u="sng" dirty="0" smtClean="0">
                <a:solidFill>
                  <a:schemeClr val="tx1"/>
                </a:solidFill>
              </a:rPr>
              <a:t>)</a:t>
            </a:r>
            <a:r>
              <a:rPr lang="ja-JP" altLang="en-US" sz="600" u="sng" dirty="0">
                <a:solidFill>
                  <a:schemeClr val="tx1"/>
                </a:solidFill>
              </a:rPr>
              <a:t>福祉関連情報発信</a:t>
            </a:r>
            <a:r>
              <a:rPr lang="ja-JP" altLang="en-US" sz="600" u="sng" dirty="0" smtClean="0">
                <a:solidFill>
                  <a:schemeClr val="tx1"/>
                </a:solidFill>
              </a:rPr>
              <a:t>・コミュニケーション支援拠点</a:t>
            </a:r>
            <a:r>
              <a:rPr lang="ja-JP" altLang="en-US" sz="600" u="sng" dirty="0">
                <a:solidFill>
                  <a:schemeClr val="tx1"/>
                </a:solidFill>
              </a:rPr>
              <a:t>（仮称）の</a:t>
            </a:r>
            <a:r>
              <a:rPr lang="ja-JP" altLang="en-US" sz="600" u="sng" dirty="0" smtClean="0">
                <a:solidFill>
                  <a:schemeClr val="tx1"/>
                </a:solidFill>
              </a:rPr>
              <a:t>整備</a:t>
            </a:r>
            <a:endParaRPr lang="en-US" altLang="ja-JP" sz="600" u="sng" dirty="0" smtClean="0">
              <a:solidFill>
                <a:schemeClr val="tx1"/>
              </a:solidFill>
            </a:endParaRPr>
          </a:p>
          <a:p>
            <a:pPr marL="85725" indent="-85725">
              <a:lnSpc>
                <a:spcPts val="900"/>
              </a:lnSpc>
            </a:pPr>
            <a:r>
              <a:rPr lang="en-US" altLang="ja-JP" sz="600" dirty="0" smtClean="0">
                <a:solidFill>
                  <a:schemeClr val="tx1"/>
                </a:solidFill>
              </a:rPr>
              <a:t>(73</a:t>
            </a:r>
            <a:r>
              <a:rPr lang="en-US" altLang="ja-JP" sz="600" dirty="0">
                <a:solidFill>
                  <a:schemeClr val="tx1"/>
                </a:solidFill>
              </a:rPr>
              <a:t>)</a:t>
            </a:r>
            <a:r>
              <a:rPr lang="ja-JP" altLang="en-US" sz="600" dirty="0">
                <a:solidFill>
                  <a:schemeClr val="tx1"/>
                </a:solidFill>
              </a:rPr>
              <a:t>危険ドラッグ対策の</a:t>
            </a:r>
            <a:r>
              <a:rPr lang="ja-JP" altLang="en-US" sz="600" dirty="0" smtClean="0">
                <a:solidFill>
                  <a:schemeClr val="tx1"/>
                </a:solidFill>
              </a:rPr>
              <a:t>強化</a:t>
            </a:r>
            <a:endParaRPr lang="en-US" altLang="ja-JP" sz="600" dirty="0" smtClean="0">
              <a:solidFill>
                <a:schemeClr val="tx1"/>
              </a:solidFill>
            </a:endParaRPr>
          </a:p>
          <a:p>
            <a:pPr marL="85725" indent="-85725">
              <a:lnSpc>
                <a:spcPts val="900"/>
              </a:lnSpc>
            </a:pPr>
            <a:r>
              <a:rPr lang="en-US" altLang="ja-JP" sz="600" dirty="0" smtClean="0">
                <a:solidFill>
                  <a:schemeClr val="tx1"/>
                </a:solidFill>
              </a:rPr>
              <a:t>(</a:t>
            </a:r>
            <a:r>
              <a:rPr lang="en-US" altLang="ja-JP" sz="600" dirty="0">
                <a:solidFill>
                  <a:schemeClr val="tx1"/>
                </a:solidFill>
              </a:rPr>
              <a:t>74</a:t>
            </a:r>
            <a:r>
              <a:rPr lang="en-US" altLang="ja-JP" sz="600" dirty="0" smtClean="0">
                <a:solidFill>
                  <a:schemeClr val="tx1"/>
                </a:solidFill>
              </a:rPr>
              <a:t>)</a:t>
            </a:r>
            <a:r>
              <a:rPr lang="ja-JP" altLang="en-US" sz="600" dirty="0" smtClean="0">
                <a:solidFill>
                  <a:schemeClr val="tx1"/>
                </a:solidFill>
              </a:rPr>
              <a:t>「</a:t>
            </a:r>
            <a:r>
              <a:rPr lang="en-US" altLang="ja-JP" sz="600" dirty="0">
                <a:solidFill>
                  <a:schemeClr val="tx1"/>
                </a:solidFill>
              </a:rPr>
              <a:t>OSAKA</a:t>
            </a:r>
            <a:r>
              <a:rPr lang="ja-JP" altLang="en-US" sz="600" dirty="0">
                <a:solidFill>
                  <a:schemeClr val="tx1"/>
                </a:solidFill>
              </a:rPr>
              <a:t>しごとﾌｨｰﾙﾄﾞ」の設置に</a:t>
            </a:r>
            <a:r>
              <a:rPr lang="ja-JP" altLang="en-US" sz="600" dirty="0" smtClean="0">
                <a:solidFill>
                  <a:schemeClr val="tx1"/>
                </a:solidFill>
              </a:rPr>
              <a:t>よる雇用</a:t>
            </a:r>
            <a:r>
              <a:rPr lang="ja-JP" altLang="en-US" sz="600" dirty="0">
                <a:solidFill>
                  <a:schemeClr val="tx1"/>
                </a:solidFill>
              </a:rPr>
              <a:t>促進</a:t>
            </a:r>
          </a:p>
          <a:p>
            <a:pPr marL="85725" indent="-85725">
              <a:lnSpc>
                <a:spcPts val="900"/>
              </a:lnSpc>
            </a:pPr>
            <a:r>
              <a:rPr lang="en-US" altLang="ja-JP" sz="600" dirty="0" smtClean="0">
                <a:solidFill>
                  <a:schemeClr val="tx1"/>
                </a:solidFill>
              </a:rPr>
              <a:t>(75)</a:t>
            </a:r>
            <a:r>
              <a:rPr lang="ja-JP" altLang="en-US" sz="600" dirty="0" smtClean="0">
                <a:solidFill>
                  <a:schemeClr val="tx1"/>
                </a:solidFill>
              </a:rPr>
              <a:t> 「</a:t>
            </a:r>
            <a:r>
              <a:rPr lang="ja-JP" altLang="en-US" sz="600" dirty="0">
                <a:solidFill>
                  <a:schemeClr val="tx1"/>
                </a:solidFill>
              </a:rPr>
              <a:t>ハートフル条例」</a:t>
            </a:r>
            <a:r>
              <a:rPr lang="ja-JP" altLang="en-US" sz="600" dirty="0" smtClean="0">
                <a:solidFill>
                  <a:schemeClr val="tx1"/>
                </a:solidFill>
              </a:rPr>
              <a:t>、「</a:t>
            </a:r>
            <a:r>
              <a:rPr lang="ja-JP" altLang="en-US" sz="600" dirty="0">
                <a:solidFill>
                  <a:schemeClr val="tx1"/>
                </a:solidFill>
              </a:rPr>
              <a:t>ハートフル税制」の</a:t>
            </a:r>
            <a:r>
              <a:rPr lang="ja-JP" altLang="en-US" sz="600" dirty="0" smtClean="0">
                <a:solidFill>
                  <a:schemeClr val="tx1"/>
                </a:solidFill>
              </a:rPr>
              <a:t>実施</a:t>
            </a:r>
            <a:endParaRPr lang="en-US" altLang="ja-JP" sz="600" dirty="0" smtClean="0">
              <a:solidFill>
                <a:schemeClr val="tx1"/>
              </a:solidFill>
            </a:endParaRPr>
          </a:p>
          <a:p>
            <a:pPr marL="85725" indent="-85725">
              <a:lnSpc>
                <a:spcPts val="900"/>
              </a:lnSpc>
            </a:pPr>
            <a:r>
              <a:rPr lang="en-US" altLang="ja-JP" sz="600" dirty="0" smtClean="0">
                <a:solidFill>
                  <a:schemeClr val="tx1"/>
                </a:solidFill>
              </a:rPr>
              <a:t>(76)NPO</a:t>
            </a:r>
            <a:r>
              <a:rPr lang="ja-JP" altLang="en-US" sz="600" dirty="0">
                <a:solidFill>
                  <a:schemeClr val="tx1"/>
                </a:solidFill>
              </a:rPr>
              <a:t>の活動基盤づくり、自立</a:t>
            </a:r>
            <a:r>
              <a:rPr lang="ja-JP" altLang="en-US" sz="600" dirty="0" smtClean="0">
                <a:solidFill>
                  <a:schemeClr val="tx1"/>
                </a:solidFill>
              </a:rPr>
              <a:t>運営のサポート</a:t>
            </a:r>
          </a:p>
        </p:txBody>
      </p:sp>
      <p:sp>
        <p:nvSpPr>
          <p:cNvPr id="88" name="角丸四角形 87"/>
          <p:cNvSpPr/>
          <p:nvPr/>
        </p:nvSpPr>
        <p:spPr>
          <a:xfrm>
            <a:off x="2297094" y="2016746"/>
            <a:ext cx="1980000" cy="572280"/>
          </a:xfrm>
          <a:prstGeom prst="roundRect">
            <a:avLst>
              <a:gd name="adj" fmla="val 3591"/>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85725" indent="-85725">
              <a:lnSpc>
                <a:spcPts val="900"/>
              </a:lnSpc>
            </a:pPr>
            <a:r>
              <a:rPr lang="en-US" altLang="ja-JP" sz="800" dirty="0" smtClean="0">
                <a:solidFill>
                  <a:schemeClr val="tx1"/>
                </a:solidFill>
              </a:rPr>
              <a:t>(</a:t>
            </a:r>
            <a:r>
              <a:rPr lang="en-US" altLang="ja-JP" sz="800" dirty="0">
                <a:solidFill>
                  <a:schemeClr val="tx1"/>
                </a:solidFill>
              </a:rPr>
              <a:t>87</a:t>
            </a:r>
            <a:r>
              <a:rPr lang="en-US" altLang="ja-JP" sz="800" dirty="0" smtClean="0">
                <a:solidFill>
                  <a:schemeClr val="tx1"/>
                </a:solidFill>
              </a:rPr>
              <a:t>)</a:t>
            </a:r>
            <a:r>
              <a:rPr lang="ja-JP" altLang="en-US" sz="800" dirty="0">
                <a:solidFill>
                  <a:schemeClr val="tx1"/>
                </a:solidFill>
              </a:rPr>
              <a:t>インフラ・アセットマネジメント（維持管理の重点化）</a:t>
            </a:r>
          </a:p>
          <a:p>
            <a:pPr marL="85725" indent="-85725">
              <a:lnSpc>
                <a:spcPts val="900"/>
              </a:lnSpc>
            </a:pPr>
            <a:r>
              <a:rPr lang="en-US" altLang="ja-JP" sz="800" dirty="0" smtClean="0">
                <a:solidFill>
                  <a:schemeClr val="tx1"/>
                </a:solidFill>
              </a:rPr>
              <a:t>(</a:t>
            </a:r>
            <a:r>
              <a:rPr lang="en-US" altLang="ja-JP" sz="800" dirty="0">
                <a:solidFill>
                  <a:schemeClr val="tx1"/>
                </a:solidFill>
              </a:rPr>
              <a:t>88</a:t>
            </a:r>
            <a:r>
              <a:rPr lang="en-US" altLang="ja-JP" sz="800" dirty="0" smtClean="0">
                <a:solidFill>
                  <a:schemeClr val="tx1"/>
                </a:solidFill>
              </a:rPr>
              <a:t>)</a:t>
            </a:r>
            <a:r>
              <a:rPr lang="ja-JP" altLang="en-US" sz="800" dirty="0" smtClean="0">
                <a:solidFill>
                  <a:schemeClr val="tx1"/>
                </a:solidFill>
              </a:rPr>
              <a:t>泉北</a:t>
            </a:r>
            <a:r>
              <a:rPr lang="ja-JP" altLang="en-US" sz="800" dirty="0">
                <a:solidFill>
                  <a:schemeClr val="tx1"/>
                </a:solidFill>
              </a:rPr>
              <a:t>ニュータウンのまちづくりの方向性を示すビジョン策定と体制の</a:t>
            </a:r>
            <a:r>
              <a:rPr lang="ja-JP" altLang="en-US" sz="800" dirty="0" smtClean="0">
                <a:solidFill>
                  <a:schemeClr val="tx1"/>
                </a:solidFill>
              </a:rPr>
              <a:t>構築</a:t>
            </a:r>
          </a:p>
        </p:txBody>
      </p:sp>
      <p:sp>
        <p:nvSpPr>
          <p:cNvPr id="89" name="角丸四角形 88"/>
          <p:cNvSpPr/>
          <p:nvPr/>
        </p:nvSpPr>
        <p:spPr>
          <a:xfrm>
            <a:off x="6560704" y="2494724"/>
            <a:ext cx="2269336" cy="616568"/>
          </a:xfrm>
          <a:prstGeom prst="roundRect">
            <a:avLst>
              <a:gd name="adj" fmla="val 3591"/>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85725" indent="-85725">
              <a:lnSpc>
                <a:spcPts val="900"/>
              </a:lnSpc>
            </a:pPr>
            <a:r>
              <a:rPr lang="en-US" altLang="ja-JP" sz="800" dirty="0" smtClean="0">
                <a:solidFill>
                  <a:schemeClr val="tx1"/>
                </a:solidFill>
              </a:rPr>
              <a:t>(107)</a:t>
            </a:r>
            <a:r>
              <a:rPr lang="ja-JP" altLang="en-US" sz="800" dirty="0" smtClean="0">
                <a:solidFill>
                  <a:schemeClr val="tx1"/>
                </a:solidFill>
              </a:rPr>
              <a:t>金融</a:t>
            </a:r>
            <a:r>
              <a:rPr lang="ja-JP" altLang="en-US" sz="800" dirty="0">
                <a:solidFill>
                  <a:schemeClr val="tx1"/>
                </a:solidFill>
              </a:rPr>
              <a:t>機関提案型</a:t>
            </a:r>
            <a:r>
              <a:rPr lang="ja-JP" altLang="en-US" sz="800" dirty="0" smtClean="0">
                <a:solidFill>
                  <a:schemeClr val="tx1"/>
                </a:solidFill>
              </a:rPr>
              <a:t>の融資制度の</a:t>
            </a:r>
            <a:r>
              <a:rPr lang="ja-JP" altLang="en-US" sz="800" dirty="0">
                <a:solidFill>
                  <a:schemeClr val="tx1"/>
                </a:solidFill>
              </a:rPr>
              <a:t>創設</a:t>
            </a:r>
          </a:p>
          <a:p>
            <a:pPr marL="85725" indent="-85725">
              <a:lnSpc>
                <a:spcPts val="900"/>
              </a:lnSpc>
            </a:pPr>
            <a:r>
              <a:rPr lang="en-US" altLang="ja-JP" sz="800" dirty="0" smtClean="0">
                <a:solidFill>
                  <a:schemeClr val="tx1"/>
                </a:solidFill>
              </a:rPr>
              <a:t>(108)</a:t>
            </a:r>
            <a:r>
              <a:rPr lang="ja-JP" altLang="en-US" sz="800" dirty="0" smtClean="0">
                <a:solidFill>
                  <a:schemeClr val="tx1"/>
                </a:solidFill>
              </a:rPr>
              <a:t>新た</a:t>
            </a:r>
            <a:r>
              <a:rPr lang="ja-JP" altLang="en-US" sz="800" dirty="0">
                <a:solidFill>
                  <a:schemeClr val="tx1"/>
                </a:solidFill>
              </a:rPr>
              <a:t>なエネルギー社会の構築</a:t>
            </a:r>
          </a:p>
          <a:p>
            <a:pPr marL="85725" indent="-85725">
              <a:lnSpc>
                <a:spcPts val="900"/>
              </a:lnSpc>
            </a:pPr>
            <a:r>
              <a:rPr lang="en-US" altLang="ja-JP" sz="800" dirty="0" smtClean="0">
                <a:solidFill>
                  <a:schemeClr val="tx1"/>
                </a:solidFill>
              </a:rPr>
              <a:t>(109)</a:t>
            </a:r>
            <a:r>
              <a:rPr lang="ja-JP" altLang="en-US" sz="800" dirty="0">
                <a:solidFill>
                  <a:schemeClr val="tx1"/>
                </a:solidFill>
              </a:rPr>
              <a:t>みどりの風を感じる大都市・大阪の</a:t>
            </a:r>
            <a:r>
              <a:rPr lang="ja-JP" altLang="en-US" sz="800" dirty="0" smtClean="0">
                <a:solidFill>
                  <a:schemeClr val="tx1"/>
                </a:solidFill>
              </a:rPr>
              <a:t>実現</a:t>
            </a:r>
            <a:endParaRPr lang="ja-JP" altLang="en-US" sz="800" dirty="0">
              <a:solidFill>
                <a:schemeClr val="tx1"/>
              </a:solidFill>
            </a:endParaRPr>
          </a:p>
          <a:p>
            <a:pPr marL="85725" indent="-85725">
              <a:lnSpc>
                <a:spcPts val="900"/>
              </a:lnSpc>
            </a:pPr>
            <a:r>
              <a:rPr lang="en-US" altLang="ja-JP" sz="800" dirty="0" smtClean="0">
                <a:solidFill>
                  <a:schemeClr val="tx1"/>
                </a:solidFill>
              </a:rPr>
              <a:t>(110)</a:t>
            </a:r>
            <a:r>
              <a:rPr lang="ja-JP" altLang="en-US" sz="800" dirty="0" smtClean="0">
                <a:solidFill>
                  <a:schemeClr val="tx1"/>
                </a:solidFill>
              </a:rPr>
              <a:t>「</a:t>
            </a:r>
            <a:r>
              <a:rPr lang="ja-JP" altLang="en-US" sz="800" dirty="0">
                <a:solidFill>
                  <a:schemeClr val="tx1"/>
                </a:solidFill>
              </a:rPr>
              <a:t>大阪産（もん）」ﾌﾞﾗﾝﾄﾞの</a:t>
            </a:r>
            <a:r>
              <a:rPr lang="ja-JP" altLang="en-US" sz="800" dirty="0" smtClean="0">
                <a:solidFill>
                  <a:schemeClr val="tx1"/>
                </a:solidFill>
              </a:rPr>
              <a:t>発信</a:t>
            </a:r>
            <a:endParaRPr lang="ja-JP" altLang="en-US" sz="800" dirty="0">
              <a:solidFill>
                <a:schemeClr val="tx1"/>
              </a:solidFill>
            </a:endParaRPr>
          </a:p>
        </p:txBody>
      </p:sp>
      <p:sp>
        <p:nvSpPr>
          <p:cNvPr id="42" name="正方形/長方形 41"/>
          <p:cNvSpPr/>
          <p:nvPr/>
        </p:nvSpPr>
        <p:spPr>
          <a:xfrm>
            <a:off x="4734245" y="1866798"/>
            <a:ext cx="1731254" cy="28800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＜４．府市連携（ＩＲ）＞</a:t>
            </a:r>
            <a:endParaRPr lang="en-US" altLang="ja-JP" sz="800" b="1" dirty="0" smtClean="0">
              <a:solidFill>
                <a:schemeClr val="tx1"/>
              </a:solidFill>
            </a:endParaRPr>
          </a:p>
          <a:p>
            <a:pPr marL="85725" indent="-85725">
              <a:lnSpc>
                <a:spcPts val="900"/>
              </a:lnSpc>
            </a:pPr>
            <a:r>
              <a:rPr lang="en-US" altLang="ja-JP" sz="800" dirty="0" smtClean="0">
                <a:solidFill>
                  <a:schemeClr val="tx1"/>
                </a:solidFill>
              </a:rPr>
              <a:t>(</a:t>
            </a:r>
            <a:r>
              <a:rPr lang="en-US" altLang="ja-JP" sz="800" dirty="0">
                <a:solidFill>
                  <a:schemeClr val="tx1"/>
                </a:solidFill>
              </a:rPr>
              <a:t>93</a:t>
            </a:r>
            <a:r>
              <a:rPr lang="en-US" altLang="ja-JP" sz="800" dirty="0" smtClean="0">
                <a:solidFill>
                  <a:schemeClr val="tx1"/>
                </a:solidFill>
              </a:rPr>
              <a:t>)</a:t>
            </a:r>
            <a:r>
              <a:rPr lang="ja-JP" altLang="en-US" sz="800" dirty="0">
                <a:solidFill>
                  <a:schemeClr val="tx1"/>
                </a:solidFill>
              </a:rPr>
              <a:t>ＩＲ実現に向けた</a:t>
            </a:r>
            <a:r>
              <a:rPr lang="ja-JP" altLang="en-US" sz="800" dirty="0" smtClean="0">
                <a:solidFill>
                  <a:schemeClr val="tx1"/>
                </a:solidFill>
              </a:rPr>
              <a:t>検討</a:t>
            </a:r>
            <a:endParaRPr lang="en-US" altLang="ja-JP" sz="800" dirty="0" smtClean="0">
              <a:solidFill>
                <a:schemeClr val="tx1"/>
              </a:solidFill>
            </a:endParaRPr>
          </a:p>
        </p:txBody>
      </p:sp>
      <p:sp>
        <p:nvSpPr>
          <p:cNvPr id="47" name="正方形/長方形 46"/>
          <p:cNvSpPr/>
          <p:nvPr/>
        </p:nvSpPr>
        <p:spPr>
          <a:xfrm>
            <a:off x="6572988" y="370462"/>
            <a:ext cx="2278482" cy="75196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ja-JP" altLang="en-US" sz="800" b="1" dirty="0">
                <a:solidFill>
                  <a:schemeClr val="tx1"/>
                </a:solidFill>
              </a:rPr>
              <a:t>６</a:t>
            </a:r>
            <a:r>
              <a:rPr lang="ja-JP" altLang="en-US" sz="800" b="1" dirty="0" smtClean="0">
                <a:solidFill>
                  <a:schemeClr val="tx1"/>
                </a:solidFill>
              </a:rPr>
              <a:t>．府市連携（戦略会議）＞</a:t>
            </a:r>
          </a:p>
          <a:p>
            <a:pPr>
              <a:lnSpc>
                <a:spcPts val="900"/>
              </a:lnSpc>
            </a:pPr>
            <a:r>
              <a:rPr lang="en-US" altLang="ja-JP" sz="800" dirty="0" smtClean="0">
                <a:solidFill>
                  <a:schemeClr val="tx1"/>
                </a:solidFill>
              </a:rPr>
              <a:t>(</a:t>
            </a:r>
            <a:r>
              <a:rPr lang="en-US" altLang="ja-JP" sz="800" dirty="0">
                <a:solidFill>
                  <a:schemeClr val="tx1"/>
                </a:solidFill>
              </a:rPr>
              <a:t>95</a:t>
            </a:r>
            <a:r>
              <a:rPr lang="en-US" altLang="ja-JP" sz="800" dirty="0" smtClean="0">
                <a:solidFill>
                  <a:schemeClr val="tx1"/>
                </a:solidFill>
              </a:rPr>
              <a:t>)</a:t>
            </a:r>
            <a:r>
              <a:rPr lang="ja-JP" altLang="en-US" sz="800" dirty="0" smtClean="0">
                <a:solidFill>
                  <a:schemeClr val="tx1"/>
                </a:solidFill>
              </a:rPr>
              <a:t>大阪府市都市魅力戦略推進会議</a:t>
            </a:r>
            <a:endParaRPr lang="en-US" altLang="ja-JP" sz="800" dirty="0" smtClean="0">
              <a:solidFill>
                <a:schemeClr val="tx1"/>
              </a:solidFill>
            </a:endParaRPr>
          </a:p>
          <a:p>
            <a:pPr>
              <a:lnSpc>
                <a:spcPts val="900"/>
              </a:lnSpc>
            </a:pPr>
            <a:r>
              <a:rPr lang="en-US" altLang="ja-JP" sz="800" dirty="0" smtClean="0">
                <a:solidFill>
                  <a:schemeClr val="tx1"/>
                </a:solidFill>
              </a:rPr>
              <a:t>(</a:t>
            </a:r>
            <a:r>
              <a:rPr lang="en-US" altLang="ja-JP" sz="800" dirty="0">
                <a:solidFill>
                  <a:schemeClr val="tx1"/>
                </a:solidFill>
              </a:rPr>
              <a:t>96</a:t>
            </a:r>
            <a:r>
              <a:rPr lang="en-US" altLang="ja-JP" sz="800" dirty="0" smtClean="0">
                <a:solidFill>
                  <a:schemeClr val="tx1"/>
                </a:solidFill>
              </a:rPr>
              <a:t>)</a:t>
            </a:r>
            <a:r>
              <a:rPr lang="ja-JP" altLang="en-US" sz="800" dirty="0" smtClean="0">
                <a:solidFill>
                  <a:schemeClr val="tx1"/>
                </a:solidFill>
              </a:rPr>
              <a:t>大阪府市新大学構想会議</a:t>
            </a:r>
            <a:endParaRPr lang="en-US" altLang="ja-JP" sz="800" dirty="0" smtClean="0">
              <a:solidFill>
                <a:schemeClr val="tx1"/>
              </a:solidFill>
            </a:endParaRPr>
          </a:p>
          <a:p>
            <a:pPr>
              <a:lnSpc>
                <a:spcPts val="900"/>
              </a:lnSpc>
            </a:pPr>
            <a:r>
              <a:rPr lang="en-US" altLang="ja-JP" sz="800" dirty="0" smtClean="0">
                <a:solidFill>
                  <a:schemeClr val="tx1"/>
                </a:solidFill>
              </a:rPr>
              <a:t>(</a:t>
            </a:r>
            <a:r>
              <a:rPr lang="en-US" altLang="ja-JP" sz="800" dirty="0">
                <a:solidFill>
                  <a:schemeClr val="tx1"/>
                </a:solidFill>
              </a:rPr>
              <a:t>97</a:t>
            </a:r>
            <a:r>
              <a:rPr lang="en-US" altLang="ja-JP" sz="800" dirty="0" smtClean="0">
                <a:solidFill>
                  <a:schemeClr val="tx1"/>
                </a:solidFill>
              </a:rPr>
              <a:t>)</a:t>
            </a:r>
            <a:r>
              <a:rPr lang="ja-JP" altLang="en-US" sz="800" dirty="0" smtClean="0">
                <a:solidFill>
                  <a:schemeClr val="tx1"/>
                </a:solidFill>
              </a:rPr>
              <a:t>大阪府市エネルギー戦略会議</a:t>
            </a:r>
            <a:endParaRPr lang="en-US" altLang="ja-JP" sz="800" dirty="0" smtClean="0">
              <a:solidFill>
                <a:schemeClr val="tx1"/>
              </a:solidFill>
            </a:endParaRPr>
          </a:p>
          <a:p>
            <a:pPr>
              <a:lnSpc>
                <a:spcPts val="900"/>
              </a:lnSpc>
            </a:pPr>
            <a:r>
              <a:rPr lang="en-US" altLang="ja-JP" sz="800" dirty="0" smtClean="0">
                <a:solidFill>
                  <a:schemeClr val="tx1"/>
                </a:solidFill>
              </a:rPr>
              <a:t>(</a:t>
            </a:r>
            <a:r>
              <a:rPr lang="en-US" altLang="ja-JP" sz="800" dirty="0">
                <a:solidFill>
                  <a:schemeClr val="tx1"/>
                </a:solidFill>
              </a:rPr>
              <a:t>98</a:t>
            </a:r>
            <a:r>
              <a:rPr lang="en-US" altLang="ja-JP" sz="800" dirty="0" smtClean="0">
                <a:solidFill>
                  <a:schemeClr val="tx1"/>
                </a:solidFill>
              </a:rPr>
              <a:t>)</a:t>
            </a:r>
            <a:r>
              <a:rPr lang="ja-JP" altLang="en-US" sz="800" dirty="0" smtClean="0">
                <a:solidFill>
                  <a:schemeClr val="tx1"/>
                </a:solidFill>
              </a:rPr>
              <a:t>大阪府市医療戦略会議</a:t>
            </a:r>
            <a:endParaRPr lang="en-US" altLang="ja-JP" sz="800" dirty="0" smtClean="0">
              <a:solidFill>
                <a:schemeClr val="tx1"/>
              </a:solidFill>
            </a:endParaRPr>
          </a:p>
          <a:p>
            <a:pPr>
              <a:lnSpc>
                <a:spcPts val="900"/>
              </a:lnSpc>
            </a:pPr>
            <a:r>
              <a:rPr lang="en-US" altLang="ja-JP" sz="800" dirty="0" smtClean="0">
                <a:solidFill>
                  <a:schemeClr val="tx1"/>
                </a:solidFill>
              </a:rPr>
              <a:t>(</a:t>
            </a:r>
            <a:r>
              <a:rPr lang="en-US" altLang="ja-JP" sz="800" dirty="0">
                <a:solidFill>
                  <a:schemeClr val="tx1"/>
                </a:solidFill>
              </a:rPr>
              <a:t>99</a:t>
            </a:r>
            <a:r>
              <a:rPr lang="en-US" altLang="ja-JP" sz="800" dirty="0" smtClean="0">
                <a:solidFill>
                  <a:schemeClr val="tx1"/>
                </a:solidFill>
              </a:rPr>
              <a:t>)</a:t>
            </a:r>
            <a:r>
              <a:rPr lang="ja-JP" altLang="en-US" sz="800" dirty="0" smtClean="0">
                <a:solidFill>
                  <a:schemeClr val="tx1"/>
                </a:solidFill>
              </a:rPr>
              <a:t>大阪府市規制改革会議</a:t>
            </a:r>
          </a:p>
        </p:txBody>
      </p:sp>
      <p:sp>
        <p:nvSpPr>
          <p:cNvPr id="49" name="正方形/長方形 48"/>
          <p:cNvSpPr/>
          <p:nvPr/>
        </p:nvSpPr>
        <p:spPr>
          <a:xfrm>
            <a:off x="6575825" y="1137905"/>
            <a:ext cx="2272897" cy="850935"/>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ja-JP" altLang="en-US" sz="800" b="1" dirty="0">
                <a:solidFill>
                  <a:schemeClr val="tx1"/>
                </a:solidFill>
              </a:rPr>
              <a:t>７</a:t>
            </a:r>
            <a:r>
              <a:rPr lang="ja-JP" altLang="en-US" sz="800" b="1" dirty="0" smtClean="0">
                <a:solidFill>
                  <a:schemeClr val="tx1"/>
                </a:solidFill>
              </a:rPr>
              <a:t>．府市連携（組織統合）＞</a:t>
            </a:r>
            <a:endParaRPr lang="en-US" altLang="ja-JP" sz="800" b="1" dirty="0" smtClean="0">
              <a:solidFill>
                <a:schemeClr val="tx1"/>
              </a:solidFill>
            </a:endParaRPr>
          </a:p>
          <a:p>
            <a:pPr marL="85725" indent="-85725">
              <a:lnSpc>
                <a:spcPts val="900"/>
              </a:lnSpc>
            </a:pPr>
            <a:r>
              <a:rPr lang="en-US" altLang="ja-JP" sz="800" dirty="0">
                <a:solidFill>
                  <a:schemeClr val="tx1"/>
                </a:solidFill>
              </a:rPr>
              <a:t>(100</a:t>
            </a:r>
            <a:r>
              <a:rPr lang="en-US" altLang="ja-JP" sz="800" dirty="0" smtClean="0">
                <a:solidFill>
                  <a:schemeClr val="tx1"/>
                </a:solidFill>
              </a:rPr>
              <a:t>)</a:t>
            </a:r>
            <a:r>
              <a:rPr lang="ja-JP" altLang="en-US" sz="800" dirty="0" smtClean="0">
                <a:solidFill>
                  <a:schemeClr val="tx1"/>
                </a:solidFill>
              </a:rPr>
              <a:t>大阪府立大学／大阪市立</a:t>
            </a:r>
            <a:r>
              <a:rPr lang="ja-JP" altLang="en-US" sz="800" dirty="0">
                <a:solidFill>
                  <a:schemeClr val="tx1"/>
                </a:solidFill>
              </a:rPr>
              <a:t>大学</a:t>
            </a:r>
          </a:p>
          <a:p>
            <a:pPr marL="85725" indent="-85725">
              <a:lnSpc>
                <a:spcPts val="900"/>
              </a:lnSpc>
            </a:pPr>
            <a:r>
              <a:rPr lang="en-US" altLang="ja-JP" sz="800" dirty="0">
                <a:solidFill>
                  <a:schemeClr val="tx1"/>
                </a:solidFill>
              </a:rPr>
              <a:t>(101)</a:t>
            </a:r>
            <a:r>
              <a:rPr lang="ja-JP" altLang="en-US" sz="800" dirty="0">
                <a:solidFill>
                  <a:schemeClr val="tx1"/>
                </a:solidFill>
              </a:rPr>
              <a:t>大阪観光局の設置</a:t>
            </a:r>
          </a:p>
          <a:p>
            <a:pPr marL="85725" indent="-85725">
              <a:lnSpc>
                <a:spcPts val="900"/>
              </a:lnSpc>
            </a:pPr>
            <a:r>
              <a:rPr lang="en-US" altLang="ja-JP" sz="800" dirty="0">
                <a:solidFill>
                  <a:schemeClr val="tx1"/>
                </a:solidFill>
              </a:rPr>
              <a:t>(102</a:t>
            </a:r>
            <a:r>
              <a:rPr lang="en-US" altLang="ja-JP" sz="800" dirty="0" smtClean="0">
                <a:solidFill>
                  <a:schemeClr val="tx1"/>
                </a:solidFill>
              </a:rPr>
              <a:t>)</a:t>
            </a:r>
            <a:r>
              <a:rPr lang="ja-JP" altLang="en-US" sz="800" dirty="0" smtClean="0">
                <a:solidFill>
                  <a:schemeClr val="tx1"/>
                </a:solidFill>
              </a:rPr>
              <a:t>大阪府立</a:t>
            </a:r>
            <a:r>
              <a:rPr lang="ja-JP" altLang="en-US" sz="800" dirty="0">
                <a:solidFill>
                  <a:schemeClr val="tx1"/>
                </a:solidFill>
              </a:rPr>
              <a:t>産業技術総合研究所</a:t>
            </a:r>
            <a:r>
              <a:rPr lang="ja-JP" altLang="en-US" sz="800" dirty="0" smtClean="0">
                <a:solidFill>
                  <a:schemeClr val="tx1"/>
                </a:solidFill>
              </a:rPr>
              <a:t>／大阪市立</a:t>
            </a:r>
            <a:r>
              <a:rPr lang="ja-JP" altLang="en-US" sz="800" dirty="0">
                <a:solidFill>
                  <a:schemeClr val="tx1"/>
                </a:solidFill>
              </a:rPr>
              <a:t>工業</a:t>
            </a:r>
            <a:r>
              <a:rPr lang="ja-JP" altLang="en-US" sz="800" dirty="0" smtClean="0">
                <a:solidFill>
                  <a:schemeClr val="tx1"/>
                </a:solidFill>
              </a:rPr>
              <a:t>研究所</a:t>
            </a:r>
            <a:endParaRPr lang="ja-JP" altLang="en-US" sz="800" dirty="0">
              <a:solidFill>
                <a:schemeClr val="tx1"/>
              </a:solidFill>
            </a:endParaRPr>
          </a:p>
          <a:p>
            <a:pPr marL="85725" indent="-85725">
              <a:lnSpc>
                <a:spcPts val="900"/>
              </a:lnSpc>
            </a:pPr>
            <a:r>
              <a:rPr lang="en-US" altLang="ja-JP" sz="800" dirty="0">
                <a:solidFill>
                  <a:schemeClr val="tx1"/>
                </a:solidFill>
              </a:rPr>
              <a:t>(103)</a:t>
            </a:r>
            <a:r>
              <a:rPr lang="ja-JP" altLang="en-US" sz="800" dirty="0">
                <a:solidFill>
                  <a:schemeClr val="tx1"/>
                </a:solidFill>
              </a:rPr>
              <a:t>大阪産業振興／</a:t>
            </a:r>
            <a:r>
              <a:rPr lang="ja-JP" altLang="en-US" sz="800" dirty="0" smtClean="0">
                <a:solidFill>
                  <a:schemeClr val="tx1"/>
                </a:solidFill>
              </a:rPr>
              <a:t>大阪市都市型</a:t>
            </a:r>
            <a:r>
              <a:rPr lang="ja-JP" altLang="en-US" sz="800" dirty="0">
                <a:solidFill>
                  <a:schemeClr val="tx1"/>
                </a:solidFill>
              </a:rPr>
              <a:t>産業振興</a:t>
            </a:r>
            <a:r>
              <a:rPr lang="ja-JP" altLang="en-US" sz="800" dirty="0" smtClean="0">
                <a:solidFill>
                  <a:schemeClr val="tx1"/>
                </a:solidFill>
              </a:rPr>
              <a:t>センター</a:t>
            </a:r>
            <a:endParaRPr lang="ja-JP" altLang="en-US" sz="800" dirty="0">
              <a:solidFill>
                <a:schemeClr val="tx1"/>
              </a:solidFill>
            </a:endParaRPr>
          </a:p>
        </p:txBody>
      </p:sp>
      <p:sp>
        <p:nvSpPr>
          <p:cNvPr id="51" name="角丸四角形 50"/>
          <p:cNvSpPr/>
          <p:nvPr/>
        </p:nvSpPr>
        <p:spPr>
          <a:xfrm>
            <a:off x="5491825" y="5301875"/>
            <a:ext cx="1635412" cy="435334"/>
          </a:xfrm>
          <a:prstGeom prst="roundRect">
            <a:avLst>
              <a:gd name="adj" fmla="val 3036"/>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lstStyle/>
          <a:p>
            <a:pPr>
              <a:lnSpc>
                <a:spcPts val="900"/>
              </a:lnSpc>
            </a:pPr>
            <a:r>
              <a:rPr lang="ja-JP" altLang="en-US" sz="800" b="1" dirty="0" smtClean="0">
                <a:solidFill>
                  <a:schemeClr val="tx1"/>
                </a:solidFill>
              </a:rPr>
              <a:t>＜２．政策の刷新（私立高校授業料無償化）＞</a:t>
            </a:r>
          </a:p>
          <a:p>
            <a:pPr marL="85725" indent="-85725">
              <a:lnSpc>
                <a:spcPts val="900"/>
              </a:lnSpc>
            </a:pPr>
            <a:r>
              <a:rPr lang="en-US" altLang="ja-JP" sz="800" dirty="0" smtClean="0">
                <a:solidFill>
                  <a:schemeClr val="tx1"/>
                </a:solidFill>
              </a:rPr>
              <a:t>(</a:t>
            </a:r>
            <a:r>
              <a:rPr lang="en-US" altLang="ja-JP" sz="800" dirty="0">
                <a:solidFill>
                  <a:schemeClr val="tx1"/>
                </a:solidFill>
              </a:rPr>
              <a:t>55</a:t>
            </a:r>
            <a:r>
              <a:rPr lang="en-US" altLang="ja-JP" sz="800" dirty="0" smtClean="0">
                <a:solidFill>
                  <a:schemeClr val="tx1"/>
                </a:solidFill>
              </a:rPr>
              <a:t>)</a:t>
            </a:r>
            <a:r>
              <a:rPr lang="ja-JP" altLang="en-US" sz="800" dirty="0" smtClean="0">
                <a:solidFill>
                  <a:schemeClr val="tx1"/>
                </a:solidFill>
              </a:rPr>
              <a:t>私立高校授業料無償化制度</a:t>
            </a:r>
            <a:endParaRPr lang="en-US" altLang="ja-JP" sz="800" dirty="0" smtClean="0">
              <a:solidFill>
                <a:schemeClr val="tx1"/>
              </a:solidFill>
            </a:endParaRPr>
          </a:p>
        </p:txBody>
      </p:sp>
      <p:sp>
        <p:nvSpPr>
          <p:cNvPr id="46" name="角丸四角形 45"/>
          <p:cNvSpPr/>
          <p:nvPr/>
        </p:nvSpPr>
        <p:spPr>
          <a:xfrm>
            <a:off x="245482" y="1421685"/>
            <a:ext cx="1980000" cy="981722"/>
          </a:xfrm>
          <a:prstGeom prst="roundRect">
            <a:avLst>
              <a:gd name="adj" fmla="val 490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180975" indent="-180975">
              <a:lnSpc>
                <a:spcPts val="900"/>
              </a:lnSpc>
            </a:pPr>
            <a:r>
              <a:rPr lang="ja-JP" altLang="en-US" sz="800" b="1" dirty="0" smtClean="0">
                <a:solidFill>
                  <a:schemeClr val="tx1"/>
                </a:solidFill>
              </a:rPr>
              <a:t>＜３．政策の刷新</a:t>
            </a:r>
            <a:r>
              <a:rPr lang="ja-JP" altLang="en-US" sz="800" b="1" spc="-150" dirty="0" smtClean="0">
                <a:solidFill>
                  <a:schemeClr val="tx1"/>
                </a:solidFill>
              </a:rPr>
              <a:t>（インフラ整備、ストック組換え）</a:t>
            </a:r>
            <a:r>
              <a:rPr lang="ja-JP" altLang="en-US" sz="800" b="1" dirty="0" smtClean="0">
                <a:solidFill>
                  <a:schemeClr val="tx1"/>
                </a:solidFill>
              </a:rPr>
              <a:t>＞</a:t>
            </a:r>
          </a:p>
          <a:p>
            <a:pPr marL="85725" indent="-85725">
              <a:lnSpc>
                <a:spcPts val="900"/>
              </a:lnSpc>
            </a:pPr>
            <a:r>
              <a:rPr lang="en-US" altLang="ja-JP" sz="800" dirty="0" smtClean="0">
                <a:solidFill>
                  <a:schemeClr val="tx1"/>
                </a:solidFill>
              </a:rPr>
              <a:t>(</a:t>
            </a:r>
            <a:r>
              <a:rPr lang="en-US" altLang="ja-JP" sz="800" dirty="0">
                <a:solidFill>
                  <a:schemeClr val="tx1"/>
                </a:solidFill>
              </a:rPr>
              <a:t>79</a:t>
            </a:r>
            <a:r>
              <a:rPr lang="en-US" altLang="ja-JP" sz="800" dirty="0" smtClean="0">
                <a:solidFill>
                  <a:schemeClr val="tx1"/>
                </a:solidFill>
              </a:rPr>
              <a:t>)</a:t>
            </a:r>
            <a:r>
              <a:rPr lang="ja-JP" altLang="en-US" sz="800" dirty="0" smtClean="0">
                <a:solidFill>
                  <a:schemeClr val="tx1"/>
                </a:solidFill>
              </a:rPr>
              <a:t>近畿圏の高速道路を賢く使う料金体系の提唱（高速道路ネットワークの強化）</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a:t>
            </a:r>
            <a:r>
              <a:rPr lang="en-US" altLang="ja-JP" sz="800" dirty="0">
                <a:solidFill>
                  <a:schemeClr val="tx1"/>
                </a:solidFill>
              </a:rPr>
              <a:t>80</a:t>
            </a:r>
            <a:r>
              <a:rPr lang="en-US" altLang="ja-JP" sz="800" dirty="0" smtClean="0">
                <a:solidFill>
                  <a:schemeClr val="tx1"/>
                </a:solidFill>
              </a:rPr>
              <a:t>)</a:t>
            </a:r>
            <a:r>
              <a:rPr lang="ja-JP" altLang="en-US" sz="800" dirty="0" smtClean="0">
                <a:solidFill>
                  <a:schemeClr val="tx1"/>
                </a:solidFill>
              </a:rPr>
              <a:t>淀川左岸線延伸部の</a:t>
            </a:r>
            <a:r>
              <a:rPr lang="ja-JP" altLang="en-US" sz="800" dirty="0">
                <a:solidFill>
                  <a:schemeClr val="tx1"/>
                </a:solidFill>
              </a:rPr>
              <a:t>事業着手</a:t>
            </a:r>
          </a:p>
          <a:p>
            <a:pPr marL="85725" indent="-85725">
              <a:lnSpc>
                <a:spcPts val="900"/>
              </a:lnSpc>
            </a:pPr>
            <a:r>
              <a:rPr lang="en-US" altLang="ja-JP" sz="800" dirty="0" smtClean="0">
                <a:solidFill>
                  <a:schemeClr val="tx1"/>
                </a:solidFill>
              </a:rPr>
              <a:t>(</a:t>
            </a:r>
            <a:r>
              <a:rPr lang="en-US" altLang="ja-JP" sz="800" dirty="0">
                <a:solidFill>
                  <a:schemeClr val="tx1"/>
                </a:solidFill>
              </a:rPr>
              <a:t>81</a:t>
            </a:r>
            <a:r>
              <a:rPr lang="en-US" altLang="ja-JP" sz="800" dirty="0" smtClean="0">
                <a:solidFill>
                  <a:schemeClr val="tx1"/>
                </a:solidFill>
              </a:rPr>
              <a:t>)</a:t>
            </a:r>
            <a:r>
              <a:rPr lang="ja-JP" altLang="en-US" sz="800" dirty="0" smtClean="0">
                <a:solidFill>
                  <a:schemeClr val="tx1"/>
                </a:solidFill>
              </a:rPr>
              <a:t>ストック組換えによるインフラ整備の加速（鉄道の戦略４路線位置づけ、具体化）</a:t>
            </a:r>
            <a:endParaRPr lang="en-US" altLang="ja-JP" sz="800" dirty="0" smtClean="0">
              <a:solidFill>
                <a:schemeClr val="tx1"/>
              </a:solidFill>
            </a:endParaRPr>
          </a:p>
          <a:p>
            <a:pPr marL="85725" indent="-85725">
              <a:lnSpc>
                <a:spcPts val="900"/>
              </a:lnSpc>
            </a:pPr>
            <a:r>
              <a:rPr lang="en-US" altLang="ja-JP" sz="800" u="sng" dirty="0" smtClean="0">
                <a:solidFill>
                  <a:schemeClr val="tx1"/>
                </a:solidFill>
              </a:rPr>
              <a:t>(</a:t>
            </a:r>
            <a:r>
              <a:rPr lang="en-US" altLang="ja-JP" sz="800" u="sng" dirty="0">
                <a:solidFill>
                  <a:schemeClr val="tx1"/>
                </a:solidFill>
              </a:rPr>
              <a:t>82</a:t>
            </a:r>
            <a:r>
              <a:rPr lang="en-US" altLang="ja-JP" sz="800" u="sng" dirty="0" smtClean="0">
                <a:solidFill>
                  <a:schemeClr val="tx1"/>
                </a:solidFill>
              </a:rPr>
              <a:t>)</a:t>
            </a:r>
            <a:r>
              <a:rPr lang="ja-JP" altLang="en-US" sz="800" u="sng" dirty="0" smtClean="0">
                <a:solidFill>
                  <a:schemeClr val="tx1"/>
                </a:solidFill>
              </a:rPr>
              <a:t>リニア、北陸新幹線</a:t>
            </a:r>
            <a:endParaRPr lang="en-US" altLang="ja-JP" sz="800" u="sng" dirty="0" smtClean="0">
              <a:solidFill>
                <a:schemeClr val="tx1"/>
              </a:solidFill>
            </a:endParaRPr>
          </a:p>
        </p:txBody>
      </p:sp>
      <p:sp>
        <p:nvSpPr>
          <p:cNvPr id="55" name="正方形/長方形 54"/>
          <p:cNvSpPr/>
          <p:nvPr/>
        </p:nvSpPr>
        <p:spPr>
          <a:xfrm>
            <a:off x="4734245" y="1478181"/>
            <a:ext cx="1731254" cy="28800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u="sng" dirty="0" smtClean="0">
                <a:solidFill>
                  <a:schemeClr val="tx1"/>
                </a:solidFill>
              </a:rPr>
              <a:t>＜３．府市連携（</a:t>
            </a:r>
            <a:r>
              <a:rPr lang="ja-JP" altLang="en-US" sz="800" b="1" u="sng" dirty="0">
                <a:solidFill>
                  <a:schemeClr val="tx1"/>
                </a:solidFill>
              </a:rPr>
              <a:t>万博</a:t>
            </a:r>
            <a:r>
              <a:rPr lang="ja-JP" altLang="en-US" sz="800" b="1" u="sng" dirty="0" smtClean="0">
                <a:solidFill>
                  <a:schemeClr val="tx1"/>
                </a:solidFill>
              </a:rPr>
              <a:t>）＞</a:t>
            </a:r>
            <a:endParaRPr lang="en-US" altLang="ja-JP" sz="800" b="1" u="sng" dirty="0" smtClean="0">
              <a:solidFill>
                <a:schemeClr val="tx1"/>
              </a:solidFill>
            </a:endParaRPr>
          </a:p>
          <a:p>
            <a:pPr marL="85725" indent="-85725">
              <a:lnSpc>
                <a:spcPts val="900"/>
              </a:lnSpc>
            </a:pPr>
            <a:r>
              <a:rPr lang="en-US" altLang="ja-JP" sz="800" u="sng" dirty="0" smtClean="0">
                <a:solidFill>
                  <a:schemeClr val="tx1"/>
                </a:solidFill>
              </a:rPr>
              <a:t>(</a:t>
            </a:r>
            <a:r>
              <a:rPr lang="en-US" altLang="ja-JP" sz="800" u="sng" dirty="0">
                <a:solidFill>
                  <a:schemeClr val="tx1"/>
                </a:solidFill>
              </a:rPr>
              <a:t>92</a:t>
            </a:r>
            <a:r>
              <a:rPr lang="en-US" altLang="ja-JP" sz="800" u="sng" dirty="0" smtClean="0">
                <a:solidFill>
                  <a:schemeClr val="tx1"/>
                </a:solidFill>
              </a:rPr>
              <a:t>)</a:t>
            </a:r>
            <a:r>
              <a:rPr lang="ja-JP" altLang="en-US" sz="800" u="sng" dirty="0" smtClean="0">
                <a:solidFill>
                  <a:schemeClr val="tx1"/>
                </a:solidFill>
              </a:rPr>
              <a:t>万博開催に向けた取組み</a:t>
            </a:r>
            <a:endParaRPr lang="en-US" altLang="ja-JP" sz="800" u="sng" dirty="0" smtClean="0">
              <a:solidFill>
                <a:schemeClr val="tx1"/>
              </a:solidFill>
            </a:endParaRPr>
          </a:p>
        </p:txBody>
      </p:sp>
      <p:sp>
        <p:nvSpPr>
          <p:cNvPr id="56" name="角丸四角形 55"/>
          <p:cNvSpPr/>
          <p:nvPr/>
        </p:nvSpPr>
        <p:spPr>
          <a:xfrm>
            <a:off x="5491825" y="5780325"/>
            <a:ext cx="1635412" cy="495342"/>
          </a:xfrm>
          <a:prstGeom prst="roundRect">
            <a:avLst>
              <a:gd name="adj" fmla="val 3036"/>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lstStyle/>
          <a:p>
            <a:pPr>
              <a:lnSpc>
                <a:spcPts val="900"/>
              </a:lnSpc>
            </a:pPr>
            <a:r>
              <a:rPr lang="ja-JP" altLang="en-US" sz="800" b="1" u="sng" dirty="0" smtClean="0">
                <a:solidFill>
                  <a:schemeClr val="tx1"/>
                </a:solidFill>
              </a:rPr>
              <a:t>＜３．政策の刷新（健康・医療）＞</a:t>
            </a:r>
          </a:p>
          <a:p>
            <a:pPr marL="85725" indent="-85725">
              <a:lnSpc>
                <a:spcPts val="900"/>
              </a:lnSpc>
            </a:pPr>
            <a:r>
              <a:rPr lang="en-US" altLang="ja-JP" sz="700" u="sng" dirty="0" smtClean="0">
                <a:solidFill>
                  <a:schemeClr val="tx1"/>
                </a:solidFill>
              </a:rPr>
              <a:t>(</a:t>
            </a:r>
            <a:r>
              <a:rPr lang="en-US" altLang="ja-JP" sz="700" u="sng" dirty="0">
                <a:solidFill>
                  <a:schemeClr val="tx1"/>
                </a:solidFill>
              </a:rPr>
              <a:t>56</a:t>
            </a:r>
            <a:r>
              <a:rPr lang="en-US" altLang="ja-JP" sz="700" u="sng" dirty="0" smtClean="0">
                <a:solidFill>
                  <a:schemeClr val="tx1"/>
                </a:solidFill>
              </a:rPr>
              <a:t>)</a:t>
            </a:r>
            <a:r>
              <a:rPr lang="ja-JP" altLang="en-US" sz="700" u="sng" dirty="0" smtClean="0">
                <a:solidFill>
                  <a:schemeClr val="tx1"/>
                </a:solidFill>
              </a:rPr>
              <a:t>健康寿命の延伸</a:t>
            </a:r>
            <a:endParaRPr lang="en-US" altLang="ja-JP" sz="700" u="sng" dirty="0" smtClean="0">
              <a:solidFill>
                <a:schemeClr val="tx1"/>
              </a:solidFill>
            </a:endParaRPr>
          </a:p>
          <a:p>
            <a:pPr marL="85725" indent="-85725">
              <a:lnSpc>
                <a:spcPts val="900"/>
              </a:lnSpc>
            </a:pPr>
            <a:r>
              <a:rPr lang="en-US" altLang="ja-JP" sz="700" dirty="0" smtClean="0">
                <a:solidFill>
                  <a:schemeClr val="tx1"/>
                </a:solidFill>
              </a:rPr>
              <a:t>(</a:t>
            </a:r>
            <a:r>
              <a:rPr lang="en-US" altLang="ja-JP" sz="700" dirty="0">
                <a:solidFill>
                  <a:schemeClr val="tx1"/>
                </a:solidFill>
              </a:rPr>
              <a:t>57</a:t>
            </a:r>
            <a:r>
              <a:rPr lang="en-US" altLang="ja-JP" sz="700" dirty="0" smtClean="0">
                <a:solidFill>
                  <a:schemeClr val="tx1"/>
                </a:solidFill>
              </a:rPr>
              <a:t>)</a:t>
            </a:r>
            <a:r>
              <a:rPr lang="ja-JP" altLang="en-US" sz="700" dirty="0" smtClean="0">
                <a:solidFill>
                  <a:schemeClr val="tx1"/>
                </a:solidFill>
              </a:rPr>
              <a:t>地域</a:t>
            </a:r>
            <a:r>
              <a:rPr lang="ja-JP" altLang="en-US" sz="700" dirty="0">
                <a:solidFill>
                  <a:schemeClr val="tx1"/>
                </a:solidFill>
              </a:rPr>
              <a:t>医療・救急医療体制等の充実</a:t>
            </a:r>
          </a:p>
          <a:p>
            <a:pPr marL="85725" indent="-85725">
              <a:lnSpc>
                <a:spcPts val="900"/>
              </a:lnSpc>
            </a:pPr>
            <a:r>
              <a:rPr lang="en-US" altLang="ja-JP" sz="700" u="sng" dirty="0" smtClean="0">
                <a:solidFill>
                  <a:schemeClr val="tx1"/>
                </a:solidFill>
              </a:rPr>
              <a:t>(</a:t>
            </a:r>
            <a:r>
              <a:rPr lang="en-US" altLang="ja-JP" sz="700" u="sng" dirty="0">
                <a:solidFill>
                  <a:schemeClr val="tx1"/>
                </a:solidFill>
              </a:rPr>
              <a:t>58</a:t>
            </a:r>
            <a:r>
              <a:rPr lang="en-US" altLang="ja-JP" sz="700" u="sng" dirty="0" smtClean="0">
                <a:solidFill>
                  <a:schemeClr val="tx1"/>
                </a:solidFill>
              </a:rPr>
              <a:t>)</a:t>
            </a:r>
            <a:r>
              <a:rPr lang="ja-JP" altLang="en-US" sz="700" u="sng" dirty="0">
                <a:solidFill>
                  <a:schemeClr val="tx1"/>
                </a:solidFill>
              </a:rPr>
              <a:t>がん対策の</a:t>
            </a:r>
            <a:r>
              <a:rPr lang="ja-JP" altLang="en-US" sz="700" u="sng" dirty="0" smtClean="0">
                <a:solidFill>
                  <a:schemeClr val="tx1"/>
                </a:solidFill>
              </a:rPr>
              <a:t>推進</a:t>
            </a:r>
            <a:endParaRPr lang="en-US" altLang="ja-JP" sz="500" u="sng" dirty="0" smtClean="0">
              <a:solidFill>
                <a:schemeClr val="tx1"/>
              </a:solidFill>
            </a:endParaRPr>
          </a:p>
          <a:p>
            <a:pPr marL="85725" indent="-85725">
              <a:lnSpc>
                <a:spcPts val="900"/>
              </a:lnSpc>
            </a:pPr>
            <a:endParaRPr lang="en-US" altLang="ja-JP" sz="500" dirty="0">
              <a:solidFill>
                <a:schemeClr val="tx1"/>
              </a:solidFill>
            </a:endParaRPr>
          </a:p>
        </p:txBody>
      </p:sp>
      <p:sp>
        <p:nvSpPr>
          <p:cNvPr id="57" name="正方形/長方形 56"/>
          <p:cNvSpPr/>
          <p:nvPr/>
        </p:nvSpPr>
        <p:spPr>
          <a:xfrm>
            <a:off x="4734245" y="2233851"/>
            <a:ext cx="1731254" cy="39600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u="sng" dirty="0" smtClean="0">
                <a:solidFill>
                  <a:schemeClr val="tx1"/>
                </a:solidFill>
              </a:rPr>
              <a:t>＜５．府市連携（</a:t>
            </a:r>
            <a:r>
              <a:rPr lang="en-US" altLang="ja-JP" sz="800" b="1" u="sng" dirty="0" smtClean="0">
                <a:solidFill>
                  <a:schemeClr val="tx1"/>
                </a:solidFill>
              </a:rPr>
              <a:t>G20</a:t>
            </a:r>
            <a:r>
              <a:rPr lang="ja-JP" altLang="en-US" sz="800" b="1" u="sng" dirty="0" smtClean="0">
                <a:solidFill>
                  <a:schemeClr val="tx1"/>
                </a:solidFill>
              </a:rPr>
              <a:t>サミット）＞</a:t>
            </a:r>
            <a:endParaRPr lang="en-US" altLang="ja-JP" sz="800" b="1" u="sng" dirty="0" smtClean="0">
              <a:solidFill>
                <a:schemeClr val="tx1"/>
              </a:solidFill>
            </a:endParaRPr>
          </a:p>
          <a:p>
            <a:pPr marL="85725" indent="-85725">
              <a:lnSpc>
                <a:spcPts val="900"/>
              </a:lnSpc>
            </a:pPr>
            <a:r>
              <a:rPr lang="en-US" altLang="ja-JP" sz="800" u="sng" dirty="0" smtClean="0">
                <a:solidFill>
                  <a:schemeClr val="tx1"/>
                </a:solidFill>
              </a:rPr>
              <a:t>(94)G20</a:t>
            </a:r>
            <a:r>
              <a:rPr lang="ja-JP" altLang="en-US" sz="800" u="sng" dirty="0" smtClean="0">
                <a:solidFill>
                  <a:schemeClr val="tx1"/>
                </a:solidFill>
              </a:rPr>
              <a:t>大阪サミット開催に向けた取組み</a:t>
            </a:r>
            <a:endParaRPr lang="en-US" altLang="ja-JP" sz="800" u="sng" dirty="0" smtClean="0">
              <a:solidFill>
                <a:schemeClr val="tx1"/>
              </a:solidFill>
            </a:endParaRPr>
          </a:p>
        </p:txBody>
      </p:sp>
      <p:grpSp>
        <p:nvGrpSpPr>
          <p:cNvPr id="53" name="グループ化 52"/>
          <p:cNvGrpSpPr/>
          <p:nvPr/>
        </p:nvGrpSpPr>
        <p:grpSpPr>
          <a:xfrm>
            <a:off x="101127" y="3054413"/>
            <a:ext cx="5067845" cy="3612362"/>
            <a:chOff x="25321" y="2353516"/>
            <a:chExt cx="5067845" cy="4463126"/>
          </a:xfrm>
        </p:grpSpPr>
        <p:sp>
          <p:nvSpPr>
            <p:cNvPr id="54" name="正方形/長方形 53"/>
            <p:cNvSpPr/>
            <p:nvPr/>
          </p:nvSpPr>
          <p:spPr>
            <a:xfrm>
              <a:off x="55888" y="2367184"/>
              <a:ext cx="5037278" cy="4449458"/>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8" name="テキスト ボックス 57"/>
            <p:cNvSpPr txBox="1"/>
            <p:nvPr/>
          </p:nvSpPr>
          <p:spPr>
            <a:xfrm>
              <a:off x="25321" y="2353516"/>
              <a:ext cx="3744416" cy="361250"/>
            </a:xfrm>
            <a:prstGeom prst="rect">
              <a:avLst/>
            </a:prstGeom>
            <a:noFill/>
          </p:spPr>
          <p:txBody>
            <a:bodyPr wrap="square" rtlCol="0">
              <a:spAutoFit/>
            </a:bodyPr>
            <a:lstStyle/>
            <a:p>
              <a:r>
                <a:rPr lang="ja-JP" altLang="en-US" sz="1300" b="1" u="sng" dirty="0" smtClean="0"/>
                <a:t>Ａ　 いわゆる行政改革　　４２項目</a:t>
              </a:r>
              <a:endParaRPr kumimoji="1" lang="en-US" altLang="ja-JP" sz="1300" b="1" u="sng" dirty="0" smtClean="0"/>
            </a:p>
          </p:txBody>
        </p:sp>
      </p:grpSp>
      <p:sp>
        <p:nvSpPr>
          <p:cNvPr id="59" name="角丸四角形 58"/>
          <p:cNvSpPr/>
          <p:nvPr/>
        </p:nvSpPr>
        <p:spPr>
          <a:xfrm>
            <a:off x="201216" y="3343007"/>
            <a:ext cx="1642824" cy="1015197"/>
          </a:xfrm>
          <a:prstGeom prst="roundRect">
            <a:avLst>
              <a:gd name="adj" fmla="val 747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＜１</a:t>
            </a:r>
            <a:r>
              <a:rPr lang="ja-JP" altLang="en-US" sz="800" b="1" dirty="0">
                <a:solidFill>
                  <a:schemeClr val="tx1"/>
                </a:solidFill>
              </a:rPr>
              <a:t>．</a:t>
            </a:r>
            <a:r>
              <a:rPr lang="ja-JP" altLang="en-US" sz="800" b="1" dirty="0" smtClean="0">
                <a:solidFill>
                  <a:schemeClr val="tx1"/>
                </a:solidFill>
              </a:rPr>
              <a:t>財政再建＞</a:t>
            </a:r>
            <a:endParaRPr lang="en-US" altLang="ja-JP" sz="800" b="1" dirty="0" smtClean="0">
              <a:solidFill>
                <a:schemeClr val="tx1"/>
              </a:solidFill>
            </a:endParaRPr>
          </a:p>
          <a:p>
            <a:pPr>
              <a:lnSpc>
                <a:spcPts val="900"/>
              </a:lnSpc>
            </a:pPr>
            <a:r>
              <a:rPr lang="en-US" altLang="ja-JP" sz="800" dirty="0">
                <a:solidFill>
                  <a:schemeClr val="tx1"/>
                </a:solidFill>
              </a:rPr>
              <a:t>(1</a:t>
            </a:r>
            <a:r>
              <a:rPr lang="en-US" altLang="ja-JP" sz="800" dirty="0" smtClean="0">
                <a:solidFill>
                  <a:schemeClr val="tx1"/>
                </a:solidFill>
              </a:rPr>
              <a:t>)</a:t>
            </a:r>
            <a:r>
              <a:rPr lang="ja-JP" altLang="en-US" sz="800" dirty="0" smtClean="0">
                <a:solidFill>
                  <a:schemeClr val="tx1"/>
                </a:solidFill>
              </a:rPr>
              <a:t>財政再建</a:t>
            </a:r>
            <a:endParaRPr lang="en-US" altLang="ja-JP" sz="800" dirty="0" smtClean="0">
              <a:solidFill>
                <a:schemeClr val="tx1"/>
              </a:solidFill>
            </a:endParaRPr>
          </a:p>
          <a:p>
            <a:pPr>
              <a:lnSpc>
                <a:spcPts val="900"/>
              </a:lnSpc>
            </a:pPr>
            <a:r>
              <a:rPr kumimoji="1" lang="en-US" altLang="ja-JP" sz="800" dirty="0" smtClean="0">
                <a:solidFill>
                  <a:schemeClr val="tx1"/>
                </a:solidFill>
              </a:rPr>
              <a:t>(2)</a:t>
            </a:r>
            <a:r>
              <a:rPr lang="ja-JP" altLang="en-US" sz="800" dirty="0" smtClean="0">
                <a:solidFill>
                  <a:schemeClr val="tx1"/>
                </a:solidFill>
              </a:rPr>
              <a:t>国</a:t>
            </a:r>
            <a:r>
              <a:rPr lang="ja-JP" altLang="en-US" sz="800" dirty="0">
                <a:solidFill>
                  <a:schemeClr val="tx1"/>
                </a:solidFill>
              </a:rPr>
              <a:t>直轄事業負担金の見直し</a:t>
            </a:r>
            <a:endParaRPr lang="en-US" altLang="ja-JP" sz="800" dirty="0">
              <a:solidFill>
                <a:schemeClr val="tx1"/>
              </a:solidFill>
            </a:endParaRPr>
          </a:p>
          <a:p>
            <a:pPr>
              <a:lnSpc>
                <a:spcPts val="900"/>
              </a:lnSpc>
            </a:pPr>
            <a:r>
              <a:rPr lang="en-US" altLang="ja-JP" sz="800" dirty="0" smtClean="0">
                <a:solidFill>
                  <a:schemeClr val="tx1"/>
                </a:solidFill>
              </a:rPr>
              <a:t>(3)</a:t>
            </a:r>
            <a:r>
              <a:rPr lang="ja-JP" altLang="en-US" sz="800" dirty="0" smtClean="0">
                <a:solidFill>
                  <a:schemeClr val="tx1"/>
                </a:solidFill>
              </a:rPr>
              <a:t>人件費</a:t>
            </a:r>
            <a:r>
              <a:rPr lang="ja-JP" altLang="en-US" sz="800" dirty="0">
                <a:solidFill>
                  <a:schemeClr val="tx1"/>
                </a:solidFill>
              </a:rPr>
              <a:t>の</a:t>
            </a:r>
            <a:r>
              <a:rPr lang="ja-JP" altLang="en-US" sz="800" dirty="0" smtClean="0">
                <a:solidFill>
                  <a:schemeClr val="tx1"/>
                </a:solidFill>
              </a:rPr>
              <a:t>削減</a:t>
            </a:r>
            <a:endParaRPr lang="en-US" altLang="ja-JP" sz="800" dirty="0" smtClean="0">
              <a:solidFill>
                <a:schemeClr val="tx1"/>
              </a:solidFill>
            </a:endParaRPr>
          </a:p>
          <a:p>
            <a:pPr marL="85725" indent="-85725">
              <a:lnSpc>
                <a:spcPts val="900"/>
              </a:lnSpc>
            </a:pPr>
            <a:r>
              <a:rPr lang="en-US" altLang="ja-JP" sz="800" dirty="0">
                <a:solidFill>
                  <a:schemeClr val="tx1"/>
                </a:solidFill>
              </a:rPr>
              <a:t>(4</a:t>
            </a:r>
            <a:r>
              <a:rPr lang="en-US" altLang="ja-JP" sz="800" dirty="0" smtClean="0">
                <a:solidFill>
                  <a:schemeClr val="tx1"/>
                </a:solidFill>
              </a:rPr>
              <a:t>)</a:t>
            </a:r>
            <a:r>
              <a:rPr lang="ja-JP" altLang="en-US" sz="800" dirty="0" smtClean="0">
                <a:solidFill>
                  <a:schemeClr val="tx1"/>
                </a:solidFill>
              </a:rPr>
              <a:t>収入</a:t>
            </a:r>
            <a:r>
              <a:rPr lang="ja-JP" altLang="en-US" sz="800" dirty="0">
                <a:solidFill>
                  <a:schemeClr val="tx1"/>
                </a:solidFill>
              </a:rPr>
              <a:t>の範囲内で予算を組む原則の徹底（財政運営基本条例</a:t>
            </a:r>
            <a:r>
              <a:rPr lang="ja-JP" altLang="en-US" sz="800" dirty="0" smtClean="0">
                <a:solidFill>
                  <a:schemeClr val="tx1"/>
                </a:solidFill>
              </a:rPr>
              <a:t>）</a:t>
            </a:r>
            <a:endParaRPr lang="en-US" altLang="ja-JP" sz="800" dirty="0" smtClean="0">
              <a:solidFill>
                <a:schemeClr val="tx1"/>
              </a:solidFill>
            </a:endParaRPr>
          </a:p>
          <a:p>
            <a:pPr marL="85725" indent="-85725">
              <a:lnSpc>
                <a:spcPts val="900"/>
              </a:lnSpc>
            </a:pPr>
            <a:r>
              <a:rPr lang="en-US" altLang="ja-JP" sz="800" u="sng" dirty="0" smtClean="0">
                <a:solidFill>
                  <a:schemeClr val="tx1"/>
                </a:solidFill>
              </a:rPr>
              <a:t>(5)</a:t>
            </a:r>
            <a:r>
              <a:rPr lang="ja-JP" altLang="en-US" sz="800" u="sng" dirty="0" smtClean="0">
                <a:solidFill>
                  <a:schemeClr val="tx1"/>
                </a:solidFill>
              </a:rPr>
              <a:t>ファシリティマネジメント</a:t>
            </a:r>
            <a:endParaRPr lang="en-US" altLang="ja-JP" sz="800" u="sng" dirty="0" smtClean="0">
              <a:solidFill>
                <a:schemeClr val="tx1"/>
              </a:solidFill>
            </a:endParaRPr>
          </a:p>
          <a:p>
            <a:pPr marL="85725" indent="-85725">
              <a:lnSpc>
                <a:spcPts val="900"/>
              </a:lnSpc>
            </a:pPr>
            <a:r>
              <a:rPr lang="en-US" altLang="ja-JP" sz="800" u="sng" dirty="0" smtClean="0">
                <a:solidFill>
                  <a:schemeClr val="tx1"/>
                </a:solidFill>
              </a:rPr>
              <a:t>(6)</a:t>
            </a:r>
            <a:r>
              <a:rPr lang="ja-JP" altLang="en-US" sz="800" u="sng" dirty="0" smtClean="0">
                <a:solidFill>
                  <a:schemeClr val="tx1"/>
                </a:solidFill>
              </a:rPr>
              <a:t>課税自主権の活用</a:t>
            </a:r>
            <a:endParaRPr lang="en-US" altLang="ja-JP" sz="800" u="sng" dirty="0" smtClean="0">
              <a:solidFill>
                <a:schemeClr val="tx1"/>
              </a:solidFill>
            </a:endParaRPr>
          </a:p>
          <a:p>
            <a:pPr marL="85725" indent="-85725">
              <a:lnSpc>
                <a:spcPts val="900"/>
              </a:lnSpc>
            </a:pPr>
            <a:endParaRPr lang="en-US" altLang="ja-JP" sz="800" dirty="0">
              <a:solidFill>
                <a:schemeClr val="tx1"/>
              </a:solidFill>
            </a:endParaRPr>
          </a:p>
        </p:txBody>
      </p:sp>
      <p:sp>
        <p:nvSpPr>
          <p:cNvPr id="60" name="角丸四角形 59"/>
          <p:cNvSpPr/>
          <p:nvPr/>
        </p:nvSpPr>
        <p:spPr>
          <a:xfrm>
            <a:off x="204135" y="5092788"/>
            <a:ext cx="1642824" cy="901262"/>
          </a:xfrm>
          <a:prstGeom prst="roundRect">
            <a:avLst>
              <a:gd name="adj" fmla="val 5012"/>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＜３</a:t>
            </a:r>
            <a:r>
              <a:rPr lang="ja-JP" altLang="en-US" sz="800" b="1" dirty="0">
                <a:solidFill>
                  <a:schemeClr val="tx1"/>
                </a:solidFill>
              </a:rPr>
              <a:t>．</a:t>
            </a:r>
            <a:r>
              <a:rPr lang="ja-JP" altLang="en-US" sz="800" b="1" dirty="0" smtClean="0">
                <a:solidFill>
                  <a:schemeClr val="tx1"/>
                </a:solidFill>
              </a:rPr>
              <a:t>人事・給与制度＞</a:t>
            </a:r>
          </a:p>
          <a:p>
            <a:pPr marL="85725" indent="-85725">
              <a:lnSpc>
                <a:spcPts val="900"/>
              </a:lnSpc>
            </a:pPr>
            <a:r>
              <a:rPr lang="en-US" altLang="ja-JP" sz="800" dirty="0" smtClean="0">
                <a:solidFill>
                  <a:schemeClr val="tx1"/>
                </a:solidFill>
              </a:rPr>
              <a:t>(11)</a:t>
            </a:r>
            <a:r>
              <a:rPr lang="ja-JP" altLang="en-US" sz="800" dirty="0">
                <a:solidFill>
                  <a:schemeClr val="tx1"/>
                </a:solidFill>
              </a:rPr>
              <a:t> </a:t>
            </a:r>
            <a:r>
              <a:rPr lang="ja-JP" altLang="en-US" sz="800" dirty="0" smtClean="0">
                <a:solidFill>
                  <a:schemeClr val="tx1"/>
                </a:solidFill>
              </a:rPr>
              <a:t>府独自の職員の給与制度改革</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(12)</a:t>
            </a:r>
            <a:r>
              <a:rPr lang="ja-JP" altLang="en-US" sz="800" dirty="0" smtClean="0">
                <a:solidFill>
                  <a:schemeClr val="tx1"/>
                </a:solidFill>
              </a:rPr>
              <a:t> 職員</a:t>
            </a:r>
            <a:r>
              <a:rPr lang="ja-JP" altLang="en-US" sz="800" dirty="0">
                <a:solidFill>
                  <a:schemeClr val="tx1"/>
                </a:solidFill>
              </a:rPr>
              <a:t>採用試験の抜本的</a:t>
            </a:r>
            <a:r>
              <a:rPr lang="ja-JP" altLang="en-US" sz="800" dirty="0" smtClean="0">
                <a:solidFill>
                  <a:schemeClr val="tx1"/>
                </a:solidFill>
              </a:rPr>
              <a:t>見直し</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(13) </a:t>
            </a:r>
            <a:r>
              <a:rPr lang="ja-JP" altLang="en-US" sz="800" dirty="0" smtClean="0">
                <a:solidFill>
                  <a:schemeClr val="tx1"/>
                </a:solidFill>
              </a:rPr>
              <a:t>職員</a:t>
            </a:r>
            <a:r>
              <a:rPr lang="ja-JP" altLang="en-US" sz="800" dirty="0">
                <a:solidFill>
                  <a:schemeClr val="tx1"/>
                </a:solidFill>
              </a:rPr>
              <a:t>の人事評価における「相対評価」の</a:t>
            </a:r>
            <a:r>
              <a:rPr lang="ja-JP" altLang="en-US" sz="800" dirty="0" smtClean="0">
                <a:solidFill>
                  <a:schemeClr val="tx1"/>
                </a:solidFill>
              </a:rPr>
              <a:t>導入</a:t>
            </a:r>
            <a:endParaRPr lang="en-US" altLang="ja-JP" sz="800" dirty="0" smtClean="0">
              <a:solidFill>
                <a:schemeClr val="tx1"/>
              </a:solidFill>
            </a:endParaRPr>
          </a:p>
          <a:p>
            <a:pPr marL="85725" indent="-85725">
              <a:lnSpc>
                <a:spcPts val="900"/>
              </a:lnSpc>
            </a:pPr>
            <a:r>
              <a:rPr kumimoji="1" lang="en-US" altLang="ja-JP" sz="800" dirty="0" smtClean="0">
                <a:solidFill>
                  <a:schemeClr val="tx1"/>
                </a:solidFill>
              </a:rPr>
              <a:t>(14</a:t>
            </a:r>
            <a:r>
              <a:rPr lang="en-US" altLang="ja-JP" sz="800" dirty="0" smtClean="0">
                <a:solidFill>
                  <a:schemeClr val="tx1"/>
                </a:solidFill>
              </a:rPr>
              <a:t>)</a:t>
            </a:r>
            <a:r>
              <a:rPr lang="ja-JP" altLang="en-US" sz="800" dirty="0" smtClean="0">
                <a:solidFill>
                  <a:schemeClr val="tx1"/>
                </a:solidFill>
              </a:rPr>
              <a:t> </a:t>
            </a:r>
            <a:r>
              <a:rPr lang="ja-JP" altLang="en-US" sz="800" dirty="0">
                <a:solidFill>
                  <a:schemeClr val="tx1"/>
                </a:solidFill>
              </a:rPr>
              <a:t>職員の</a:t>
            </a:r>
            <a:r>
              <a:rPr lang="ja-JP" altLang="en-US" sz="800" dirty="0" smtClean="0">
                <a:solidFill>
                  <a:schemeClr val="tx1"/>
                </a:solidFill>
              </a:rPr>
              <a:t>再就職等に関する規制</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(15)</a:t>
            </a:r>
            <a:r>
              <a:rPr lang="ja-JP" altLang="en-US" sz="800" dirty="0" smtClean="0">
                <a:solidFill>
                  <a:schemeClr val="tx1"/>
                </a:solidFill>
              </a:rPr>
              <a:t> 政治規制等</a:t>
            </a:r>
            <a:r>
              <a:rPr lang="en-US" altLang="ja-JP" sz="800" dirty="0" smtClean="0">
                <a:solidFill>
                  <a:schemeClr val="tx1"/>
                </a:solidFill>
              </a:rPr>
              <a:t>3</a:t>
            </a:r>
            <a:r>
              <a:rPr lang="ja-JP" altLang="en-US" sz="800" dirty="0" smtClean="0">
                <a:solidFill>
                  <a:schemeClr val="tx1"/>
                </a:solidFill>
              </a:rPr>
              <a:t>条例の制定</a:t>
            </a:r>
            <a:endParaRPr kumimoji="1" lang="ja-JP" altLang="en-US" sz="800" dirty="0">
              <a:solidFill>
                <a:schemeClr val="tx1"/>
              </a:solidFill>
            </a:endParaRPr>
          </a:p>
        </p:txBody>
      </p:sp>
      <p:sp>
        <p:nvSpPr>
          <p:cNvPr id="61" name="角丸四角形 60"/>
          <p:cNvSpPr/>
          <p:nvPr/>
        </p:nvSpPr>
        <p:spPr>
          <a:xfrm>
            <a:off x="198295" y="6027996"/>
            <a:ext cx="1642824" cy="288000"/>
          </a:xfrm>
          <a:prstGeom prst="roundRect">
            <a:avLst>
              <a:gd name="adj" fmla="val 83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smtClean="0">
                <a:solidFill>
                  <a:schemeClr val="tx1"/>
                </a:solidFill>
              </a:rPr>
              <a:t>＜４．公募制度＞</a:t>
            </a:r>
            <a:endParaRPr lang="en-US" altLang="ja-JP" sz="800" b="1" dirty="0" smtClean="0">
              <a:solidFill>
                <a:schemeClr val="tx1"/>
              </a:solidFill>
            </a:endParaRPr>
          </a:p>
          <a:p>
            <a:pPr>
              <a:lnSpc>
                <a:spcPts val="900"/>
              </a:lnSpc>
            </a:pPr>
            <a:r>
              <a:rPr lang="en-US" altLang="ja-JP" sz="800" dirty="0" smtClean="0">
                <a:solidFill>
                  <a:schemeClr val="tx1"/>
                </a:solidFill>
              </a:rPr>
              <a:t>(16)</a:t>
            </a:r>
            <a:r>
              <a:rPr lang="ja-JP" altLang="en-US" sz="800" dirty="0" smtClean="0">
                <a:solidFill>
                  <a:schemeClr val="tx1"/>
                </a:solidFill>
              </a:rPr>
              <a:t>公募による職員の登用</a:t>
            </a:r>
            <a:endParaRPr kumimoji="1" lang="ja-JP" altLang="en-US" sz="800" dirty="0">
              <a:solidFill>
                <a:schemeClr val="tx1"/>
              </a:solidFill>
            </a:endParaRPr>
          </a:p>
        </p:txBody>
      </p:sp>
      <p:sp>
        <p:nvSpPr>
          <p:cNvPr id="62" name="正方形/長方形 61"/>
          <p:cNvSpPr/>
          <p:nvPr/>
        </p:nvSpPr>
        <p:spPr>
          <a:xfrm>
            <a:off x="3599226" y="3881522"/>
            <a:ext cx="1545224" cy="28800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36000" rtlCol="0" anchor="t"/>
          <a:lstStyle/>
          <a:p>
            <a:pPr>
              <a:lnSpc>
                <a:spcPts val="900"/>
              </a:lnSpc>
            </a:pPr>
            <a:r>
              <a:rPr lang="ja-JP" altLang="en-US" sz="800" b="1" dirty="0" smtClean="0">
                <a:solidFill>
                  <a:schemeClr val="tx1"/>
                </a:solidFill>
              </a:rPr>
              <a:t>＜</a:t>
            </a:r>
            <a:r>
              <a:rPr lang="en-US" altLang="ja-JP" sz="800" b="1" dirty="0" smtClean="0">
                <a:solidFill>
                  <a:schemeClr val="tx1"/>
                </a:solidFill>
              </a:rPr>
              <a:t>15</a:t>
            </a:r>
            <a:r>
              <a:rPr lang="ja-JP" altLang="en-US" sz="800" b="1" dirty="0" err="1" smtClean="0">
                <a:solidFill>
                  <a:schemeClr val="tx1"/>
                </a:solidFill>
              </a:rPr>
              <a:t>．</a:t>
            </a:r>
            <a:r>
              <a:rPr lang="ja-JP" altLang="en-US" sz="800" b="1" dirty="0" smtClean="0">
                <a:solidFill>
                  <a:schemeClr val="tx1"/>
                </a:solidFill>
              </a:rPr>
              <a:t>府市連携（事業連携）＞</a:t>
            </a:r>
          </a:p>
          <a:p>
            <a:pPr marL="85725" indent="-85725">
              <a:lnSpc>
                <a:spcPts val="900"/>
              </a:lnSpc>
            </a:pPr>
            <a:r>
              <a:rPr lang="en-US" altLang="ja-JP" sz="800" dirty="0" smtClean="0">
                <a:solidFill>
                  <a:schemeClr val="tx1"/>
                </a:solidFill>
              </a:rPr>
              <a:t> (32)</a:t>
            </a:r>
            <a:r>
              <a:rPr lang="ja-JP" altLang="en-US" sz="800" dirty="0" smtClean="0">
                <a:solidFill>
                  <a:schemeClr val="tx1"/>
                </a:solidFill>
              </a:rPr>
              <a:t>府営住宅／市営住宅</a:t>
            </a:r>
            <a:endParaRPr lang="en-US" altLang="ja-JP" sz="800" dirty="0" smtClean="0">
              <a:solidFill>
                <a:schemeClr val="tx1"/>
              </a:solidFill>
            </a:endParaRPr>
          </a:p>
        </p:txBody>
      </p:sp>
      <p:sp>
        <p:nvSpPr>
          <p:cNvPr id="63" name="角丸四角形 62"/>
          <p:cNvSpPr/>
          <p:nvPr/>
        </p:nvSpPr>
        <p:spPr>
          <a:xfrm>
            <a:off x="3547512" y="4183321"/>
            <a:ext cx="1648651" cy="2228886"/>
          </a:xfrm>
          <a:prstGeom prst="roundRect">
            <a:avLst>
              <a:gd name="adj" fmla="val 3591"/>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85725" indent="-85725">
              <a:lnSpc>
                <a:spcPts val="900"/>
              </a:lnSpc>
            </a:pPr>
            <a:r>
              <a:rPr lang="en-US" altLang="ja-JP" sz="800" dirty="0" smtClean="0">
                <a:solidFill>
                  <a:schemeClr val="tx1"/>
                </a:solidFill>
              </a:rPr>
              <a:t>(33)</a:t>
            </a:r>
            <a:r>
              <a:rPr lang="ja-JP" altLang="en-US" sz="800" dirty="0" smtClean="0">
                <a:solidFill>
                  <a:schemeClr val="tx1"/>
                </a:solidFill>
              </a:rPr>
              <a:t>政策</a:t>
            </a:r>
            <a:r>
              <a:rPr lang="ja-JP" altLang="en-US" sz="800" dirty="0">
                <a:solidFill>
                  <a:schemeClr val="tx1"/>
                </a:solidFill>
              </a:rPr>
              <a:t>立案手法の刷新、データに基づく府民ニーズの分析</a:t>
            </a:r>
          </a:p>
          <a:p>
            <a:pPr marL="85725" indent="-85725">
              <a:lnSpc>
                <a:spcPts val="900"/>
              </a:lnSpc>
            </a:pPr>
            <a:r>
              <a:rPr lang="en-US" altLang="ja-JP" sz="800" dirty="0" smtClean="0">
                <a:solidFill>
                  <a:schemeClr val="tx1"/>
                </a:solidFill>
              </a:rPr>
              <a:t>(34)</a:t>
            </a:r>
            <a:r>
              <a:rPr lang="ja-JP" altLang="en-US" sz="800" dirty="0" smtClean="0">
                <a:solidFill>
                  <a:schemeClr val="tx1"/>
                </a:solidFill>
              </a:rPr>
              <a:t>全庁的</a:t>
            </a:r>
            <a:r>
              <a:rPr lang="ja-JP" altLang="en-US" sz="800" dirty="0">
                <a:solidFill>
                  <a:schemeClr val="tx1"/>
                </a:solidFill>
              </a:rPr>
              <a:t>な意思決定のあり方の見直し（戦略本部会議の設置・運営</a:t>
            </a:r>
            <a:r>
              <a:rPr lang="ja-JP" altLang="en-US" sz="800" dirty="0" smtClean="0">
                <a:solidFill>
                  <a:schemeClr val="tx1"/>
                </a:solidFill>
              </a:rPr>
              <a:t>）</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(35)</a:t>
            </a:r>
            <a:r>
              <a:rPr lang="ja-JP" altLang="en-US" sz="800" dirty="0" smtClean="0">
                <a:solidFill>
                  <a:schemeClr val="tx1"/>
                </a:solidFill>
              </a:rPr>
              <a:t>国と地方の関係再構築（関西広域連合の設立・運営等）</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(36)</a:t>
            </a:r>
            <a:r>
              <a:rPr lang="ja-JP" altLang="en-US" sz="800" dirty="0" smtClean="0">
                <a:solidFill>
                  <a:schemeClr val="tx1"/>
                </a:solidFill>
              </a:rPr>
              <a:t>条例</a:t>
            </a:r>
            <a:r>
              <a:rPr lang="ja-JP" altLang="en-US" sz="800" dirty="0">
                <a:solidFill>
                  <a:schemeClr val="tx1"/>
                </a:solidFill>
              </a:rPr>
              <a:t>・審査基準の</a:t>
            </a:r>
            <a:r>
              <a:rPr lang="ja-JP" altLang="en-US" sz="800" dirty="0" smtClean="0">
                <a:solidFill>
                  <a:schemeClr val="tx1"/>
                </a:solidFill>
              </a:rPr>
              <a:t>見直し</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(37)</a:t>
            </a:r>
            <a:r>
              <a:rPr lang="ja-JP" altLang="en-US" sz="800" dirty="0" smtClean="0">
                <a:solidFill>
                  <a:schemeClr val="tx1"/>
                </a:solidFill>
              </a:rPr>
              <a:t>出資</a:t>
            </a:r>
            <a:r>
              <a:rPr lang="ja-JP" altLang="en-US" sz="800" dirty="0">
                <a:solidFill>
                  <a:schemeClr val="tx1"/>
                </a:solidFill>
              </a:rPr>
              <a:t>法人等の改革</a:t>
            </a:r>
          </a:p>
          <a:p>
            <a:pPr marL="85725" indent="-85725">
              <a:lnSpc>
                <a:spcPts val="900"/>
              </a:lnSpc>
            </a:pPr>
            <a:r>
              <a:rPr lang="en-US" altLang="ja-JP" sz="800" dirty="0" smtClean="0">
                <a:solidFill>
                  <a:schemeClr val="tx1"/>
                </a:solidFill>
              </a:rPr>
              <a:t>(38)</a:t>
            </a:r>
            <a:r>
              <a:rPr lang="ja-JP" altLang="en-US" sz="800" dirty="0" smtClean="0">
                <a:solidFill>
                  <a:schemeClr val="tx1"/>
                </a:solidFill>
              </a:rPr>
              <a:t>徹底</a:t>
            </a:r>
            <a:r>
              <a:rPr lang="ja-JP" altLang="en-US" sz="800" dirty="0">
                <a:solidFill>
                  <a:schemeClr val="tx1"/>
                </a:solidFill>
              </a:rPr>
              <a:t>したプロセスの見える化、仕事の内容にも踏み込んだ透明化（オープン府庁）</a:t>
            </a:r>
          </a:p>
          <a:p>
            <a:pPr marL="85725" indent="-85725">
              <a:lnSpc>
                <a:spcPts val="900"/>
              </a:lnSpc>
            </a:pPr>
            <a:r>
              <a:rPr lang="en-US" altLang="ja-JP" sz="800" dirty="0" smtClean="0">
                <a:solidFill>
                  <a:schemeClr val="tx1"/>
                </a:solidFill>
              </a:rPr>
              <a:t>(39)</a:t>
            </a:r>
            <a:r>
              <a:rPr lang="ja-JP" altLang="en-US" sz="800" dirty="0" smtClean="0">
                <a:solidFill>
                  <a:schemeClr val="tx1"/>
                </a:solidFill>
              </a:rPr>
              <a:t>新</a:t>
            </a:r>
            <a:r>
              <a:rPr lang="ja-JP" altLang="en-US" sz="800" dirty="0">
                <a:solidFill>
                  <a:schemeClr val="tx1"/>
                </a:solidFill>
              </a:rPr>
              <a:t>公会計制度の導入</a:t>
            </a:r>
          </a:p>
          <a:p>
            <a:pPr marL="85725" indent="-85725">
              <a:lnSpc>
                <a:spcPts val="900"/>
              </a:lnSpc>
            </a:pPr>
            <a:r>
              <a:rPr lang="en-US" altLang="ja-JP" sz="800" dirty="0" smtClean="0">
                <a:solidFill>
                  <a:schemeClr val="tx1"/>
                </a:solidFill>
              </a:rPr>
              <a:t>(40)</a:t>
            </a:r>
            <a:r>
              <a:rPr lang="ja-JP" altLang="en-US" sz="800" dirty="0" smtClean="0">
                <a:solidFill>
                  <a:schemeClr val="tx1"/>
                </a:solidFill>
              </a:rPr>
              <a:t>監査</a:t>
            </a:r>
            <a:r>
              <a:rPr lang="ja-JP" altLang="en-US" sz="800" dirty="0">
                <a:solidFill>
                  <a:schemeClr val="tx1"/>
                </a:solidFill>
              </a:rPr>
              <a:t>事務局業務の民間への委託</a:t>
            </a:r>
          </a:p>
          <a:p>
            <a:pPr marL="85725" indent="-85725">
              <a:lnSpc>
                <a:spcPts val="900"/>
              </a:lnSpc>
            </a:pPr>
            <a:r>
              <a:rPr lang="en-US" altLang="ja-JP" sz="800" dirty="0" smtClean="0">
                <a:solidFill>
                  <a:schemeClr val="tx1"/>
                </a:solidFill>
              </a:rPr>
              <a:t>(41)</a:t>
            </a:r>
            <a:r>
              <a:rPr lang="ja-JP" altLang="en-US" sz="800" dirty="0" smtClean="0">
                <a:solidFill>
                  <a:schemeClr val="tx1"/>
                </a:solidFill>
              </a:rPr>
              <a:t>府営</a:t>
            </a:r>
            <a:r>
              <a:rPr lang="ja-JP" altLang="en-US" sz="800" dirty="0">
                <a:solidFill>
                  <a:schemeClr val="tx1"/>
                </a:solidFill>
              </a:rPr>
              <a:t>住宅の運営見直し</a:t>
            </a:r>
          </a:p>
          <a:p>
            <a:pPr marL="85725" indent="-85725">
              <a:lnSpc>
                <a:spcPts val="900"/>
              </a:lnSpc>
            </a:pPr>
            <a:r>
              <a:rPr lang="en-US" altLang="ja-JP" sz="800" dirty="0" smtClean="0">
                <a:solidFill>
                  <a:schemeClr val="tx1"/>
                </a:solidFill>
              </a:rPr>
              <a:t>(42)</a:t>
            </a:r>
            <a:r>
              <a:rPr lang="ja-JP" altLang="en-US" sz="800" dirty="0" smtClean="0">
                <a:solidFill>
                  <a:schemeClr val="tx1"/>
                </a:solidFill>
              </a:rPr>
              <a:t>市町村</a:t>
            </a:r>
            <a:r>
              <a:rPr lang="ja-JP" altLang="en-US" sz="800" dirty="0">
                <a:solidFill>
                  <a:schemeClr val="tx1"/>
                </a:solidFill>
              </a:rPr>
              <a:t>国保の累積赤字の削減に向けた府の特別調整交付金の配分基準の</a:t>
            </a:r>
            <a:r>
              <a:rPr lang="ja-JP" altLang="en-US" sz="800" dirty="0" smtClean="0">
                <a:solidFill>
                  <a:schemeClr val="tx1"/>
                </a:solidFill>
              </a:rPr>
              <a:t>見直し</a:t>
            </a:r>
          </a:p>
        </p:txBody>
      </p:sp>
      <p:sp>
        <p:nvSpPr>
          <p:cNvPr id="64" name="角丸四角形 63"/>
          <p:cNvSpPr/>
          <p:nvPr/>
        </p:nvSpPr>
        <p:spPr>
          <a:xfrm>
            <a:off x="198295" y="4402421"/>
            <a:ext cx="1642824" cy="656421"/>
          </a:xfrm>
          <a:prstGeom prst="roundRect">
            <a:avLst>
              <a:gd name="adj" fmla="val 556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＜２． 財務マネジメント＞</a:t>
            </a:r>
            <a:endParaRPr lang="en-US" altLang="ja-JP" sz="800" b="1" dirty="0" smtClean="0">
              <a:solidFill>
                <a:schemeClr val="tx1"/>
              </a:solidFill>
            </a:endParaRPr>
          </a:p>
          <a:p>
            <a:pPr marL="85725" indent="-85725">
              <a:lnSpc>
                <a:spcPts val="900"/>
              </a:lnSpc>
            </a:pPr>
            <a:r>
              <a:rPr lang="en-US" altLang="ja-JP" sz="800" dirty="0" smtClean="0">
                <a:solidFill>
                  <a:schemeClr val="tx1"/>
                </a:solidFill>
              </a:rPr>
              <a:t>(7)</a:t>
            </a:r>
            <a:r>
              <a:rPr lang="ja-JP" altLang="en-US" sz="800" dirty="0" smtClean="0">
                <a:solidFill>
                  <a:schemeClr val="tx1"/>
                </a:solidFill>
              </a:rPr>
              <a:t>債権管理の強化</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(8)</a:t>
            </a:r>
            <a:r>
              <a:rPr lang="ja-JP" altLang="en-US" sz="800" dirty="0" smtClean="0">
                <a:solidFill>
                  <a:schemeClr val="tx1"/>
                </a:solidFill>
              </a:rPr>
              <a:t>府有財産の活用・売却</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(9)</a:t>
            </a:r>
            <a:r>
              <a:rPr lang="ja-JP" altLang="en-US" sz="800" dirty="0" smtClean="0">
                <a:solidFill>
                  <a:schemeClr val="tx1"/>
                </a:solidFill>
              </a:rPr>
              <a:t>広告事業・ネーミングライツ</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(10)</a:t>
            </a:r>
            <a:r>
              <a:rPr lang="ja-JP" altLang="en-US" sz="800" dirty="0" smtClean="0">
                <a:solidFill>
                  <a:schemeClr val="tx1"/>
                </a:solidFill>
              </a:rPr>
              <a:t>財務マネジメント</a:t>
            </a:r>
            <a:endParaRPr lang="en-US" altLang="ja-JP" sz="800" dirty="0" smtClean="0">
              <a:solidFill>
                <a:schemeClr val="tx1"/>
              </a:solidFill>
            </a:endParaRPr>
          </a:p>
        </p:txBody>
      </p:sp>
      <p:sp>
        <p:nvSpPr>
          <p:cNvPr id="65" name="角丸四角形 64"/>
          <p:cNvSpPr/>
          <p:nvPr/>
        </p:nvSpPr>
        <p:spPr>
          <a:xfrm>
            <a:off x="1890132" y="3306273"/>
            <a:ext cx="1646604" cy="265326"/>
          </a:xfrm>
          <a:prstGeom prst="roundRect">
            <a:avLst>
              <a:gd name="adj" fmla="val 83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u="sng" dirty="0" smtClean="0">
                <a:solidFill>
                  <a:schemeClr val="tx1"/>
                </a:solidFill>
              </a:rPr>
              <a:t>＜６．ＩＣＴ活用＞</a:t>
            </a:r>
            <a:endParaRPr lang="en-US" altLang="ja-JP" sz="800" b="1" u="sng" dirty="0" smtClean="0">
              <a:solidFill>
                <a:schemeClr val="tx1"/>
              </a:solidFill>
            </a:endParaRPr>
          </a:p>
          <a:p>
            <a:pPr>
              <a:lnSpc>
                <a:spcPts val="900"/>
              </a:lnSpc>
            </a:pPr>
            <a:r>
              <a:rPr lang="en-US" altLang="ja-JP" sz="800" u="sng" dirty="0" smtClean="0">
                <a:solidFill>
                  <a:schemeClr val="tx1"/>
                </a:solidFill>
              </a:rPr>
              <a:t>(18)</a:t>
            </a:r>
            <a:r>
              <a:rPr lang="ja-JP" altLang="en-US" sz="800" u="sng" dirty="0" smtClean="0">
                <a:solidFill>
                  <a:schemeClr val="tx1"/>
                </a:solidFill>
              </a:rPr>
              <a:t>ＩＣＴ活用</a:t>
            </a:r>
            <a:endParaRPr lang="en-US" altLang="ja-JP" sz="800" u="sng" dirty="0" smtClean="0">
              <a:solidFill>
                <a:schemeClr val="tx1"/>
              </a:solidFill>
            </a:endParaRPr>
          </a:p>
        </p:txBody>
      </p:sp>
      <p:sp>
        <p:nvSpPr>
          <p:cNvPr id="66" name="角丸四角形 65"/>
          <p:cNvSpPr/>
          <p:nvPr/>
        </p:nvSpPr>
        <p:spPr>
          <a:xfrm>
            <a:off x="1885105" y="4687506"/>
            <a:ext cx="1631828" cy="713169"/>
          </a:xfrm>
          <a:prstGeom prst="roundRect">
            <a:avLst>
              <a:gd name="adj" fmla="val 83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u="sng" dirty="0" smtClean="0">
                <a:solidFill>
                  <a:schemeClr val="tx1"/>
                </a:solidFill>
              </a:rPr>
              <a:t>＜９．市町村との連携強化＞</a:t>
            </a:r>
            <a:endParaRPr lang="en-US" altLang="ja-JP" sz="800" b="1" u="sng" dirty="0" smtClean="0">
              <a:solidFill>
                <a:schemeClr val="tx1"/>
              </a:solidFill>
            </a:endParaRPr>
          </a:p>
          <a:p>
            <a:pPr>
              <a:lnSpc>
                <a:spcPts val="900"/>
              </a:lnSpc>
            </a:pPr>
            <a:r>
              <a:rPr lang="en-US" altLang="ja-JP" sz="800" dirty="0" smtClean="0">
                <a:solidFill>
                  <a:schemeClr val="tx1"/>
                </a:solidFill>
              </a:rPr>
              <a:t>(23)</a:t>
            </a:r>
            <a:r>
              <a:rPr lang="ja-JP" altLang="en-US" sz="800" dirty="0" smtClean="0">
                <a:solidFill>
                  <a:schemeClr val="tx1"/>
                </a:solidFill>
              </a:rPr>
              <a:t>府内市町村</a:t>
            </a:r>
            <a:r>
              <a:rPr lang="ja-JP" altLang="en-US" sz="800" dirty="0">
                <a:solidFill>
                  <a:schemeClr val="tx1"/>
                </a:solidFill>
              </a:rPr>
              <a:t>間</a:t>
            </a:r>
            <a:r>
              <a:rPr lang="ja-JP" altLang="en-US" sz="800" dirty="0" smtClean="0">
                <a:solidFill>
                  <a:schemeClr val="tx1"/>
                </a:solidFill>
              </a:rPr>
              <a:t>の広域連携等へ</a:t>
            </a:r>
            <a:endParaRPr lang="en-US" altLang="ja-JP" sz="800"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の支援</a:t>
            </a:r>
            <a:endParaRPr lang="en-US" altLang="ja-JP" sz="800" dirty="0" smtClean="0">
              <a:solidFill>
                <a:schemeClr val="tx1"/>
              </a:solidFill>
            </a:endParaRPr>
          </a:p>
          <a:p>
            <a:pPr>
              <a:lnSpc>
                <a:spcPts val="900"/>
              </a:lnSpc>
            </a:pPr>
            <a:r>
              <a:rPr lang="en-US" altLang="ja-JP" sz="800" u="sng" dirty="0" smtClean="0">
                <a:solidFill>
                  <a:schemeClr val="tx1"/>
                </a:solidFill>
              </a:rPr>
              <a:t>(24)</a:t>
            </a:r>
            <a:r>
              <a:rPr lang="ja-JP" altLang="en-US" sz="800" u="sng" dirty="0" smtClean="0">
                <a:solidFill>
                  <a:schemeClr val="tx1"/>
                </a:solidFill>
              </a:rPr>
              <a:t>市町村とのパートナーシップ強</a:t>
            </a:r>
            <a:endParaRPr lang="en-US" altLang="ja-JP" sz="800" u="sng" dirty="0" smtClean="0">
              <a:solidFill>
                <a:schemeClr val="tx1"/>
              </a:solidFill>
            </a:endParaRPr>
          </a:p>
          <a:p>
            <a:pPr>
              <a:lnSpc>
                <a:spcPts val="900"/>
              </a:lnSpc>
            </a:pPr>
            <a:r>
              <a:rPr lang="ja-JP" altLang="en-US" sz="800" dirty="0" smtClean="0">
                <a:solidFill>
                  <a:schemeClr val="tx1"/>
                </a:solidFill>
              </a:rPr>
              <a:t>　　</a:t>
            </a:r>
            <a:r>
              <a:rPr lang="ja-JP" altLang="en-US" sz="800" u="sng" dirty="0" smtClean="0">
                <a:solidFill>
                  <a:schemeClr val="tx1"/>
                </a:solidFill>
              </a:rPr>
              <a:t>化（地方税徴収機構、地域維持</a:t>
            </a:r>
            <a:endParaRPr lang="en-US" altLang="ja-JP" sz="800" u="sng"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a:t>
            </a:r>
            <a:r>
              <a:rPr lang="ja-JP" altLang="en-US" sz="800" u="sng" dirty="0" smtClean="0">
                <a:solidFill>
                  <a:schemeClr val="tx1"/>
                </a:solidFill>
              </a:rPr>
              <a:t>管理連携プラットフォーム</a:t>
            </a:r>
            <a:r>
              <a:rPr lang="ja-JP" altLang="en-US" sz="800" dirty="0" smtClean="0">
                <a:solidFill>
                  <a:schemeClr val="tx1"/>
                </a:solidFill>
              </a:rPr>
              <a:t>）</a:t>
            </a:r>
            <a:endParaRPr lang="en-US" altLang="ja-JP" sz="800" dirty="0" smtClean="0">
              <a:solidFill>
                <a:schemeClr val="tx1"/>
              </a:solidFill>
            </a:endParaRPr>
          </a:p>
        </p:txBody>
      </p:sp>
      <p:sp>
        <p:nvSpPr>
          <p:cNvPr id="67" name="角丸四角形 66"/>
          <p:cNvSpPr/>
          <p:nvPr/>
        </p:nvSpPr>
        <p:spPr>
          <a:xfrm>
            <a:off x="1885105" y="5721271"/>
            <a:ext cx="1631828" cy="288000"/>
          </a:xfrm>
          <a:prstGeom prst="roundRect">
            <a:avLst>
              <a:gd name="adj" fmla="val 83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en-US" altLang="ja-JP" sz="800" b="1" dirty="0" smtClean="0">
                <a:solidFill>
                  <a:schemeClr val="tx1"/>
                </a:solidFill>
              </a:rPr>
              <a:t>11</a:t>
            </a:r>
            <a:r>
              <a:rPr lang="ja-JP" altLang="en-US" sz="800" b="1" dirty="0" err="1" smtClean="0">
                <a:solidFill>
                  <a:schemeClr val="tx1"/>
                </a:solidFill>
              </a:rPr>
              <a:t>．</a:t>
            </a:r>
            <a:r>
              <a:rPr lang="ja-JP" altLang="en-US" sz="800" b="1" dirty="0" smtClean="0">
                <a:solidFill>
                  <a:schemeClr val="tx1"/>
                </a:solidFill>
              </a:rPr>
              <a:t>補助金等の見直し＞</a:t>
            </a:r>
            <a:endParaRPr lang="en-US" altLang="ja-JP" sz="800" b="1" dirty="0" smtClean="0">
              <a:solidFill>
                <a:schemeClr val="tx1"/>
              </a:solidFill>
            </a:endParaRPr>
          </a:p>
          <a:p>
            <a:pPr>
              <a:lnSpc>
                <a:spcPts val="900"/>
              </a:lnSpc>
            </a:pPr>
            <a:r>
              <a:rPr lang="en-US" altLang="ja-JP" sz="800" dirty="0" smtClean="0">
                <a:solidFill>
                  <a:schemeClr val="tx1"/>
                </a:solidFill>
              </a:rPr>
              <a:t>(26)</a:t>
            </a:r>
            <a:r>
              <a:rPr lang="ja-JP" altLang="en-US" sz="800" dirty="0" smtClean="0">
                <a:solidFill>
                  <a:schemeClr val="tx1"/>
                </a:solidFill>
              </a:rPr>
              <a:t>補助金等の見直し</a:t>
            </a:r>
          </a:p>
        </p:txBody>
      </p:sp>
      <p:sp>
        <p:nvSpPr>
          <p:cNvPr id="68" name="角丸四角形 67"/>
          <p:cNvSpPr/>
          <p:nvPr/>
        </p:nvSpPr>
        <p:spPr>
          <a:xfrm>
            <a:off x="1874304" y="6049245"/>
            <a:ext cx="1631828" cy="288000"/>
          </a:xfrm>
          <a:prstGeom prst="roundRect">
            <a:avLst>
              <a:gd name="adj" fmla="val 83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en-US" altLang="ja-JP" sz="800" b="1" dirty="0" smtClean="0">
                <a:solidFill>
                  <a:schemeClr val="tx1"/>
                </a:solidFill>
              </a:rPr>
              <a:t>12</a:t>
            </a:r>
            <a:r>
              <a:rPr lang="ja-JP" altLang="en-US" sz="800" b="1" dirty="0" err="1" smtClean="0">
                <a:solidFill>
                  <a:schemeClr val="tx1"/>
                </a:solidFill>
              </a:rPr>
              <a:t>．</a:t>
            </a:r>
            <a:r>
              <a:rPr lang="ja-JP" altLang="en-US" sz="800" b="1" dirty="0" smtClean="0">
                <a:solidFill>
                  <a:schemeClr val="tx1"/>
                </a:solidFill>
              </a:rPr>
              <a:t>府民利用施設の見直し＞</a:t>
            </a:r>
            <a:endParaRPr lang="en-US" altLang="ja-JP" sz="800" b="1" dirty="0" smtClean="0">
              <a:solidFill>
                <a:schemeClr val="tx1"/>
              </a:solidFill>
            </a:endParaRPr>
          </a:p>
          <a:p>
            <a:pPr>
              <a:lnSpc>
                <a:spcPts val="900"/>
              </a:lnSpc>
            </a:pPr>
            <a:r>
              <a:rPr lang="en-US" altLang="ja-JP" sz="800" dirty="0" smtClean="0">
                <a:solidFill>
                  <a:schemeClr val="tx1"/>
                </a:solidFill>
              </a:rPr>
              <a:t>(27)</a:t>
            </a:r>
            <a:r>
              <a:rPr lang="ja-JP" altLang="en-US" sz="800" dirty="0" smtClean="0">
                <a:solidFill>
                  <a:schemeClr val="tx1"/>
                </a:solidFill>
              </a:rPr>
              <a:t>府民利用施設の廃止・改革</a:t>
            </a:r>
          </a:p>
        </p:txBody>
      </p:sp>
      <p:sp>
        <p:nvSpPr>
          <p:cNvPr id="69" name="角丸四角形 68"/>
          <p:cNvSpPr/>
          <p:nvPr/>
        </p:nvSpPr>
        <p:spPr>
          <a:xfrm>
            <a:off x="1890132" y="4367597"/>
            <a:ext cx="1631828" cy="288000"/>
          </a:xfrm>
          <a:prstGeom prst="roundRect">
            <a:avLst>
              <a:gd name="adj" fmla="val 1189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ja-JP" altLang="en-US" sz="800" b="1" dirty="0">
                <a:solidFill>
                  <a:schemeClr val="tx1"/>
                </a:solidFill>
              </a:rPr>
              <a:t>８</a:t>
            </a:r>
            <a:r>
              <a:rPr lang="ja-JP" altLang="en-US" sz="800" b="1" dirty="0" smtClean="0">
                <a:solidFill>
                  <a:schemeClr val="tx1"/>
                </a:solidFill>
              </a:rPr>
              <a:t>．経営形態（独法化）＞</a:t>
            </a:r>
            <a:endParaRPr lang="en-US" altLang="ja-JP" sz="800" b="1" dirty="0" smtClean="0">
              <a:solidFill>
                <a:schemeClr val="tx1"/>
              </a:solidFill>
            </a:endParaRPr>
          </a:p>
          <a:p>
            <a:pPr>
              <a:lnSpc>
                <a:spcPts val="900"/>
              </a:lnSpc>
            </a:pPr>
            <a:r>
              <a:rPr lang="en-US" altLang="ja-JP" sz="800" dirty="0" smtClean="0">
                <a:solidFill>
                  <a:schemeClr val="tx1"/>
                </a:solidFill>
              </a:rPr>
              <a:t>(22)</a:t>
            </a:r>
            <a:r>
              <a:rPr lang="ja-JP" altLang="en-US" sz="800" dirty="0" smtClean="0">
                <a:solidFill>
                  <a:schemeClr val="tx1"/>
                </a:solidFill>
              </a:rPr>
              <a:t>独立行政法人化</a:t>
            </a:r>
          </a:p>
        </p:txBody>
      </p:sp>
      <p:sp>
        <p:nvSpPr>
          <p:cNvPr id="70" name="正方形/長方形 69"/>
          <p:cNvSpPr/>
          <p:nvPr/>
        </p:nvSpPr>
        <p:spPr>
          <a:xfrm>
            <a:off x="1866999" y="6367994"/>
            <a:ext cx="1642300" cy="268032"/>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en-US" altLang="ja-JP" sz="800" b="1" dirty="0" smtClean="0">
                <a:solidFill>
                  <a:schemeClr val="tx1"/>
                </a:solidFill>
              </a:rPr>
              <a:t>13</a:t>
            </a:r>
            <a:r>
              <a:rPr lang="ja-JP" altLang="en-US" sz="800" b="1" dirty="0" err="1" smtClean="0">
                <a:solidFill>
                  <a:schemeClr val="tx1"/>
                </a:solidFill>
              </a:rPr>
              <a:t>．</a:t>
            </a:r>
            <a:r>
              <a:rPr lang="ja-JP" altLang="en-US" sz="800" b="1" dirty="0" smtClean="0">
                <a:solidFill>
                  <a:schemeClr val="tx1"/>
                </a:solidFill>
              </a:rPr>
              <a:t>府市連携（統合本部）＞</a:t>
            </a:r>
            <a:endParaRPr lang="en-US" altLang="ja-JP" sz="800" b="1" dirty="0" smtClean="0">
              <a:solidFill>
                <a:schemeClr val="tx1"/>
              </a:solidFill>
            </a:endParaRPr>
          </a:p>
          <a:p>
            <a:pPr marL="85725" indent="-85725">
              <a:lnSpc>
                <a:spcPts val="900"/>
              </a:lnSpc>
            </a:pPr>
            <a:r>
              <a:rPr lang="en-US" altLang="ja-JP" sz="800" dirty="0" smtClean="0">
                <a:solidFill>
                  <a:schemeClr val="tx1"/>
                </a:solidFill>
              </a:rPr>
              <a:t>(28)</a:t>
            </a:r>
            <a:r>
              <a:rPr lang="ja-JP" altLang="en-US" sz="700" dirty="0" smtClean="0">
                <a:solidFill>
                  <a:schemeClr val="tx1"/>
                </a:solidFill>
              </a:rPr>
              <a:t>大阪府市統合本部</a:t>
            </a:r>
            <a:r>
              <a:rPr lang="ja-JP" altLang="en-US" sz="700" u="sng" dirty="0" smtClean="0">
                <a:solidFill>
                  <a:schemeClr val="tx1"/>
                </a:solidFill>
              </a:rPr>
              <a:t>・副首都推進本部</a:t>
            </a:r>
            <a:endParaRPr lang="en-US" altLang="ja-JP" sz="700" u="sng" dirty="0" smtClean="0">
              <a:solidFill>
                <a:schemeClr val="tx1"/>
              </a:solidFill>
            </a:endParaRPr>
          </a:p>
        </p:txBody>
      </p:sp>
      <p:sp>
        <p:nvSpPr>
          <p:cNvPr id="71" name="角丸四角形 70"/>
          <p:cNvSpPr/>
          <p:nvPr/>
        </p:nvSpPr>
        <p:spPr>
          <a:xfrm>
            <a:off x="198295" y="6347245"/>
            <a:ext cx="1642824" cy="288000"/>
          </a:xfrm>
          <a:prstGeom prst="roundRect">
            <a:avLst>
              <a:gd name="adj" fmla="val 83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u="sng" dirty="0" smtClean="0">
                <a:solidFill>
                  <a:schemeClr val="tx1"/>
                </a:solidFill>
              </a:rPr>
              <a:t>＜５．働き方改革＞</a:t>
            </a:r>
            <a:endParaRPr lang="en-US" altLang="ja-JP" sz="800" b="1" u="sng" dirty="0" smtClean="0">
              <a:solidFill>
                <a:schemeClr val="tx1"/>
              </a:solidFill>
            </a:endParaRPr>
          </a:p>
          <a:p>
            <a:pPr>
              <a:lnSpc>
                <a:spcPts val="900"/>
              </a:lnSpc>
            </a:pPr>
            <a:r>
              <a:rPr lang="en-US" altLang="ja-JP" sz="800" u="sng" dirty="0" smtClean="0">
                <a:solidFill>
                  <a:schemeClr val="tx1"/>
                </a:solidFill>
              </a:rPr>
              <a:t>(17)</a:t>
            </a:r>
            <a:r>
              <a:rPr lang="ja-JP" altLang="en-US" sz="800" u="sng" dirty="0" smtClean="0">
                <a:solidFill>
                  <a:schemeClr val="tx1"/>
                </a:solidFill>
              </a:rPr>
              <a:t>大阪府庁版働き方改革</a:t>
            </a:r>
            <a:endParaRPr kumimoji="1" lang="ja-JP" altLang="en-US" sz="800" u="sng" dirty="0">
              <a:solidFill>
                <a:schemeClr val="tx1"/>
              </a:solidFill>
            </a:endParaRPr>
          </a:p>
        </p:txBody>
      </p:sp>
      <p:sp>
        <p:nvSpPr>
          <p:cNvPr id="72" name="角丸四角形 71"/>
          <p:cNvSpPr/>
          <p:nvPr/>
        </p:nvSpPr>
        <p:spPr>
          <a:xfrm>
            <a:off x="1882253" y="5426322"/>
            <a:ext cx="1639211" cy="265326"/>
          </a:xfrm>
          <a:prstGeom prst="roundRect">
            <a:avLst>
              <a:gd name="adj" fmla="val 83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smtClean="0">
                <a:solidFill>
                  <a:schemeClr val="tx1"/>
                </a:solidFill>
              </a:rPr>
              <a:t>＜</a:t>
            </a:r>
            <a:r>
              <a:rPr lang="en-US" altLang="ja-JP" sz="800" b="1" dirty="0" smtClean="0">
                <a:solidFill>
                  <a:schemeClr val="tx1"/>
                </a:solidFill>
              </a:rPr>
              <a:t>10</a:t>
            </a:r>
            <a:r>
              <a:rPr lang="ja-JP" altLang="en-US" sz="800" b="1" dirty="0" err="1" smtClean="0">
                <a:solidFill>
                  <a:schemeClr val="tx1"/>
                </a:solidFill>
              </a:rPr>
              <a:t>．</a:t>
            </a:r>
            <a:r>
              <a:rPr lang="ja-JP" altLang="en-US" sz="800" b="1" dirty="0" smtClean="0">
                <a:solidFill>
                  <a:schemeClr val="tx1"/>
                </a:solidFill>
              </a:rPr>
              <a:t>サービス改善＞</a:t>
            </a:r>
            <a:endParaRPr lang="en-US" altLang="ja-JP" sz="800" b="1" dirty="0" smtClean="0">
              <a:solidFill>
                <a:schemeClr val="tx1"/>
              </a:solidFill>
            </a:endParaRPr>
          </a:p>
          <a:p>
            <a:pPr>
              <a:lnSpc>
                <a:spcPts val="900"/>
              </a:lnSpc>
            </a:pPr>
            <a:r>
              <a:rPr lang="en-US" altLang="ja-JP" sz="800" dirty="0" smtClean="0">
                <a:solidFill>
                  <a:schemeClr val="tx1"/>
                </a:solidFill>
              </a:rPr>
              <a:t>(25)</a:t>
            </a:r>
            <a:r>
              <a:rPr lang="ja-JP" altLang="en-US" sz="800" dirty="0" smtClean="0">
                <a:solidFill>
                  <a:schemeClr val="tx1"/>
                </a:solidFill>
              </a:rPr>
              <a:t>サービス改善</a:t>
            </a:r>
            <a:endParaRPr lang="en-US" altLang="ja-JP" sz="800" dirty="0" smtClean="0">
              <a:solidFill>
                <a:schemeClr val="tx1"/>
              </a:solidFill>
            </a:endParaRPr>
          </a:p>
        </p:txBody>
      </p:sp>
      <p:sp>
        <p:nvSpPr>
          <p:cNvPr id="73" name="正方形/長方形 72"/>
          <p:cNvSpPr/>
          <p:nvPr/>
        </p:nvSpPr>
        <p:spPr>
          <a:xfrm>
            <a:off x="3599186" y="3124466"/>
            <a:ext cx="1535081" cy="72000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lstStyle/>
          <a:p>
            <a:pPr>
              <a:lnSpc>
                <a:spcPts val="900"/>
              </a:lnSpc>
            </a:pPr>
            <a:r>
              <a:rPr lang="ja-JP" altLang="en-US" sz="800" b="1" dirty="0" smtClean="0">
                <a:solidFill>
                  <a:schemeClr val="tx1"/>
                </a:solidFill>
              </a:rPr>
              <a:t>＜</a:t>
            </a:r>
            <a:r>
              <a:rPr lang="en-US" altLang="ja-JP" sz="800" b="1" dirty="0" smtClean="0">
                <a:solidFill>
                  <a:schemeClr val="tx1"/>
                </a:solidFill>
              </a:rPr>
              <a:t>14</a:t>
            </a:r>
            <a:r>
              <a:rPr lang="ja-JP" altLang="en-US" sz="800" b="1" dirty="0" err="1" smtClean="0">
                <a:solidFill>
                  <a:schemeClr val="tx1"/>
                </a:solidFill>
              </a:rPr>
              <a:t>．</a:t>
            </a:r>
            <a:r>
              <a:rPr lang="ja-JP" altLang="en-US" sz="800" b="1" dirty="0" smtClean="0">
                <a:solidFill>
                  <a:schemeClr val="tx1"/>
                </a:solidFill>
              </a:rPr>
              <a:t>府市連携（組織統合）＞</a:t>
            </a:r>
            <a:endParaRPr lang="en-US" altLang="ja-JP" sz="800" b="1" dirty="0" smtClean="0">
              <a:solidFill>
                <a:schemeClr val="tx1"/>
              </a:solidFill>
            </a:endParaRPr>
          </a:p>
          <a:p>
            <a:pPr marL="85725" indent="-85725">
              <a:lnSpc>
                <a:spcPts val="900"/>
              </a:lnSpc>
            </a:pPr>
            <a:r>
              <a:rPr lang="en-US" altLang="ja-JP" sz="800" dirty="0">
                <a:solidFill>
                  <a:schemeClr val="tx1"/>
                </a:solidFill>
              </a:rPr>
              <a:t>(</a:t>
            </a:r>
            <a:r>
              <a:rPr lang="en-US" altLang="ja-JP" sz="800" dirty="0" smtClean="0">
                <a:solidFill>
                  <a:schemeClr val="tx1"/>
                </a:solidFill>
              </a:rPr>
              <a:t>29)</a:t>
            </a:r>
            <a:r>
              <a:rPr lang="ja-JP" altLang="en-US" sz="800" dirty="0" smtClean="0">
                <a:solidFill>
                  <a:schemeClr val="tx1"/>
                </a:solidFill>
              </a:rPr>
              <a:t>大阪府中小企業信用保証協</a:t>
            </a:r>
            <a:endParaRPr lang="en-US" altLang="ja-JP" sz="800" dirty="0" smtClean="0">
              <a:solidFill>
                <a:schemeClr val="tx1"/>
              </a:solidFill>
            </a:endParaRPr>
          </a:p>
          <a:p>
            <a:pPr marL="85725" indent="-85725">
              <a:lnSpc>
                <a:spcPts val="900"/>
              </a:lnSpc>
            </a:pPr>
            <a:r>
              <a:rPr lang="ja-JP" altLang="en-US" sz="800" dirty="0">
                <a:solidFill>
                  <a:schemeClr val="tx1"/>
                </a:solidFill>
              </a:rPr>
              <a:t>　</a:t>
            </a:r>
            <a:r>
              <a:rPr lang="ja-JP" altLang="en-US" sz="800" dirty="0" smtClean="0">
                <a:solidFill>
                  <a:schemeClr val="tx1"/>
                </a:solidFill>
              </a:rPr>
              <a:t>　会／大阪市</a:t>
            </a:r>
            <a:r>
              <a:rPr lang="ja-JP" altLang="en-US" sz="800" dirty="0">
                <a:solidFill>
                  <a:schemeClr val="tx1"/>
                </a:solidFill>
              </a:rPr>
              <a:t>信用保証</a:t>
            </a:r>
            <a:r>
              <a:rPr lang="ja-JP" altLang="en-US" sz="800" dirty="0" smtClean="0">
                <a:solidFill>
                  <a:schemeClr val="tx1"/>
                </a:solidFill>
              </a:rPr>
              <a:t>協会</a:t>
            </a:r>
            <a:endParaRPr lang="en-US" altLang="ja-JP" sz="800" strike="sngStrike" dirty="0">
              <a:solidFill>
                <a:schemeClr val="tx1"/>
              </a:solidFill>
            </a:endParaRPr>
          </a:p>
          <a:p>
            <a:pPr marL="85725" indent="-85725">
              <a:lnSpc>
                <a:spcPts val="900"/>
              </a:lnSpc>
            </a:pPr>
            <a:r>
              <a:rPr lang="en-US" altLang="ja-JP" sz="800" dirty="0" smtClean="0">
                <a:solidFill>
                  <a:schemeClr val="tx1"/>
                </a:solidFill>
              </a:rPr>
              <a:t>(30)</a:t>
            </a:r>
            <a:r>
              <a:rPr lang="ja-JP" altLang="en-US" sz="800" dirty="0" smtClean="0">
                <a:solidFill>
                  <a:schemeClr val="tx1"/>
                </a:solidFill>
              </a:rPr>
              <a:t>大阪府立公衆衛生研究所／</a:t>
            </a:r>
            <a:endParaRPr lang="en-US" altLang="ja-JP" sz="800" dirty="0" smtClean="0">
              <a:solidFill>
                <a:schemeClr val="tx1"/>
              </a:solidFill>
            </a:endParaRPr>
          </a:p>
          <a:p>
            <a:pPr marL="85725" indent="-85725">
              <a:lnSpc>
                <a:spcPts val="900"/>
              </a:lnSpc>
            </a:pPr>
            <a:r>
              <a:rPr lang="ja-JP" altLang="en-US" sz="800" dirty="0" smtClean="0">
                <a:solidFill>
                  <a:schemeClr val="tx1"/>
                </a:solidFill>
              </a:rPr>
              <a:t>　　大阪市立環境科学研究所</a:t>
            </a:r>
            <a:endParaRPr lang="en-US" altLang="ja-JP" sz="800" strike="sngStrike" dirty="0" smtClean="0">
              <a:solidFill>
                <a:schemeClr val="tx1"/>
              </a:solidFill>
            </a:endParaRPr>
          </a:p>
          <a:p>
            <a:pPr marL="85725" indent="-85725">
              <a:lnSpc>
                <a:spcPts val="900"/>
              </a:lnSpc>
            </a:pPr>
            <a:r>
              <a:rPr lang="en-US" altLang="ja-JP" sz="800" dirty="0" smtClean="0">
                <a:solidFill>
                  <a:schemeClr val="tx1"/>
                </a:solidFill>
              </a:rPr>
              <a:t>(31)</a:t>
            </a:r>
            <a:r>
              <a:rPr lang="ja-JP" altLang="en-US" sz="800" dirty="0">
                <a:solidFill>
                  <a:schemeClr val="tx1"/>
                </a:solidFill>
              </a:rPr>
              <a:t>府立消防学校／市立消防学校</a:t>
            </a:r>
            <a:endParaRPr lang="en-US" altLang="ja-JP" sz="800" strike="sngStrike" dirty="0" smtClean="0">
              <a:solidFill>
                <a:schemeClr val="tx1"/>
              </a:solidFill>
            </a:endParaRPr>
          </a:p>
        </p:txBody>
      </p:sp>
      <p:sp>
        <p:nvSpPr>
          <p:cNvPr id="79" name="角丸四角形 78"/>
          <p:cNvSpPr/>
          <p:nvPr/>
        </p:nvSpPr>
        <p:spPr>
          <a:xfrm>
            <a:off x="1882253" y="3603634"/>
            <a:ext cx="1646605" cy="730951"/>
          </a:xfrm>
          <a:prstGeom prst="roundRect">
            <a:avLst>
              <a:gd name="adj" fmla="val 83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u="sng" dirty="0" smtClean="0">
                <a:solidFill>
                  <a:schemeClr val="tx1"/>
                </a:solidFill>
              </a:rPr>
              <a:t>＜７．公民連携の推進＞</a:t>
            </a:r>
            <a:endParaRPr lang="en-US" altLang="ja-JP" sz="800" b="1" u="sng" dirty="0" smtClean="0">
              <a:solidFill>
                <a:schemeClr val="tx1"/>
              </a:solidFill>
            </a:endParaRPr>
          </a:p>
          <a:p>
            <a:pPr>
              <a:lnSpc>
                <a:spcPts val="900"/>
              </a:lnSpc>
            </a:pPr>
            <a:r>
              <a:rPr lang="en-US" altLang="ja-JP" sz="800" u="sng" dirty="0" smtClean="0">
                <a:solidFill>
                  <a:schemeClr val="tx1"/>
                </a:solidFill>
              </a:rPr>
              <a:t>(19)</a:t>
            </a:r>
            <a:r>
              <a:rPr lang="ja-JP" altLang="en-US" sz="800" u="sng" dirty="0" smtClean="0">
                <a:solidFill>
                  <a:schemeClr val="tx1"/>
                </a:solidFill>
              </a:rPr>
              <a:t>ＰＦＩ・指定管理者制度の導入</a:t>
            </a:r>
            <a:endParaRPr lang="en-US" altLang="ja-JP" sz="800" u="sng"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a:t>
            </a:r>
            <a:r>
              <a:rPr lang="ja-JP" altLang="en-US" sz="800" u="sng" dirty="0" smtClean="0">
                <a:solidFill>
                  <a:schemeClr val="tx1"/>
                </a:solidFill>
              </a:rPr>
              <a:t>拡大</a:t>
            </a:r>
            <a:endParaRPr lang="en-US" altLang="ja-JP" sz="800" u="sng" dirty="0" smtClean="0">
              <a:solidFill>
                <a:schemeClr val="tx1"/>
              </a:solidFill>
            </a:endParaRPr>
          </a:p>
          <a:p>
            <a:pPr>
              <a:lnSpc>
                <a:spcPts val="900"/>
              </a:lnSpc>
            </a:pPr>
            <a:r>
              <a:rPr lang="en-US" altLang="ja-JP" sz="800" u="sng" dirty="0" smtClean="0">
                <a:solidFill>
                  <a:schemeClr val="tx1"/>
                </a:solidFill>
              </a:rPr>
              <a:t>(20)</a:t>
            </a:r>
            <a:r>
              <a:rPr lang="ja-JP" altLang="en-US" sz="800" u="sng" dirty="0" smtClean="0">
                <a:solidFill>
                  <a:schemeClr val="tx1"/>
                </a:solidFill>
              </a:rPr>
              <a:t>サウンディング型市場調査の</a:t>
            </a:r>
            <a:endParaRPr lang="en-US" altLang="ja-JP" sz="800" u="sng"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a:t>
            </a:r>
            <a:r>
              <a:rPr lang="ja-JP" altLang="en-US" sz="800" u="sng" dirty="0" smtClean="0">
                <a:solidFill>
                  <a:schemeClr val="tx1"/>
                </a:solidFill>
              </a:rPr>
              <a:t>実施</a:t>
            </a:r>
            <a:endParaRPr lang="en-US" altLang="ja-JP" sz="800" u="sng" dirty="0" smtClean="0">
              <a:solidFill>
                <a:schemeClr val="tx1"/>
              </a:solidFill>
            </a:endParaRPr>
          </a:p>
          <a:p>
            <a:pPr>
              <a:lnSpc>
                <a:spcPts val="900"/>
              </a:lnSpc>
            </a:pPr>
            <a:r>
              <a:rPr lang="en-US" altLang="ja-JP" sz="800" u="sng" dirty="0" smtClean="0">
                <a:solidFill>
                  <a:schemeClr val="tx1"/>
                </a:solidFill>
              </a:rPr>
              <a:t>(21)</a:t>
            </a:r>
            <a:r>
              <a:rPr lang="ja-JP" altLang="en-US" sz="800" u="sng" dirty="0" smtClean="0">
                <a:solidFill>
                  <a:schemeClr val="tx1"/>
                </a:solidFill>
              </a:rPr>
              <a:t>「公民戦略連携デスク」の設置</a:t>
            </a:r>
            <a:endParaRPr lang="en-US" altLang="ja-JP" sz="800" u="sng" dirty="0" smtClean="0">
              <a:solidFill>
                <a:schemeClr val="tx1"/>
              </a:solidFill>
            </a:endParaRPr>
          </a:p>
        </p:txBody>
      </p:sp>
      <p:sp>
        <p:nvSpPr>
          <p:cNvPr id="74" name="角丸四角形 73"/>
          <p:cNvSpPr/>
          <p:nvPr/>
        </p:nvSpPr>
        <p:spPr>
          <a:xfrm>
            <a:off x="2312885" y="642241"/>
            <a:ext cx="1980000" cy="559070"/>
          </a:xfrm>
          <a:prstGeom prst="roundRect">
            <a:avLst>
              <a:gd name="adj" fmla="val 891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u="sng" dirty="0" smtClean="0">
                <a:solidFill>
                  <a:schemeClr val="tx1"/>
                </a:solidFill>
              </a:rPr>
              <a:t>＜４．政策の刷新（地震・津波）＞</a:t>
            </a:r>
          </a:p>
          <a:p>
            <a:pPr marL="85725" indent="-85725">
              <a:lnSpc>
                <a:spcPts val="900"/>
              </a:lnSpc>
            </a:pPr>
            <a:r>
              <a:rPr lang="en-US" altLang="ja-JP" sz="800" dirty="0" smtClean="0">
                <a:solidFill>
                  <a:schemeClr val="tx1"/>
                </a:solidFill>
              </a:rPr>
              <a:t>(83)</a:t>
            </a:r>
            <a:r>
              <a:rPr lang="ja-JP" altLang="en-US" sz="800" dirty="0">
                <a:solidFill>
                  <a:schemeClr val="tx1"/>
                </a:solidFill>
              </a:rPr>
              <a:t>津波対策・南海トラフ等巨大地震対策</a:t>
            </a:r>
          </a:p>
          <a:p>
            <a:pPr marL="85725" indent="-85725">
              <a:lnSpc>
                <a:spcPts val="900"/>
              </a:lnSpc>
            </a:pPr>
            <a:r>
              <a:rPr lang="en-US" altLang="ja-JP" sz="800" dirty="0" smtClean="0">
                <a:solidFill>
                  <a:schemeClr val="tx1"/>
                </a:solidFill>
              </a:rPr>
              <a:t>(84)</a:t>
            </a:r>
            <a:r>
              <a:rPr lang="ja-JP" altLang="en-US" sz="800" dirty="0">
                <a:solidFill>
                  <a:schemeClr val="tx1"/>
                </a:solidFill>
              </a:rPr>
              <a:t>密集市街地対策、住宅・建築物の耐震化</a:t>
            </a:r>
          </a:p>
          <a:p>
            <a:pPr marL="85725" indent="-85725">
              <a:lnSpc>
                <a:spcPts val="900"/>
              </a:lnSpc>
            </a:pPr>
            <a:endParaRPr lang="ja-JP" altLang="en-US" sz="800" dirty="0" smtClean="0">
              <a:solidFill>
                <a:schemeClr val="tx1"/>
              </a:solidFill>
            </a:endParaRPr>
          </a:p>
        </p:txBody>
      </p:sp>
      <p:sp>
        <p:nvSpPr>
          <p:cNvPr id="75" name="角丸四角形 74"/>
          <p:cNvSpPr/>
          <p:nvPr/>
        </p:nvSpPr>
        <p:spPr>
          <a:xfrm>
            <a:off x="5500836" y="6315996"/>
            <a:ext cx="1635412" cy="283644"/>
          </a:xfrm>
          <a:prstGeom prst="roundRect">
            <a:avLst>
              <a:gd name="adj" fmla="val 3036"/>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lstStyle/>
          <a:p>
            <a:pPr>
              <a:lnSpc>
                <a:spcPts val="900"/>
              </a:lnSpc>
            </a:pPr>
            <a:r>
              <a:rPr lang="ja-JP" altLang="en-US" sz="800" b="1" u="sng" dirty="0" smtClean="0">
                <a:solidFill>
                  <a:schemeClr val="tx1"/>
                </a:solidFill>
              </a:rPr>
              <a:t>＜４．政策の刷新（</a:t>
            </a:r>
            <a:r>
              <a:rPr lang="ja-JP" altLang="en-US" sz="800" b="1" u="sng" dirty="0">
                <a:solidFill>
                  <a:schemeClr val="tx1"/>
                </a:solidFill>
              </a:rPr>
              <a:t>介護</a:t>
            </a:r>
            <a:r>
              <a:rPr lang="ja-JP" altLang="en-US" sz="800" b="1" u="sng" dirty="0" smtClean="0">
                <a:solidFill>
                  <a:schemeClr val="tx1"/>
                </a:solidFill>
              </a:rPr>
              <a:t>）＞</a:t>
            </a:r>
          </a:p>
          <a:p>
            <a:pPr marL="85725" indent="-85725">
              <a:lnSpc>
                <a:spcPts val="900"/>
              </a:lnSpc>
            </a:pPr>
            <a:r>
              <a:rPr lang="en-US" altLang="ja-JP" sz="700" u="sng" dirty="0" smtClean="0">
                <a:solidFill>
                  <a:schemeClr val="tx1"/>
                </a:solidFill>
              </a:rPr>
              <a:t>(59)</a:t>
            </a:r>
            <a:r>
              <a:rPr lang="ja-JP" altLang="en-US" sz="700" u="sng" dirty="0">
                <a:solidFill>
                  <a:schemeClr val="tx1"/>
                </a:solidFill>
              </a:rPr>
              <a:t>介護・福祉人材の</a:t>
            </a:r>
            <a:r>
              <a:rPr lang="ja-JP" altLang="en-US" sz="700" u="sng" dirty="0" smtClean="0">
                <a:solidFill>
                  <a:schemeClr val="tx1"/>
                </a:solidFill>
              </a:rPr>
              <a:t>確保</a:t>
            </a:r>
            <a:endParaRPr lang="ja-JP" altLang="en-US" sz="700" u="sng" dirty="0">
              <a:solidFill>
                <a:schemeClr val="tx1"/>
              </a:solidFill>
            </a:endParaRPr>
          </a:p>
          <a:p>
            <a:pPr marL="85725" indent="-85725">
              <a:lnSpc>
                <a:spcPts val="900"/>
              </a:lnSpc>
            </a:pPr>
            <a:endParaRPr lang="en-US" altLang="ja-JP" sz="500" dirty="0" smtClean="0">
              <a:solidFill>
                <a:schemeClr val="tx1"/>
              </a:solidFill>
            </a:endParaRPr>
          </a:p>
          <a:p>
            <a:pPr marL="85725" indent="-85725">
              <a:lnSpc>
                <a:spcPts val="900"/>
              </a:lnSpc>
            </a:pPr>
            <a:endParaRPr lang="en-US" altLang="ja-JP" sz="500" dirty="0">
              <a:solidFill>
                <a:schemeClr val="tx1"/>
              </a:solidFill>
            </a:endParaRPr>
          </a:p>
        </p:txBody>
      </p:sp>
      <p:sp>
        <p:nvSpPr>
          <p:cNvPr id="76" name="角丸四角形 75"/>
          <p:cNvSpPr/>
          <p:nvPr/>
        </p:nvSpPr>
        <p:spPr>
          <a:xfrm>
            <a:off x="7237961" y="3410179"/>
            <a:ext cx="1635412" cy="283644"/>
          </a:xfrm>
          <a:prstGeom prst="roundRect">
            <a:avLst>
              <a:gd name="adj" fmla="val 3036"/>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lstStyle/>
          <a:p>
            <a:pPr>
              <a:lnSpc>
                <a:spcPts val="900"/>
              </a:lnSpc>
            </a:pPr>
            <a:r>
              <a:rPr lang="ja-JP" altLang="en-US" sz="800" b="1" u="sng" dirty="0" smtClean="0">
                <a:solidFill>
                  <a:schemeClr val="tx1"/>
                </a:solidFill>
              </a:rPr>
              <a:t>＜５．政策の刷新（子どもの貧困）＞</a:t>
            </a:r>
          </a:p>
          <a:p>
            <a:pPr marL="85725" indent="-85725">
              <a:lnSpc>
                <a:spcPts val="900"/>
              </a:lnSpc>
            </a:pPr>
            <a:r>
              <a:rPr lang="en-US" altLang="ja-JP" sz="700" u="sng" dirty="0" smtClean="0">
                <a:solidFill>
                  <a:schemeClr val="tx1"/>
                </a:solidFill>
              </a:rPr>
              <a:t>(60)</a:t>
            </a:r>
            <a:r>
              <a:rPr lang="ja-JP" altLang="en-US" sz="700" u="sng" dirty="0">
                <a:solidFill>
                  <a:schemeClr val="tx1"/>
                </a:solidFill>
              </a:rPr>
              <a:t>子どもの貧困対策</a:t>
            </a:r>
          </a:p>
          <a:p>
            <a:pPr marL="85725" indent="-85725">
              <a:lnSpc>
                <a:spcPts val="900"/>
              </a:lnSpc>
            </a:pPr>
            <a:endParaRPr lang="en-US" altLang="ja-JP" sz="500" dirty="0" smtClean="0">
              <a:solidFill>
                <a:schemeClr val="tx1"/>
              </a:solidFill>
            </a:endParaRPr>
          </a:p>
          <a:p>
            <a:pPr marL="85725" indent="-85725">
              <a:lnSpc>
                <a:spcPts val="900"/>
              </a:lnSpc>
            </a:pPr>
            <a:endParaRPr lang="en-US" altLang="ja-JP" sz="500" dirty="0">
              <a:solidFill>
                <a:schemeClr val="tx1"/>
              </a:solidFill>
            </a:endParaRPr>
          </a:p>
        </p:txBody>
      </p:sp>
      <p:sp>
        <p:nvSpPr>
          <p:cNvPr id="80" name="角丸四角形 79"/>
          <p:cNvSpPr/>
          <p:nvPr/>
        </p:nvSpPr>
        <p:spPr>
          <a:xfrm>
            <a:off x="7237961" y="3720982"/>
            <a:ext cx="1635412" cy="283644"/>
          </a:xfrm>
          <a:prstGeom prst="roundRect">
            <a:avLst>
              <a:gd name="adj" fmla="val 3036"/>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lstStyle/>
          <a:p>
            <a:pPr>
              <a:lnSpc>
                <a:spcPts val="900"/>
              </a:lnSpc>
            </a:pPr>
            <a:r>
              <a:rPr lang="ja-JP" altLang="en-US" sz="800" b="1" u="sng" dirty="0" smtClean="0">
                <a:solidFill>
                  <a:schemeClr val="tx1"/>
                </a:solidFill>
              </a:rPr>
              <a:t>＜６．政策の刷新（待機児童）＞</a:t>
            </a:r>
          </a:p>
          <a:p>
            <a:pPr marL="85725" indent="-85725">
              <a:lnSpc>
                <a:spcPts val="900"/>
              </a:lnSpc>
            </a:pPr>
            <a:r>
              <a:rPr lang="en-US" altLang="zh-TW" sz="700" u="sng" dirty="0" smtClean="0">
                <a:solidFill>
                  <a:schemeClr val="tx1"/>
                </a:solidFill>
              </a:rPr>
              <a:t>(</a:t>
            </a:r>
            <a:r>
              <a:rPr lang="en-US" altLang="ja-JP" sz="700" u="sng" dirty="0" smtClean="0">
                <a:solidFill>
                  <a:schemeClr val="tx1"/>
                </a:solidFill>
              </a:rPr>
              <a:t>61</a:t>
            </a:r>
            <a:r>
              <a:rPr lang="en-US" altLang="zh-TW" sz="700" u="sng" dirty="0" smtClean="0">
                <a:solidFill>
                  <a:schemeClr val="tx1"/>
                </a:solidFill>
              </a:rPr>
              <a:t>)</a:t>
            </a:r>
            <a:r>
              <a:rPr lang="zh-TW" altLang="en-US" sz="700" u="sng" dirty="0">
                <a:solidFill>
                  <a:schemeClr val="tx1"/>
                </a:solidFill>
              </a:rPr>
              <a:t>待機児童対策</a:t>
            </a:r>
          </a:p>
          <a:p>
            <a:pPr marL="85725" indent="-85725">
              <a:lnSpc>
                <a:spcPts val="900"/>
              </a:lnSpc>
            </a:pPr>
            <a:endParaRPr lang="en-US" altLang="ja-JP" sz="500" dirty="0" smtClean="0">
              <a:solidFill>
                <a:schemeClr val="tx1"/>
              </a:solidFill>
            </a:endParaRPr>
          </a:p>
          <a:p>
            <a:pPr marL="85725" indent="-85725">
              <a:lnSpc>
                <a:spcPts val="900"/>
              </a:lnSpc>
            </a:pPr>
            <a:endParaRPr lang="en-US" altLang="ja-JP" sz="500" dirty="0">
              <a:solidFill>
                <a:schemeClr val="tx1"/>
              </a:solidFill>
            </a:endParaRPr>
          </a:p>
        </p:txBody>
      </p:sp>
      <p:sp>
        <p:nvSpPr>
          <p:cNvPr id="81" name="角丸四角形 80"/>
          <p:cNvSpPr/>
          <p:nvPr/>
        </p:nvSpPr>
        <p:spPr>
          <a:xfrm>
            <a:off x="7243223" y="4027787"/>
            <a:ext cx="1635412" cy="283644"/>
          </a:xfrm>
          <a:prstGeom prst="roundRect">
            <a:avLst>
              <a:gd name="adj" fmla="val 3036"/>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lstStyle/>
          <a:p>
            <a:pPr>
              <a:lnSpc>
                <a:spcPts val="900"/>
              </a:lnSpc>
            </a:pPr>
            <a:r>
              <a:rPr lang="ja-JP" altLang="en-US" sz="800" b="1" u="sng" dirty="0" smtClean="0">
                <a:solidFill>
                  <a:schemeClr val="tx1"/>
                </a:solidFill>
              </a:rPr>
              <a:t>＜７．政策の刷新（女性活躍）＞</a:t>
            </a:r>
          </a:p>
          <a:p>
            <a:pPr marL="85725" indent="-85725">
              <a:lnSpc>
                <a:spcPts val="900"/>
              </a:lnSpc>
            </a:pPr>
            <a:r>
              <a:rPr lang="en-US" altLang="ja-JP" sz="700" u="sng" dirty="0" smtClean="0">
                <a:solidFill>
                  <a:schemeClr val="tx1"/>
                </a:solidFill>
              </a:rPr>
              <a:t>(62)</a:t>
            </a:r>
            <a:r>
              <a:rPr lang="ja-JP" altLang="en-US" sz="700" u="sng" dirty="0">
                <a:solidFill>
                  <a:schemeClr val="tx1"/>
                </a:solidFill>
              </a:rPr>
              <a:t>女性の活躍促進に向けた意識改革等</a:t>
            </a:r>
          </a:p>
          <a:p>
            <a:pPr marL="85725" indent="-85725">
              <a:lnSpc>
                <a:spcPts val="900"/>
              </a:lnSpc>
            </a:pPr>
            <a:endParaRPr lang="en-US" altLang="ja-JP" sz="500" dirty="0" smtClean="0">
              <a:solidFill>
                <a:schemeClr val="tx1"/>
              </a:solidFill>
            </a:endParaRPr>
          </a:p>
          <a:p>
            <a:pPr marL="85725" indent="-85725">
              <a:lnSpc>
                <a:spcPts val="900"/>
              </a:lnSpc>
            </a:pPr>
            <a:endParaRPr lang="en-US" altLang="ja-JP" sz="500" dirty="0">
              <a:solidFill>
                <a:schemeClr val="tx1"/>
              </a:solidFill>
            </a:endParaRPr>
          </a:p>
        </p:txBody>
      </p:sp>
      <p:sp>
        <p:nvSpPr>
          <p:cNvPr id="83" name="角丸四角形 82"/>
          <p:cNvSpPr/>
          <p:nvPr/>
        </p:nvSpPr>
        <p:spPr>
          <a:xfrm>
            <a:off x="4744335" y="622629"/>
            <a:ext cx="1728301" cy="450950"/>
          </a:xfrm>
          <a:prstGeom prst="roundRect">
            <a:avLst>
              <a:gd name="adj" fmla="val 8768"/>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u="sng" dirty="0">
                <a:solidFill>
                  <a:schemeClr val="tx1"/>
                </a:solidFill>
              </a:rPr>
              <a:t>＜１．</a:t>
            </a:r>
            <a:r>
              <a:rPr lang="ja-JP" altLang="en-US" sz="800" b="1" u="sng" dirty="0" smtClean="0">
                <a:solidFill>
                  <a:schemeClr val="tx1"/>
                </a:solidFill>
              </a:rPr>
              <a:t>政策の刷新</a:t>
            </a:r>
            <a:r>
              <a:rPr lang="ja-JP" altLang="en-US" sz="800" b="1" u="sng" dirty="0">
                <a:solidFill>
                  <a:schemeClr val="tx1"/>
                </a:solidFill>
              </a:rPr>
              <a:t>（クラスター形成）＞</a:t>
            </a:r>
            <a:endParaRPr lang="en-US" altLang="ja-JP" sz="800" b="1" u="sng" dirty="0">
              <a:solidFill>
                <a:schemeClr val="tx1"/>
              </a:solidFill>
            </a:endParaRPr>
          </a:p>
          <a:p>
            <a:pPr marL="85725" indent="-85725">
              <a:lnSpc>
                <a:spcPts val="900"/>
              </a:lnSpc>
            </a:pPr>
            <a:r>
              <a:rPr lang="en-US" altLang="ja-JP" sz="800" dirty="0">
                <a:solidFill>
                  <a:schemeClr val="tx1"/>
                </a:solidFill>
              </a:rPr>
              <a:t>(89)</a:t>
            </a:r>
            <a:r>
              <a:rPr lang="ja-JP" altLang="en-US" sz="800" dirty="0">
                <a:solidFill>
                  <a:schemeClr val="tx1"/>
                </a:solidFill>
              </a:rPr>
              <a:t>バッテリー関連産業の振興</a:t>
            </a:r>
          </a:p>
          <a:p>
            <a:pPr marL="85725" indent="-85725">
              <a:lnSpc>
                <a:spcPts val="900"/>
              </a:lnSpc>
            </a:pPr>
            <a:r>
              <a:rPr lang="en-US" altLang="ja-JP" sz="800" dirty="0">
                <a:solidFill>
                  <a:schemeClr val="tx1"/>
                </a:solidFill>
              </a:rPr>
              <a:t>(90)</a:t>
            </a:r>
            <a:r>
              <a:rPr lang="ja-JP" altLang="en-US" sz="800" dirty="0">
                <a:solidFill>
                  <a:schemeClr val="tx1"/>
                </a:solidFill>
              </a:rPr>
              <a:t>ライフサイエンス関連産業の</a:t>
            </a:r>
            <a:r>
              <a:rPr lang="ja-JP" altLang="en-US" sz="800" dirty="0" smtClean="0">
                <a:solidFill>
                  <a:schemeClr val="tx1"/>
                </a:solidFill>
              </a:rPr>
              <a:t>振興</a:t>
            </a:r>
            <a:endParaRPr lang="ja-JP" altLang="en-US" sz="800" dirty="0">
              <a:solidFill>
                <a:schemeClr val="tx1"/>
              </a:solidFill>
            </a:endParaRPr>
          </a:p>
        </p:txBody>
      </p:sp>
      <p:sp>
        <p:nvSpPr>
          <p:cNvPr id="9" name="スライド番号プレースホルダー 8"/>
          <p:cNvSpPr>
            <a:spLocks noGrp="1"/>
          </p:cNvSpPr>
          <p:nvPr>
            <p:ph type="sldNum" sz="quarter" idx="12"/>
          </p:nvPr>
        </p:nvSpPr>
        <p:spPr>
          <a:xfrm>
            <a:off x="6977223" y="6573682"/>
            <a:ext cx="2057400" cy="365125"/>
          </a:xfrm>
        </p:spPr>
        <p:txBody>
          <a:bodyPr/>
          <a:lstStyle/>
          <a:p>
            <a:fld id="{63BC356D-1576-478B-8647-1361C6E9DFF7}" type="slidenum">
              <a:rPr kumimoji="1" lang="ja-JP" altLang="en-US" sz="1400" b="1" smtClean="0">
                <a:solidFill>
                  <a:schemeClr val="tx1"/>
                </a:solidFill>
              </a:rPr>
              <a:t>26</a:t>
            </a:fld>
            <a:endParaRPr kumimoji="1" lang="ja-JP" altLang="en-US" sz="1400" b="1" dirty="0">
              <a:solidFill>
                <a:schemeClr val="tx1"/>
              </a:solidFill>
            </a:endParaRPr>
          </a:p>
        </p:txBody>
      </p:sp>
      <p:sp>
        <p:nvSpPr>
          <p:cNvPr id="78" name="正方形/長方形 77"/>
          <p:cNvSpPr/>
          <p:nvPr/>
        </p:nvSpPr>
        <p:spPr>
          <a:xfrm>
            <a:off x="5580112" y="77579"/>
            <a:ext cx="3503869" cy="183069"/>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gn="ctr">
              <a:lnSpc>
                <a:spcPts val="900"/>
              </a:lnSpc>
            </a:pPr>
            <a:r>
              <a:rPr lang="ja-JP" altLang="en-US" sz="800" dirty="0">
                <a:solidFill>
                  <a:schemeClr val="tx1"/>
                </a:solidFill>
              </a:rPr>
              <a:t>大阪府市が連携して実施した改革の取組み。（別冊「大阪府市の連携」に掲載</a:t>
            </a:r>
            <a:r>
              <a:rPr lang="en-US" altLang="ja-JP" sz="800" dirty="0">
                <a:solidFill>
                  <a:schemeClr val="tx1"/>
                </a:solidFill>
              </a:rPr>
              <a:t>)</a:t>
            </a:r>
          </a:p>
          <a:p>
            <a:pPr algn="ctr">
              <a:lnSpc>
                <a:spcPts val="900"/>
              </a:lnSpc>
            </a:pPr>
            <a:endParaRPr lang="en-US" altLang="ja-JP" sz="800" dirty="0">
              <a:solidFill>
                <a:schemeClr val="tx1"/>
              </a:solidFill>
            </a:endParaRPr>
          </a:p>
        </p:txBody>
      </p:sp>
      <p:sp>
        <p:nvSpPr>
          <p:cNvPr id="82" name="正方形/長方形 81"/>
          <p:cNvSpPr/>
          <p:nvPr/>
        </p:nvSpPr>
        <p:spPr>
          <a:xfrm>
            <a:off x="0" y="6694247"/>
            <a:ext cx="8925246" cy="182804"/>
          </a:xfrm>
          <a:prstGeom prst="rect">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85725" indent="-85725">
              <a:lnSpc>
                <a:spcPts val="900"/>
              </a:lnSpc>
            </a:pPr>
            <a:r>
              <a:rPr lang="ja-JP" altLang="en-US" sz="800" dirty="0">
                <a:solidFill>
                  <a:schemeClr val="tx1"/>
                </a:solidFill>
              </a:rPr>
              <a:t>　象限</a:t>
            </a:r>
            <a:r>
              <a:rPr lang="en-US" altLang="ja-JP" sz="800" dirty="0">
                <a:solidFill>
                  <a:schemeClr val="tx1"/>
                </a:solidFill>
              </a:rPr>
              <a:t>A</a:t>
            </a:r>
            <a:r>
              <a:rPr lang="ja-JP" altLang="en-US" sz="800" dirty="0">
                <a:solidFill>
                  <a:schemeClr val="tx1"/>
                </a:solidFill>
              </a:rPr>
              <a:t>～</a:t>
            </a:r>
            <a:r>
              <a:rPr lang="en-US" altLang="ja-JP" sz="800" dirty="0">
                <a:solidFill>
                  <a:schemeClr val="tx1"/>
                </a:solidFill>
              </a:rPr>
              <a:t>D</a:t>
            </a:r>
            <a:r>
              <a:rPr lang="ja-JP" altLang="en-US" sz="800" dirty="0" err="1">
                <a:solidFill>
                  <a:schemeClr val="tx1"/>
                </a:solidFill>
              </a:rPr>
              <a:t>、</a:t>
            </a:r>
            <a:r>
              <a:rPr lang="ja-JP" altLang="en-US" sz="800" dirty="0">
                <a:solidFill>
                  <a:schemeClr val="tx1"/>
                </a:solidFill>
              </a:rPr>
              <a:t>＜象限内での分類番号＞、（改革項目通し番号）　：　「</a:t>
            </a:r>
            <a:r>
              <a:rPr lang="ja-JP" altLang="en-US" sz="800" dirty="0" smtClean="0">
                <a:solidFill>
                  <a:schemeClr val="tx1"/>
                </a:solidFill>
              </a:rPr>
              <a:t>大阪府庁の</a:t>
            </a:r>
            <a:r>
              <a:rPr lang="ja-JP" altLang="en-US" sz="800" dirty="0">
                <a:solidFill>
                  <a:schemeClr val="tx1"/>
                </a:solidFill>
              </a:rPr>
              <a:t>点検・棚卸し結果」報告書、別冊「大阪府市の連携」の該当項目の頁右肩に、整理番号として記載　　例：</a:t>
            </a:r>
            <a:r>
              <a:rPr lang="en-US" altLang="ja-JP" sz="800" dirty="0">
                <a:solidFill>
                  <a:schemeClr val="tx1"/>
                </a:solidFill>
              </a:rPr>
              <a:t>A</a:t>
            </a:r>
            <a:r>
              <a:rPr lang="ja-JP" altLang="en-US" sz="800" dirty="0">
                <a:solidFill>
                  <a:schemeClr val="tx1"/>
                </a:solidFill>
              </a:rPr>
              <a:t>１</a:t>
            </a:r>
            <a:r>
              <a:rPr lang="en-US" altLang="ja-JP" sz="800" dirty="0">
                <a:solidFill>
                  <a:schemeClr val="tx1"/>
                </a:solidFill>
              </a:rPr>
              <a:t>(1)</a:t>
            </a:r>
            <a:endParaRPr lang="ja-JP" altLang="en-US" sz="800" dirty="0">
              <a:solidFill>
                <a:schemeClr val="tx1"/>
              </a:solidFill>
            </a:endParaRPr>
          </a:p>
        </p:txBody>
      </p:sp>
      <p:sp>
        <p:nvSpPr>
          <p:cNvPr id="84" name="正方形/長方形 83"/>
          <p:cNvSpPr/>
          <p:nvPr/>
        </p:nvSpPr>
        <p:spPr>
          <a:xfrm>
            <a:off x="3787366" y="103457"/>
            <a:ext cx="1637269" cy="165195"/>
          </a:xfrm>
          <a:prstGeom prst="rect">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85725" indent="-85725">
              <a:lnSpc>
                <a:spcPts val="900"/>
              </a:lnSpc>
            </a:pPr>
            <a:r>
              <a:rPr lang="ja-JP" altLang="en-US" sz="800" dirty="0">
                <a:solidFill>
                  <a:schemeClr val="tx1"/>
                </a:solidFill>
              </a:rPr>
              <a:t>　</a:t>
            </a:r>
            <a:r>
              <a:rPr lang="en-US" altLang="ja-JP" sz="800" dirty="0" smtClean="0">
                <a:solidFill>
                  <a:schemeClr val="tx1"/>
                </a:solidFill>
              </a:rPr>
              <a:t>※</a:t>
            </a:r>
            <a:r>
              <a:rPr lang="ja-JP" altLang="en-US" sz="800" dirty="0" smtClean="0">
                <a:solidFill>
                  <a:schemeClr val="tx1"/>
                </a:solidFill>
              </a:rPr>
              <a:t>下線は前回からの追加項目</a:t>
            </a:r>
            <a:endParaRPr lang="ja-JP" altLang="en-US" sz="800" dirty="0">
              <a:solidFill>
                <a:schemeClr val="tx1"/>
              </a:solidFill>
            </a:endParaRPr>
          </a:p>
        </p:txBody>
      </p:sp>
    </p:spTree>
    <p:extLst>
      <p:ext uri="{BB962C8B-B14F-4D97-AF65-F5344CB8AC3E}">
        <p14:creationId xmlns:p14="http://schemas.microsoft.com/office/powerpoint/2010/main" val="65928488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テキスト ボックス 12"/>
          <p:cNvSpPr txBox="1"/>
          <p:nvPr/>
        </p:nvSpPr>
        <p:spPr>
          <a:xfrm>
            <a:off x="35496" y="2471074"/>
            <a:ext cx="3744416" cy="292388"/>
          </a:xfrm>
          <a:prstGeom prst="rect">
            <a:avLst/>
          </a:prstGeom>
          <a:noFill/>
        </p:spPr>
        <p:txBody>
          <a:bodyPr wrap="square" rtlCol="0">
            <a:spAutoFit/>
          </a:bodyPr>
          <a:lstStyle/>
          <a:p>
            <a:r>
              <a:rPr lang="ja-JP" altLang="en-US" sz="1300" b="1" dirty="0"/>
              <a:t>Ａ </a:t>
            </a:r>
            <a:r>
              <a:rPr lang="ja-JP" altLang="en-US" sz="1300" b="1" u="sng" dirty="0"/>
              <a:t>いわゆる行政改革　　</a:t>
            </a:r>
            <a:r>
              <a:rPr lang="ja-JP" altLang="en-US" sz="1300" b="1" u="sng" dirty="0" smtClean="0"/>
              <a:t>４６項目</a:t>
            </a:r>
            <a:endParaRPr kumimoji="1" lang="en-US" altLang="ja-JP" sz="1300" b="1" u="sng" dirty="0"/>
          </a:p>
        </p:txBody>
      </p:sp>
      <p:sp>
        <p:nvSpPr>
          <p:cNvPr id="12" name="テキスト ボックス 11"/>
          <p:cNvSpPr txBox="1"/>
          <p:nvPr/>
        </p:nvSpPr>
        <p:spPr>
          <a:xfrm>
            <a:off x="5145102" y="2481960"/>
            <a:ext cx="3780144" cy="292388"/>
          </a:xfrm>
          <a:prstGeom prst="rect">
            <a:avLst/>
          </a:prstGeom>
          <a:noFill/>
        </p:spPr>
        <p:txBody>
          <a:bodyPr wrap="square" rtlCol="0">
            <a:spAutoFit/>
          </a:bodyPr>
          <a:lstStyle/>
          <a:p>
            <a:r>
              <a:rPr lang="ja-JP" altLang="en-US" sz="1300" b="1" dirty="0"/>
              <a:t>Ｂ </a:t>
            </a:r>
            <a:r>
              <a:rPr lang="ja-JP" altLang="en-US" sz="1300" b="1" u="sng" dirty="0"/>
              <a:t>社会政策のイノベーション　</a:t>
            </a:r>
            <a:r>
              <a:rPr lang="ja-JP" altLang="en-US" sz="1300" b="1" u="sng" dirty="0" smtClean="0"/>
              <a:t>３３項目</a:t>
            </a:r>
            <a:endParaRPr kumimoji="1" lang="en-US" altLang="ja-JP" sz="1300" b="1" u="sng" dirty="0"/>
          </a:p>
        </p:txBody>
      </p:sp>
      <p:sp>
        <p:nvSpPr>
          <p:cNvPr id="37" name="角丸四角形 36"/>
          <p:cNvSpPr/>
          <p:nvPr/>
        </p:nvSpPr>
        <p:spPr>
          <a:xfrm>
            <a:off x="7111482" y="6099592"/>
            <a:ext cx="1872208" cy="353744"/>
          </a:xfrm>
          <a:prstGeom prst="roundRect">
            <a:avLst>
              <a:gd name="adj" fmla="val 13324"/>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1000"/>
              </a:lnSpc>
            </a:pPr>
            <a:r>
              <a:rPr lang="en-US" altLang="ja-JP" sz="800" dirty="0" smtClean="0">
                <a:solidFill>
                  <a:schemeClr val="tx1"/>
                </a:solidFill>
              </a:rPr>
              <a:t>(78) </a:t>
            </a:r>
            <a:r>
              <a:rPr lang="ja-JP" altLang="en-US" sz="800" dirty="0">
                <a:solidFill>
                  <a:schemeClr val="tx1"/>
                </a:solidFill>
              </a:rPr>
              <a:t>生活保護の適正実施</a:t>
            </a:r>
            <a:endParaRPr lang="en-US" altLang="ja-JP" sz="800" dirty="0">
              <a:solidFill>
                <a:schemeClr val="tx1"/>
              </a:solidFill>
            </a:endParaRPr>
          </a:p>
          <a:p>
            <a:pPr>
              <a:lnSpc>
                <a:spcPts val="1000"/>
              </a:lnSpc>
            </a:pPr>
            <a:r>
              <a:rPr lang="en-US" altLang="ja-JP" sz="800" u="sng" dirty="0" smtClean="0">
                <a:solidFill>
                  <a:schemeClr val="tx1"/>
                </a:solidFill>
              </a:rPr>
              <a:t>(7</a:t>
            </a:r>
            <a:r>
              <a:rPr lang="en-US" altLang="ja-JP" sz="800" u="sng" dirty="0">
                <a:solidFill>
                  <a:schemeClr val="tx1"/>
                </a:solidFill>
              </a:rPr>
              <a:t>9</a:t>
            </a:r>
            <a:r>
              <a:rPr lang="en-US" altLang="ja-JP" sz="800" u="sng" dirty="0" smtClean="0">
                <a:solidFill>
                  <a:schemeClr val="tx1"/>
                </a:solidFill>
              </a:rPr>
              <a:t>)</a:t>
            </a:r>
            <a:r>
              <a:rPr lang="ja-JP" altLang="en-US" sz="800" u="sng" dirty="0" smtClean="0">
                <a:solidFill>
                  <a:schemeClr val="tx1"/>
                </a:solidFill>
              </a:rPr>
              <a:t> 女性</a:t>
            </a:r>
            <a:r>
              <a:rPr lang="ja-JP" altLang="en-US" sz="800" u="sng" dirty="0">
                <a:solidFill>
                  <a:schemeClr val="tx1"/>
                </a:solidFill>
              </a:rPr>
              <a:t>の活躍推進</a:t>
            </a:r>
          </a:p>
        </p:txBody>
      </p:sp>
      <p:sp>
        <p:nvSpPr>
          <p:cNvPr id="47" name="正方形/長方形 46"/>
          <p:cNvSpPr/>
          <p:nvPr/>
        </p:nvSpPr>
        <p:spPr>
          <a:xfrm>
            <a:off x="3320187" y="3096090"/>
            <a:ext cx="1620455" cy="411258"/>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en-US" altLang="ja-JP" sz="800" b="1" dirty="0">
                <a:solidFill>
                  <a:schemeClr val="tx1"/>
                </a:solidFill>
                <a:latin typeface="+mn-ea"/>
              </a:rPr>
              <a:t>14</a:t>
            </a:r>
            <a:r>
              <a:rPr lang="ja-JP" altLang="en-US" sz="800" b="1" dirty="0" smtClean="0">
                <a:solidFill>
                  <a:schemeClr val="tx1"/>
                </a:solidFill>
                <a:latin typeface="+mn-ea"/>
              </a:rPr>
              <a:t>．</a:t>
            </a:r>
            <a:r>
              <a:rPr lang="ja-JP" altLang="en-US" sz="800" b="1" dirty="0" smtClean="0">
                <a:solidFill>
                  <a:schemeClr val="tx1"/>
                </a:solidFill>
              </a:rPr>
              <a:t>府</a:t>
            </a:r>
            <a:r>
              <a:rPr lang="ja-JP" altLang="en-US" sz="800" b="1" dirty="0">
                <a:solidFill>
                  <a:schemeClr val="tx1"/>
                </a:solidFill>
              </a:rPr>
              <a:t>市連携（統合本部）＞</a:t>
            </a:r>
            <a:endParaRPr lang="en-US" altLang="ja-JP" sz="800" b="1" dirty="0">
              <a:solidFill>
                <a:schemeClr val="tx1"/>
              </a:solidFill>
            </a:endParaRPr>
          </a:p>
          <a:p>
            <a:pPr marL="85725" indent="-85725">
              <a:lnSpc>
                <a:spcPts val="900"/>
              </a:lnSpc>
            </a:pPr>
            <a:r>
              <a:rPr lang="en-US" altLang="ja-JP" sz="800" dirty="0" smtClean="0">
                <a:solidFill>
                  <a:schemeClr val="tx1"/>
                </a:solidFill>
              </a:rPr>
              <a:t>(34)</a:t>
            </a:r>
            <a:r>
              <a:rPr lang="ja-JP" altLang="en-US" sz="800" dirty="0" smtClean="0">
                <a:solidFill>
                  <a:schemeClr val="tx1"/>
                </a:solidFill>
              </a:rPr>
              <a:t> </a:t>
            </a:r>
            <a:r>
              <a:rPr lang="ja-JP" altLang="en-US" sz="800" dirty="0">
                <a:solidFill>
                  <a:schemeClr val="tx1"/>
                </a:solidFill>
              </a:rPr>
              <a:t>大阪府市統合本部・副首都</a:t>
            </a:r>
            <a:endParaRPr lang="en-US" altLang="ja-JP" sz="800" dirty="0">
              <a:solidFill>
                <a:schemeClr val="tx1"/>
              </a:solidFill>
            </a:endParaRPr>
          </a:p>
          <a:p>
            <a:pPr marL="85725" indent="-85725">
              <a:lnSpc>
                <a:spcPts val="900"/>
              </a:lnSpc>
            </a:pPr>
            <a:r>
              <a:rPr lang="ja-JP" altLang="en-US" sz="800" dirty="0">
                <a:solidFill>
                  <a:schemeClr val="tx1"/>
                </a:solidFill>
              </a:rPr>
              <a:t>　　</a:t>
            </a:r>
            <a:r>
              <a:rPr lang="ja-JP" altLang="en-US" sz="800" dirty="0" smtClean="0">
                <a:solidFill>
                  <a:schemeClr val="tx1"/>
                </a:solidFill>
              </a:rPr>
              <a:t>  推進</a:t>
            </a:r>
            <a:r>
              <a:rPr lang="ja-JP" altLang="en-US" sz="800" dirty="0">
                <a:solidFill>
                  <a:schemeClr val="tx1"/>
                </a:solidFill>
              </a:rPr>
              <a:t>本部</a:t>
            </a:r>
            <a:endParaRPr lang="en-US" altLang="ja-JP" sz="800" dirty="0">
              <a:solidFill>
                <a:schemeClr val="tx1"/>
              </a:solidFill>
            </a:endParaRPr>
          </a:p>
        </p:txBody>
      </p:sp>
      <p:sp>
        <p:nvSpPr>
          <p:cNvPr id="85" name="角丸四角形 84"/>
          <p:cNvSpPr/>
          <p:nvPr/>
        </p:nvSpPr>
        <p:spPr>
          <a:xfrm>
            <a:off x="3548243" y="1584911"/>
            <a:ext cx="1800201" cy="409120"/>
          </a:xfrm>
          <a:prstGeom prst="roundRect">
            <a:avLst>
              <a:gd name="adj" fmla="val 0"/>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u="sng" dirty="0" smtClean="0">
                <a:solidFill>
                  <a:schemeClr val="tx1"/>
                </a:solidFill>
              </a:rPr>
              <a:t>＜</a:t>
            </a:r>
            <a:r>
              <a:rPr lang="ja-JP" altLang="en-US" sz="800" b="1" u="sng" dirty="0">
                <a:solidFill>
                  <a:schemeClr val="tx1"/>
                </a:solidFill>
              </a:rPr>
              <a:t>４</a:t>
            </a:r>
            <a:r>
              <a:rPr lang="ja-JP" altLang="en-US" sz="800" b="1" u="sng" dirty="0" smtClean="0">
                <a:solidFill>
                  <a:schemeClr val="tx1"/>
                </a:solidFill>
              </a:rPr>
              <a:t>．</a:t>
            </a:r>
            <a:r>
              <a:rPr lang="ja-JP" altLang="en-US" sz="800" b="1" u="sng" dirty="0">
                <a:solidFill>
                  <a:schemeClr val="tx1"/>
                </a:solidFill>
              </a:rPr>
              <a:t>府市連携</a:t>
            </a:r>
            <a:r>
              <a:rPr lang="ja-JP" altLang="en-US" sz="800" b="1" u="sng" dirty="0" smtClean="0">
                <a:solidFill>
                  <a:schemeClr val="tx1"/>
                </a:solidFill>
              </a:rPr>
              <a:t>（</a:t>
            </a:r>
            <a:r>
              <a:rPr lang="en-US" altLang="ja-JP" sz="800" b="1" u="sng" dirty="0" smtClean="0">
                <a:solidFill>
                  <a:schemeClr val="tx1"/>
                </a:solidFill>
              </a:rPr>
              <a:t>G20</a:t>
            </a:r>
            <a:r>
              <a:rPr lang="ja-JP" altLang="en-US" sz="800" b="1" u="sng" dirty="0" smtClean="0">
                <a:solidFill>
                  <a:schemeClr val="tx1"/>
                </a:solidFill>
              </a:rPr>
              <a:t>大阪サミット）</a:t>
            </a:r>
            <a:r>
              <a:rPr lang="ja-JP" altLang="en-US" sz="800" b="1" u="sng" dirty="0">
                <a:solidFill>
                  <a:schemeClr val="tx1"/>
                </a:solidFill>
              </a:rPr>
              <a:t>＞</a:t>
            </a:r>
          </a:p>
          <a:p>
            <a:pPr>
              <a:lnSpc>
                <a:spcPts val="900"/>
              </a:lnSpc>
            </a:pPr>
            <a:r>
              <a:rPr lang="en-US" altLang="ja-JP" sz="800" u="sng" dirty="0" smtClean="0">
                <a:solidFill>
                  <a:schemeClr val="tx1"/>
                </a:solidFill>
              </a:rPr>
              <a:t>(95) </a:t>
            </a:r>
            <a:r>
              <a:rPr lang="ja-JP" altLang="en-US" sz="800" u="sng" dirty="0" smtClean="0">
                <a:solidFill>
                  <a:schemeClr val="tx1"/>
                </a:solidFill>
                <a:latin typeface="+mn-ea"/>
              </a:rPr>
              <a:t>Ｇ</a:t>
            </a:r>
            <a:r>
              <a:rPr lang="en-US" altLang="ja-JP" sz="800" u="sng" dirty="0">
                <a:solidFill>
                  <a:schemeClr val="tx1"/>
                </a:solidFill>
                <a:latin typeface="+mn-ea"/>
              </a:rPr>
              <a:t>20</a:t>
            </a:r>
            <a:r>
              <a:rPr lang="ja-JP" altLang="en-US" sz="800" u="sng" dirty="0">
                <a:solidFill>
                  <a:schemeClr val="tx1"/>
                </a:solidFill>
                <a:latin typeface="+mn-ea"/>
              </a:rPr>
              <a:t>大阪</a:t>
            </a:r>
            <a:r>
              <a:rPr lang="ja-JP" altLang="en-US" sz="800" u="sng" dirty="0" smtClean="0">
                <a:solidFill>
                  <a:schemeClr val="tx1"/>
                </a:solidFill>
                <a:latin typeface="+mn-ea"/>
              </a:rPr>
              <a:t>サミット</a:t>
            </a:r>
            <a:r>
              <a:rPr lang="ja-JP" altLang="en-US" sz="800" u="sng" dirty="0">
                <a:solidFill>
                  <a:schemeClr val="tx1"/>
                </a:solidFill>
                <a:latin typeface="+mn-ea"/>
              </a:rPr>
              <a:t>開催</a:t>
            </a:r>
            <a:r>
              <a:rPr lang="ja-JP" altLang="en-US" sz="800" u="sng" dirty="0" smtClean="0">
                <a:solidFill>
                  <a:schemeClr val="tx1"/>
                </a:solidFill>
                <a:latin typeface="+mn-ea"/>
              </a:rPr>
              <a:t>に向けた</a:t>
            </a:r>
            <a:endParaRPr lang="en-US" altLang="ja-JP" sz="800" u="sng" dirty="0" smtClean="0">
              <a:solidFill>
                <a:schemeClr val="tx1"/>
              </a:solidFill>
              <a:latin typeface="+mn-ea"/>
            </a:endParaRPr>
          </a:p>
          <a:p>
            <a:pPr>
              <a:lnSpc>
                <a:spcPts val="900"/>
              </a:lnSpc>
            </a:pPr>
            <a:r>
              <a:rPr lang="ja-JP" altLang="en-US" sz="800" dirty="0">
                <a:solidFill>
                  <a:schemeClr val="tx1"/>
                </a:solidFill>
                <a:latin typeface="+mn-ea"/>
              </a:rPr>
              <a:t>　</a:t>
            </a:r>
            <a:r>
              <a:rPr lang="ja-JP" altLang="en-US" sz="800" dirty="0" smtClean="0">
                <a:solidFill>
                  <a:schemeClr val="tx1"/>
                </a:solidFill>
                <a:latin typeface="+mn-ea"/>
              </a:rPr>
              <a:t>　　</a:t>
            </a:r>
            <a:r>
              <a:rPr lang="ja-JP" altLang="en-US" sz="800" u="sng" dirty="0" smtClean="0">
                <a:solidFill>
                  <a:schemeClr val="tx1"/>
                </a:solidFill>
                <a:latin typeface="+mn-ea"/>
              </a:rPr>
              <a:t>取組み</a:t>
            </a:r>
            <a:endParaRPr lang="ja-JP" altLang="en-US" sz="800" u="sng" strike="sngStrike" dirty="0">
              <a:solidFill>
                <a:schemeClr val="tx1"/>
              </a:solidFill>
            </a:endParaRPr>
          </a:p>
        </p:txBody>
      </p:sp>
      <p:sp>
        <p:nvSpPr>
          <p:cNvPr id="72" name="角丸四角形 16">
            <a:extLst>
              <a:ext uri="{FF2B5EF4-FFF2-40B4-BE49-F238E27FC236}">
                <a16:creationId xmlns:a16="http://schemas.microsoft.com/office/drawing/2014/main" id="{96F0FA83-4676-4729-9FE3-6B988029997F}"/>
              </a:ext>
            </a:extLst>
          </p:cNvPr>
          <p:cNvSpPr/>
          <p:nvPr/>
        </p:nvSpPr>
        <p:spPr>
          <a:xfrm>
            <a:off x="1683950" y="6407756"/>
            <a:ext cx="1591905" cy="261603"/>
          </a:xfrm>
          <a:prstGeom prst="roundRect">
            <a:avLst>
              <a:gd name="adj" fmla="val 16664"/>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54000" rIns="36000" bIns="36000" rtlCol="0" anchor="ctr"/>
          <a:lstStyle/>
          <a:p>
            <a:pPr>
              <a:lnSpc>
                <a:spcPts val="900"/>
              </a:lnSpc>
            </a:pPr>
            <a:r>
              <a:rPr lang="ja-JP" altLang="en-US" sz="800" b="1" u="sng" dirty="0" smtClean="0">
                <a:solidFill>
                  <a:schemeClr val="tx1"/>
                </a:solidFill>
              </a:rPr>
              <a:t>＜</a:t>
            </a:r>
            <a:r>
              <a:rPr lang="en-US" altLang="ja-JP" sz="800" b="1" u="sng" dirty="0" smtClean="0">
                <a:solidFill>
                  <a:schemeClr val="tx1"/>
                </a:solidFill>
                <a:latin typeface="+mn-ea"/>
              </a:rPr>
              <a:t>12</a:t>
            </a:r>
            <a:r>
              <a:rPr lang="ja-JP" altLang="en-US" sz="800" b="1" u="sng" dirty="0" smtClean="0">
                <a:solidFill>
                  <a:schemeClr val="tx1"/>
                </a:solidFill>
              </a:rPr>
              <a:t>．</a:t>
            </a:r>
            <a:r>
              <a:rPr lang="en-US" altLang="ja-JP" sz="800" b="1" u="sng" dirty="0">
                <a:solidFill>
                  <a:schemeClr val="tx1"/>
                </a:solidFill>
              </a:rPr>
              <a:t>ICT</a:t>
            </a:r>
            <a:r>
              <a:rPr lang="ja-JP" altLang="en-US" sz="800" b="1" u="sng" dirty="0">
                <a:solidFill>
                  <a:schemeClr val="tx1"/>
                </a:solidFill>
              </a:rPr>
              <a:t>の徹底活用＞</a:t>
            </a:r>
            <a:endParaRPr lang="ja-JP" altLang="en-US" sz="800" u="sng" dirty="0">
              <a:solidFill>
                <a:schemeClr val="tx1"/>
              </a:solidFill>
            </a:endParaRPr>
          </a:p>
          <a:p>
            <a:pPr>
              <a:lnSpc>
                <a:spcPts val="900"/>
              </a:lnSpc>
            </a:pPr>
            <a:r>
              <a:rPr lang="en-US" altLang="ja-JP" sz="800" u="sng" dirty="0" smtClean="0">
                <a:solidFill>
                  <a:schemeClr val="tx1"/>
                </a:solidFill>
              </a:rPr>
              <a:t>(32) </a:t>
            </a:r>
            <a:r>
              <a:rPr lang="en-US" altLang="ja-JP" sz="800" u="sng" dirty="0">
                <a:solidFill>
                  <a:schemeClr val="tx1"/>
                </a:solidFill>
              </a:rPr>
              <a:t>ICT</a:t>
            </a:r>
            <a:r>
              <a:rPr lang="ja-JP" altLang="en-US" sz="800" u="sng" dirty="0">
                <a:solidFill>
                  <a:schemeClr val="tx1"/>
                </a:solidFill>
              </a:rPr>
              <a:t>の徹底活用</a:t>
            </a:r>
            <a:endParaRPr lang="en-US" altLang="ja-JP" sz="800" u="sng" dirty="0">
              <a:solidFill>
                <a:schemeClr val="tx1"/>
              </a:solidFill>
            </a:endParaRPr>
          </a:p>
        </p:txBody>
      </p:sp>
      <p:sp>
        <p:nvSpPr>
          <p:cNvPr id="71" name="角丸四角形 16">
            <a:extLst>
              <a:ext uri="{FF2B5EF4-FFF2-40B4-BE49-F238E27FC236}">
                <a16:creationId xmlns:a16="http://schemas.microsoft.com/office/drawing/2014/main" id="{050B9AD2-804B-4377-BE34-38D01DA6A658}"/>
              </a:ext>
            </a:extLst>
          </p:cNvPr>
          <p:cNvSpPr/>
          <p:nvPr/>
        </p:nvSpPr>
        <p:spPr>
          <a:xfrm>
            <a:off x="1683623" y="5323582"/>
            <a:ext cx="1592233" cy="1057746"/>
          </a:xfrm>
          <a:prstGeom prst="roundRect">
            <a:avLst>
              <a:gd name="adj" fmla="val 8965"/>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54000" rIns="36000" bIns="36000" rtlCol="0" anchor="ctr"/>
          <a:lstStyle/>
          <a:p>
            <a:pPr>
              <a:lnSpc>
                <a:spcPts val="900"/>
              </a:lnSpc>
            </a:pPr>
            <a:r>
              <a:rPr lang="ja-JP" altLang="en-US" sz="800" b="1" u="sng" dirty="0" smtClean="0">
                <a:solidFill>
                  <a:schemeClr val="tx1"/>
                </a:solidFill>
              </a:rPr>
              <a:t>＜</a:t>
            </a:r>
            <a:r>
              <a:rPr lang="en-US" altLang="ja-JP" sz="800" b="1" u="sng" dirty="0" smtClean="0">
                <a:solidFill>
                  <a:schemeClr val="tx1"/>
                </a:solidFill>
                <a:latin typeface="+mn-ea"/>
              </a:rPr>
              <a:t>11</a:t>
            </a:r>
            <a:r>
              <a:rPr lang="ja-JP" altLang="en-US" sz="800" b="1" u="sng" dirty="0" err="1" smtClean="0">
                <a:solidFill>
                  <a:schemeClr val="tx1"/>
                </a:solidFill>
                <a:latin typeface="+mn-ea"/>
              </a:rPr>
              <a:t>．</a:t>
            </a:r>
            <a:r>
              <a:rPr lang="ja-JP" altLang="en-US" sz="800" b="1" u="sng" dirty="0" smtClean="0">
                <a:solidFill>
                  <a:schemeClr val="tx1"/>
                </a:solidFill>
              </a:rPr>
              <a:t>公民連携の推進＞</a:t>
            </a:r>
            <a:endParaRPr lang="en-US" altLang="ja-JP" sz="800" b="1" u="sng" dirty="0">
              <a:solidFill>
                <a:schemeClr val="tx1"/>
              </a:solidFill>
            </a:endParaRPr>
          </a:p>
          <a:p>
            <a:pPr>
              <a:lnSpc>
                <a:spcPts val="900"/>
              </a:lnSpc>
            </a:pPr>
            <a:r>
              <a:rPr lang="en-US" altLang="ja-JP" sz="800" u="sng" dirty="0" smtClean="0">
                <a:solidFill>
                  <a:schemeClr val="tx1"/>
                </a:solidFill>
              </a:rPr>
              <a:t>(28)</a:t>
            </a:r>
            <a:r>
              <a:rPr lang="ja-JP" altLang="en-US" sz="800" u="sng" dirty="0" smtClean="0">
                <a:solidFill>
                  <a:schemeClr val="tx1"/>
                </a:solidFill>
              </a:rPr>
              <a:t>ＰＦＩ・</a:t>
            </a:r>
            <a:r>
              <a:rPr lang="ja-JP" altLang="en-US" sz="800" u="sng" dirty="0">
                <a:solidFill>
                  <a:schemeClr val="tx1"/>
                </a:solidFill>
              </a:rPr>
              <a:t>指定管理者制度</a:t>
            </a:r>
            <a:r>
              <a:rPr lang="ja-JP" altLang="en-US" sz="800" u="sng" dirty="0" smtClean="0">
                <a:solidFill>
                  <a:schemeClr val="tx1"/>
                </a:solidFill>
              </a:rPr>
              <a:t>の</a:t>
            </a:r>
            <a:r>
              <a:rPr lang="ja-JP" altLang="en-US" sz="800" u="sng" dirty="0">
                <a:solidFill>
                  <a:schemeClr val="tx1"/>
                </a:solidFill>
              </a:rPr>
              <a:t>活用</a:t>
            </a:r>
            <a:endParaRPr lang="en-US" altLang="ja-JP" sz="800" u="sng" dirty="0">
              <a:solidFill>
                <a:schemeClr val="tx1"/>
              </a:solidFill>
            </a:endParaRPr>
          </a:p>
          <a:p>
            <a:pPr>
              <a:lnSpc>
                <a:spcPts val="900"/>
              </a:lnSpc>
            </a:pPr>
            <a:r>
              <a:rPr lang="en-US" altLang="ja-JP" sz="800" u="sng" dirty="0">
                <a:solidFill>
                  <a:schemeClr val="tx1"/>
                </a:solidFill>
              </a:rPr>
              <a:t>(</a:t>
            </a:r>
            <a:r>
              <a:rPr lang="en-US" altLang="ja-JP" sz="800" u="sng" dirty="0" smtClean="0">
                <a:solidFill>
                  <a:schemeClr val="tx1"/>
                </a:solidFill>
              </a:rPr>
              <a:t>29)</a:t>
            </a:r>
            <a:r>
              <a:rPr lang="ja-JP" altLang="en-US" sz="800" u="sng" dirty="0">
                <a:solidFill>
                  <a:schemeClr val="tx1"/>
                </a:solidFill>
              </a:rPr>
              <a:t>サウンディング型</a:t>
            </a:r>
            <a:r>
              <a:rPr lang="ja-JP" altLang="en-US" sz="800" u="sng" dirty="0" smtClean="0">
                <a:solidFill>
                  <a:schemeClr val="tx1"/>
                </a:solidFill>
              </a:rPr>
              <a:t>市場調査</a:t>
            </a:r>
            <a:endParaRPr lang="en-US" altLang="ja-JP" sz="800" u="sng"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a:t>
            </a:r>
            <a:r>
              <a:rPr lang="ja-JP" altLang="en-US" sz="800" u="sng" dirty="0" smtClean="0">
                <a:solidFill>
                  <a:schemeClr val="tx1"/>
                </a:solidFill>
              </a:rPr>
              <a:t>の実施</a:t>
            </a:r>
            <a:endParaRPr lang="ja-JP" altLang="en-US" sz="800" dirty="0">
              <a:solidFill>
                <a:schemeClr val="tx1"/>
              </a:solidFill>
            </a:endParaRPr>
          </a:p>
          <a:p>
            <a:pPr>
              <a:lnSpc>
                <a:spcPts val="900"/>
              </a:lnSpc>
            </a:pPr>
            <a:r>
              <a:rPr lang="en-US" altLang="ja-JP" sz="800" u="sng" dirty="0" smtClean="0">
                <a:solidFill>
                  <a:schemeClr val="tx1"/>
                </a:solidFill>
              </a:rPr>
              <a:t>(</a:t>
            </a:r>
            <a:r>
              <a:rPr lang="en-US" altLang="ja-JP" sz="800" u="sng" dirty="0">
                <a:solidFill>
                  <a:schemeClr val="tx1"/>
                </a:solidFill>
              </a:rPr>
              <a:t>30</a:t>
            </a:r>
            <a:r>
              <a:rPr lang="en-US" altLang="ja-JP" sz="800" u="sng" dirty="0" smtClean="0">
                <a:solidFill>
                  <a:schemeClr val="tx1"/>
                </a:solidFill>
              </a:rPr>
              <a:t>) </a:t>
            </a:r>
            <a:r>
              <a:rPr lang="ja-JP" altLang="en-US" sz="800" u="sng" dirty="0">
                <a:solidFill>
                  <a:schemeClr val="tx1"/>
                </a:solidFill>
              </a:rPr>
              <a:t>企業等との連携</a:t>
            </a:r>
            <a:endParaRPr lang="en-US" altLang="ja-JP" sz="800" u="sng" dirty="0">
              <a:solidFill>
                <a:schemeClr val="tx1"/>
              </a:solidFill>
            </a:endParaRPr>
          </a:p>
          <a:p>
            <a:pPr marL="180975" indent="-180975">
              <a:lnSpc>
                <a:spcPts val="900"/>
              </a:lnSpc>
            </a:pPr>
            <a:r>
              <a:rPr lang="en-US" altLang="ja-JP" sz="800" u="sng" dirty="0" smtClean="0">
                <a:solidFill>
                  <a:schemeClr val="tx1"/>
                </a:solidFill>
              </a:rPr>
              <a:t>(</a:t>
            </a:r>
            <a:r>
              <a:rPr lang="en-US" altLang="ja-JP" sz="800" u="sng" dirty="0">
                <a:solidFill>
                  <a:schemeClr val="tx1"/>
                </a:solidFill>
              </a:rPr>
              <a:t>31</a:t>
            </a:r>
            <a:r>
              <a:rPr lang="en-US" altLang="ja-JP" sz="800" u="sng" dirty="0" smtClean="0">
                <a:solidFill>
                  <a:schemeClr val="tx1"/>
                </a:solidFill>
              </a:rPr>
              <a:t>)</a:t>
            </a:r>
            <a:r>
              <a:rPr lang="ja-JP" altLang="en-US" sz="800" u="sng" dirty="0" smtClean="0">
                <a:solidFill>
                  <a:schemeClr val="tx1"/>
                </a:solidFill>
              </a:rPr>
              <a:t> 天王寺公園エントランスエリア（愛称：てんしば</a:t>
            </a:r>
            <a:r>
              <a:rPr lang="ja-JP" altLang="en-US" sz="800" u="sng" dirty="0">
                <a:solidFill>
                  <a:schemeClr val="tx1"/>
                </a:solidFill>
              </a:rPr>
              <a:t>）</a:t>
            </a:r>
            <a:r>
              <a:rPr lang="ja-JP" altLang="en-US" sz="800" u="sng" dirty="0" smtClean="0">
                <a:solidFill>
                  <a:schemeClr val="tx1"/>
                </a:solidFill>
              </a:rPr>
              <a:t>・　</a:t>
            </a:r>
            <a:endParaRPr lang="en-US" altLang="ja-JP" sz="800" u="sng"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a:t>
            </a:r>
            <a:r>
              <a:rPr lang="ja-JP" altLang="en-US" sz="800" u="sng" dirty="0" smtClean="0">
                <a:solidFill>
                  <a:schemeClr val="tx1"/>
                </a:solidFill>
              </a:rPr>
              <a:t>大阪城公園</a:t>
            </a:r>
            <a:r>
              <a:rPr lang="en-US" altLang="ja-JP" sz="800" u="sng" dirty="0" smtClean="0">
                <a:solidFill>
                  <a:schemeClr val="tx1"/>
                </a:solidFill>
              </a:rPr>
              <a:t>PMO</a:t>
            </a:r>
            <a:endParaRPr lang="en-US" altLang="ja-JP" sz="800" u="sng" dirty="0">
              <a:solidFill>
                <a:schemeClr val="tx1"/>
              </a:solidFill>
            </a:endParaRPr>
          </a:p>
        </p:txBody>
      </p:sp>
      <p:sp>
        <p:nvSpPr>
          <p:cNvPr id="4" name="テキスト ボックス 3"/>
          <p:cNvSpPr txBox="1"/>
          <p:nvPr/>
        </p:nvSpPr>
        <p:spPr>
          <a:xfrm>
            <a:off x="0" y="0"/>
            <a:ext cx="3938899" cy="338554"/>
          </a:xfrm>
          <a:prstGeom prst="rect">
            <a:avLst/>
          </a:prstGeom>
          <a:noFill/>
        </p:spPr>
        <p:txBody>
          <a:bodyPr wrap="none" rtlCol="0">
            <a:spAutoFit/>
          </a:bodyPr>
          <a:lstStyle/>
          <a:p>
            <a:r>
              <a:rPr kumimoji="1" lang="ja-JP" altLang="en-US" sz="1600" b="1" u="sng" dirty="0"/>
              <a:t>大阪市の改革取組リスト　</a:t>
            </a:r>
            <a:r>
              <a:rPr kumimoji="1" lang="en-US" altLang="ja-JP" sz="1600" b="1" u="sng" dirty="0"/>
              <a:t>【</a:t>
            </a:r>
            <a:r>
              <a:rPr kumimoji="1" lang="ja-JP" altLang="en-US" sz="1600" b="1" u="sng" dirty="0"/>
              <a:t>４象限整理表</a:t>
            </a:r>
            <a:r>
              <a:rPr kumimoji="1" lang="en-US" altLang="ja-JP" sz="1600" b="1" u="sng" dirty="0"/>
              <a:t>】</a:t>
            </a:r>
          </a:p>
        </p:txBody>
      </p:sp>
      <p:sp>
        <p:nvSpPr>
          <p:cNvPr id="7" name="正方形/長方形 6"/>
          <p:cNvSpPr/>
          <p:nvPr/>
        </p:nvSpPr>
        <p:spPr>
          <a:xfrm>
            <a:off x="35496" y="332656"/>
            <a:ext cx="3384376" cy="209876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正方形/長方形 7"/>
          <p:cNvSpPr/>
          <p:nvPr/>
        </p:nvSpPr>
        <p:spPr>
          <a:xfrm>
            <a:off x="5076056" y="2478320"/>
            <a:ext cx="4032448" cy="421775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正方形/長方形 8"/>
          <p:cNvSpPr/>
          <p:nvPr/>
        </p:nvSpPr>
        <p:spPr>
          <a:xfrm>
            <a:off x="35496" y="2479325"/>
            <a:ext cx="4968552" cy="421675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0" name="テキスト ボックス 9"/>
          <p:cNvSpPr txBox="1"/>
          <p:nvPr/>
        </p:nvSpPr>
        <p:spPr>
          <a:xfrm>
            <a:off x="35496" y="332656"/>
            <a:ext cx="3744416" cy="292388"/>
          </a:xfrm>
          <a:prstGeom prst="rect">
            <a:avLst/>
          </a:prstGeom>
          <a:noFill/>
        </p:spPr>
        <p:txBody>
          <a:bodyPr wrap="square" rtlCol="0">
            <a:spAutoFit/>
          </a:bodyPr>
          <a:lstStyle/>
          <a:p>
            <a:r>
              <a:rPr lang="ja-JP" altLang="en-US" sz="1300" b="1" dirty="0"/>
              <a:t>Ｃ</a:t>
            </a:r>
            <a:r>
              <a:rPr kumimoji="1" lang="ja-JP" altLang="en-US" sz="1300" b="1" dirty="0"/>
              <a:t> </a:t>
            </a:r>
            <a:r>
              <a:rPr kumimoji="1" lang="ja-JP" altLang="en-US" sz="1300" b="1" u="sng" dirty="0"/>
              <a:t>インフラ</a:t>
            </a:r>
            <a:r>
              <a:rPr lang="ja-JP" altLang="en-US" sz="1300" b="1" u="sng" dirty="0"/>
              <a:t>戦略</a:t>
            </a:r>
            <a:r>
              <a:rPr kumimoji="1" lang="ja-JP" altLang="en-US" sz="1100" b="1" u="sng" dirty="0"/>
              <a:t>（民営化・資産売却）　　</a:t>
            </a:r>
            <a:r>
              <a:rPr kumimoji="1" lang="ja-JP" altLang="en-US" sz="1300" b="1" u="sng" dirty="0"/>
              <a:t>１２項目</a:t>
            </a:r>
            <a:endParaRPr kumimoji="1" lang="en-US" altLang="ja-JP" sz="1300" b="1" u="sng" dirty="0"/>
          </a:p>
        </p:txBody>
      </p:sp>
      <p:sp>
        <p:nvSpPr>
          <p:cNvPr id="14" name="角丸四角形 13"/>
          <p:cNvSpPr/>
          <p:nvPr/>
        </p:nvSpPr>
        <p:spPr>
          <a:xfrm>
            <a:off x="97977" y="2755211"/>
            <a:ext cx="1516931" cy="972000"/>
          </a:xfrm>
          <a:prstGeom prst="roundRect">
            <a:avLst>
              <a:gd name="adj" fmla="val 9039"/>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＜１．財政再建＞</a:t>
            </a:r>
            <a:endParaRPr lang="en-US" altLang="ja-JP" sz="800" b="1" dirty="0">
              <a:solidFill>
                <a:schemeClr val="tx1"/>
              </a:solidFill>
            </a:endParaRPr>
          </a:p>
          <a:p>
            <a:pPr>
              <a:lnSpc>
                <a:spcPts val="900"/>
              </a:lnSpc>
            </a:pPr>
            <a:r>
              <a:rPr lang="en-US" altLang="ja-JP" sz="800" dirty="0">
                <a:solidFill>
                  <a:schemeClr val="tx1"/>
                </a:solidFill>
              </a:rPr>
              <a:t>(1)</a:t>
            </a:r>
            <a:r>
              <a:rPr lang="ja-JP" altLang="en-US" sz="800" dirty="0">
                <a:solidFill>
                  <a:schemeClr val="tx1"/>
                </a:solidFill>
              </a:rPr>
              <a:t> 人件費の削減等</a:t>
            </a:r>
            <a:endParaRPr lang="en-US" altLang="ja-JP" sz="800" dirty="0">
              <a:solidFill>
                <a:schemeClr val="tx1"/>
              </a:solidFill>
            </a:endParaRPr>
          </a:p>
          <a:p>
            <a:pPr>
              <a:lnSpc>
                <a:spcPts val="900"/>
              </a:lnSpc>
            </a:pPr>
            <a:r>
              <a:rPr lang="en-US" altLang="ja-JP" sz="800" dirty="0">
                <a:solidFill>
                  <a:schemeClr val="tx1"/>
                </a:solidFill>
              </a:rPr>
              <a:t>(2) </a:t>
            </a:r>
            <a:r>
              <a:rPr lang="ja-JP" altLang="en-US" sz="800" dirty="0">
                <a:solidFill>
                  <a:schemeClr val="tx1"/>
                </a:solidFill>
              </a:rPr>
              <a:t>職員数の削減</a:t>
            </a:r>
            <a:endParaRPr lang="en-US" altLang="ja-JP" sz="800" dirty="0">
              <a:solidFill>
                <a:schemeClr val="tx1"/>
              </a:solidFill>
            </a:endParaRPr>
          </a:p>
          <a:p>
            <a:pPr>
              <a:lnSpc>
                <a:spcPts val="900"/>
              </a:lnSpc>
            </a:pPr>
            <a:r>
              <a:rPr lang="en-US" altLang="ja-JP" sz="800" dirty="0">
                <a:solidFill>
                  <a:schemeClr val="tx1"/>
                </a:solidFill>
              </a:rPr>
              <a:t>(3) </a:t>
            </a:r>
            <a:r>
              <a:rPr lang="ja-JP" altLang="en-US" sz="800" dirty="0">
                <a:solidFill>
                  <a:schemeClr val="tx1"/>
                </a:solidFill>
              </a:rPr>
              <a:t>施策・事業のゼロベースの</a:t>
            </a:r>
            <a:endParaRPr lang="en-US" altLang="ja-JP" sz="800" dirty="0">
              <a:solidFill>
                <a:schemeClr val="tx1"/>
              </a:solidFill>
            </a:endParaRPr>
          </a:p>
          <a:p>
            <a:pPr>
              <a:lnSpc>
                <a:spcPts val="900"/>
              </a:lnSpc>
            </a:pPr>
            <a:r>
              <a:rPr lang="ja-JP" altLang="en-US" sz="800" dirty="0">
                <a:solidFill>
                  <a:schemeClr val="tx1"/>
                </a:solidFill>
              </a:rPr>
              <a:t>　　見直しと再構築</a:t>
            </a:r>
            <a:endParaRPr lang="en-US" altLang="ja-JP" sz="800" dirty="0">
              <a:solidFill>
                <a:schemeClr val="tx1"/>
              </a:solidFill>
            </a:endParaRPr>
          </a:p>
          <a:p>
            <a:pPr>
              <a:lnSpc>
                <a:spcPts val="900"/>
              </a:lnSpc>
            </a:pPr>
            <a:r>
              <a:rPr lang="ja-JP" altLang="en-US" sz="800" dirty="0">
                <a:solidFill>
                  <a:schemeClr val="tx1"/>
                </a:solidFill>
              </a:rPr>
              <a:t>　　（市営交通料金福祉措置</a:t>
            </a:r>
            <a:endParaRPr lang="en-US" altLang="ja-JP" sz="800" dirty="0">
              <a:solidFill>
                <a:schemeClr val="tx1"/>
              </a:solidFill>
            </a:endParaRPr>
          </a:p>
          <a:p>
            <a:pPr>
              <a:lnSpc>
                <a:spcPts val="900"/>
              </a:lnSpc>
            </a:pPr>
            <a:r>
              <a:rPr lang="ja-JP" altLang="en-US" sz="800" dirty="0">
                <a:solidFill>
                  <a:schemeClr val="tx1"/>
                </a:solidFill>
              </a:rPr>
              <a:t>　　　（敬老パス）への利用者</a:t>
            </a:r>
            <a:endParaRPr lang="en-US" altLang="ja-JP" sz="800" dirty="0">
              <a:solidFill>
                <a:schemeClr val="tx1"/>
              </a:solidFill>
            </a:endParaRPr>
          </a:p>
          <a:p>
            <a:pPr>
              <a:lnSpc>
                <a:spcPts val="900"/>
              </a:lnSpc>
            </a:pPr>
            <a:r>
              <a:rPr lang="ja-JP" altLang="en-US" sz="800" dirty="0">
                <a:solidFill>
                  <a:schemeClr val="tx1"/>
                </a:solidFill>
              </a:rPr>
              <a:t>　　　負担導入　など</a:t>
            </a:r>
            <a:r>
              <a:rPr lang="en-US" altLang="ja-JP" sz="800" dirty="0">
                <a:solidFill>
                  <a:schemeClr val="tx1"/>
                </a:solidFill>
              </a:rPr>
              <a:t>11</a:t>
            </a:r>
            <a:r>
              <a:rPr lang="ja-JP" altLang="en-US" sz="800" dirty="0">
                <a:solidFill>
                  <a:schemeClr val="tx1"/>
                </a:solidFill>
              </a:rPr>
              <a:t>項目）</a:t>
            </a:r>
          </a:p>
        </p:txBody>
      </p:sp>
      <p:sp>
        <p:nvSpPr>
          <p:cNvPr id="15" name="角丸四角形 14"/>
          <p:cNvSpPr/>
          <p:nvPr/>
        </p:nvSpPr>
        <p:spPr>
          <a:xfrm>
            <a:off x="97977" y="3754257"/>
            <a:ext cx="1516931" cy="720080"/>
          </a:xfrm>
          <a:prstGeom prst="roundRect">
            <a:avLst>
              <a:gd name="adj" fmla="val 11459"/>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 ２．財務マネジメント＞</a:t>
            </a:r>
            <a:endParaRPr lang="en-US" altLang="ja-JP" sz="800" b="1" dirty="0">
              <a:solidFill>
                <a:schemeClr val="tx1"/>
              </a:solidFill>
            </a:endParaRPr>
          </a:p>
          <a:p>
            <a:pPr>
              <a:lnSpc>
                <a:spcPts val="900"/>
              </a:lnSpc>
            </a:pPr>
            <a:r>
              <a:rPr lang="en-US" altLang="ja-JP" sz="800" dirty="0">
                <a:solidFill>
                  <a:schemeClr val="tx1"/>
                </a:solidFill>
              </a:rPr>
              <a:t>(4)</a:t>
            </a:r>
            <a:r>
              <a:rPr lang="ja-JP" altLang="en-US" sz="800" dirty="0">
                <a:solidFill>
                  <a:schemeClr val="tx1"/>
                </a:solidFill>
              </a:rPr>
              <a:t> 広告事業の拡充による増収</a:t>
            </a:r>
          </a:p>
          <a:p>
            <a:pPr>
              <a:lnSpc>
                <a:spcPts val="900"/>
              </a:lnSpc>
            </a:pPr>
            <a:r>
              <a:rPr lang="en-US" altLang="ja-JP" sz="800" dirty="0">
                <a:solidFill>
                  <a:schemeClr val="tx1"/>
                </a:solidFill>
              </a:rPr>
              <a:t>(5) </a:t>
            </a:r>
            <a:r>
              <a:rPr lang="ja-JP" altLang="en-US" sz="800" dirty="0">
                <a:solidFill>
                  <a:schemeClr val="tx1"/>
                </a:solidFill>
              </a:rPr>
              <a:t>不用資産の売却</a:t>
            </a:r>
          </a:p>
          <a:p>
            <a:pPr>
              <a:lnSpc>
                <a:spcPts val="900"/>
              </a:lnSpc>
            </a:pPr>
            <a:r>
              <a:rPr lang="en-US" altLang="ja-JP" sz="800" dirty="0">
                <a:solidFill>
                  <a:schemeClr val="tx1"/>
                </a:solidFill>
              </a:rPr>
              <a:t>(6) </a:t>
            </a:r>
            <a:r>
              <a:rPr lang="ja-JP" altLang="en-US" sz="800" dirty="0">
                <a:solidFill>
                  <a:schemeClr val="tx1"/>
                </a:solidFill>
              </a:rPr>
              <a:t>未収金回収の徹底</a:t>
            </a:r>
          </a:p>
          <a:p>
            <a:pPr>
              <a:lnSpc>
                <a:spcPts val="900"/>
              </a:lnSpc>
            </a:pPr>
            <a:r>
              <a:rPr lang="en-US" altLang="ja-JP" sz="800" dirty="0">
                <a:solidFill>
                  <a:schemeClr val="tx1"/>
                </a:solidFill>
              </a:rPr>
              <a:t>(7) </a:t>
            </a:r>
            <a:r>
              <a:rPr lang="ja-JP" altLang="en-US" sz="800" dirty="0">
                <a:solidFill>
                  <a:schemeClr val="tx1"/>
                </a:solidFill>
              </a:rPr>
              <a:t>三セクの破たん処理</a:t>
            </a:r>
            <a:endParaRPr lang="en-US" altLang="ja-JP" sz="800" dirty="0">
              <a:solidFill>
                <a:schemeClr val="tx1"/>
              </a:solidFill>
            </a:endParaRPr>
          </a:p>
          <a:p>
            <a:pPr>
              <a:lnSpc>
                <a:spcPts val="900"/>
              </a:lnSpc>
            </a:pPr>
            <a:r>
              <a:rPr kumimoji="1" lang="en-US" altLang="ja-JP" sz="800" dirty="0">
                <a:solidFill>
                  <a:schemeClr val="tx1"/>
                </a:solidFill>
              </a:rPr>
              <a:t>(8)</a:t>
            </a:r>
            <a:r>
              <a:rPr kumimoji="1" lang="ja-JP" altLang="en-US" sz="800" dirty="0">
                <a:solidFill>
                  <a:schemeClr val="tx1"/>
                </a:solidFill>
              </a:rPr>
              <a:t> 多様なＩＲの展開</a:t>
            </a:r>
          </a:p>
        </p:txBody>
      </p:sp>
      <p:sp>
        <p:nvSpPr>
          <p:cNvPr id="17" name="角丸四角形 16"/>
          <p:cNvSpPr/>
          <p:nvPr/>
        </p:nvSpPr>
        <p:spPr>
          <a:xfrm>
            <a:off x="1650403" y="2751246"/>
            <a:ext cx="1625453" cy="276758"/>
          </a:xfrm>
          <a:prstGeom prst="roundRect">
            <a:avLst>
              <a:gd name="adj" fmla="val 16664"/>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54000" rIns="36000" bIns="36000" rtlCol="0" anchor="ctr"/>
          <a:lstStyle/>
          <a:p>
            <a:pPr>
              <a:lnSpc>
                <a:spcPts val="900"/>
              </a:lnSpc>
            </a:pPr>
            <a:r>
              <a:rPr lang="ja-JP" altLang="en-US" sz="800" b="1" dirty="0">
                <a:solidFill>
                  <a:schemeClr val="tx1"/>
                </a:solidFill>
              </a:rPr>
              <a:t>＜７．補助金等の見直し＞</a:t>
            </a:r>
            <a:endParaRPr lang="ja-JP" altLang="en-US" sz="800" dirty="0">
              <a:solidFill>
                <a:schemeClr val="tx1"/>
              </a:solidFill>
            </a:endParaRPr>
          </a:p>
          <a:p>
            <a:pPr>
              <a:lnSpc>
                <a:spcPts val="900"/>
              </a:lnSpc>
            </a:pPr>
            <a:r>
              <a:rPr lang="en-US" altLang="ja-JP" sz="800" dirty="0">
                <a:solidFill>
                  <a:schemeClr val="tx1"/>
                </a:solidFill>
              </a:rPr>
              <a:t>(17) </a:t>
            </a:r>
            <a:r>
              <a:rPr lang="ja-JP" altLang="en-US" sz="800" dirty="0">
                <a:solidFill>
                  <a:schemeClr val="tx1"/>
                </a:solidFill>
              </a:rPr>
              <a:t>補助金等の見直し</a:t>
            </a:r>
            <a:endParaRPr lang="en-US" altLang="ja-JP" sz="800" dirty="0">
              <a:solidFill>
                <a:schemeClr val="tx1"/>
              </a:solidFill>
            </a:endParaRPr>
          </a:p>
        </p:txBody>
      </p:sp>
      <p:sp>
        <p:nvSpPr>
          <p:cNvPr id="18" name="角丸四角形 17"/>
          <p:cNvSpPr/>
          <p:nvPr/>
        </p:nvSpPr>
        <p:spPr>
          <a:xfrm>
            <a:off x="1650404" y="3053570"/>
            <a:ext cx="1625452" cy="735470"/>
          </a:xfrm>
          <a:prstGeom prst="roundRect">
            <a:avLst>
              <a:gd name="adj" fmla="val 8906"/>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ctr"/>
          <a:lstStyle/>
          <a:p>
            <a:pPr>
              <a:lnSpc>
                <a:spcPts val="900"/>
              </a:lnSpc>
            </a:pPr>
            <a:r>
              <a:rPr lang="ja-JP" altLang="en-US" sz="800" b="1" dirty="0">
                <a:solidFill>
                  <a:schemeClr val="tx1"/>
                </a:solidFill>
              </a:rPr>
              <a:t>＜８．市民利用施設の見直し＞</a:t>
            </a:r>
            <a:endParaRPr lang="en-US" altLang="ja-JP" sz="800" b="1" dirty="0">
              <a:solidFill>
                <a:schemeClr val="tx1"/>
              </a:solidFill>
            </a:endParaRPr>
          </a:p>
          <a:p>
            <a:pPr>
              <a:lnSpc>
                <a:spcPts val="900"/>
              </a:lnSpc>
            </a:pPr>
            <a:r>
              <a:rPr lang="en-US" altLang="ja-JP" sz="800" dirty="0">
                <a:solidFill>
                  <a:schemeClr val="tx1"/>
                </a:solidFill>
              </a:rPr>
              <a:t>(18) </a:t>
            </a:r>
            <a:r>
              <a:rPr lang="ja-JP" altLang="en-US" sz="800" dirty="0">
                <a:solidFill>
                  <a:schemeClr val="tx1"/>
                </a:solidFill>
              </a:rPr>
              <a:t>市民利用施設の見直し</a:t>
            </a:r>
            <a:endParaRPr lang="en-US" altLang="ja-JP" sz="800" dirty="0">
              <a:solidFill>
                <a:schemeClr val="tx1"/>
              </a:solidFill>
            </a:endParaRPr>
          </a:p>
          <a:p>
            <a:pPr>
              <a:lnSpc>
                <a:spcPts val="900"/>
              </a:lnSpc>
            </a:pPr>
            <a:r>
              <a:rPr lang="ja-JP" altLang="en-US" sz="800" dirty="0">
                <a:solidFill>
                  <a:schemeClr val="tx1"/>
                </a:solidFill>
              </a:rPr>
              <a:t>　　   （市民交流センターの廃止</a:t>
            </a:r>
            <a:endParaRPr lang="en-US" altLang="ja-JP" sz="800" dirty="0">
              <a:solidFill>
                <a:schemeClr val="tx1"/>
              </a:solidFill>
            </a:endParaRPr>
          </a:p>
          <a:p>
            <a:pPr>
              <a:lnSpc>
                <a:spcPts val="900"/>
              </a:lnSpc>
            </a:pPr>
            <a:r>
              <a:rPr lang="ja-JP" altLang="en-US" sz="800" dirty="0">
                <a:solidFill>
                  <a:schemeClr val="tx1"/>
                </a:solidFill>
              </a:rPr>
              <a:t>　　　   など７項目）</a:t>
            </a:r>
            <a:endParaRPr lang="en-US" altLang="ja-JP" sz="800" dirty="0">
              <a:solidFill>
                <a:schemeClr val="tx1"/>
              </a:solidFill>
            </a:endParaRPr>
          </a:p>
          <a:p>
            <a:pPr>
              <a:lnSpc>
                <a:spcPts val="900"/>
              </a:lnSpc>
            </a:pPr>
            <a:r>
              <a:rPr lang="en-US" altLang="ja-JP" sz="800" dirty="0">
                <a:solidFill>
                  <a:schemeClr val="tx1"/>
                </a:solidFill>
              </a:rPr>
              <a:t>(19) </a:t>
            </a:r>
            <a:r>
              <a:rPr lang="ja-JP" altLang="en-US" sz="800" dirty="0">
                <a:solidFill>
                  <a:schemeClr val="tx1"/>
                </a:solidFill>
              </a:rPr>
              <a:t>市設建築物におけるファシ</a:t>
            </a:r>
            <a:endParaRPr lang="en-US" altLang="ja-JP" sz="800" dirty="0">
              <a:solidFill>
                <a:schemeClr val="tx1"/>
              </a:solidFill>
            </a:endParaRPr>
          </a:p>
          <a:p>
            <a:pPr>
              <a:lnSpc>
                <a:spcPts val="900"/>
              </a:lnSpc>
            </a:pPr>
            <a:r>
              <a:rPr lang="en-US" altLang="ja-JP" sz="800" dirty="0">
                <a:solidFill>
                  <a:schemeClr val="tx1"/>
                </a:solidFill>
              </a:rPr>
              <a:t>        </a:t>
            </a:r>
            <a:r>
              <a:rPr lang="ja-JP" altLang="en-US" sz="800" dirty="0">
                <a:solidFill>
                  <a:schemeClr val="tx1"/>
                </a:solidFill>
              </a:rPr>
              <a:t>リティマネジメントの推進</a:t>
            </a:r>
          </a:p>
        </p:txBody>
      </p:sp>
      <p:sp>
        <p:nvSpPr>
          <p:cNvPr id="19" name="角丸四角形 18"/>
          <p:cNvSpPr/>
          <p:nvPr/>
        </p:nvSpPr>
        <p:spPr>
          <a:xfrm>
            <a:off x="107504" y="4518689"/>
            <a:ext cx="1507404" cy="925889"/>
          </a:xfrm>
          <a:prstGeom prst="roundRect">
            <a:avLst>
              <a:gd name="adj" fmla="val 8949"/>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＜３．人事・給与制度＞</a:t>
            </a:r>
            <a:endParaRPr lang="ja-JP" altLang="en-US" sz="800" dirty="0">
              <a:solidFill>
                <a:schemeClr val="tx1"/>
              </a:solidFill>
            </a:endParaRPr>
          </a:p>
          <a:p>
            <a:pPr>
              <a:lnSpc>
                <a:spcPts val="900"/>
              </a:lnSpc>
            </a:pPr>
            <a:r>
              <a:rPr lang="en-US" altLang="ja-JP" sz="800" dirty="0">
                <a:solidFill>
                  <a:schemeClr val="tx1"/>
                </a:solidFill>
              </a:rPr>
              <a:t>(9)</a:t>
            </a:r>
            <a:r>
              <a:rPr lang="ja-JP" altLang="en-US" sz="800" dirty="0">
                <a:solidFill>
                  <a:schemeClr val="tx1"/>
                </a:solidFill>
              </a:rPr>
              <a:t> 職員の政治的行為の禁止、</a:t>
            </a:r>
            <a:endParaRPr lang="en-US" altLang="ja-JP" sz="800" dirty="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服務</a:t>
            </a:r>
            <a:r>
              <a:rPr lang="ja-JP" altLang="en-US" sz="800" dirty="0">
                <a:solidFill>
                  <a:schemeClr val="tx1"/>
                </a:solidFill>
              </a:rPr>
              <a:t>規律の厳格化</a:t>
            </a:r>
          </a:p>
          <a:p>
            <a:pPr>
              <a:lnSpc>
                <a:spcPts val="900"/>
              </a:lnSpc>
            </a:pPr>
            <a:r>
              <a:rPr lang="en-US" altLang="ja-JP" sz="800" dirty="0">
                <a:solidFill>
                  <a:schemeClr val="tx1"/>
                </a:solidFill>
              </a:rPr>
              <a:t>(10</a:t>
            </a:r>
            <a:r>
              <a:rPr lang="en-US" altLang="ja-JP" sz="800" dirty="0" smtClean="0">
                <a:solidFill>
                  <a:schemeClr val="tx1"/>
                </a:solidFill>
              </a:rPr>
              <a:t>)</a:t>
            </a:r>
            <a:r>
              <a:rPr lang="ja-JP" altLang="en-US" sz="800" dirty="0" smtClean="0">
                <a:solidFill>
                  <a:schemeClr val="tx1"/>
                </a:solidFill>
              </a:rPr>
              <a:t> 人事</a:t>
            </a:r>
            <a:r>
              <a:rPr lang="ja-JP" altLang="en-US" sz="800" dirty="0">
                <a:solidFill>
                  <a:schemeClr val="tx1"/>
                </a:solidFill>
              </a:rPr>
              <a:t>評価への相対評価等</a:t>
            </a:r>
            <a:endParaRPr lang="en-US" altLang="ja-JP" sz="800" dirty="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の導入</a:t>
            </a:r>
            <a:endParaRPr lang="en-US" altLang="ja-JP" sz="800" dirty="0" smtClean="0">
              <a:solidFill>
                <a:schemeClr val="tx1"/>
              </a:solidFill>
            </a:endParaRPr>
          </a:p>
          <a:p>
            <a:pPr>
              <a:lnSpc>
                <a:spcPts val="900"/>
              </a:lnSpc>
            </a:pPr>
            <a:r>
              <a:rPr lang="en-US" altLang="ja-JP" sz="800" dirty="0" smtClean="0">
                <a:solidFill>
                  <a:schemeClr val="tx1"/>
                </a:solidFill>
              </a:rPr>
              <a:t>(11)</a:t>
            </a:r>
            <a:r>
              <a:rPr lang="ja-JP" altLang="en-US" sz="800" dirty="0" smtClean="0">
                <a:solidFill>
                  <a:schemeClr val="tx1"/>
                </a:solidFill>
              </a:rPr>
              <a:t> 給与制度改革</a:t>
            </a:r>
            <a:endParaRPr lang="en-US" altLang="ja-JP" sz="800" dirty="0" smtClean="0">
              <a:solidFill>
                <a:schemeClr val="tx1"/>
              </a:solidFill>
            </a:endParaRPr>
          </a:p>
          <a:p>
            <a:pPr>
              <a:lnSpc>
                <a:spcPts val="900"/>
              </a:lnSpc>
            </a:pPr>
            <a:r>
              <a:rPr lang="en-US" altLang="ja-JP" sz="800" dirty="0" smtClean="0">
                <a:solidFill>
                  <a:schemeClr val="tx1"/>
                </a:solidFill>
              </a:rPr>
              <a:t>(12)</a:t>
            </a:r>
            <a:r>
              <a:rPr lang="ja-JP" altLang="en-US" sz="800" dirty="0" smtClean="0">
                <a:solidFill>
                  <a:schemeClr val="tx1"/>
                </a:solidFill>
              </a:rPr>
              <a:t> 職員採用試験の抜本的</a:t>
            </a:r>
            <a:endParaRPr lang="en-US" altLang="ja-JP" sz="800"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見直し等</a:t>
            </a:r>
            <a:endParaRPr lang="en-US" altLang="ja-JP" sz="800" dirty="0" smtClean="0">
              <a:solidFill>
                <a:schemeClr val="tx1"/>
              </a:solidFill>
            </a:endParaRPr>
          </a:p>
        </p:txBody>
      </p:sp>
      <p:sp>
        <p:nvSpPr>
          <p:cNvPr id="21" name="角丸四角形 20"/>
          <p:cNvSpPr/>
          <p:nvPr/>
        </p:nvSpPr>
        <p:spPr>
          <a:xfrm>
            <a:off x="107504" y="5482715"/>
            <a:ext cx="1500822" cy="278551"/>
          </a:xfrm>
          <a:prstGeom prst="roundRect">
            <a:avLst>
              <a:gd name="adj" fmla="val 15926"/>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＜４．公募制度</a:t>
            </a:r>
            <a:r>
              <a:rPr lang="ja-JP" altLang="en-US" sz="800" b="1" dirty="0" smtClean="0">
                <a:solidFill>
                  <a:schemeClr val="tx1"/>
                </a:solidFill>
              </a:rPr>
              <a:t>＞</a:t>
            </a:r>
            <a:endParaRPr lang="ja-JP" altLang="en-US" sz="800" dirty="0">
              <a:solidFill>
                <a:schemeClr val="tx1"/>
              </a:solidFill>
            </a:endParaRPr>
          </a:p>
          <a:p>
            <a:pPr>
              <a:lnSpc>
                <a:spcPts val="900"/>
              </a:lnSpc>
            </a:pPr>
            <a:r>
              <a:rPr lang="en-US" altLang="ja-JP" sz="800" dirty="0">
                <a:solidFill>
                  <a:schemeClr val="tx1"/>
                </a:solidFill>
              </a:rPr>
              <a:t>(13) </a:t>
            </a:r>
            <a:r>
              <a:rPr lang="ja-JP" altLang="en-US" sz="800" dirty="0" smtClean="0">
                <a:solidFill>
                  <a:schemeClr val="tx1"/>
                </a:solidFill>
              </a:rPr>
              <a:t>区長・局長・校長</a:t>
            </a:r>
            <a:r>
              <a:rPr lang="ja-JP" altLang="en-US" sz="800" dirty="0">
                <a:solidFill>
                  <a:schemeClr val="tx1"/>
                </a:solidFill>
              </a:rPr>
              <a:t>の公募</a:t>
            </a:r>
            <a:endParaRPr kumimoji="1" lang="ja-JP" altLang="en-US" sz="800" dirty="0">
              <a:solidFill>
                <a:schemeClr val="tx1"/>
              </a:solidFill>
            </a:endParaRPr>
          </a:p>
        </p:txBody>
      </p:sp>
      <p:sp>
        <p:nvSpPr>
          <p:cNvPr id="22" name="角丸四角形 21"/>
          <p:cNvSpPr/>
          <p:nvPr/>
        </p:nvSpPr>
        <p:spPr>
          <a:xfrm>
            <a:off x="107504" y="5781134"/>
            <a:ext cx="1516930" cy="600194"/>
          </a:xfrm>
          <a:prstGeom prst="roundRect">
            <a:avLst>
              <a:gd name="adj" fmla="val 1197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＜５．サービス改善＞</a:t>
            </a:r>
          </a:p>
          <a:p>
            <a:pPr>
              <a:lnSpc>
                <a:spcPts val="900"/>
              </a:lnSpc>
            </a:pPr>
            <a:r>
              <a:rPr lang="en-US" altLang="ja-JP" sz="800" dirty="0">
                <a:solidFill>
                  <a:schemeClr val="tx1"/>
                </a:solidFill>
              </a:rPr>
              <a:t>(14)</a:t>
            </a:r>
            <a:r>
              <a:rPr lang="ja-JP" altLang="en-US" sz="800" dirty="0">
                <a:solidFill>
                  <a:schemeClr val="tx1"/>
                </a:solidFill>
              </a:rPr>
              <a:t> 市民目線に立った</a:t>
            </a:r>
            <a:r>
              <a:rPr lang="ja-JP" altLang="en-US" sz="800" dirty="0" smtClean="0">
                <a:solidFill>
                  <a:schemeClr val="tx1"/>
                </a:solidFill>
              </a:rPr>
              <a:t>サービス</a:t>
            </a:r>
            <a:endParaRPr lang="en-US" altLang="ja-JP" sz="800"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等</a:t>
            </a:r>
            <a:r>
              <a:rPr lang="ja-JP" altLang="en-US" sz="800" dirty="0">
                <a:solidFill>
                  <a:schemeClr val="tx1"/>
                </a:solidFill>
              </a:rPr>
              <a:t>の改善</a:t>
            </a:r>
          </a:p>
          <a:p>
            <a:pPr>
              <a:lnSpc>
                <a:spcPts val="900"/>
              </a:lnSpc>
            </a:pPr>
            <a:r>
              <a:rPr lang="en-US" altLang="ja-JP" sz="800" dirty="0">
                <a:solidFill>
                  <a:schemeClr val="tx1"/>
                </a:solidFill>
              </a:rPr>
              <a:t>(15)</a:t>
            </a:r>
            <a:r>
              <a:rPr lang="ja-JP" altLang="en-US" sz="800" dirty="0">
                <a:solidFill>
                  <a:schemeClr val="tx1"/>
                </a:solidFill>
              </a:rPr>
              <a:t> 天王寺動物園及び</a:t>
            </a:r>
            <a:r>
              <a:rPr lang="ja-JP" altLang="en-US" sz="800" dirty="0" smtClean="0">
                <a:solidFill>
                  <a:schemeClr val="tx1"/>
                </a:solidFill>
              </a:rPr>
              <a:t>天王寺</a:t>
            </a:r>
            <a:endParaRPr lang="en-US" altLang="ja-JP" sz="800"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公園</a:t>
            </a:r>
            <a:r>
              <a:rPr lang="ja-JP" altLang="en-US" sz="800" dirty="0">
                <a:solidFill>
                  <a:schemeClr val="tx1"/>
                </a:solidFill>
              </a:rPr>
              <a:t>の課題改善</a:t>
            </a:r>
          </a:p>
        </p:txBody>
      </p:sp>
      <p:sp>
        <p:nvSpPr>
          <p:cNvPr id="23" name="角丸四角形 22"/>
          <p:cNvSpPr/>
          <p:nvPr/>
        </p:nvSpPr>
        <p:spPr>
          <a:xfrm>
            <a:off x="107504" y="6407757"/>
            <a:ext cx="1516930" cy="248354"/>
          </a:xfrm>
          <a:prstGeom prst="roundRect">
            <a:avLst>
              <a:gd name="adj" fmla="val 1961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72000" rIns="36000" bIns="36000" rtlCol="0" anchor="ctr"/>
          <a:lstStyle/>
          <a:p>
            <a:pPr>
              <a:lnSpc>
                <a:spcPts val="900"/>
              </a:lnSpc>
            </a:pPr>
            <a:r>
              <a:rPr lang="ja-JP" altLang="en-US" sz="800" b="1" dirty="0">
                <a:solidFill>
                  <a:schemeClr val="tx1"/>
                </a:solidFill>
              </a:rPr>
              <a:t>＜６．区役所への権限移譲＞</a:t>
            </a:r>
          </a:p>
          <a:p>
            <a:pPr>
              <a:lnSpc>
                <a:spcPts val="900"/>
              </a:lnSpc>
            </a:pPr>
            <a:r>
              <a:rPr lang="en-US" altLang="ja-JP" sz="800" dirty="0">
                <a:solidFill>
                  <a:schemeClr val="tx1"/>
                </a:solidFill>
              </a:rPr>
              <a:t>(16)  </a:t>
            </a:r>
            <a:r>
              <a:rPr lang="ja-JP" altLang="en-US" sz="800" dirty="0">
                <a:solidFill>
                  <a:schemeClr val="tx1"/>
                </a:solidFill>
              </a:rPr>
              <a:t>区役所への権限移譲</a:t>
            </a:r>
          </a:p>
        </p:txBody>
      </p:sp>
      <p:sp>
        <p:nvSpPr>
          <p:cNvPr id="24" name="角丸四角形 23"/>
          <p:cNvSpPr/>
          <p:nvPr/>
        </p:nvSpPr>
        <p:spPr>
          <a:xfrm>
            <a:off x="97979" y="1630062"/>
            <a:ext cx="1512168" cy="366944"/>
          </a:xfrm>
          <a:prstGeom prst="roundRect">
            <a:avLst>
              <a:gd name="adj" fmla="val 1553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＜４．経営形態（ごみ）＞</a:t>
            </a:r>
          </a:p>
          <a:p>
            <a:pPr>
              <a:lnSpc>
                <a:spcPts val="900"/>
              </a:lnSpc>
            </a:pPr>
            <a:r>
              <a:rPr lang="en-US" altLang="ja-JP" sz="800" dirty="0" smtClean="0">
                <a:solidFill>
                  <a:schemeClr val="tx1"/>
                </a:solidFill>
              </a:rPr>
              <a:t>(84) </a:t>
            </a:r>
            <a:r>
              <a:rPr lang="ja-JP" altLang="en-US" sz="800" dirty="0">
                <a:solidFill>
                  <a:schemeClr val="tx1"/>
                </a:solidFill>
              </a:rPr>
              <a:t>家庭系ごみ収集輸送事業の</a:t>
            </a:r>
            <a:endParaRPr lang="en-US" altLang="ja-JP" sz="800" dirty="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新た</a:t>
            </a:r>
            <a:r>
              <a:rPr lang="ja-JP" altLang="en-US" sz="800" dirty="0">
                <a:solidFill>
                  <a:schemeClr val="tx1"/>
                </a:solidFill>
              </a:rPr>
              <a:t>な経営形態への移行</a:t>
            </a:r>
          </a:p>
        </p:txBody>
      </p:sp>
      <p:sp>
        <p:nvSpPr>
          <p:cNvPr id="25" name="角丸四角形 24"/>
          <p:cNvSpPr/>
          <p:nvPr/>
        </p:nvSpPr>
        <p:spPr>
          <a:xfrm>
            <a:off x="1683623" y="4756533"/>
            <a:ext cx="1585651" cy="528913"/>
          </a:xfrm>
          <a:prstGeom prst="roundRect">
            <a:avLst>
              <a:gd name="adj" fmla="val 1016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72000" rIns="36000" bIns="36000" rtlCol="0" anchor="ctr"/>
          <a:lstStyle/>
          <a:p>
            <a:pPr>
              <a:lnSpc>
                <a:spcPts val="900"/>
              </a:lnSpc>
            </a:pPr>
            <a:r>
              <a:rPr lang="ja-JP" altLang="en-US" sz="800" b="1" dirty="0">
                <a:solidFill>
                  <a:schemeClr val="tx1"/>
                </a:solidFill>
              </a:rPr>
              <a:t>＜</a:t>
            </a:r>
            <a:r>
              <a:rPr lang="en-US" altLang="ja-JP" sz="800" b="1" dirty="0">
                <a:solidFill>
                  <a:schemeClr val="tx1"/>
                </a:solidFill>
                <a:latin typeface="+mn-ea"/>
              </a:rPr>
              <a:t>10</a:t>
            </a:r>
            <a:r>
              <a:rPr lang="ja-JP" altLang="en-US" sz="800" b="1" dirty="0">
                <a:solidFill>
                  <a:schemeClr val="tx1"/>
                </a:solidFill>
              </a:rPr>
              <a:t>．経営形態（独法化）＞</a:t>
            </a:r>
          </a:p>
          <a:p>
            <a:pPr>
              <a:lnSpc>
                <a:spcPts val="900"/>
              </a:lnSpc>
            </a:pPr>
            <a:r>
              <a:rPr lang="en-US" altLang="ja-JP" sz="800" dirty="0">
                <a:solidFill>
                  <a:schemeClr val="tx1"/>
                </a:solidFill>
              </a:rPr>
              <a:t>(26) </a:t>
            </a:r>
            <a:r>
              <a:rPr lang="ja-JP" altLang="en-US" sz="800" dirty="0">
                <a:solidFill>
                  <a:schemeClr val="tx1"/>
                </a:solidFill>
              </a:rPr>
              <a:t>市民病院の独立</a:t>
            </a:r>
            <a:r>
              <a:rPr lang="ja-JP" altLang="en-US" sz="800" dirty="0" smtClean="0">
                <a:solidFill>
                  <a:schemeClr val="tx1"/>
                </a:solidFill>
              </a:rPr>
              <a:t>行政法人化</a:t>
            </a:r>
            <a:endParaRPr lang="en-US" altLang="ja-JP" sz="800" strike="sngStrike" dirty="0" smtClean="0">
              <a:solidFill>
                <a:schemeClr val="tx1"/>
              </a:solidFill>
            </a:endParaRPr>
          </a:p>
          <a:p>
            <a:pPr>
              <a:lnSpc>
                <a:spcPts val="900"/>
              </a:lnSpc>
            </a:pPr>
            <a:r>
              <a:rPr lang="en-US" altLang="ja-JP" sz="800" dirty="0" smtClean="0">
                <a:solidFill>
                  <a:schemeClr val="tx1"/>
                </a:solidFill>
              </a:rPr>
              <a:t>(27) </a:t>
            </a:r>
            <a:r>
              <a:rPr lang="ja-JP" altLang="en-US" sz="800" dirty="0">
                <a:solidFill>
                  <a:schemeClr val="tx1"/>
                </a:solidFill>
              </a:rPr>
              <a:t>博物館・美術館の独立行政　</a:t>
            </a:r>
            <a:endParaRPr lang="en-US" altLang="ja-JP" sz="800" dirty="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法人化</a:t>
            </a:r>
            <a:endParaRPr lang="ja-JP" altLang="en-US" sz="800" dirty="0">
              <a:solidFill>
                <a:schemeClr val="tx1"/>
              </a:solidFill>
            </a:endParaRPr>
          </a:p>
        </p:txBody>
      </p:sp>
      <p:sp>
        <p:nvSpPr>
          <p:cNvPr id="33" name="角丸四角形 32"/>
          <p:cNvSpPr/>
          <p:nvPr/>
        </p:nvSpPr>
        <p:spPr>
          <a:xfrm>
            <a:off x="5135564" y="2751246"/>
            <a:ext cx="1851106" cy="1913409"/>
          </a:xfrm>
          <a:prstGeom prst="roundRect">
            <a:avLst>
              <a:gd name="adj" fmla="val 4689"/>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＜１．政策の刷新</a:t>
            </a:r>
            <a:endParaRPr lang="en-US" altLang="ja-JP" sz="800" b="1" dirty="0">
              <a:solidFill>
                <a:schemeClr val="tx1"/>
              </a:solidFill>
            </a:endParaRPr>
          </a:p>
          <a:p>
            <a:pPr>
              <a:lnSpc>
                <a:spcPts val="900"/>
              </a:lnSpc>
            </a:pPr>
            <a:r>
              <a:rPr lang="en-US" altLang="ja-JP" sz="800" b="1" dirty="0">
                <a:solidFill>
                  <a:schemeClr val="tx1"/>
                </a:solidFill>
              </a:rPr>
              <a:t>                </a:t>
            </a:r>
            <a:r>
              <a:rPr lang="ja-JP" altLang="en-US" sz="800" b="1" dirty="0">
                <a:solidFill>
                  <a:schemeClr val="tx1"/>
                </a:solidFill>
              </a:rPr>
              <a:t>（現役世代への重点投資）＞</a:t>
            </a:r>
          </a:p>
          <a:p>
            <a:pPr>
              <a:lnSpc>
                <a:spcPts val="900"/>
              </a:lnSpc>
            </a:pPr>
            <a:r>
              <a:rPr lang="en-US" altLang="ja-JP" sz="800" dirty="0">
                <a:solidFill>
                  <a:schemeClr val="tx1"/>
                </a:solidFill>
              </a:rPr>
              <a:t>(</a:t>
            </a:r>
            <a:r>
              <a:rPr lang="en-US" altLang="ja-JP" sz="800" dirty="0" smtClean="0">
                <a:solidFill>
                  <a:schemeClr val="tx1"/>
                </a:solidFill>
              </a:rPr>
              <a:t>47) </a:t>
            </a:r>
            <a:r>
              <a:rPr lang="ja-JP" altLang="en-US" sz="800" dirty="0">
                <a:solidFill>
                  <a:schemeClr val="tx1"/>
                </a:solidFill>
              </a:rPr>
              <a:t>予算にメリハリを付け、生み</a:t>
            </a:r>
            <a:endParaRPr lang="en-US" altLang="ja-JP" sz="800" dirty="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出した</a:t>
            </a:r>
            <a:r>
              <a:rPr lang="ja-JP" altLang="en-US" sz="800" dirty="0">
                <a:solidFill>
                  <a:schemeClr val="tx1"/>
                </a:solidFill>
              </a:rPr>
              <a:t>財源を子育て・教育関</a:t>
            </a:r>
            <a:endParaRPr lang="en-US" altLang="ja-JP" sz="800" dirty="0">
              <a:solidFill>
                <a:schemeClr val="tx1"/>
              </a:solidFill>
            </a:endParaRPr>
          </a:p>
          <a:p>
            <a:pPr>
              <a:lnSpc>
                <a:spcPts val="900"/>
              </a:lnSpc>
            </a:pPr>
            <a:r>
              <a:rPr lang="en-US" altLang="ja-JP" sz="800" dirty="0">
                <a:solidFill>
                  <a:schemeClr val="tx1"/>
                </a:solidFill>
              </a:rPr>
              <a:t>        </a:t>
            </a:r>
            <a:r>
              <a:rPr lang="ja-JP" altLang="en-US" sz="800" dirty="0">
                <a:solidFill>
                  <a:schemeClr val="tx1"/>
                </a:solidFill>
              </a:rPr>
              <a:t>連に投資</a:t>
            </a:r>
            <a:endParaRPr lang="en-US" altLang="ja-JP" sz="800" dirty="0">
              <a:solidFill>
                <a:schemeClr val="tx1"/>
              </a:solidFill>
            </a:endParaRPr>
          </a:p>
          <a:p>
            <a:pPr>
              <a:lnSpc>
                <a:spcPts val="900"/>
              </a:lnSpc>
            </a:pPr>
            <a:r>
              <a:rPr lang="en-US" altLang="ja-JP" sz="800" dirty="0">
                <a:solidFill>
                  <a:schemeClr val="tx1"/>
                </a:solidFill>
              </a:rPr>
              <a:t>(</a:t>
            </a:r>
            <a:r>
              <a:rPr lang="en-US" altLang="ja-JP" sz="800" dirty="0" smtClean="0">
                <a:solidFill>
                  <a:schemeClr val="tx1"/>
                </a:solidFill>
              </a:rPr>
              <a:t>48) </a:t>
            </a:r>
            <a:r>
              <a:rPr lang="ja-JP" altLang="en-US" sz="800" dirty="0">
                <a:solidFill>
                  <a:schemeClr val="tx1"/>
                </a:solidFill>
              </a:rPr>
              <a:t>教室への空調機設置</a:t>
            </a:r>
          </a:p>
          <a:p>
            <a:pPr>
              <a:lnSpc>
                <a:spcPts val="900"/>
              </a:lnSpc>
            </a:pPr>
            <a:r>
              <a:rPr lang="en-US" altLang="ja-JP" sz="800" dirty="0">
                <a:solidFill>
                  <a:schemeClr val="tx1"/>
                </a:solidFill>
              </a:rPr>
              <a:t>(</a:t>
            </a:r>
            <a:r>
              <a:rPr lang="en-US" altLang="ja-JP" sz="800" dirty="0" smtClean="0">
                <a:solidFill>
                  <a:schemeClr val="tx1"/>
                </a:solidFill>
              </a:rPr>
              <a:t>49) </a:t>
            </a:r>
            <a:r>
              <a:rPr lang="ja-JP" altLang="en-US" sz="800" dirty="0">
                <a:solidFill>
                  <a:schemeClr val="tx1"/>
                </a:solidFill>
              </a:rPr>
              <a:t>中学校給食の実施</a:t>
            </a:r>
          </a:p>
          <a:p>
            <a:pPr>
              <a:lnSpc>
                <a:spcPts val="900"/>
              </a:lnSpc>
            </a:pPr>
            <a:r>
              <a:rPr lang="en-US" altLang="ja-JP" sz="800" dirty="0" smtClean="0">
                <a:solidFill>
                  <a:schemeClr val="tx1"/>
                </a:solidFill>
              </a:rPr>
              <a:t>(</a:t>
            </a:r>
            <a:r>
              <a:rPr lang="en-US" altLang="ja-JP" sz="800" dirty="0">
                <a:solidFill>
                  <a:schemeClr val="tx1"/>
                </a:solidFill>
              </a:rPr>
              <a:t>50</a:t>
            </a:r>
            <a:r>
              <a:rPr lang="en-US" altLang="ja-JP" sz="800" dirty="0" smtClean="0">
                <a:solidFill>
                  <a:schemeClr val="tx1"/>
                </a:solidFill>
              </a:rPr>
              <a:t>) </a:t>
            </a:r>
            <a:r>
              <a:rPr lang="ja-JP" altLang="en-US" sz="800" dirty="0">
                <a:solidFill>
                  <a:schemeClr val="tx1"/>
                </a:solidFill>
              </a:rPr>
              <a:t>塾代助成</a:t>
            </a:r>
          </a:p>
          <a:p>
            <a:pPr>
              <a:lnSpc>
                <a:spcPts val="900"/>
              </a:lnSpc>
            </a:pPr>
            <a:r>
              <a:rPr lang="en-US" altLang="ja-JP" sz="800" dirty="0" smtClean="0">
                <a:solidFill>
                  <a:schemeClr val="tx1"/>
                </a:solidFill>
              </a:rPr>
              <a:t>(</a:t>
            </a:r>
            <a:r>
              <a:rPr lang="en-US" altLang="ja-JP" sz="800" dirty="0">
                <a:solidFill>
                  <a:schemeClr val="tx1"/>
                </a:solidFill>
              </a:rPr>
              <a:t>51</a:t>
            </a:r>
            <a:r>
              <a:rPr lang="en-US" altLang="ja-JP" sz="800" dirty="0" smtClean="0">
                <a:solidFill>
                  <a:schemeClr val="tx1"/>
                </a:solidFill>
              </a:rPr>
              <a:t>) </a:t>
            </a:r>
            <a:r>
              <a:rPr lang="ja-JP" altLang="en-US" sz="800" dirty="0">
                <a:solidFill>
                  <a:schemeClr val="tx1"/>
                </a:solidFill>
              </a:rPr>
              <a:t>学校</a:t>
            </a:r>
            <a:r>
              <a:rPr lang="ja-JP" altLang="en-US" sz="800" dirty="0" smtClean="0">
                <a:solidFill>
                  <a:schemeClr val="tx1"/>
                </a:solidFill>
              </a:rPr>
              <a:t>教育ＩＣＴ</a:t>
            </a:r>
            <a:r>
              <a:rPr lang="ja-JP" altLang="en-US" sz="800" dirty="0">
                <a:solidFill>
                  <a:schemeClr val="tx1"/>
                </a:solidFill>
              </a:rPr>
              <a:t>の導入</a:t>
            </a:r>
            <a:endParaRPr lang="en-US" altLang="ja-JP" sz="800" dirty="0">
              <a:solidFill>
                <a:schemeClr val="tx1"/>
              </a:solidFill>
            </a:endParaRPr>
          </a:p>
          <a:p>
            <a:pPr>
              <a:lnSpc>
                <a:spcPts val="900"/>
              </a:lnSpc>
            </a:pPr>
            <a:r>
              <a:rPr lang="en-US" altLang="ja-JP" sz="800" dirty="0" smtClean="0">
                <a:solidFill>
                  <a:schemeClr val="tx1"/>
                </a:solidFill>
              </a:rPr>
              <a:t>(52) </a:t>
            </a:r>
            <a:r>
              <a:rPr lang="ja-JP" altLang="en-US" sz="800" dirty="0">
                <a:solidFill>
                  <a:schemeClr val="tx1"/>
                </a:solidFill>
              </a:rPr>
              <a:t>校務支援ＩＣＴの</a:t>
            </a:r>
            <a:r>
              <a:rPr lang="ja-JP" altLang="en-US" sz="800" dirty="0" smtClean="0">
                <a:solidFill>
                  <a:schemeClr val="tx1"/>
                </a:solidFill>
              </a:rPr>
              <a:t>導入</a:t>
            </a:r>
            <a:endParaRPr lang="en-US" altLang="ja-JP" sz="800" dirty="0" smtClean="0">
              <a:solidFill>
                <a:schemeClr val="tx1"/>
              </a:solidFill>
            </a:endParaRPr>
          </a:p>
          <a:p>
            <a:pPr>
              <a:lnSpc>
                <a:spcPts val="900"/>
              </a:lnSpc>
            </a:pPr>
            <a:r>
              <a:rPr lang="en-US" altLang="ja-JP" sz="800" u="sng" dirty="0" smtClean="0">
                <a:solidFill>
                  <a:schemeClr val="tx1"/>
                </a:solidFill>
              </a:rPr>
              <a:t>(53) </a:t>
            </a:r>
            <a:r>
              <a:rPr lang="ja-JP" altLang="en-US" sz="800" u="sng" dirty="0" smtClean="0">
                <a:solidFill>
                  <a:schemeClr val="tx1"/>
                </a:solidFill>
              </a:rPr>
              <a:t>公設民営学校の設置</a:t>
            </a:r>
            <a:endParaRPr lang="ja-JP" altLang="en-US" sz="800" u="sng" dirty="0">
              <a:solidFill>
                <a:schemeClr val="tx1"/>
              </a:solidFill>
            </a:endParaRPr>
          </a:p>
          <a:p>
            <a:pPr>
              <a:lnSpc>
                <a:spcPts val="900"/>
              </a:lnSpc>
            </a:pPr>
            <a:r>
              <a:rPr lang="en-US" altLang="ja-JP" sz="800" dirty="0" smtClean="0">
                <a:solidFill>
                  <a:schemeClr val="tx1"/>
                </a:solidFill>
              </a:rPr>
              <a:t>(54) </a:t>
            </a:r>
            <a:r>
              <a:rPr lang="ja-JP" altLang="en-US" sz="800" dirty="0">
                <a:solidFill>
                  <a:schemeClr val="tx1"/>
                </a:solidFill>
              </a:rPr>
              <a:t>待機児童の解消等</a:t>
            </a:r>
          </a:p>
          <a:p>
            <a:pPr>
              <a:lnSpc>
                <a:spcPts val="900"/>
              </a:lnSpc>
            </a:pPr>
            <a:r>
              <a:rPr lang="en-US" altLang="ja-JP" sz="800" dirty="0" smtClean="0">
                <a:solidFill>
                  <a:schemeClr val="tx1"/>
                </a:solidFill>
              </a:rPr>
              <a:t>(55) </a:t>
            </a:r>
            <a:r>
              <a:rPr lang="ja-JP" altLang="en-US" sz="800" dirty="0">
                <a:solidFill>
                  <a:schemeClr val="tx1"/>
                </a:solidFill>
              </a:rPr>
              <a:t>こども医療費助成の拡充</a:t>
            </a:r>
          </a:p>
          <a:p>
            <a:pPr>
              <a:lnSpc>
                <a:spcPts val="900"/>
              </a:lnSpc>
            </a:pPr>
            <a:r>
              <a:rPr lang="en-US" altLang="ja-JP" sz="800" dirty="0">
                <a:solidFill>
                  <a:schemeClr val="tx1"/>
                </a:solidFill>
              </a:rPr>
              <a:t>(</a:t>
            </a:r>
            <a:r>
              <a:rPr lang="en-US" altLang="ja-JP" sz="800" dirty="0" smtClean="0">
                <a:solidFill>
                  <a:schemeClr val="tx1"/>
                </a:solidFill>
              </a:rPr>
              <a:t>56) </a:t>
            </a:r>
            <a:r>
              <a:rPr lang="ja-JP" altLang="en-US" sz="800" dirty="0">
                <a:solidFill>
                  <a:schemeClr val="tx1"/>
                </a:solidFill>
              </a:rPr>
              <a:t>妊婦健康診査の</a:t>
            </a:r>
            <a:r>
              <a:rPr lang="ja-JP" altLang="en-US" sz="800" dirty="0" smtClean="0">
                <a:solidFill>
                  <a:schemeClr val="tx1"/>
                </a:solidFill>
              </a:rPr>
              <a:t>拡充</a:t>
            </a:r>
            <a:endParaRPr lang="en-US" altLang="ja-JP" sz="800" dirty="0" smtClean="0">
              <a:solidFill>
                <a:schemeClr val="tx1"/>
              </a:solidFill>
            </a:endParaRPr>
          </a:p>
          <a:p>
            <a:pPr>
              <a:lnSpc>
                <a:spcPts val="900"/>
              </a:lnSpc>
            </a:pPr>
            <a:r>
              <a:rPr lang="en-US" altLang="ja-JP" sz="800" u="sng" dirty="0" smtClean="0">
                <a:solidFill>
                  <a:schemeClr val="tx1"/>
                </a:solidFill>
              </a:rPr>
              <a:t>(57) </a:t>
            </a:r>
            <a:r>
              <a:rPr lang="ja-JP" altLang="en-US" sz="800" u="sng" dirty="0" smtClean="0">
                <a:solidFill>
                  <a:schemeClr val="tx1"/>
                </a:solidFill>
              </a:rPr>
              <a:t>幼児教育無償化</a:t>
            </a:r>
            <a:endParaRPr lang="en-US" altLang="ja-JP" sz="800" u="sng" dirty="0" smtClean="0">
              <a:solidFill>
                <a:schemeClr val="tx1"/>
              </a:solidFill>
            </a:endParaRPr>
          </a:p>
          <a:p>
            <a:pPr>
              <a:lnSpc>
                <a:spcPts val="900"/>
              </a:lnSpc>
            </a:pPr>
            <a:r>
              <a:rPr lang="en-US" altLang="ja-JP" sz="800" u="sng" dirty="0" smtClean="0">
                <a:solidFill>
                  <a:schemeClr val="tx1"/>
                </a:solidFill>
              </a:rPr>
              <a:t>(58) </a:t>
            </a:r>
            <a:r>
              <a:rPr lang="ja-JP" altLang="en-US" sz="800" u="sng" dirty="0" smtClean="0">
                <a:solidFill>
                  <a:schemeClr val="tx1"/>
                </a:solidFill>
              </a:rPr>
              <a:t>こどもの貧困対策</a:t>
            </a:r>
            <a:endParaRPr lang="ja-JP" altLang="en-US" sz="800" u="sng" dirty="0">
              <a:solidFill>
                <a:schemeClr val="tx1"/>
              </a:solidFill>
            </a:endParaRPr>
          </a:p>
        </p:txBody>
      </p:sp>
      <p:sp>
        <p:nvSpPr>
          <p:cNvPr id="34" name="角丸四角形 33"/>
          <p:cNvSpPr/>
          <p:nvPr/>
        </p:nvSpPr>
        <p:spPr>
          <a:xfrm>
            <a:off x="5135564" y="4725144"/>
            <a:ext cx="1851106" cy="1008112"/>
          </a:xfrm>
          <a:prstGeom prst="roundRect">
            <a:avLst>
              <a:gd name="adj" fmla="val 6343"/>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＜２．政策の刷新（教育改革）＞</a:t>
            </a:r>
          </a:p>
          <a:p>
            <a:pPr>
              <a:lnSpc>
                <a:spcPts val="900"/>
              </a:lnSpc>
            </a:pPr>
            <a:r>
              <a:rPr lang="en-US" altLang="ja-JP" sz="800" dirty="0">
                <a:solidFill>
                  <a:schemeClr val="tx1"/>
                </a:solidFill>
              </a:rPr>
              <a:t>(</a:t>
            </a:r>
            <a:r>
              <a:rPr lang="en-US" altLang="ja-JP" sz="800" dirty="0" smtClean="0">
                <a:solidFill>
                  <a:schemeClr val="tx1"/>
                </a:solidFill>
              </a:rPr>
              <a:t>59) </a:t>
            </a:r>
            <a:r>
              <a:rPr lang="ja-JP" altLang="en-US" sz="800" dirty="0">
                <a:solidFill>
                  <a:schemeClr val="tx1"/>
                </a:solidFill>
              </a:rPr>
              <a:t>校長の権限強化</a:t>
            </a:r>
          </a:p>
          <a:p>
            <a:pPr>
              <a:lnSpc>
                <a:spcPts val="900"/>
              </a:lnSpc>
            </a:pPr>
            <a:r>
              <a:rPr lang="en-US" altLang="ja-JP" sz="800" dirty="0" smtClean="0">
                <a:solidFill>
                  <a:schemeClr val="tx1"/>
                </a:solidFill>
              </a:rPr>
              <a:t>(</a:t>
            </a:r>
            <a:r>
              <a:rPr lang="en-US" altLang="ja-JP" sz="800" dirty="0">
                <a:solidFill>
                  <a:schemeClr val="tx1"/>
                </a:solidFill>
              </a:rPr>
              <a:t>60</a:t>
            </a:r>
            <a:r>
              <a:rPr lang="en-US" altLang="ja-JP" sz="800" dirty="0" smtClean="0">
                <a:solidFill>
                  <a:schemeClr val="tx1"/>
                </a:solidFill>
              </a:rPr>
              <a:t>) </a:t>
            </a:r>
            <a:r>
              <a:rPr lang="ja-JP" altLang="en-US" sz="800" dirty="0">
                <a:solidFill>
                  <a:schemeClr val="tx1"/>
                </a:solidFill>
              </a:rPr>
              <a:t>教育行政基本条例・市立学校活</a:t>
            </a:r>
            <a:endParaRPr lang="en-US" altLang="ja-JP" sz="800" dirty="0">
              <a:solidFill>
                <a:schemeClr val="tx1"/>
              </a:solidFill>
            </a:endParaRPr>
          </a:p>
          <a:p>
            <a:pPr>
              <a:lnSpc>
                <a:spcPts val="900"/>
              </a:lnSpc>
            </a:pPr>
            <a:r>
              <a:rPr lang="en-US" altLang="ja-JP" sz="800" dirty="0">
                <a:solidFill>
                  <a:schemeClr val="tx1"/>
                </a:solidFill>
              </a:rPr>
              <a:t>        </a:t>
            </a:r>
            <a:r>
              <a:rPr lang="ja-JP" altLang="en-US" sz="800" dirty="0">
                <a:solidFill>
                  <a:schemeClr val="tx1"/>
                </a:solidFill>
              </a:rPr>
              <a:t> </a:t>
            </a:r>
            <a:r>
              <a:rPr lang="ja-JP" altLang="en-US" sz="800" dirty="0" smtClean="0">
                <a:solidFill>
                  <a:schemeClr val="tx1"/>
                </a:solidFill>
              </a:rPr>
              <a:t>性化</a:t>
            </a:r>
            <a:r>
              <a:rPr lang="ja-JP" altLang="en-US" sz="800" dirty="0">
                <a:solidFill>
                  <a:schemeClr val="tx1"/>
                </a:solidFill>
              </a:rPr>
              <a:t>条例の制定と教育振興基本</a:t>
            </a:r>
            <a:endParaRPr lang="en-US" altLang="ja-JP" sz="800" dirty="0">
              <a:solidFill>
                <a:schemeClr val="tx1"/>
              </a:solidFill>
            </a:endParaRPr>
          </a:p>
          <a:p>
            <a:pPr>
              <a:lnSpc>
                <a:spcPts val="900"/>
              </a:lnSpc>
            </a:pPr>
            <a:r>
              <a:rPr lang="ja-JP" altLang="en-US" sz="800" dirty="0">
                <a:solidFill>
                  <a:schemeClr val="tx1"/>
                </a:solidFill>
              </a:rPr>
              <a:t>         計画の改訂</a:t>
            </a:r>
          </a:p>
          <a:p>
            <a:pPr>
              <a:lnSpc>
                <a:spcPts val="900"/>
              </a:lnSpc>
            </a:pPr>
            <a:r>
              <a:rPr lang="en-US" altLang="ja-JP" sz="800" dirty="0" smtClean="0">
                <a:solidFill>
                  <a:schemeClr val="tx1"/>
                </a:solidFill>
              </a:rPr>
              <a:t>(</a:t>
            </a:r>
            <a:r>
              <a:rPr lang="en-US" altLang="ja-JP" sz="800" dirty="0">
                <a:solidFill>
                  <a:schemeClr val="tx1"/>
                </a:solidFill>
              </a:rPr>
              <a:t>61</a:t>
            </a:r>
            <a:r>
              <a:rPr lang="en-US" altLang="ja-JP" sz="800" dirty="0" smtClean="0">
                <a:solidFill>
                  <a:schemeClr val="tx1"/>
                </a:solidFill>
              </a:rPr>
              <a:t>) </a:t>
            </a:r>
            <a:r>
              <a:rPr lang="ja-JP" altLang="en-US" sz="800" dirty="0">
                <a:solidFill>
                  <a:schemeClr val="tx1"/>
                </a:solidFill>
              </a:rPr>
              <a:t>学力テスト等の結果公表</a:t>
            </a:r>
          </a:p>
          <a:p>
            <a:pPr>
              <a:lnSpc>
                <a:spcPts val="900"/>
              </a:lnSpc>
            </a:pPr>
            <a:r>
              <a:rPr lang="en-US" altLang="ja-JP" sz="800" dirty="0" smtClean="0">
                <a:solidFill>
                  <a:schemeClr val="tx1"/>
                </a:solidFill>
              </a:rPr>
              <a:t>(62) </a:t>
            </a:r>
            <a:r>
              <a:rPr lang="ja-JP" altLang="en-US" sz="800" dirty="0">
                <a:solidFill>
                  <a:schemeClr val="tx1"/>
                </a:solidFill>
              </a:rPr>
              <a:t>学校選択制の導入</a:t>
            </a:r>
          </a:p>
          <a:p>
            <a:pPr>
              <a:lnSpc>
                <a:spcPts val="900"/>
              </a:lnSpc>
            </a:pPr>
            <a:r>
              <a:rPr lang="en-US" altLang="ja-JP" sz="800" dirty="0" smtClean="0">
                <a:solidFill>
                  <a:schemeClr val="tx1"/>
                </a:solidFill>
              </a:rPr>
              <a:t>(63) </a:t>
            </a:r>
            <a:r>
              <a:rPr lang="ja-JP" altLang="en-US" sz="800" dirty="0">
                <a:solidFill>
                  <a:schemeClr val="tx1"/>
                </a:solidFill>
              </a:rPr>
              <a:t>小中学校の英語教育の充実</a:t>
            </a:r>
          </a:p>
        </p:txBody>
      </p:sp>
      <p:sp>
        <p:nvSpPr>
          <p:cNvPr id="35" name="角丸四角形 34"/>
          <p:cNvSpPr/>
          <p:nvPr/>
        </p:nvSpPr>
        <p:spPr>
          <a:xfrm>
            <a:off x="7119700" y="2758546"/>
            <a:ext cx="1855773" cy="1152128"/>
          </a:xfrm>
          <a:prstGeom prst="roundRect">
            <a:avLst>
              <a:gd name="adj" fmla="val 5682"/>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＜３．政策の刷新（西成特区構想）＞</a:t>
            </a:r>
          </a:p>
          <a:p>
            <a:pPr>
              <a:lnSpc>
                <a:spcPts val="900"/>
              </a:lnSpc>
            </a:pPr>
            <a:r>
              <a:rPr lang="en-US" altLang="ja-JP" sz="800" dirty="0" smtClean="0">
                <a:solidFill>
                  <a:schemeClr val="tx1"/>
                </a:solidFill>
              </a:rPr>
              <a:t>(64) </a:t>
            </a:r>
            <a:r>
              <a:rPr lang="ja-JP" altLang="en-US" sz="800" dirty="0">
                <a:solidFill>
                  <a:schemeClr val="tx1"/>
                </a:solidFill>
              </a:rPr>
              <a:t>あいりん地域の環境整備</a:t>
            </a:r>
          </a:p>
          <a:p>
            <a:pPr>
              <a:lnSpc>
                <a:spcPts val="900"/>
              </a:lnSpc>
            </a:pPr>
            <a:r>
              <a:rPr lang="en-US" altLang="ja-JP" sz="800" dirty="0" smtClean="0">
                <a:solidFill>
                  <a:schemeClr val="tx1"/>
                </a:solidFill>
              </a:rPr>
              <a:t>(65) </a:t>
            </a:r>
            <a:r>
              <a:rPr lang="ja-JP" altLang="en-US" sz="800" dirty="0">
                <a:solidFill>
                  <a:schemeClr val="tx1"/>
                </a:solidFill>
              </a:rPr>
              <a:t>あいりん地域の日雇労働者等の自</a:t>
            </a:r>
            <a:endParaRPr lang="en-US" altLang="ja-JP" sz="800" dirty="0">
              <a:solidFill>
                <a:schemeClr val="tx1"/>
              </a:solidFill>
            </a:endParaRPr>
          </a:p>
          <a:p>
            <a:pPr>
              <a:lnSpc>
                <a:spcPts val="900"/>
              </a:lnSpc>
            </a:pPr>
            <a:r>
              <a:rPr lang="en-US" altLang="ja-JP" sz="800" dirty="0">
                <a:solidFill>
                  <a:schemeClr val="tx1"/>
                </a:solidFill>
              </a:rPr>
              <a:t>        </a:t>
            </a:r>
            <a:r>
              <a:rPr lang="ja-JP" altLang="en-US" sz="800" dirty="0">
                <a:solidFill>
                  <a:schemeClr val="tx1"/>
                </a:solidFill>
              </a:rPr>
              <a:t>立支援</a:t>
            </a:r>
            <a:endParaRPr lang="en-US" altLang="ja-JP" sz="800" dirty="0">
              <a:solidFill>
                <a:schemeClr val="tx1"/>
              </a:solidFill>
            </a:endParaRPr>
          </a:p>
          <a:p>
            <a:pPr>
              <a:lnSpc>
                <a:spcPts val="900"/>
              </a:lnSpc>
            </a:pPr>
            <a:r>
              <a:rPr lang="en-US" altLang="ja-JP" sz="800" dirty="0" smtClean="0">
                <a:solidFill>
                  <a:schemeClr val="tx1"/>
                </a:solidFill>
              </a:rPr>
              <a:t>(66)</a:t>
            </a:r>
            <a:r>
              <a:rPr lang="ja-JP" altLang="en-US" sz="800" dirty="0">
                <a:solidFill>
                  <a:schemeClr val="tx1"/>
                </a:solidFill>
              </a:rPr>
              <a:t>単身高齢生活保護受給者の社会的</a:t>
            </a:r>
            <a:endParaRPr lang="en-US" altLang="ja-JP" sz="800" dirty="0">
              <a:solidFill>
                <a:schemeClr val="tx1"/>
              </a:solidFill>
            </a:endParaRPr>
          </a:p>
          <a:p>
            <a:pPr>
              <a:lnSpc>
                <a:spcPts val="900"/>
              </a:lnSpc>
            </a:pPr>
            <a:r>
              <a:rPr lang="en-US" altLang="ja-JP" sz="800" dirty="0">
                <a:solidFill>
                  <a:schemeClr val="tx1"/>
                </a:solidFill>
              </a:rPr>
              <a:t>        </a:t>
            </a:r>
            <a:r>
              <a:rPr lang="ja-JP" altLang="en-US" sz="800" dirty="0">
                <a:solidFill>
                  <a:schemeClr val="tx1"/>
                </a:solidFill>
              </a:rPr>
              <a:t>つながりづくり</a:t>
            </a:r>
          </a:p>
          <a:p>
            <a:pPr>
              <a:lnSpc>
                <a:spcPts val="900"/>
              </a:lnSpc>
            </a:pPr>
            <a:r>
              <a:rPr lang="en-US" altLang="ja-JP" sz="800" dirty="0" smtClean="0">
                <a:solidFill>
                  <a:schemeClr val="tx1"/>
                </a:solidFill>
              </a:rPr>
              <a:t>(67) </a:t>
            </a:r>
            <a:r>
              <a:rPr lang="ja-JP" altLang="en-US" sz="800" dirty="0">
                <a:solidFill>
                  <a:schemeClr val="tx1"/>
                </a:solidFill>
              </a:rPr>
              <a:t>あいりん地域を中心とした結核対策</a:t>
            </a:r>
          </a:p>
          <a:p>
            <a:pPr marL="174625" indent="-174625">
              <a:lnSpc>
                <a:spcPts val="900"/>
              </a:lnSpc>
            </a:pPr>
            <a:r>
              <a:rPr lang="en-US" altLang="ja-JP" sz="800" dirty="0">
                <a:solidFill>
                  <a:schemeClr val="tx1"/>
                </a:solidFill>
              </a:rPr>
              <a:t>(</a:t>
            </a:r>
            <a:r>
              <a:rPr lang="en-US" altLang="ja-JP" sz="800" dirty="0" smtClean="0">
                <a:solidFill>
                  <a:schemeClr val="tx1"/>
                </a:solidFill>
              </a:rPr>
              <a:t>68) </a:t>
            </a:r>
            <a:r>
              <a:rPr lang="ja-JP" altLang="en-US" sz="800" dirty="0">
                <a:solidFill>
                  <a:schemeClr val="tx1"/>
                </a:solidFill>
              </a:rPr>
              <a:t>基礎学力アップ事業（西成まなび塾）</a:t>
            </a:r>
            <a:r>
              <a:rPr lang="ja-JP" altLang="en-US" sz="800" dirty="0" smtClean="0">
                <a:solidFill>
                  <a:schemeClr val="tx1"/>
                </a:solidFill>
              </a:rPr>
              <a:t>、プレーパーク</a:t>
            </a:r>
            <a:endParaRPr lang="ja-JP" altLang="en-US" sz="800" dirty="0">
              <a:solidFill>
                <a:schemeClr val="tx1"/>
              </a:solidFill>
            </a:endParaRPr>
          </a:p>
        </p:txBody>
      </p:sp>
      <p:sp>
        <p:nvSpPr>
          <p:cNvPr id="36" name="角丸四角形 35"/>
          <p:cNvSpPr/>
          <p:nvPr/>
        </p:nvSpPr>
        <p:spPr>
          <a:xfrm>
            <a:off x="7122084" y="5548953"/>
            <a:ext cx="1872208" cy="520871"/>
          </a:xfrm>
          <a:prstGeom prst="roundRect">
            <a:avLst>
              <a:gd name="adj" fmla="val 0"/>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＜６．府市連携（事業連携）＞</a:t>
            </a:r>
          </a:p>
          <a:p>
            <a:pPr>
              <a:lnSpc>
                <a:spcPts val="900"/>
              </a:lnSpc>
            </a:pPr>
            <a:r>
              <a:rPr lang="en-US" altLang="ja-JP" sz="800" dirty="0" smtClean="0">
                <a:solidFill>
                  <a:schemeClr val="tx1"/>
                </a:solidFill>
              </a:rPr>
              <a:t>(76)</a:t>
            </a:r>
            <a:r>
              <a:rPr lang="ja-JP" altLang="en-US" sz="800" dirty="0" smtClean="0">
                <a:solidFill>
                  <a:schemeClr val="tx1"/>
                </a:solidFill>
              </a:rPr>
              <a:t> 府立</a:t>
            </a:r>
            <a:r>
              <a:rPr lang="ja-JP" altLang="en-US" sz="800" dirty="0">
                <a:solidFill>
                  <a:schemeClr val="tx1"/>
                </a:solidFill>
              </a:rPr>
              <a:t>特別支援学校／市立特別</a:t>
            </a:r>
            <a:r>
              <a:rPr lang="ja-JP" altLang="en-US" sz="800" dirty="0" smtClean="0">
                <a:solidFill>
                  <a:schemeClr val="tx1"/>
                </a:solidFill>
              </a:rPr>
              <a:t>支援</a:t>
            </a:r>
            <a:endParaRPr lang="en-US" altLang="ja-JP" sz="800" dirty="0" smtClean="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学校</a:t>
            </a:r>
            <a:endParaRPr lang="en-US" altLang="ja-JP" sz="800" dirty="0" smtClean="0">
              <a:solidFill>
                <a:schemeClr val="tx1"/>
              </a:solidFill>
            </a:endParaRPr>
          </a:p>
          <a:p>
            <a:pPr>
              <a:lnSpc>
                <a:spcPts val="900"/>
              </a:lnSpc>
            </a:pPr>
            <a:r>
              <a:rPr lang="en-US" altLang="ja-JP" sz="800" dirty="0" smtClean="0">
                <a:solidFill>
                  <a:schemeClr val="tx1"/>
                </a:solidFill>
              </a:rPr>
              <a:t>(77)</a:t>
            </a:r>
            <a:r>
              <a:rPr lang="ja-JP" altLang="en-US" sz="800" dirty="0" smtClean="0">
                <a:solidFill>
                  <a:schemeClr val="tx1"/>
                </a:solidFill>
              </a:rPr>
              <a:t> 府立</a:t>
            </a:r>
            <a:r>
              <a:rPr lang="ja-JP" altLang="en-US" sz="800" dirty="0">
                <a:solidFill>
                  <a:schemeClr val="tx1"/>
                </a:solidFill>
              </a:rPr>
              <a:t>高校／市立高校</a:t>
            </a:r>
          </a:p>
        </p:txBody>
      </p:sp>
      <p:sp>
        <p:nvSpPr>
          <p:cNvPr id="39" name="角丸四角形 38"/>
          <p:cNvSpPr/>
          <p:nvPr/>
        </p:nvSpPr>
        <p:spPr>
          <a:xfrm>
            <a:off x="107504" y="620688"/>
            <a:ext cx="1512168" cy="260704"/>
          </a:xfrm>
          <a:prstGeom prst="roundRect">
            <a:avLst>
              <a:gd name="adj" fmla="val 26390"/>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＜１．経営形態（地下鉄）＞</a:t>
            </a:r>
          </a:p>
          <a:p>
            <a:pPr>
              <a:lnSpc>
                <a:spcPts val="900"/>
              </a:lnSpc>
            </a:pPr>
            <a:r>
              <a:rPr lang="en-US" altLang="ja-JP" sz="800" dirty="0" smtClean="0">
                <a:solidFill>
                  <a:schemeClr val="tx1"/>
                </a:solidFill>
              </a:rPr>
              <a:t>(</a:t>
            </a:r>
            <a:r>
              <a:rPr lang="en-US" altLang="ja-JP" sz="800" dirty="0">
                <a:solidFill>
                  <a:schemeClr val="tx1"/>
                </a:solidFill>
              </a:rPr>
              <a:t>80</a:t>
            </a:r>
            <a:r>
              <a:rPr lang="en-US" altLang="ja-JP" sz="800" dirty="0" smtClean="0">
                <a:solidFill>
                  <a:schemeClr val="tx1"/>
                </a:solidFill>
              </a:rPr>
              <a:t>) </a:t>
            </a:r>
            <a:r>
              <a:rPr lang="ja-JP" altLang="en-US" sz="800" dirty="0">
                <a:solidFill>
                  <a:schemeClr val="tx1"/>
                </a:solidFill>
              </a:rPr>
              <a:t>地下鉄事業の民営化</a:t>
            </a:r>
          </a:p>
        </p:txBody>
      </p:sp>
      <p:sp>
        <p:nvSpPr>
          <p:cNvPr id="40" name="角丸四角形 39"/>
          <p:cNvSpPr/>
          <p:nvPr/>
        </p:nvSpPr>
        <p:spPr>
          <a:xfrm>
            <a:off x="107504" y="916027"/>
            <a:ext cx="1512168" cy="364425"/>
          </a:xfrm>
          <a:prstGeom prst="roundRect">
            <a:avLst>
              <a:gd name="adj" fmla="val 17988"/>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＜２．経営形態（バス）＞</a:t>
            </a:r>
            <a:endParaRPr lang="en-US" altLang="ja-JP" sz="800" b="1" dirty="0">
              <a:solidFill>
                <a:schemeClr val="tx1"/>
              </a:solidFill>
            </a:endParaRPr>
          </a:p>
          <a:p>
            <a:pPr>
              <a:lnSpc>
                <a:spcPts val="900"/>
              </a:lnSpc>
            </a:pPr>
            <a:r>
              <a:rPr lang="en-US" altLang="ja-JP" sz="800" dirty="0" smtClean="0">
                <a:solidFill>
                  <a:schemeClr val="tx1"/>
                </a:solidFill>
              </a:rPr>
              <a:t>(</a:t>
            </a:r>
            <a:r>
              <a:rPr lang="en-US" altLang="ja-JP" sz="800" dirty="0">
                <a:solidFill>
                  <a:schemeClr val="tx1"/>
                </a:solidFill>
              </a:rPr>
              <a:t>81</a:t>
            </a:r>
            <a:r>
              <a:rPr lang="en-US" altLang="ja-JP" sz="800" dirty="0" smtClean="0">
                <a:solidFill>
                  <a:schemeClr val="tx1"/>
                </a:solidFill>
              </a:rPr>
              <a:t>)</a:t>
            </a:r>
            <a:r>
              <a:rPr lang="ja-JP" altLang="en-US" sz="800" dirty="0" smtClean="0">
                <a:solidFill>
                  <a:schemeClr val="tx1"/>
                </a:solidFill>
              </a:rPr>
              <a:t> 市</a:t>
            </a:r>
            <a:r>
              <a:rPr lang="ja-JP" altLang="en-US" sz="800" dirty="0">
                <a:solidFill>
                  <a:schemeClr val="tx1"/>
                </a:solidFill>
              </a:rPr>
              <a:t>バス事業の黒字化</a:t>
            </a:r>
          </a:p>
          <a:p>
            <a:pPr>
              <a:lnSpc>
                <a:spcPts val="900"/>
              </a:lnSpc>
            </a:pPr>
            <a:r>
              <a:rPr lang="en-US" altLang="ja-JP" sz="800" dirty="0" smtClean="0">
                <a:solidFill>
                  <a:schemeClr val="tx1"/>
                </a:solidFill>
              </a:rPr>
              <a:t>(82) </a:t>
            </a:r>
            <a:r>
              <a:rPr lang="ja-JP" altLang="en-US" sz="800" dirty="0">
                <a:solidFill>
                  <a:schemeClr val="tx1"/>
                </a:solidFill>
              </a:rPr>
              <a:t>バス事業の民営化</a:t>
            </a:r>
            <a:endParaRPr kumimoji="1" lang="ja-JP" altLang="en-US" sz="800" dirty="0">
              <a:solidFill>
                <a:schemeClr val="tx1"/>
              </a:solidFill>
            </a:endParaRPr>
          </a:p>
        </p:txBody>
      </p:sp>
      <p:sp>
        <p:nvSpPr>
          <p:cNvPr id="41" name="角丸四角形 40"/>
          <p:cNvSpPr/>
          <p:nvPr/>
        </p:nvSpPr>
        <p:spPr>
          <a:xfrm>
            <a:off x="102741" y="1312349"/>
            <a:ext cx="1512168" cy="282715"/>
          </a:xfrm>
          <a:prstGeom prst="roundRect">
            <a:avLst>
              <a:gd name="adj" fmla="val 1781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72000" rIns="36000" bIns="36000" rtlCol="0" anchor="ctr"/>
          <a:lstStyle/>
          <a:p>
            <a:pPr>
              <a:lnSpc>
                <a:spcPts val="900"/>
              </a:lnSpc>
            </a:pPr>
            <a:r>
              <a:rPr lang="ja-JP" altLang="en-US" sz="800" b="1" dirty="0">
                <a:solidFill>
                  <a:schemeClr val="tx1"/>
                </a:solidFill>
              </a:rPr>
              <a:t>＜３．経営形態（水道）＞</a:t>
            </a:r>
            <a:endParaRPr lang="en-US" altLang="ja-JP" sz="800" b="1" dirty="0">
              <a:solidFill>
                <a:schemeClr val="tx1"/>
              </a:solidFill>
            </a:endParaRPr>
          </a:p>
          <a:p>
            <a:pPr>
              <a:lnSpc>
                <a:spcPts val="900"/>
              </a:lnSpc>
            </a:pPr>
            <a:r>
              <a:rPr lang="en-US" altLang="ja-JP" sz="800" dirty="0" smtClean="0">
                <a:solidFill>
                  <a:schemeClr val="tx1"/>
                </a:solidFill>
              </a:rPr>
              <a:t>(83) </a:t>
            </a:r>
            <a:r>
              <a:rPr lang="ja-JP" altLang="en-US" sz="800" dirty="0">
                <a:solidFill>
                  <a:schemeClr val="tx1"/>
                </a:solidFill>
              </a:rPr>
              <a:t>水道事業の民営化</a:t>
            </a:r>
            <a:endParaRPr kumimoji="1" lang="ja-JP" altLang="en-US" sz="800" dirty="0">
              <a:solidFill>
                <a:schemeClr val="tx1"/>
              </a:solidFill>
            </a:endParaRPr>
          </a:p>
        </p:txBody>
      </p:sp>
      <p:sp>
        <p:nvSpPr>
          <p:cNvPr id="54" name="角丸四角形 53"/>
          <p:cNvSpPr/>
          <p:nvPr/>
        </p:nvSpPr>
        <p:spPr>
          <a:xfrm>
            <a:off x="1665821" y="3827177"/>
            <a:ext cx="1610036" cy="891220"/>
          </a:xfrm>
          <a:prstGeom prst="roundRect">
            <a:avLst>
              <a:gd name="adj" fmla="val 600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72000" rIns="36000" bIns="36000" rtlCol="0" anchor="ctr"/>
          <a:lstStyle/>
          <a:p>
            <a:pPr>
              <a:lnSpc>
                <a:spcPts val="900"/>
              </a:lnSpc>
            </a:pPr>
            <a:r>
              <a:rPr lang="ja-JP" altLang="en-US" sz="800" b="1" dirty="0">
                <a:solidFill>
                  <a:schemeClr val="tx1"/>
                </a:solidFill>
              </a:rPr>
              <a:t>＜９．経営形態（地下鉄）＞</a:t>
            </a:r>
          </a:p>
          <a:p>
            <a:pPr>
              <a:lnSpc>
                <a:spcPts val="900"/>
              </a:lnSpc>
            </a:pPr>
            <a:r>
              <a:rPr lang="en-US" altLang="ja-JP" sz="800" dirty="0">
                <a:solidFill>
                  <a:schemeClr val="tx1"/>
                </a:solidFill>
              </a:rPr>
              <a:t>(20) </a:t>
            </a:r>
            <a:r>
              <a:rPr lang="ja-JP" altLang="en-US" sz="800" dirty="0">
                <a:solidFill>
                  <a:schemeClr val="tx1"/>
                </a:solidFill>
              </a:rPr>
              <a:t>交通局長の民間人材登用</a:t>
            </a:r>
          </a:p>
          <a:p>
            <a:pPr>
              <a:lnSpc>
                <a:spcPts val="900"/>
              </a:lnSpc>
            </a:pPr>
            <a:r>
              <a:rPr lang="en-US" altLang="ja-JP" sz="800" dirty="0">
                <a:solidFill>
                  <a:schemeClr val="tx1"/>
                </a:solidFill>
              </a:rPr>
              <a:t>(21)</a:t>
            </a:r>
            <a:r>
              <a:rPr lang="ja-JP" altLang="en-US" sz="800" dirty="0">
                <a:solidFill>
                  <a:schemeClr val="tx1"/>
                </a:solidFill>
              </a:rPr>
              <a:t> 快適なトイレへの改修</a:t>
            </a:r>
          </a:p>
          <a:p>
            <a:pPr>
              <a:lnSpc>
                <a:spcPts val="900"/>
              </a:lnSpc>
            </a:pPr>
            <a:r>
              <a:rPr lang="en-US" altLang="ja-JP" sz="800" dirty="0">
                <a:solidFill>
                  <a:schemeClr val="tx1"/>
                </a:solidFill>
              </a:rPr>
              <a:t>(22) </a:t>
            </a:r>
            <a:r>
              <a:rPr lang="ja-JP" altLang="en-US" sz="800" dirty="0">
                <a:solidFill>
                  <a:schemeClr val="tx1"/>
                </a:solidFill>
              </a:rPr>
              <a:t>地下鉄の終発時間の延長</a:t>
            </a:r>
          </a:p>
          <a:p>
            <a:pPr>
              <a:lnSpc>
                <a:spcPts val="900"/>
              </a:lnSpc>
            </a:pPr>
            <a:r>
              <a:rPr lang="en-US" altLang="ja-JP" sz="800" dirty="0">
                <a:solidFill>
                  <a:schemeClr val="tx1"/>
                </a:solidFill>
              </a:rPr>
              <a:t>(23) </a:t>
            </a:r>
            <a:r>
              <a:rPr lang="ja-JP" altLang="en-US" sz="800" dirty="0">
                <a:solidFill>
                  <a:schemeClr val="tx1"/>
                </a:solidFill>
              </a:rPr>
              <a:t>運賃の値下げ</a:t>
            </a:r>
          </a:p>
          <a:p>
            <a:pPr>
              <a:lnSpc>
                <a:spcPts val="900"/>
              </a:lnSpc>
            </a:pPr>
            <a:r>
              <a:rPr lang="en-US" altLang="ja-JP" sz="800" dirty="0">
                <a:solidFill>
                  <a:schemeClr val="tx1"/>
                </a:solidFill>
              </a:rPr>
              <a:t>(24) </a:t>
            </a:r>
            <a:r>
              <a:rPr lang="ja-JP" altLang="en-US" sz="800" dirty="0">
                <a:solidFill>
                  <a:schemeClr val="tx1"/>
                </a:solidFill>
              </a:rPr>
              <a:t>地下鉄売店の運営者</a:t>
            </a:r>
            <a:r>
              <a:rPr lang="ja-JP" altLang="en-US" sz="800" dirty="0" smtClean="0">
                <a:solidFill>
                  <a:schemeClr val="tx1"/>
                </a:solidFill>
              </a:rPr>
              <a:t>公募</a:t>
            </a:r>
            <a:endParaRPr lang="ja-JP" altLang="en-US" sz="800" strike="sngStrike" dirty="0">
              <a:solidFill>
                <a:schemeClr val="tx1"/>
              </a:solidFill>
            </a:endParaRPr>
          </a:p>
          <a:p>
            <a:pPr>
              <a:lnSpc>
                <a:spcPts val="900"/>
              </a:lnSpc>
            </a:pPr>
            <a:r>
              <a:rPr lang="en-US" altLang="ja-JP" sz="800" dirty="0">
                <a:solidFill>
                  <a:schemeClr val="tx1"/>
                </a:solidFill>
              </a:rPr>
              <a:t>(25) </a:t>
            </a:r>
            <a:r>
              <a:rPr lang="ja-JP" altLang="en-US" sz="800" dirty="0">
                <a:solidFill>
                  <a:schemeClr val="tx1"/>
                </a:solidFill>
              </a:rPr>
              <a:t>駅ナカ事業の展開（</a:t>
            </a:r>
            <a:r>
              <a:rPr lang="en-US" altLang="ja-JP" sz="800" dirty="0">
                <a:solidFill>
                  <a:schemeClr val="tx1"/>
                </a:solidFill>
              </a:rPr>
              <a:t>ekimo</a:t>
            </a:r>
            <a:r>
              <a:rPr lang="ja-JP" altLang="en-US" sz="800" dirty="0">
                <a:solidFill>
                  <a:schemeClr val="tx1"/>
                </a:solidFill>
              </a:rPr>
              <a:t>）</a:t>
            </a:r>
          </a:p>
        </p:txBody>
      </p:sp>
      <p:sp>
        <p:nvSpPr>
          <p:cNvPr id="50" name="角丸四角形 49"/>
          <p:cNvSpPr/>
          <p:nvPr/>
        </p:nvSpPr>
        <p:spPr>
          <a:xfrm>
            <a:off x="1753311" y="1778266"/>
            <a:ext cx="1584176" cy="288032"/>
          </a:xfrm>
          <a:prstGeom prst="roundRect">
            <a:avLst>
              <a:gd name="adj" fmla="val 0"/>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＜８．府市連携（その他）＞</a:t>
            </a:r>
          </a:p>
          <a:p>
            <a:pPr>
              <a:lnSpc>
                <a:spcPts val="900"/>
              </a:lnSpc>
            </a:pPr>
            <a:r>
              <a:rPr lang="en-US" altLang="ja-JP" sz="800" dirty="0" smtClean="0">
                <a:solidFill>
                  <a:schemeClr val="tx1"/>
                </a:solidFill>
              </a:rPr>
              <a:t>(</a:t>
            </a:r>
            <a:r>
              <a:rPr lang="en-US" altLang="ja-JP" sz="800" dirty="0">
                <a:solidFill>
                  <a:schemeClr val="tx1"/>
                </a:solidFill>
              </a:rPr>
              <a:t>90</a:t>
            </a:r>
            <a:r>
              <a:rPr lang="en-US" altLang="ja-JP" sz="800" dirty="0" smtClean="0">
                <a:solidFill>
                  <a:schemeClr val="tx1"/>
                </a:solidFill>
              </a:rPr>
              <a:t>)</a:t>
            </a:r>
            <a:r>
              <a:rPr lang="ja-JP" altLang="en-US" sz="800" dirty="0" smtClean="0">
                <a:solidFill>
                  <a:schemeClr val="tx1"/>
                </a:solidFill>
              </a:rPr>
              <a:t> </a:t>
            </a:r>
            <a:r>
              <a:rPr lang="zh-CN" altLang="en-US" sz="800" dirty="0" smtClean="0">
                <a:solidFill>
                  <a:schemeClr val="tx1"/>
                </a:solidFill>
                <a:latin typeface="ＭＳ Ｐゴシック" panose="020B0600070205080204" pitchFamily="50" charset="-128"/>
                <a:ea typeface="ＭＳ Ｐゴシック" panose="020B0600070205080204" pitchFamily="50" charset="-128"/>
              </a:rPr>
              <a:t>府営</a:t>
            </a:r>
            <a:r>
              <a:rPr lang="zh-CN" altLang="en-US" sz="800" dirty="0">
                <a:solidFill>
                  <a:schemeClr val="tx1"/>
                </a:solidFill>
                <a:latin typeface="ＭＳ Ｐゴシック" panose="020B0600070205080204" pitchFamily="50" charset="-128"/>
                <a:ea typeface="ＭＳ Ｐゴシック" panose="020B0600070205080204" pitchFamily="50" charset="-128"/>
              </a:rPr>
              <a:t>港湾／市営港湾</a:t>
            </a:r>
            <a:endParaRPr kumimoji="1" lang="ja-JP" altLang="en-US" sz="800" dirty="0">
              <a:solidFill>
                <a:schemeClr val="tx1"/>
              </a:solidFill>
              <a:latin typeface="ＭＳ Ｐゴシック" panose="020B0600070205080204" pitchFamily="50" charset="-128"/>
              <a:ea typeface="ＭＳ Ｐゴシック" panose="020B0600070205080204" pitchFamily="50" charset="-128"/>
            </a:endParaRPr>
          </a:p>
        </p:txBody>
      </p:sp>
      <p:sp>
        <p:nvSpPr>
          <p:cNvPr id="51" name="角丸四角形 50"/>
          <p:cNvSpPr/>
          <p:nvPr/>
        </p:nvSpPr>
        <p:spPr>
          <a:xfrm>
            <a:off x="1753479" y="914513"/>
            <a:ext cx="1584008" cy="820168"/>
          </a:xfrm>
          <a:prstGeom prst="roundRect">
            <a:avLst>
              <a:gd name="adj" fmla="val 7958"/>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t" anchorCtr="0"/>
          <a:lstStyle/>
          <a:p>
            <a:pPr>
              <a:lnSpc>
                <a:spcPts val="900"/>
              </a:lnSpc>
            </a:pPr>
            <a:r>
              <a:rPr lang="ja-JP" altLang="en-US" sz="800" b="1" dirty="0">
                <a:solidFill>
                  <a:schemeClr val="tx1"/>
                </a:solidFill>
              </a:rPr>
              <a:t>＜７．政策の刷新（インフラ整備）</a:t>
            </a:r>
            <a:r>
              <a:rPr lang="ja-JP" altLang="en-US" sz="700" b="1" dirty="0">
                <a:solidFill>
                  <a:schemeClr val="tx1"/>
                </a:solidFill>
              </a:rPr>
              <a:t>＞</a:t>
            </a:r>
            <a:r>
              <a:rPr lang="ja-JP" altLang="en-US" sz="800" b="1" dirty="0">
                <a:solidFill>
                  <a:schemeClr val="tx1"/>
                </a:solidFill>
              </a:rPr>
              <a:t>  </a:t>
            </a:r>
            <a:endParaRPr lang="en-US" altLang="ja-JP" sz="800" b="1" dirty="0">
              <a:solidFill>
                <a:schemeClr val="tx1"/>
              </a:solidFill>
            </a:endParaRPr>
          </a:p>
          <a:p>
            <a:pPr>
              <a:lnSpc>
                <a:spcPts val="900"/>
              </a:lnSpc>
            </a:pPr>
            <a:r>
              <a:rPr lang="en-US" altLang="ja-JP" sz="800" dirty="0" smtClean="0">
                <a:solidFill>
                  <a:schemeClr val="tx1"/>
                </a:solidFill>
              </a:rPr>
              <a:t>(87) </a:t>
            </a:r>
            <a:r>
              <a:rPr lang="ja-JP" altLang="en-US" sz="800" dirty="0">
                <a:solidFill>
                  <a:schemeClr val="tx1"/>
                </a:solidFill>
              </a:rPr>
              <a:t>大阪駅地下駅化</a:t>
            </a:r>
            <a:endParaRPr lang="en-US" altLang="ja-JP" sz="800" dirty="0">
              <a:solidFill>
                <a:schemeClr val="tx1"/>
              </a:solidFill>
            </a:endParaRPr>
          </a:p>
          <a:p>
            <a:pPr>
              <a:lnSpc>
                <a:spcPts val="900"/>
              </a:lnSpc>
            </a:pPr>
            <a:r>
              <a:rPr lang="ja-JP" altLang="en-US" sz="800" dirty="0">
                <a:solidFill>
                  <a:schemeClr val="tx1"/>
                </a:solidFill>
              </a:rPr>
              <a:t>　　  （東海道線支線地下化　　</a:t>
            </a:r>
            <a:endParaRPr lang="en-US" altLang="ja-JP" sz="800" dirty="0">
              <a:solidFill>
                <a:schemeClr val="tx1"/>
              </a:solidFill>
            </a:endParaRPr>
          </a:p>
          <a:p>
            <a:pPr>
              <a:lnSpc>
                <a:spcPts val="900"/>
              </a:lnSpc>
            </a:pPr>
            <a:r>
              <a:rPr lang="ja-JP" altLang="en-US" sz="800" dirty="0">
                <a:solidFill>
                  <a:schemeClr val="tx1"/>
                </a:solidFill>
              </a:rPr>
              <a:t>　　    事業、新駅設置事業）</a:t>
            </a:r>
            <a:endParaRPr lang="en-US" altLang="ja-JP" sz="800" dirty="0">
              <a:solidFill>
                <a:schemeClr val="tx1"/>
              </a:solidFill>
            </a:endParaRPr>
          </a:p>
          <a:p>
            <a:pPr>
              <a:lnSpc>
                <a:spcPts val="900"/>
              </a:lnSpc>
            </a:pPr>
            <a:r>
              <a:rPr lang="en-US" altLang="ja-JP" sz="800" dirty="0" smtClean="0">
                <a:solidFill>
                  <a:schemeClr val="tx1"/>
                </a:solidFill>
              </a:rPr>
              <a:t>(88) </a:t>
            </a:r>
            <a:r>
              <a:rPr lang="ja-JP" altLang="en-US" sz="800" dirty="0">
                <a:solidFill>
                  <a:schemeClr val="tx1"/>
                </a:solidFill>
              </a:rPr>
              <a:t>なにわ筋線</a:t>
            </a:r>
          </a:p>
          <a:p>
            <a:pPr>
              <a:lnSpc>
                <a:spcPts val="900"/>
              </a:lnSpc>
            </a:pPr>
            <a:r>
              <a:rPr lang="en-US" altLang="ja-JP" sz="800" dirty="0">
                <a:solidFill>
                  <a:schemeClr val="tx1"/>
                </a:solidFill>
              </a:rPr>
              <a:t>(</a:t>
            </a:r>
            <a:r>
              <a:rPr lang="en-US" altLang="ja-JP" sz="800" dirty="0" smtClean="0">
                <a:solidFill>
                  <a:schemeClr val="tx1"/>
                </a:solidFill>
              </a:rPr>
              <a:t>89) </a:t>
            </a:r>
            <a:r>
              <a:rPr lang="ja-JP" altLang="en-US" sz="800" dirty="0">
                <a:solidFill>
                  <a:schemeClr val="tx1"/>
                </a:solidFill>
              </a:rPr>
              <a:t>淀川左岸線の延伸</a:t>
            </a:r>
            <a:endParaRPr lang="en-US" altLang="ja-JP" sz="800" b="1" dirty="0">
              <a:solidFill>
                <a:schemeClr val="tx1"/>
              </a:solidFill>
            </a:endParaRPr>
          </a:p>
        </p:txBody>
      </p:sp>
      <p:sp>
        <p:nvSpPr>
          <p:cNvPr id="55" name="角丸四角形 54"/>
          <p:cNvSpPr/>
          <p:nvPr/>
        </p:nvSpPr>
        <p:spPr>
          <a:xfrm>
            <a:off x="1745644" y="2030378"/>
            <a:ext cx="1584176" cy="288032"/>
          </a:xfrm>
          <a:prstGeom prst="roundRect">
            <a:avLst>
              <a:gd name="adj" fmla="val 4246"/>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en-US" altLang="ja-JP" sz="800" dirty="0" smtClean="0">
                <a:solidFill>
                  <a:schemeClr val="tx1"/>
                </a:solidFill>
              </a:rPr>
              <a:t>(</a:t>
            </a:r>
            <a:r>
              <a:rPr lang="en-US" altLang="ja-JP" sz="800" dirty="0">
                <a:solidFill>
                  <a:schemeClr val="tx1"/>
                </a:solidFill>
              </a:rPr>
              <a:t>91</a:t>
            </a:r>
            <a:r>
              <a:rPr lang="en-US" altLang="ja-JP" sz="800" dirty="0" smtClean="0">
                <a:solidFill>
                  <a:schemeClr val="tx1"/>
                </a:solidFill>
              </a:rPr>
              <a:t>) </a:t>
            </a:r>
            <a:r>
              <a:rPr lang="ja-JP" altLang="en-US" sz="800" dirty="0">
                <a:solidFill>
                  <a:schemeClr val="tx1"/>
                </a:solidFill>
              </a:rPr>
              <a:t>密集住宅市街地整備の</a:t>
            </a:r>
            <a:r>
              <a:rPr lang="en-US" altLang="ja-JP" sz="800" dirty="0">
                <a:solidFill>
                  <a:schemeClr val="tx1"/>
                </a:solidFill>
              </a:rPr>
              <a:t> </a:t>
            </a:r>
            <a:r>
              <a:rPr lang="ja-JP" altLang="en-US" sz="800" dirty="0">
                <a:solidFill>
                  <a:schemeClr val="tx1"/>
                </a:solidFill>
              </a:rPr>
              <a:t>推進 </a:t>
            </a:r>
          </a:p>
        </p:txBody>
      </p:sp>
      <p:grpSp>
        <p:nvGrpSpPr>
          <p:cNvPr id="2" name="グループ化 56"/>
          <p:cNvGrpSpPr/>
          <p:nvPr/>
        </p:nvGrpSpPr>
        <p:grpSpPr>
          <a:xfrm>
            <a:off x="3491880" y="332658"/>
            <a:ext cx="5711477" cy="2098764"/>
            <a:chOff x="3995936" y="332656"/>
            <a:chExt cx="5192251" cy="1909914"/>
          </a:xfrm>
          <a:noFill/>
        </p:grpSpPr>
        <p:sp>
          <p:nvSpPr>
            <p:cNvPr id="58" name="正方形/長方形 57"/>
            <p:cNvSpPr/>
            <p:nvPr/>
          </p:nvSpPr>
          <p:spPr>
            <a:xfrm>
              <a:off x="3995937" y="332656"/>
              <a:ext cx="5106022" cy="1909914"/>
            </a:xfrm>
            <a:prstGeom prst="rect">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9" name="テキスト ボックス 58"/>
            <p:cNvSpPr txBox="1"/>
            <p:nvPr/>
          </p:nvSpPr>
          <p:spPr>
            <a:xfrm>
              <a:off x="3995936" y="332656"/>
              <a:ext cx="4189557" cy="266078"/>
            </a:xfrm>
            <a:prstGeom prst="rect">
              <a:avLst/>
            </a:prstGeom>
            <a:grpFill/>
          </p:spPr>
          <p:txBody>
            <a:bodyPr wrap="square" rtlCol="0">
              <a:spAutoFit/>
            </a:bodyPr>
            <a:lstStyle/>
            <a:p>
              <a:r>
                <a:rPr lang="ja-JP" altLang="en-US" sz="1300" b="1" dirty="0"/>
                <a:t>Ｄ </a:t>
              </a:r>
              <a:r>
                <a:rPr lang="ja-JP" altLang="en-US" sz="1300" b="1" u="sng" dirty="0"/>
                <a:t>成長戦略　　</a:t>
              </a:r>
              <a:r>
                <a:rPr lang="ja-JP" altLang="en-US" sz="1300" b="1" u="sng" dirty="0" smtClean="0"/>
                <a:t>２</a:t>
              </a:r>
              <a:r>
                <a:rPr lang="ja-JP" altLang="en-US" sz="1300" b="1" u="sng" dirty="0"/>
                <a:t>０</a:t>
              </a:r>
              <a:r>
                <a:rPr lang="ja-JP" altLang="en-US" sz="1300" b="1" u="sng" dirty="0" smtClean="0"/>
                <a:t>項目</a:t>
              </a:r>
              <a:r>
                <a:rPr lang="ja-JP" altLang="en-US" sz="1300" b="1" u="sng" dirty="0"/>
                <a:t>　　</a:t>
              </a:r>
              <a:endParaRPr kumimoji="1" lang="en-US" altLang="ja-JP" sz="1300" b="1" u="sng" dirty="0"/>
            </a:p>
          </p:txBody>
        </p:sp>
        <p:sp>
          <p:nvSpPr>
            <p:cNvPr id="60" name="角丸四角形 59"/>
            <p:cNvSpPr/>
            <p:nvPr/>
          </p:nvSpPr>
          <p:spPr>
            <a:xfrm>
              <a:off x="4047175" y="592122"/>
              <a:ext cx="1636546" cy="239227"/>
            </a:xfrm>
            <a:prstGeom prst="roundRect">
              <a:avLst>
                <a:gd name="adj" fmla="val 0"/>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＜１．府市連携（特区制度）＞</a:t>
              </a:r>
            </a:p>
            <a:p>
              <a:pPr>
                <a:lnSpc>
                  <a:spcPts val="900"/>
                </a:lnSpc>
              </a:pPr>
              <a:r>
                <a:rPr lang="en-US" altLang="ja-JP" sz="800" dirty="0" smtClean="0">
                  <a:solidFill>
                    <a:schemeClr val="tx1"/>
                  </a:solidFill>
                </a:rPr>
                <a:t>(92) </a:t>
              </a:r>
              <a:r>
                <a:rPr lang="ja-JP" altLang="en-US" sz="800" dirty="0">
                  <a:solidFill>
                    <a:schemeClr val="tx1"/>
                  </a:solidFill>
                </a:rPr>
                <a:t>特区制度</a:t>
              </a:r>
              <a:r>
                <a:rPr lang="ja-JP" altLang="en-US" sz="800" dirty="0" smtClean="0">
                  <a:solidFill>
                    <a:schemeClr val="tx1"/>
                  </a:solidFill>
                </a:rPr>
                <a:t>の活用</a:t>
              </a:r>
              <a:endParaRPr lang="ja-JP" altLang="en-US" sz="800" strike="sngStrike" dirty="0">
                <a:solidFill>
                  <a:schemeClr val="tx1"/>
                </a:solidFill>
              </a:endParaRPr>
            </a:p>
          </p:txBody>
        </p:sp>
        <p:sp>
          <p:nvSpPr>
            <p:cNvPr id="61" name="角丸四角形 60"/>
            <p:cNvSpPr/>
            <p:nvPr/>
          </p:nvSpPr>
          <p:spPr>
            <a:xfrm>
              <a:off x="4047176" y="1196854"/>
              <a:ext cx="1636545" cy="225279"/>
            </a:xfrm>
            <a:prstGeom prst="roundRect">
              <a:avLst>
                <a:gd name="adj" fmla="val 0"/>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smtClean="0">
                  <a:solidFill>
                    <a:schemeClr val="tx1"/>
                  </a:solidFill>
                </a:rPr>
                <a:t>＜３．</a:t>
              </a:r>
              <a:r>
                <a:rPr lang="ja-JP" altLang="en-US" sz="800" b="1" dirty="0">
                  <a:solidFill>
                    <a:schemeClr val="tx1"/>
                  </a:solidFill>
                </a:rPr>
                <a:t>府市連携（ＩＲ）＞</a:t>
              </a:r>
            </a:p>
            <a:p>
              <a:pPr marL="85725" indent="-85725">
                <a:lnSpc>
                  <a:spcPts val="900"/>
                </a:lnSpc>
              </a:pPr>
              <a:r>
                <a:rPr lang="en-US" altLang="ja-JP" sz="800" dirty="0" smtClean="0">
                  <a:solidFill>
                    <a:schemeClr val="tx1"/>
                  </a:solidFill>
                </a:rPr>
                <a:t>(94) </a:t>
              </a:r>
              <a:r>
                <a:rPr lang="ja-JP" altLang="en-US" sz="800" dirty="0">
                  <a:solidFill>
                    <a:schemeClr val="tx1"/>
                  </a:solidFill>
                </a:rPr>
                <a:t>ＩＲ実現に向けた検討</a:t>
              </a:r>
              <a:endParaRPr lang="ja-JP" altLang="en-US" sz="800" strike="sngStrike" dirty="0">
                <a:solidFill>
                  <a:schemeClr val="tx1"/>
                </a:solidFill>
              </a:endParaRPr>
            </a:p>
          </p:txBody>
        </p:sp>
        <p:sp>
          <p:nvSpPr>
            <p:cNvPr id="62" name="角丸四角形 61"/>
            <p:cNvSpPr/>
            <p:nvPr/>
          </p:nvSpPr>
          <p:spPr>
            <a:xfrm>
              <a:off x="7402006" y="1315583"/>
              <a:ext cx="1786181" cy="792211"/>
            </a:xfrm>
            <a:prstGeom prst="roundRect">
              <a:avLst>
                <a:gd name="adj" fmla="val 4246"/>
              </a:avLst>
            </a:prstGeom>
            <a:grp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1000"/>
                </a:lnSpc>
              </a:pPr>
              <a:r>
                <a:rPr lang="en-US" altLang="ja-JP" sz="800" dirty="0" smtClean="0">
                  <a:solidFill>
                    <a:schemeClr val="tx1"/>
                  </a:solidFill>
                </a:rPr>
                <a:t>(108) </a:t>
              </a:r>
              <a:r>
                <a:rPr lang="ja-JP" altLang="en-US" sz="800" dirty="0">
                  <a:solidFill>
                    <a:schemeClr val="tx1"/>
                  </a:solidFill>
                  <a:latin typeface="+mn-ea"/>
                </a:rPr>
                <a:t>グローバルイノベーション創出</a:t>
              </a:r>
              <a:endParaRPr lang="en-US" altLang="ja-JP" sz="800" dirty="0">
                <a:solidFill>
                  <a:schemeClr val="tx1"/>
                </a:solidFill>
                <a:latin typeface="+mn-ea"/>
              </a:endParaRPr>
            </a:p>
            <a:p>
              <a:pPr>
                <a:lnSpc>
                  <a:spcPts val="1000"/>
                </a:lnSpc>
              </a:pPr>
              <a:r>
                <a:rPr lang="ja-JP" altLang="en-US" sz="800" dirty="0">
                  <a:solidFill>
                    <a:schemeClr val="tx1"/>
                  </a:solidFill>
                  <a:latin typeface="+mn-ea"/>
                </a:rPr>
                <a:t>　     </a:t>
              </a:r>
              <a:r>
                <a:rPr lang="ja-JP" altLang="en-US" sz="800" dirty="0" smtClean="0">
                  <a:solidFill>
                    <a:schemeClr val="tx1"/>
                  </a:solidFill>
                  <a:latin typeface="+mn-ea"/>
                </a:rPr>
                <a:t>支援</a:t>
              </a:r>
              <a:r>
                <a:rPr lang="ja-JP" altLang="en-US" sz="800" dirty="0">
                  <a:solidFill>
                    <a:schemeClr val="tx1"/>
                  </a:solidFill>
                  <a:latin typeface="+mn-ea"/>
                </a:rPr>
                <a:t>拠点（うめきた）</a:t>
              </a:r>
              <a:endParaRPr lang="ja-JP" altLang="en-US" sz="700" dirty="0">
                <a:solidFill>
                  <a:schemeClr val="tx1"/>
                </a:solidFill>
                <a:latin typeface="+mn-ea"/>
              </a:endParaRPr>
            </a:p>
            <a:p>
              <a:pPr>
                <a:lnSpc>
                  <a:spcPts val="1000"/>
                </a:lnSpc>
              </a:pPr>
              <a:r>
                <a:rPr lang="en-US" altLang="ja-JP" sz="800" dirty="0" smtClean="0">
                  <a:solidFill>
                    <a:schemeClr val="tx1"/>
                  </a:solidFill>
                </a:rPr>
                <a:t>(109) </a:t>
              </a:r>
              <a:r>
                <a:rPr lang="ja-JP" altLang="en-US" sz="800" dirty="0">
                  <a:solidFill>
                    <a:schemeClr val="tx1"/>
                  </a:solidFill>
                  <a:latin typeface="+mn-ea"/>
                </a:rPr>
                <a:t>エリアマネジメント活動促進</a:t>
              </a:r>
              <a:endParaRPr lang="en-US" altLang="ja-JP" sz="800" dirty="0">
                <a:solidFill>
                  <a:schemeClr val="tx1"/>
                </a:solidFill>
                <a:latin typeface="+mn-ea"/>
              </a:endParaRPr>
            </a:p>
            <a:p>
              <a:pPr>
                <a:lnSpc>
                  <a:spcPts val="1000"/>
                </a:lnSpc>
              </a:pPr>
              <a:r>
                <a:rPr lang="ja-JP" altLang="en-US" sz="800" dirty="0">
                  <a:solidFill>
                    <a:schemeClr val="tx1"/>
                  </a:solidFill>
                  <a:latin typeface="+mn-ea"/>
                </a:rPr>
                <a:t>　　   </a:t>
              </a:r>
              <a:r>
                <a:rPr lang="ja-JP" altLang="en-US" sz="800" dirty="0" smtClean="0">
                  <a:solidFill>
                    <a:schemeClr val="tx1"/>
                  </a:solidFill>
                  <a:latin typeface="+mn-ea"/>
                </a:rPr>
                <a:t>制度</a:t>
              </a:r>
              <a:r>
                <a:rPr lang="ja-JP" altLang="en-US" sz="800" dirty="0">
                  <a:solidFill>
                    <a:schemeClr val="tx1"/>
                  </a:solidFill>
                  <a:latin typeface="+mn-ea"/>
                </a:rPr>
                <a:t>の創設（うめきた）</a:t>
              </a:r>
            </a:p>
            <a:p>
              <a:pPr>
                <a:lnSpc>
                  <a:spcPts val="1000"/>
                </a:lnSpc>
              </a:pPr>
              <a:r>
                <a:rPr lang="en-US" altLang="ja-JP" sz="800" dirty="0" smtClean="0">
                  <a:solidFill>
                    <a:schemeClr val="tx1"/>
                  </a:solidFill>
                </a:rPr>
                <a:t>(110) </a:t>
              </a:r>
              <a:r>
                <a:rPr lang="ja-JP" altLang="en-US" sz="800" dirty="0">
                  <a:solidFill>
                    <a:schemeClr val="tx1"/>
                  </a:solidFill>
                  <a:latin typeface="+mn-ea"/>
                </a:rPr>
                <a:t>うめきた２期開発</a:t>
              </a:r>
              <a:r>
                <a:rPr lang="ja-JP" altLang="en-US" sz="800" dirty="0" smtClean="0">
                  <a:solidFill>
                    <a:schemeClr val="tx1"/>
                  </a:solidFill>
                  <a:latin typeface="+mn-ea"/>
                </a:rPr>
                <a:t>の計画づくり</a:t>
              </a:r>
              <a:endParaRPr lang="en-US" altLang="ja-JP" sz="800" dirty="0">
                <a:solidFill>
                  <a:schemeClr val="tx1"/>
                </a:solidFill>
                <a:latin typeface="+mn-ea"/>
              </a:endParaRPr>
            </a:p>
            <a:p>
              <a:pPr>
                <a:lnSpc>
                  <a:spcPts val="1000"/>
                </a:lnSpc>
              </a:pPr>
              <a:r>
                <a:rPr lang="en-US" altLang="ja-JP" sz="800" dirty="0">
                  <a:solidFill>
                    <a:schemeClr val="tx1"/>
                  </a:solidFill>
                </a:rPr>
                <a:t>(</a:t>
              </a:r>
              <a:r>
                <a:rPr lang="en-US" altLang="ja-JP" sz="800" dirty="0" smtClean="0">
                  <a:solidFill>
                    <a:schemeClr val="tx1"/>
                  </a:solidFill>
                </a:rPr>
                <a:t>111) </a:t>
              </a:r>
              <a:r>
                <a:rPr lang="ja-JP" altLang="en-US" sz="800" dirty="0">
                  <a:solidFill>
                    <a:schemeClr val="tx1"/>
                  </a:solidFill>
                  <a:latin typeface="+mn-ea"/>
                </a:rPr>
                <a:t>御堂筋のあり方の抜本的な見直し</a:t>
              </a:r>
            </a:p>
          </p:txBody>
        </p:sp>
        <p:sp>
          <p:nvSpPr>
            <p:cNvPr id="63" name="角丸四角形 62"/>
            <p:cNvSpPr/>
            <p:nvPr/>
          </p:nvSpPr>
          <p:spPr>
            <a:xfrm>
              <a:off x="5738879" y="592122"/>
              <a:ext cx="1636545" cy="672815"/>
            </a:xfrm>
            <a:prstGeom prst="roundRect">
              <a:avLst>
                <a:gd name="adj" fmla="val 0"/>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smtClean="0">
                  <a:solidFill>
                    <a:schemeClr val="tx1"/>
                  </a:solidFill>
                </a:rPr>
                <a:t>＜</a:t>
              </a:r>
              <a:r>
                <a:rPr lang="ja-JP" altLang="en-US" sz="800" b="1" dirty="0">
                  <a:solidFill>
                    <a:schemeClr val="tx1"/>
                  </a:solidFill>
                </a:rPr>
                <a:t>５</a:t>
              </a:r>
              <a:r>
                <a:rPr lang="ja-JP" altLang="en-US" sz="800" b="1" dirty="0" smtClean="0">
                  <a:solidFill>
                    <a:schemeClr val="tx1"/>
                  </a:solidFill>
                </a:rPr>
                <a:t>．</a:t>
              </a:r>
              <a:r>
                <a:rPr lang="ja-JP" altLang="en-US" sz="800" b="1" dirty="0">
                  <a:solidFill>
                    <a:schemeClr val="tx1"/>
                  </a:solidFill>
                </a:rPr>
                <a:t>府市連携（戦略会議）＞</a:t>
              </a:r>
            </a:p>
            <a:p>
              <a:pPr>
                <a:lnSpc>
                  <a:spcPts val="900"/>
                </a:lnSpc>
              </a:pPr>
              <a:r>
                <a:rPr lang="en-US" altLang="ja-JP" sz="800" dirty="0" smtClean="0">
                  <a:solidFill>
                    <a:schemeClr val="tx1"/>
                  </a:solidFill>
                </a:rPr>
                <a:t>(96) </a:t>
              </a:r>
              <a:r>
                <a:rPr lang="ja-JP" altLang="en-US" sz="800" dirty="0">
                  <a:solidFill>
                    <a:schemeClr val="tx1"/>
                  </a:solidFill>
                </a:rPr>
                <a:t>大阪府市都市魅力戦略推進会議</a:t>
              </a:r>
              <a:endParaRPr lang="en-US" altLang="ja-JP" sz="800" dirty="0">
                <a:solidFill>
                  <a:schemeClr val="tx1"/>
                </a:solidFill>
              </a:endParaRPr>
            </a:p>
            <a:p>
              <a:pPr>
                <a:lnSpc>
                  <a:spcPts val="900"/>
                </a:lnSpc>
              </a:pPr>
              <a:r>
                <a:rPr lang="en-US" altLang="ja-JP" sz="800" strike="sngStrike" dirty="0" smtClean="0">
                  <a:solidFill>
                    <a:schemeClr val="tx1"/>
                  </a:solidFill>
                </a:rPr>
                <a:t>(</a:t>
              </a:r>
              <a:r>
                <a:rPr lang="en-US" altLang="ja-JP" sz="800" dirty="0" smtClean="0">
                  <a:solidFill>
                    <a:schemeClr val="tx1"/>
                  </a:solidFill>
                </a:rPr>
                <a:t>97) </a:t>
              </a:r>
              <a:r>
                <a:rPr lang="ja-JP" altLang="en-US" sz="800" dirty="0">
                  <a:solidFill>
                    <a:schemeClr val="tx1"/>
                  </a:solidFill>
                </a:rPr>
                <a:t>大阪府市新大学構想会議</a:t>
              </a:r>
              <a:endParaRPr lang="en-US" altLang="ja-JP" sz="800" dirty="0">
                <a:solidFill>
                  <a:schemeClr val="tx1"/>
                </a:solidFill>
              </a:endParaRPr>
            </a:p>
            <a:p>
              <a:pPr>
                <a:lnSpc>
                  <a:spcPts val="900"/>
                </a:lnSpc>
              </a:pPr>
              <a:r>
                <a:rPr lang="en-US" altLang="ja-JP" sz="800" dirty="0" smtClean="0">
                  <a:solidFill>
                    <a:schemeClr val="tx1"/>
                  </a:solidFill>
                </a:rPr>
                <a:t>(98) </a:t>
              </a:r>
              <a:r>
                <a:rPr lang="ja-JP" altLang="en-US" sz="800" dirty="0">
                  <a:solidFill>
                    <a:schemeClr val="tx1"/>
                  </a:solidFill>
                </a:rPr>
                <a:t>大阪府市エネルギー戦略会議</a:t>
              </a:r>
              <a:endParaRPr lang="en-US" altLang="ja-JP" sz="800" dirty="0">
                <a:solidFill>
                  <a:schemeClr val="tx1"/>
                </a:solidFill>
              </a:endParaRPr>
            </a:p>
            <a:p>
              <a:pPr>
                <a:lnSpc>
                  <a:spcPts val="900"/>
                </a:lnSpc>
              </a:pPr>
              <a:r>
                <a:rPr lang="en-US" altLang="ja-JP" sz="800" dirty="0" smtClean="0">
                  <a:solidFill>
                    <a:schemeClr val="tx1"/>
                  </a:solidFill>
                </a:rPr>
                <a:t>(99) </a:t>
              </a:r>
              <a:r>
                <a:rPr lang="ja-JP" altLang="en-US" sz="800" dirty="0">
                  <a:solidFill>
                    <a:schemeClr val="tx1"/>
                  </a:solidFill>
                </a:rPr>
                <a:t>大阪府市医療戦略会議</a:t>
              </a:r>
              <a:endParaRPr lang="en-US" altLang="ja-JP" sz="800" dirty="0">
                <a:solidFill>
                  <a:schemeClr val="tx1"/>
                </a:solidFill>
              </a:endParaRPr>
            </a:p>
            <a:p>
              <a:pPr>
                <a:lnSpc>
                  <a:spcPts val="900"/>
                </a:lnSpc>
              </a:pPr>
              <a:r>
                <a:rPr lang="en-US" altLang="ja-JP" sz="800" dirty="0" smtClean="0">
                  <a:solidFill>
                    <a:schemeClr val="tx1"/>
                  </a:solidFill>
                </a:rPr>
                <a:t>(</a:t>
              </a:r>
              <a:r>
                <a:rPr lang="en-US" altLang="ja-JP" sz="800" dirty="0">
                  <a:solidFill>
                    <a:schemeClr val="tx1"/>
                  </a:solidFill>
                </a:rPr>
                <a:t>100</a:t>
              </a:r>
              <a:r>
                <a:rPr lang="en-US" altLang="ja-JP" sz="800" dirty="0" smtClean="0">
                  <a:solidFill>
                    <a:schemeClr val="tx1"/>
                  </a:solidFill>
                </a:rPr>
                <a:t>) </a:t>
              </a:r>
              <a:r>
                <a:rPr lang="ja-JP" altLang="en-US" sz="800" dirty="0">
                  <a:solidFill>
                    <a:schemeClr val="tx1"/>
                  </a:solidFill>
                </a:rPr>
                <a:t>大阪府市規制改革会議</a:t>
              </a:r>
            </a:p>
          </p:txBody>
        </p:sp>
      </p:grpSp>
      <p:sp>
        <p:nvSpPr>
          <p:cNvPr id="68" name="角丸四角形 67"/>
          <p:cNvSpPr/>
          <p:nvPr/>
        </p:nvSpPr>
        <p:spPr>
          <a:xfrm>
            <a:off x="7111482" y="3981245"/>
            <a:ext cx="1872208" cy="936104"/>
          </a:xfrm>
          <a:prstGeom prst="roundRect">
            <a:avLst>
              <a:gd name="adj" fmla="val 5535"/>
            </a:avLst>
          </a:prstGeom>
          <a:solidFill>
            <a:schemeClr val="bg1"/>
          </a:solidFill>
          <a:ln w="127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0" bIns="36000" rtlCol="0" anchor="ctr"/>
          <a:lstStyle/>
          <a:p>
            <a:pPr>
              <a:lnSpc>
                <a:spcPts val="900"/>
              </a:lnSpc>
            </a:pPr>
            <a:r>
              <a:rPr lang="ja-JP" altLang="en-US" sz="800" b="1" dirty="0">
                <a:solidFill>
                  <a:schemeClr val="tx1"/>
                </a:solidFill>
              </a:rPr>
              <a:t>＜４．政策の刷新（福祉施策の再構築）＞</a:t>
            </a:r>
            <a:endParaRPr lang="en-US" altLang="ja-JP" sz="800" dirty="0">
              <a:solidFill>
                <a:schemeClr val="tx1"/>
              </a:solidFill>
            </a:endParaRPr>
          </a:p>
          <a:p>
            <a:pPr>
              <a:lnSpc>
                <a:spcPts val="900"/>
              </a:lnSpc>
            </a:pPr>
            <a:r>
              <a:rPr lang="en-US" altLang="ja-JP" sz="800" dirty="0" smtClean="0">
                <a:solidFill>
                  <a:schemeClr val="tx1"/>
                </a:solidFill>
              </a:rPr>
              <a:t>(69) </a:t>
            </a:r>
            <a:r>
              <a:rPr lang="ja-JP" altLang="en-US" sz="800" dirty="0">
                <a:solidFill>
                  <a:schemeClr val="tx1"/>
                </a:solidFill>
              </a:rPr>
              <a:t>特別養護老人ホーム待機者の解消</a:t>
            </a:r>
          </a:p>
          <a:p>
            <a:pPr>
              <a:lnSpc>
                <a:spcPts val="900"/>
              </a:lnSpc>
            </a:pPr>
            <a:r>
              <a:rPr lang="en-US" altLang="ja-JP" sz="800" dirty="0" smtClean="0">
                <a:solidFill>
                  <a:schemeClr val="tx1"/>
                </a:solidFill>
              </a:rPr>
              <a:t>(</a:t>
            </a:r>
            <a:r>
              <a:rPr lang="en-US" altLang="ja-JP" sz="800" dirty="0">
                <a:solidFill>
                  <a:schemeClr val="tx1"/>
                </a:solidFill>
              </a:rPr>
              <a:t>70</a:t>
            </a:r>
            <a:r>
              <a:rPr lang="en-US" altLang="ja-JP" sz="800" dirty="0" smtClean="0">
                <a:solidFill>
                  <a:schemeClr val="tx1"/>
                </a:solidFill>
              </a:rPr>
              <a:t>) </a:t>
            </a:r>
            <a:r>
              <a:rPr lang="ja-JP" altLang="en-US" sz="800" dirty="0">
                <a:solidFill>
                  <a:schemeClr val="tx1"/>
                </a:solidFill>
              </a:rPr>
              <a:t>認知症高齢者等支援の充実</a:t>
            </a:r>
          </a:p>
          <a:p>
            <a:pPr>
              <a:lnSpc>
                <a:spcPts val="900"/>
              </a:lnSpc>
            </a:pPr>
            <a:r>
              <a:rPr lang="en-US" altLang="ja-JP" sz="800" dirty="0" smtClean="0">
                <a:solidFill>
                  <a:schemeClr val="tx1"/>
                </a:solidFill>
              </a:rPr>
              <a:t>(</a:t>
            </a:r>
            <a:r>
              <a:rPr lang="en-US" altLang="ja-JP" sz="800" dirty="0">
                <a:solidFill>
                  <a:schemeClr val="tx1"/>
                </a:solidFill>
              </a:rPr>
              <a:t>71</a:t>
            </a:r>
            <a:r>
              <a:rPr lang="en-US" altLang="ja-JP" sz="800" dirty="0" smtClean="0">
                <a:solidFill>
                  <a:schemeClr val="tx1"/>
                </a:solidFill>
              </a:rPr>
              <a:t>) </a:t>
            </a:r>
            <a:r>
              <a:rPr lang="ja-JP" altLang="en-US" sz="800" dirty="0">
                <a:solidFill>
                  <a:schemeClr val="tx1"/>
                </a:solidFill>
              </a:rPr>
              <a:t>発達障がい者支援体制の構築</a:t>
            </a:r>
          </a:p>
          <a:p>
            <a:pPr>
              <a:lnSpc>
                <a:spcPts val="900"/>
              </a:lnSpc>
            </a:pPr>
            <a:r>
              <a:rPr lang="en-US" altLang="ja-JP" sz="800" dirty="0" smtClean="0">
                <a:solidFill>
                  <a:schemeClr val="tx1"/>
                </a:solidFill>
              </a:rPr>
              <a:t>(72) </a:t>
            </a:r>
            <a:r>
              <a:rPr lang="ja-JP" altLang="en-US" sz="800" dirty="0">
                <a:solidFill>
                  <a:schemeClr val="tx1"/>
                </a:solidFill>
              </a:rPr>
              <a:t>重症心身障がい児者支援の充実</a:t>
            </a:r>
          </a:p>
          <a:p>
            <a:pPr>
              <a:lnSpc>
                <a:spcPts val="900"/>
              </a:lnSpc>
            </a:pPr>
            <a:r>
              <a:rPr lang="en-US" altLang="ja-JP" sz="800" dirty="0" smtClean="0">
                <a:solidFill>
                  <a:schemeClr val="tx1"/>
                </a:solidFill>
              </a:rPr>
              <a:t>(73)</a:t>
            </a:r>
            <a:r>
              <a:rPr lang="ja-JP" altLang="en-US" sz="800" dirty="0" smtClean="0">
                <a:solidFill>
                  <a:schemeClr val="tx1"/>
                </a:solidFill>
              </a:rPr>
              <a:t> </a:t>
            </a:r>
            <a:r>
              <a:rPr lang="ja-JP" altLang="en-US" sz="800" dirty="0">
                <a:solidFill>
                  <a:schemeClr val="tx1"/>
                </a:solidFill>
              </a:rPr>
              <a:t>福祉施策推進パイロット事業</a:t>
            </a:r>
          </a:p>
          <a:p>
            <a:pPr>
              <a:lnSpc>
                <a:spcPts val="900"/>
              </a:lnSpc>
            </a:pPr>
            <a:r>
              <a:rPr lang="en-US" altLang="ja-JP" sz="800" dirty="0" smtClean="0">
                <a:solidFill>
                  <a:schemeClr val="tx1"/>
                </a:solidFill>
              </a:rPr>
              <a:t>(74) </a:t>
            </a:r>
            <a:r>
              <a:rPr lang="ja-JP" altLang="en-US" sz="800" dirty="0">
                <a:solidFill>
                  <a:schemeClr val="tx1"/>
                </a:solidFill>
              </a:rPr>
              <a:t>「ごみ屋敷」対策</a:t>
            </a:r>
          </a:p>
        </p:txBody>
      </p:sp>
      <p:sp>
        <p:nvSpPr>
          <p:cNvPr id="69" name="角丸四角形 68"/>
          <p:cNvSpPr/>
          <p:nvPr/>
        </p:nvSpPr>
        <p:spPr>
          <a:xfrm>
            <a:off x="7122084" y="4962780"/>
            <a:ext cx="1872208" cy="521742"/>
          </a:xfrm>
          <a:prstGeom prst="roundRect">
            <a:avLst>
              <a:gd name="adj" fmla="val 0"/>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72000" rIns="36000" bIns="36000" rtlCol="0" anchor="ctr"/>
          <a:lstStyle/>
          <a:p>
            <a:pPr>
              <a:lnSpc>
                <a:spcPts val="900"/>
              </a:lnSpc>
            </a:pPr>
            <a:r>
              <a:rPr lang="ja-JP" altLang="en-US" sz="800" b="1" dirty="0">
                <a:solidFill>
                  <a:schemeClr val="tx1"/>
                </a:solidFill>
              </a:rPr>
              <a:t>＜５．府市連携（組織統合）＞</a:t>
            </a:r>
            <a:endParaRPr lang="en-US" altLang="ja-JP" sz="800" b="1" dirty="0">
              <a:solidFill>
                <a:schemeClr val="tx1"/>
              </a:solidFill>
            </a:endParaRPr>
          </a:p>
          <a:p>
            <a:pPr marL="85725" indent="-85725">
              <a:lnSpc>
                <a:spcPts val="900"/>
              </a:lnSpc>
            </a:pPr>
            <a:r>
              <a:rPr lang="en-US" altLang="ja-JP" sz="800" dirty="0" smtClean="0">
                <a:solidFill>
                  <a:schemeClr val="tx1"/>
                </a:solidFill>
              </a:rPr>
              <a:t>(75)</a:t>
            </a:r>
            <a:r>
              <a:rPr lang="ja-JP" altLang="en-US" sz="800" dirty="0" smtClean="0">
                <a:solidFill>
                  <a:schemeClr val="tx1"/>
                </a:solidFill>
              </a:rPr>
              <a:t> 大阪急性期</a:t>
            </a:r>
            <a:r>
              <a:rPr lang="ja-JP" altLang="en-US" sz="800" dirty="0">
                <a:solidFill>
                  <a:schemeClr val="tx1"/>
                </a:solidFill>
              </a:rPr>
              <a:t>・総合医療</a:t>
            </a:r>
            <a:r>
              <a:rPr lang="ja-JP" altLang="en-US" sz="800" dirty="0" smtClean="0">
                <a:solidFill>
                  <a:schemeClr val="tx1"/>
                </a:solidFill>
              </a:rPr>
              <a:t>センター</a:t>
            </a:r>
            <a:endParaRPr lang="en-US" altLang="ja-JP" sz="800" dirty="0" smtClean="0">
              <a:solidFill>
                <a:schemeClr val="tx1"/>
              </a:solidFill>
            </a:endParaRPr>
          </a:p>
          <a:p>
            <a:pPr marL="85725" indent="-85725">
              <a:lnSpc>
                <a:spcPts val="900"/>
              </a:lnSpc>
            </a:pPr>
            <a:r>
              <a:rPr lang="ja-JP" altLang="en-US" sz="800" dirty="0">
                <a:solidFill>
                  <a:schemeClr val="tx1"/>
                </a:solidFill>
              </a:rPr>
              <a:t>　</a:t>
            </a:r>
            <a:r>
              <a:rPr lang="ja-JP" altLang="en-US" sz="800" dirty="0" smtClean="0">
                <a:solidFill>
                  <a:schemeClr val="tx1"/>
                </a:solidFill>
              </a:rPr>
              <a:t>　 ／</a:t>
            </a:r>
            <a:r>
              <a:rPr lang="ja-JP" altLang="en-US" sz="800" dirty="0">
                <a:solidFill>
                  <a:schemeClr val="tx1"/>
                </a:solidFill>
              </a:rPr>
              <a:t>市立住吉市民病院</a:t>
            </a:r>
          </a:p>
        </p:txBody>
      </p:sp>
      <p:sp>
        <p:nvSpPr>
          <p:cNvPr id="56" name="角丸四角形 55"/>
          <p:cNvSpPr/>
          <p:nvPr/>
        </p:nvSpPr>
        <p:spPr>
          <a:xfrm>
            <a:off x="3320186" y="4858273"/>
            <a:ext cx="1734774" cy="1739079"/>
          </a:xfrm>
          <a:prstGeom prst="roundRect">
            <a:avLst>
              <a:gd name="adj" fmla="val 0"/>
            </a:avLst>
          </a:prstGeom>
          <a:noFill/>
          <a:ln w="0">
            <a:no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a:lnSpc>
                <a:spcPts val="1000"/>
              </a:lnSpc>
            </a:pPr>
            <a:r>
              <a:rPr lang="en-US" altLang="ja-JP" sz="800" dirty="0">
                <a:solidFill>
                  <a:schemeClr val="tx1"/>
                </a:solidFill>
              </a:rPr>
              <a:t>(</a:t>
            </a:r>
            <a:r>
              <a:rPr lang="en-US" altLang="ja-JP" sz="800" dirty="0" smtClean="0">
                <a:solidFill>
                  <a:schemeClr val="tx1"/>
                </a:solidFill>
              </a:rPr>
              <a:t>39) </a:t>
            </a:r>
            <a:r>
              <a:rPr lang="ja-JP" altLang="en-US" sz="800" dirty="0">
                <a:solidFill>
                  <a:schemeClr val="tx1"/>
                </a:solidFill>
              </a:rPr>
              <a:t>新公会計制度の導入</a:t>
            </a:r>
          </a:p>
          <a:p>
            <a:pPr>
              <a:lnSpc>
                <a:spcPts val="1000"/>
              </a:lnSpc>
            </a:pPr>
            <a:r>
              <a:rPr lang="en-US" altLang="ja-JP" sz="800" dirty="0" smtClean="0">
                <a:solidFill>
                  <a:schemeClr val="tx1"/>
                </a:solidFill>
              </a:rPr>
              <a:t>(</a:t>
            </a:r>
            <a:r>
              <a:rPr lang="en-US" altLang="ja-JP" sz="800" dirty="0">
                <a:solidFill>
                  <a:schemeClr val="tx1"/>
                </a:solidFill>
              </a:rPr>
              <a:t>40</a:t>
            </a:r>
            <a:r>
              <a:rPr lang="en-US" altLang="ja-JP" sz="800" dirty="0" smtClean="0">
                <a:solidFill>
                  <a:schemeClr val="tx1"/>
                </a:solidFill>
              </a:rPr>
              <a:t>) </a:t>
            </a:r>
            <a:r>
              <a:rPr lang="ja-JP" altLang="en-US" sz="800" dirty="0">
                <a:solidFill>
                  <a:schemeClr val="tx1"/>
                </a:solidFill>
              </a:rPr>
              <a:t>市税・使用料の減免措置の</a:t>
            </a:r>
            <a:endParaRPr lang="en-US" altLang="ja-JP" sz="800" dirty="0">
              <a:solidFill>
                <a:schemeClr val="tx1"/>
              </a:solidFill>
            </a:endParaRPr>
          </a:p>
          <a:p>
            <a:pPr>
              <a:lnSpc>
                <a:spcPts val="1000"/>
              </a:lnSpc>
            </a:pPr>
            <a:r>
              <a:rPr lang="ja-JP" altLang="en-US" sz="800" dirty="0">
                <a:solidFill>
                  <a:schemeClr val="tx1"/>
                </a:solidFill>
              </a:rPr>
              <a:t>　　</a:t>
            </a:r>
            <a:r>
              <a:rPr lang="ja-JP" altLang="en-US" sz="800" dirty="0" smtClean="0">
                <a:solidFill>
                  <a:schemeClr val="tx1"/>
                </a:solidFill>
              </a:rPr>
              <a:t>  見直し</a:t>
            </a:r>
            <a:endParaRPr lang="ja-JP" altLang="en-US" sz="800" dirty="0">
              <a:solidFill>
                <a:schemeClr val="tx1"/>
              </a:solidFill>
            </a:endParaRPr>
          </a:p>
          <a:p>
            <a:pPr>
              <a:lnSpc>
                <a:spcPts val="1000"/>
              </a:lnSpc>
            </a:pPr>
            <a:r>
              <a:rPr lang="en-US" altLang="ja-JP" sz="800" dirty="0" smtClean="0">
                <a:solidFill>
                  <a:schemeClr val="tx1"/>
                </a:solidFill>
              </a:rPr>
              <a:t>(</a:t>
            </a:r>
            <a:r>
              <a:rPr lang="en-US" altLang="ja-JP" sz="800" dirty="0">
                <a:solidFill>
                  <a:schemeClr val="tx1"/>
                </a:solidFill>
              </a:rPr>
              <a:t>41</a:t>
            </a:r>
            <a:r>
              <a:rPr lang="en-US" altLang="ja-JP" sz="800" dirty="0" smtClean="0">
                <a:solidFill>
                  <a:schemeClr val="tx1"/>
                </a:solidFill>
              </a:rPr>
              <a:t>) </a:t>
            </a:r>
            <a:r>
              <a:rPr lang="ja-JP" altLang="en-US" sz="800" dirty="0">
                <a:solidFill>
                  <a:schemeClr val="tx1"/>
                </a:solidFill>
              </a:rPr>
              <a:t>外郭団体数の削減、</a:t>
            </a:r>
            <a:endParaRPr lang="en-US" altLang="ja-JP" sz="800" dirty="0">
              <a:solidFill>
                <a:schemeClr val="tx1"/>
              </a:solidFill>
            </a:endParaRPr>
          </a:p>
          <a:p>
            <a:pPr>
              <a:lnSpc>
                <a:spcPts val="1000"/>
              </a:lnSpc>
            </a:pPr>
            <a:r>
              <a:rPr lang="ja-JP" altLang="en-US" sz="800" dirty="0">
                <a:solidFill>
                  <a:schemeClr val="tx1"/>
                </a:solidFill>
              </a:rPr>
              <a:t>　　  </a:t>
            </a:r>
            <a:r>
              <a:rPr lang="en-US" altLang="ja-JP" sz="800" dirty="0" smtClean="0">
                <a:solidFill>
                  <a:schemeClr val="tx1"/>
                </a:solidFill>
              </a:rPr>
              <a:t>OB</a:t>
            </a:r>
            <a:r>
              <a:rPr lang="ja-JP" altLang="en-US" sz="800" dirty="0">
                <a:solidFill>
                  <a:schemeClr val="tx1"/>
                </a:solidFill>
              </a:rPr>
              <a:t>再就職の適正化</a:t>
            </a:r>
          </a:p>
          <a:p>
            <a:pPr>
              <a:lnSpc>
                <a:spcPts val="1000"/>
              </a:lnSpc>
            </a:pPr>
            <a:r>
              <a:rPr lang="en-US" altLang="ja-JP" sz="800" dirty="0" smtClean="0">
                <a:solidFill>
                  <a:schemeClr val="tx1"/>
                </a:solidFill>
              </a:rPr>
              <a:t>(42) </a:t>
            </a:r>
            <a:r>
              <a:rPr lang="ja-JP" altLang="en-US" sz="800" dirty="0">
                <a:solidFill>
                  <a:schemeClr val="tx1"/>
                </a:solidFill>
              </a:rPr>
              <a:t>外郭団体との随意契約の削減</a:t>
            </a:r>
          </a:p>
          <a:p>
            <a:pPr>
              <a:lnSpc>
                <a:spcPts val="1000"/>
              </a:lnSpc>
            </a:pPr>
            <a:r>
              <a:rPr lang="en-US" altLang="ja-JP" sz="800" dirty="0" smtClean="0">
                <a:solidFill>
                  <a:schemeClr val="tx1"/>
                </a:solidFill>
              </a:rPr>
              <a:t>(43) </a:t>
            </a:r>
            <a:r>
              <a:rPr lang="ja-JP" altLang="en-US" sz="800" dirty="0">
                <a:solidFill>
                  <a:schemeClr val="tx1"/>
                </a:solidFill>
              </a:rPr>
              <a:t>長期未着手の都市計画道路・</a:t>
            </a:r>
            <a:endParaRPr lang="en-US" altLang="ja-JP" sz="800" dirty="0">
              <a:solidFill>
                <a:schemeClr val="tx1"/>
              </a:solidFill>
            </a:endParaRPr>
          </a:p>
          <a:p>
            <a:pPr>
              <a:lnSpc>
                <a:spcPts val="1000"/>
              </a:lnSpc>
            </a:pPr>
            <a:r>
              <a:rPr lang="ja-JP" altLang="en-US" sz="800" dirty="0">
                <a:solidFill>
                  <a:schemeClr val="tx1"/>
                </a:solidFill>
              </a:rPr>
              <a:t>　　</a:t>
            </a:r>
            <a:r>
              <a:rPr lang="ja-JP" altLang="en-US" sz="800" dirty="0" smtClean="0">
                <a:solidFill>
                  <a:schemeClr val="tx1"/>
                </a:solidFill>
              </a:rPr>
              <a:t>  公園</a:t>
            </a:r>
            <a:r>
              <a:rPr lang="ja-JP" altLang="en-US" sz="800" dirty="0">
                <a:solidFill>
                  <a:schemeClr val="tx1"/>
                </a:solidFill>
              </a:rPr>
              <a:t>・緑地等の見直し</a:t>
            </a:r>
            <a:endParaRPr lang="en-US" altLang="ja-JP" sz="800" dirty="0">
              <a:solidFill>
                <a:schemeClr val="tx1"/>
              </a:solidFill>
            </a:endParaRPr>
          </a:p>
          <a:p>
            <a:pPr>
              <a:lnSpc>
                <a:spcPts val="1000"/>
              </a:lnSpc>
            </a:pPr>
            <a:r>
              <a:rPr lang="en-US" altLang="ja-JP" sz="800" dirty="0" smtClean="0">
                <a:solidFill>
                  <a:schemeClr val="tx1"/>
                </a:solidFill>
              </a:rPr>
              <a:t>(44) </a:t>
            </a:r>
            <a:r>
              <a:rPr lang="ja-JP" altLang="en-US" sz="800" dirty="0">
                <a:solidFill>
                  <a:schemeClr val="tx1"/>
                </a:solidFill>
              </a:rPr>
              <a:t>条例・審査基準の見直し</a:t>
            </a:r>
            <a:endParaRPr lang="en-US" altLang="ja-JP" sz="800" dirty="0">
              <a:solidFill>
                <a:schemeClr val="tx1"/>
              </a:solidFill>
            </a:endParaRPr>
          </a:p>
          <a:p>
            <a:pPr>
              <a:lnSpc>
                <a:spcPts val="1000"/>
              </a:lnSpc>
            </a:pPr>
            <a:r>
              <a:rPr lang="en-US" altLang="ja-JP" sz="800" dirty="0">
                <a:solidFill>
                  <a:schemeClr val="tx1"/>
                </a:solidFill>
              </a:rPr>
              <a:t>(</a:t>
            </a:r>
            <a:r>
              <a:rPr lang="en-US" altLang="ja-JP" sz="800" dirty="0" smtClean="0">
                <a:solidFill>
                  <a:schemeClr val="tx1"/>
                </a:solidFill>
              </a:rPr>
              <a:t>45) </a:t>
            </a:r>
            <a:r>
              <a:rPr lang="ja-JP" altLang="en-US" sz="800" dirty="0">
                <a:solidFill>
                  <a:schemeClr val="tx1"/>
                </a:solidFill>
              </a:rPr>
              <a:t>市政情報の見える化</a:t>
            </a:r>
            <a:endParaRPr lang="en-US" altLang="ja-JP" sz="800" dirty="0">
              <a:solidFill>
                <a:schemeClr val="tx1"/>
              </a:solidFill>
            </a:endParaRPr>
          </a:p>
          <a:p>
            <a:pPr>
              <a:lnSpc>
                <a:spcPts val="1000"/>
              </a:lnSpc>
            </a:pPr>
            <a:r>
              <a:rPr lang="ja-JP" altLang="en-US" sz="800" dirty="0">
                <a:solidFill>
                  <a:schemeClr val="tx1"/>
                </a:solidFill>
              </a:rPr>
              <a:t>　　   （オープン市役所）</a:t>
            </a:r>
          </a:p>
          <a:p>
            <a:pPr>
              <a:lnSpc>
                <a:spcPts val="1000"/>
              </a:lnSpc>
            </a:pPr>
            <a:r>
              <a:rPr lang="en-US" altLang="ja-JP" sz="800" dirty="0">
                <a:solidFill>
                  <a:schemeClr val="tx1"/>
                </a:solidFill>
              </a:rPr>
              <a:t>(</a:t>
            </a:r>
            <a:r>
              <a:rPr lang="en-US" altLang="ja-JP" sz="800" dirty="0" smtClean="0">
                <a:solidFill>
                  <a:schemeClr val="tx1"/>
                </a:solidFill>
              </a:rPr>
              <a:t>46) </a:t>
            </a:r>
            <a:r>
              <a:rPr lang="ja-JP" altLang="en-US" sz="800" dirty="0">
                <a:solidFill>
                  <a:schemeClr val="tx1"/>
                </a:solidFill>
              </a:rPr>
              <a:t>意思決定の見える</a:t>
            </a:r>
            <a:r>
              <a:rPr lang="ja-JP" altLang="en-US" sz="800" dirty="0" smtClean="0">
                <a:solidFill>
                  <a:schemeClr val="tx1"/>
                </a:solidFill>
              </a:rPr>
              <a:t>化（</a:t>
            </a:r>
            <a:r>
              <a:rPr lang="ja-JP" altLang="en-US" sz="800" dirty="0">
                <a:solidFill>
                  <a:schemeClr val="tx1"/>
                </a:solidFill>
              </a:rPr>
              <a:t>戦略会議）</a:t>
            </a:r>
          </a:p>
        </p:txBody>
      </p:sp>
      <p:sp>
        <p:nvSpPr>
          <p:cNvPr id="49" name="正方形/長方形 48"/>
          <p:cNvSpPr/>
          <p:nvPr/>
        </p:nvSpPr>
        <p:spPr>
          <a:xfrm>
            <a:off x="3329725" y="3572807"/>
            <a:ext cx="1620455" cy="805564"/>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en-US" altLang="ja-JP" sz="800" b="1" dirty="0">
                <a:solidFill>
                  <a:schemeClr val="tx1"/>
                </a:solidFill>
                <a:latin typeface="+mn-ea"/>
              </a:rPr>
              <a:t>15</a:t>
            </a:r>
            <a:r>
              <a:rPr lang="ja-JP" altLang="en-US" sz="800" b="1" dirty="0" smtClean="0">
                <a:solidFill>
                  <a:schemeClr val="tx1"/>
                </a:solidFill>
                <a:latin typeface="+mn-ea"/>
              </a:rPr>
              <a:t>．</a:t>
            </a:r>
            <a:r>
              <a:rPr lang="ja-JP" altLang="en-US" sz="800" b="1" dirty="0">
                <a:solidFill>
                  <a:schemeClr val="tx1"/>
                </a:solidFill>
              </a:rPr>
              <a:t>府市連携（組織統合）＞</a:t>
            </a:r>
            <a:endParaRPr lang="en-US" altLang="ja-JP" sz="800" b="1" dirty="0">
              <a:solidFill>
                <a:schemeClr val="tx1"/>
              </a:solidFill>
            </a:endParaRPr>
          </a:p>
          <a:p>
            <a:pPr marL="85725" indent="-85725">
              <a:lnSpc>
                <a:spcPts val="900"/>
              </a:lnSpc>
            </a:pPr>
            <a:r>
              <a:rPr lang="en-US" altLang="ja-JP" sz="800" dirty="0">
                <a:solidFill>
                  <a:schemeClr val="tx1"/>
                </a:solidFill>
                <a:ea typeface="ＭＳ Ｐゴシック" panose="020B0600070205080204" pitchFamily="50" charset="-128"/>
              </a:rPr>
              <a:t>(</a:t>
            </a:r>
            <a:r>
              <a:rPr lang="en-US" altLang="ja-JP" sz="800" dirty="0" smtClean="0">
                <a:solidFill>
                  <a:schemeClr val="tx1"/>
                </a:solidFill>
                <a:ea typeface="ＭＳ Ｐゴシック" panose="020B0600070205080204" pitchFamily="50" charset="-128"/>
              </a:rPr>
              <a:t>35)</a:t>
            </a:r>
            <a:r>
              <a:rPr lang="zh-TW" altLang="en-US" sz="800" dirty="0">
                <a:solidFill>
                  <a:schemeClr val="tx1"/>
                </a:solidFill>
                <a:latin typeface="ＭＳ Ｐゴシック" panose="020B0600070205080204" pitchFamily="50" charset="-128"/>
                <a:ea typeface="ＭＳ Ｐゴシック" panose="020B0600070205080204" pitchFamily="50" charset="-128"/>
              </a:rPr>
              <a:t>大阪府中小企業信用保証</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協会</a:t>
            </a:r>
            <a:endParaRPr lang="en-US" altLang="zh-TW" sz="800" dirty="0" smtClean="0">
              <a:solidFill>
                <a:schemeClr val="tx1"/>
              </a:solidFill>
              <a:latin typeface="ＭＳ Ｐゴシック" panose="020B0600070205080204" pitchFamily="50" charset="-128"/>
              <a:ea typeface="ＭＳ Ｐゴシック" panose="020B0600070205080204" pitchFamily="50" charset="-128"/>
            </a:endParaRPr>
          </a:p>
          <a:p>
            <a:pPr marL="85725" indent="-85725">
              <a:lnSpc>
                <a:spcPts val="900"/>
              </a:lnSpc>
            </a:pPr>
            <a:r>
              <a:rPr lang="ja-JP" altLang="en-US" sz="800" dirty="0">
                <a:solidFill>
                  <a:schemeClr val="tx1"/>
                </a:solidFill>
                <a:latin typeface="ＭＳ Ｐゴシック" panose="020B0600070205080204" pitchFamily="50" charset="-128"/>
                <a:ea typeface="ＭＳ Ｐゴシック" panose="020B0600070205080204" pitchFamily="50" charset="-128"/>
              </a:rPr>
              <a:t>　</a:t>
            </a:r>
            <a:r>
              <a:rPr lang="ja-JP" altLang="en-US" sz="800" dirty="0" smtClean="0">
                <a:solidFill>
                  <a:schemeClr val="tx1"/>
                </a:solidFill>
                <a:latin typeface="ＭＳ Ｐゴシック" panose="020B0600070205080204" pitchFamily="50" charset="-128"/>
                <a:ea typeface="ＭＳ Ｐゴシック" panose="020B0600070205080204" pitchFamily="50" charset="-128"/>
              </a:rPr>
              <a:t>　 </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a:t>
            </a:r>
            <a:r>
              <a:rPr lang="zh-TW" altLang="en-US" sz="800" dirty="0">
                <a:solidFill>
                  <a:schemeClr val="tx1"/>
                </a:solidFill>
                <a:latin typeface="ＭＳ Ｐゴシック" panose="020B0600070205080204" pitchFamily="50" charset="-128"/>
                <a:ea typeface="ＭＳ Ｐゴシック" panose="020B0600070205080204" pitchFamily="50" charset="-128"/>
              </a:rPr>
              <a:t>大阪市信用保証</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協会</a:t>
            </a:r>
            <a:endParaRPr lang="en-US" altLang="zh-TW" sz="800" dirty="0" smtClean="0">
              <a:solidFill>
                <a:schemeClr val="tx1"/>
              </a:solidFill>
              <a:latin typeface="ＭＳ Ｐゴシック" panose="020B0600070205080204" pitchFamily="50" charset="-128"/>
              <a:ea typeface="ＭＳ Ｐゴシック" panose="020B0600070205080204" pitchFamily="50" charset="-128"/>
            </a:endParaRPr>
          </a:p>
          <a:p>
            <a:pPr marL="85725" indent="-85725">
              <a:lnSpc>
                <a:spcPts val="900"/>
              </a:lnSpc>
            </a:pPr>
            <a:r>
              <a:rPr lang="en-US" altLang="ja-JP" sz="800" dirty="0" smtClean="0">
                <a:solidFill>
                  <a:schemeClr val="tx1"/>
                </a:solidFill>
                <a:ea typeface="ＭＳ Ｐゴシック" panose="020B0600070205080204" pitchFamily="50" charset="-128"/>
              </a:rPr>
              <a:t>(36)</a:t>
            </a:r>
            <a:r>
              <a:rPr lang="ja-JP" altLang="en-US" sz="800" dirty="0" smtClean="0">
                <a:solidFill>
                  <a:schemeClr val="tx1"/>
                </a:solidFill>
                <a:ea typeface="ＭＳ Ｐゴシック" panose="020B0600070205080204" pitchFamily="50" charset="-128"/>
              </a:rPr>
              <a:t> </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大阪</a:t>
            </a:r>
            <a:r>
              <a:rPr lang="zh-TW" altLang="en-US" sz="800" dirty="0">
                <a:solidFill>
                  <a:schemeClr val="tx1"/>
                </a:solidFill>
                <a:latin typeface="ＭＳ Ｐゴシック" panose="020B0600070205080204" pitchFamily="50" charset="-128"/>
                <a:ea typeface="ＭＳ Ｐゴシック" panose="020B0600070205080204" pitchFamily="50" charset="-128"/>
              </a:rPr>
              <a:t>府立公衆衛生研究所</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a:t>
            </a:r>
            <a:endParaRPr lang="en-US" altLang="zh-TW" sz="800" dirty="0" smtClean="0">
              <a:solidFill>
                <a:schemeClr val="tx1"/>
              </a:solidFill>
              <a:latin typeface="ＭＳ Ｐゴシック" panose="020B0600070205080204" pitchFamily="50" charset="-128"/>
              <a:ea typeface="ＭＳ Ｐゴシック" panose="020B0600070205080204" pitchFamily="50" charset="-128"/>
            </a:endParaRPr>
          </a:p>
          <a:p>
            <a:pPr marL="85725" indent="-85725">
              <a:lnSpc>
                <a:spcPts val="900"/>
              </a:lnSpc>
            </a:pPr>
            <a:r>
              <a:rPr lang="ja-JP" altLang="en-US" sz="800" dirty="0">
                <a:solidFill>
                  <a:schemeClr val="tx1"/>
                </a:solidFill>
                <a:latin typeface="ＭＳ Ｐゴシック" panose="020B0600070205080204" pitchFamily="50" charset="-128"/>
                <a:ea typeface="ＭＳ Ｐゴシック" panose="020B0600070205080204" pitchFamily="50" charset="-128"/>
              </a:rPr>
              <a:t>　</a:t>
            </a:r>
            <a:r>
              <a:rPr lang="ja-JP" altLang="en-US" sz="800" dirty="0" smtClean="0">
                <a:solidFill>
                  <a:schemeClr val="tx1"/>
                </a:solidFill>
                <a:latin typeface="ＭＳ Ｐゴシック" panose="020B0600070205080204" pitchFamily="50" charset="-128"/>
                <a:ea typeface="ＭＳ Ｐゴシック" panose="020B0600070205080204" pitchFamily="50" charset="-128"/>
              </a:rPr>
              <a:t>　 </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大阪</a:t>
            </a:r>
            <a:r>
              <a:rPr lang="zh-TW" altLang="en-US" sz="800" dirty="0">
                <a:solidFill>
                  <a:schemeClr val="tx1"/>
                </a:solidFill>
                <a:latin typeface="ＭＳ Ｐゴシック" panose="020B0600070205080204" pitchFamily="50" charset="-128"/>
                <a:ea typeface="ＭＳ Ｐゴシック" panose="020B0600070205080204" pitchFamily="50" charset="-128"/>
              </a:rPr>
              <a:t>市立環境科学</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研究所</a:t>
            </a:r>
            <a:endParaRPr lang="en-US" altLang="zh-TW" sz="800" dirty="0" smtClean="0">
              <a:solidFill>
                <a:schemeClr val="tx1"/>
              </a:solidFill>
              <a:latin typeface="ＭＳ Ｐゴシック" panose="020B0600070205080204" pitchFamily="50" charset="-128"/>
              <a:ea typeface="ＭＳ Ｐゴシック" panose="020B0600070205080204" pitchFamily="50" charset="-128"/>
            </a:endParaRPr>
          </a:p>
          <a:p>
            <a:pPr marL="85725" indent="-85725">
              <a:lnSpc>
                <a:spcPts val="900"/>
              </a:lnSpc>
            </a:pPr>
            <a:r>
              <a:rPr lang="en-US" altLang="ja-JP" sz="800" dirty="0" smtClean="0">
                <a:solidFill>
                  <a:schemeClr val="tx1"/>
                </a:solidFill>
              </a:rPr>
              <a:t>(37)</a:t>
            </a:r>
            <a:r>
              <a:rPr lang="ja-JP" altLang="en-US" sz="800" dirty="0" smtClean="0">
                <a:solidFill>
                  <a:schemeClr val="tx1"/>
                </a:solidFill>
              </a:rPr>
              <a:t> 府立消防学校／市立消防学校</a:t>
            </a:r>
            <a:endParaRPr lang="en-US" altLang="ja-JP" sz="800" strike="sngStrike" dirty="0">
              <a:solidFill>
                <a:schemeClr val="tx1"/>
              </a:solidFill>
            </a:endParaRPr>
          </a:p>
        </p:txBody>
      </p:sp>
      <p:sp>
        <p:nvSpPr>
          <p:cNvPr id="52" name="正方形/長方形 51"/>
          <p:cNvSpPr/>
          <p:nvPr/>
        </p:nvSpPr>
        <p:spPr>
          <a:xfrm>
            <a:off x="3320186" y="4437112"/>
            <a:ext cx="1620456" cy="348825"/>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a:solidFill>
                  <a:schemeClr val="tx1"/>
                </a:solidFill>
              </a:rPr>
              <a:t>＜</a:t>
            </a:r>
            <a:r>
              <a:rPr lang="en-US" altLang="ja-JP" sz="800" b="1" dirty="0" smtClean="0">
                <a:solidFill>
                  <a:schemeClr val="tx1"/>
                </a:solidFill>
                <a:latin typeface="+mn-ea"/>
              </a:rPr>
              <a:t>16</a:t>
            </a:r>
            <a:r>
              <a:rPr lang="ja-JP" altLang="en-US" sz="800" b="1" dirty="0" smtClean="0">
                <a:solidFill>
                  <a:schemeClr val="tx1"/>
                </a:solidFill>
                <a:latin typeface="+mn-ea"/>
              </a:rPr>
              <a:t>．</a:t>
            </a:r>
            <a:r>
              <a:rPr lang="ja-JP" altLang="en-US" sz="800" b="1" dirty="0">
                <a:solidFill>
                  <a:schemeClr val="tx1"/>
                </a:solidFill>
                <a:latin typeface="+mn-ea"/>
              </a:rPr>
              <a:t>府</a:t>
            </a:r>
            <a:r>
              <a:rPr lang="ja-JP" altLang="en-US" sz="800" b="1" dirty="0">
                <a:solidFill>
                  <a:schemeClr val="tx1"/>
                </a:solidFill>
              </a:rPr>
              <a:t>市連携（事業連携）＞</a:t>
            </a:r>
          </a:p>
          <a:p>
            <a:pPr marL="85725" indent="-85725">
              <a:lnSpc>
                <a:spcPts val="900"/>
              </a:lnSpc>
            </a:pPr>
            <a:r>
              <a:rPr lang="en-US" altLang="ja-JP" sz="800" dirty="0">
                <a:solidFill>
                  <a:schemeClr val="tx1"/>
                </a:solidFill>
              </a:rPr>
              <a:t>(</a:t>
            </a:r>
            <a:r>
              <a:rPr lang="en-US" altLang="ja-JP" sz="800" dirty="0" smtClean="0">
                <a:solidFill>
                  <a:schemeClr val="tx1"/>
                </a:solidFill>
              </a:rPr>
              <a:t>38)</a:t>
            </a:r>
            <a:r>
              <a:rPr lang="ja-JP" altLang="en-US" sz="800" dirty="0" smtClean="0">
                <a:solidFill>
                  <a:schemeClr val="tx1"/>
                </a:solidFill>
              </a:rPr>
              <a:t> 府営</a:t>
            </a:r>
            <a:r>
              <a:rPr lang="ja-JP" altLang="en-US" sz="800" dirty="0">
                <a:solidFill>
                  <a:schemeClr val="tx1"/>
                </a:solidFill>
              </a:rPr>
              <a:t>住宅／市営住宅</a:t>
            </a:r>
            <a:endParaRPr lang="en-US" altLang="ja-JP" sz="800" dirty="0">
              <a:solidFill>
                <a:schemeClr val="tx1"/>
              </a:solidFill>
            </a:endParaRPr>
          </a:p>
        </p:txBody>
      </p:sp>
      <p:sp>
        <p:nvSpPr>
          <p:cNvPr id="53" name="正方形/長方形 52"/>
          <p:cNvSpPr/>
          <p:nvPr/>
        </p:nvSpPr>
        <p:spPr>
          <a:xfrm>
            <a:off x="5409289" y="1421697"/>
            <a:ext cx="1800029" cy="875647"/>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ja-JP" altLang="en-US" sz="800" b="1" dirty="0">
                <a:solidFill>
                  <a:schemeClr val="tx1"/>
                </a:solidFill>
              </a:rPr>
              <a:t>６</a:t>
            </a:r>
            <a:r>
              <a:rPr lang="ja-JP" altLang="en-US" sz="800" b="1" dirty="0" smtClean="0">
                <a:solidFill>
                  <a:schemeClr val="tx1"/>
                </a:solidFill>
              </a:rPr>
              <a:t>．</a:t>
            </a:r>
            <a:r>
              <a:rPr lang="ja-JP" altLang="en-US" sz="800" b="1" dirty="0">
                <a:solidFill>
                  <a:schemeClr val="tx1"/>
                </a:solidFill>
              </a:rPr>
              <a:t>府市連携（組織統合）＞</a:t>
            </a:r>
            <a:endParaRPr lang="en-US" altLang="ja-JP" sz="800" dirty="0">
              <a:solidFill>
                <a:schemeClr val="tx1"/>
              </a:solidFill>
            </a:endParaRPr>
          </a:p>
          <a:p>
            <a:pPr marL="85725" indent="-85725">
              <a:lnSpc>
                <a:spcPts val="900"/>
              </a:lnSpc>
            </a:pPr>
            <a:r>
              <a:rPr lang="en-US" altLang="ja-JP" sz="800" dirty="0" smtClean="0">
                <a:solidFill>
                  <a:schemeClr val="tx1"/>
                </a:solidFill>
              </a:rPr>
              <a:t>(</a:t>
            </a:r>
            <a:r>
              <a:rPr lang="en-US" altLang="ja-JP" sz="800" dirty="0">
                <a:solidFill>
                  <a:schemeClr val="tx1"/>
                </a:solidFill>
              </a:rPr>
              <a:t>101</a:t>
            </a:r>
            <a:r>
              <a:rPr lang="en-US" altLang="ja-JP" sz="800" dirty="0" smtClean="0">
                <a:solidFill>
                  <a:schemeClr val="tx1"/>
                </a:solidFill>
              </a:rPr>
              <a:t>) </a:t>
            </a:r>
            <a:r>
              <a:rPr lang="ja-JP" altLang="en-US" sz="800" dirty="0" smtClean="0">
                <a:solidFill>
                  <a:schemeClr val="tx1"/>
                </a:solidFill>
              </a:rPr>
              <a:t>大阪府立大学・大阪市立大学</a:t>
            </a:r>
            <a:endParaRPr lang="en-US" altLang="ja-JP" sz="800" strike="sngStrike" dirty="0" smtClean="0">
              <a:solidFill>
                <a:schemeClr val="tx1"/>
              </a:solidFill>
            </a:endParaRPr>
          </a:p>
          <a:p>
            <a:pPr marL="85725" indent="-85725">
              <a:lnSpc>
                <a:spcPts val="900"/>
              </a:lnSpc>
            </a:pPr>
            <a:r>
              <a:rPr lang="en-US" altLang="ja-JP" sz="800" dirty="0" smtClean="0">
                <a:solidFill>
                  <a:schemeClr val="tx1"/>
                </a:solidFill>
              </a:rPr>
              <a:t>(102) </a:t>
            </a:r>
            <a:r>
              <a:rPr lang="ja-JP" altLang="en-US" sz="800" dirty="0" smtClean="0">
                <a:solidFill>
                  <a:schemeClr val="tx1"/>
                </a:solidFill>
              </a:rPr>
              <a:t>大阪観光局の設置</a:t>
            </a:r>
            <a:endParaRPr lang="en-US" altLang="ja-JP" sz="800" dirty="0" smtClean="0">
              <a:solidFill>
                <a:schemeClr val="tx1"/>
              </a:solidFill>
            </a:endParaRPr>
          </a:p>
          <a:p>
            <a:pPr marL="85725" indent="-85725">
              <a:lnSpc>
                <a:spcPts val="900"/>
              </a:lnSpc>
            </a:pPr>
            <a:r>
              <a:rPr lang="en-US" altLang="ja-JP" sz="800" dirty="0" smtClean="0">
                <a:solidFill>
                  <a:schemeClr val="tx1"/>
                </a:solidFill>
              </a:rPr>
              <a:t>(103)</a:t>
            </a:r>
            <a:r>
              <a:rPr lang="ja-JP" altLang="en-US" sz="800" dirty="0" smtClean="0">
                <a:solidFill>
                  <a:schemeClr val="tx1"/>
                </a:solidFill>
              </a:rPr>
              <a:t> </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大阪</a:t>
            </a:r>
            <a:r>
              <a:rPr lang="zh-TW" altLang="en-US" sz="800" dirty="0">
                <a:solidFill>
                  <a:schemeClr val="tx1"/>
                </a:solidFill>
                <a:latin typeface="ＭＳ Ｐゴシック" panose="020B0600070205080204" pitchFamily="50" charset="-128"/>
                <a:ea typeface="ＭＳ Ｐゴシック" panose="020B0600070205080204" pitchFamily="50" charset="-128"/>
              </a:rPr>
              <a:t>府立産業技術研究所／</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大阪</a:t>
            </a:r>
            <a:r>
              <a:rPr lang="ja-JP" altLang="en-US" sz="800" dirty="0" smtClean="0">
                <a:solidFill>
                  <a:schemeClr val="tx1"/>
                </a:solidFill>
                <a:latin typeface="ＭＳ Ｐゴシック" panose="020B0600070205080204" pitchFamily="50" charset="-128"/>
                <a:ea typeface="ＭＳ Ｐゴシック" panose="020B0600070205080204" pitchFamily="50" charset="-128"/>
              </a:rPr>
              <a:t>　　</a:t>
            </a:r>
            <a:endParaRPr lang="en-US" altLang="ja-JP" sz="800" dirty="0" smtClean="0">
              <a:solidFill>
                <a:schemeClr val="tx1"/>
              </a:solidFill>
              <a:latin typeface="ＭＳ Ｐゴシック" panose="020B0600070205080204" pitchFamily="50" charset="-128"/>
              <a:ea typeface="ＭＳ Ｐゴシック" panose="020B0600070205080204" pitchFamily="50" charset="-128"/>
            </a:endParaRPr>
          </a:p>
          <a:p>
            <a:pPr marL="85725" indent="-85725">
              <a:lnSpc>
                <a:spcPts val="900"/>
              </a:lnSpc>
            </a:pPr>
            <a:r>
              <a:rPr lang="ja-JP" altLang="en-US" sz="800" dirty="0">
                <a:solidFill>
                  <a:schemeClr val="tx1"/>
                </a:solidFill>
                <a:latin typeface="ＭＳ Ｐゴシック" panose="020B0600070205080204" pitchFamily="50" charset="-128"/>
                <a:ea typeface="ＭＳ Ｐゴシック" panose="020B0600070205080204" pitchFamily="50" charset="-128"/>
              </a:rPr>
              <a:t>　</a:t>
            </a:r>
            <a:r>
              <a:rPr lang="ja-JP" altLang="en-US" sz="800" dirty="0" smtClean="0">
                <a:solidFill>
                  <a:schemeClr val="tx1"/>
                </a:solidFill>
                <a:latin typeface="ＭＳ Ｐゴシック" panose="020B0600070205080204" pitchFamily="50" charset="-128"/>
                <a:ea typeface="ＭＳ Ｐゴシック" panose="020B0600070205080204" pitchFamily="50" charset="-128"/>
              </a:rPr>
              <a:t>　　 </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市立</a:t>
            </a:r>
            <a:r>
              <a:rPr lang="zh-TW" altLang="en-US" sz="800" dirty="0">
                <a:solidFill>
                  <a:schemeClr val="tx1"/>
                </a:solidFill>
                <a:latin typeface="ＭＳ Ｐゴシック" panose="020B0600070205080204" pitchFamily="50" charset="-128"/>
                <a:ea typeface="ＭＳ Ｐゴシック" panose="020B0600070205080204" pitchFamily="50" charset="-128"/>
              </a:rPr>
              <a:t>工業</a:t>
            </a:r>
            <a:r>
              <a:rPr lang="zh-TW" altLang="en-US" sz="800" dirty="0" smtClean="0">
                <a:solidFill>
                  <a:schemeClr val="tx1"/>
                </a:solidFill>
                <a:latin typeface="ＭＳ Ｐゴシック" panose="020B0600070205080204" pitchFamily="50" charset="-128"/>
                <a:ea typeface="ＭＳ Ｐゴシック" panose="020B0600070205080204" pitchFamily="50" charset="-128"/>
              </a:rPr>
              <a:t>研究所</a:t>
            </a:r>
            <a:endParaRPr lang="en-US" altLang="zh-TW" sz="800" dirty="0" smtClean="0">
              <a:solidFill>
                <a:schemeClr val="tx1"/>
              </a:solidFill>
              <a:latin typeface="ＭＳ Ｐゴシック" panose="020B0600070205080204" pitchFamily="50" charset="-128"/>
              <a:ea typeface="ＭＳ Ｐゴシック" panose="020B0600070205080204" pitchFamily="50" charset="-128"/>
            </a:endParaRPr>
          </a:p>
          <a:p>
            <a:pPr marL="85725" indent="-85725">
              <a:lnSpc>
                <a:spcPts val="900"/>
              </a:lnSpc>
            </a:pPr>
            <a:r>
              <a:rPr lang="en-US" altLang="ja-JP" sz="800" dirty="0" smtClean="0">
                <a:solidFill>
                  <a:schemeClr val="tx1"/>
                </a:solidFill>
                <a:latin typeface="ＭＳ Ｐゴシック" panose="020B0600070205080204" pitchFamily="50" charset="-128"/>
                <a:ea typeface="ＭＳ Ｐゴシック" panose="020B0600070205080204" pitchFamily="50" charset="-128"/>
              </a:rPr>
              <a:t>(</a:t>
            </a:r>
            <a:r>
              <a:rPr lang="en-US" altLang="ja-JP" sz="800" dirty="0" smtClean="0">
                <a:solidFill>
                  <a:schemeClr val="tx1"/>
                </a:solidFill>
              </a:rPr>
              <a:t>104)</a:t>
            </a:r>
            <a:r>
              <a:rPr lang="ja-JP" altLang="en-US" sz="800" dirty="0" smtClean="0">
                <a:solidFill>
                  <a:schemeClr val="tx1"/>
                </a:solidFill>
              </a:rPr>
              <a:t> 大阪</a:t>
            </a:r>
            <a:r>
              <a:rPr lang="ja-JP" altLang="en-US" sz="800" dirty="0">
                <a:solidFill>
                  <a:schemeClr val="tx1"/>
                </a:solidFill>
              </a:rPr>
              <a:t>産業振興機構／大阪市</a:t>
            </a:r>
            <a:r>
              <a:rPr lang="ja-JP" altLang="en-US" sz="800" dirty="0" smtClean="0">
                <a:solidFill>
                  <a:schemeClr val="tx1"/>
                </a:solidFill>
              </a:rPr>
              <a:t>都市</a:t>
            </a:r>
            <a:endParaRPr lang="en-US" altLang="ja-JP" sz="800" dirty="0" smtClean="0">
              <a:solidFill>
                <a:schemeClr val="tx1"/>
              </a:solidFill>
            </a:endParaRPr>
          </a:p>
          <a:p>
            <a:pPr marL="85725" indent="-85725">
              <a:lnSpc>
                <a:spcPts val="900"/>
              </a:lnSpc>
            </a:pPr>
            <a:r>
              <a:rPr lang="ja-JP" altLang="en-US" sz="800" dirty="0">
                <a:solidFill>
                  <a:schemeClr val="tx1"/>
                </a:solidFill>
              </a:rPr>
              <a:t>　</a:t>
            </a:r>
            <a:r>
              <a:rPr lang="ja-JP" altLang="en-US" sz="800" dirty="0" smtClean="0">
                <a:solidFill>
                  <a:schemeClr val="tx1"/>
                </a:solidFill>
              </a:rPr>
              <a:t>　　 型</a:t>
            </a:r>
            <a:r>
              <a:rPr lang="ja-JP" altLang="en-US" sz="800" dirty="0">
                <a:solidFill>
                  <a:schemeClr val="tx1"/>
                </a:solidFill>
              </a:rPr>
              <a:t>産業振興センター</a:t>
            </a:r>
            <a:endParaRPr lang="en-US" altLang="ja-JP" sz="800" dirty="0">
              <a:solidFill>
                <a:schemeClr val="tx1"/>
              </a:solidFill>
            </a:endParaRPr>
          </a:p>
        </p:txBody>
      </p:sp>
      <p:sp>
        <p:nvSpPr>
          <p:cNvPr id="66" name="正方形/長方形 65"/>
          <p:cNvSpPr/>
          <p:nvPr/>
        </p:nvSpPr>
        <p:spPr>
          <a:xfrm>
            <a:off x="7258898" y="620689"/>
            <a:ext cx="1800028" cy="817256"/>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dirty="0" smtClean="0">
                <a:solidFill>
                  <a:schemeClr val="tx1"/>
                </a:solidFill>
              </a:rPr>
              <a:t>＜</a:t>
            </a:r>
            <a:r>
              <a:rPr lang="ja-JP" altLang="en-US" sz="800" b="1" dirty="0">
                <a:solidFill>
                  <a:schemeClr val="tx1"/>
                </a:solidFill>
              </a:rPr>
              <a:t>７</a:t>
            </a:r>
            <a:r>
              <a:rPr lang="ja-JP" altLang="en-US" sz="800" b="1" dirty="0" smtClean="0">
                <a:solidFill>
                  <a:schemeClr val="tx1"/>
                </a:solidFill>
              </a:rPr>
              <a:t>．</a:t>
            </a:r>
            <a:r>
              <a:rPr lang="ja-JP" altLang="en-US" sz="800" b="1" dirty="0">
                <a:solidFill>
                  <a:schemeClr val="tx1"/>
                </a:solidFill>
              </a:rPr>
              <a:t>府市連携（事業連携）＞</a:t>
            </a:r>
          </a:p>
          <a:p>
            <a:pPr marL="85725" indent="-85725">
              <a:lnSpc>
                <a:spcPts val="900"/>
              </a:lnSpc>
            </a:pPr>
            <a:r>
              <a:rPr lang="en-US" altLang="ja-JP" sz="800" dirty="0" smtClean="0">
                <a:solidFill>
                  <a:schemeClr val="tx1"/>
                </a:solidFill>
              </a:rPr>
              <a:t>(105) </a:t>
            </a:r>
            <a:r>
              <a:rPr lang="ja-JP" altLang="en-US" sz="800" dirty="0">
                <a:solidFill>
                  <a:schemeClr val="tx1"/>
                </a:solidFill>
              </a:rPr>
              <a:t>大阪府立中之島図書館・大阪市</a:t>
            </a:r>
            <a:endParaRPr lang="en-US" altLang="ja-JP" sz="800" dirty="0">
              <a:solidFill>
                <a:schemeClr val="tx1"/>
              </a:solidFill>
            </a:endParaRPr>
          </a:p>
          <a:p>
            <a:pPr marL="85725" indent="-85725">
              <a:lnSpc>
                <a:spcPts val="900"/>
              </a:lnSpc>
            </a:pPr>
            <a:r>
              <a:rPr lang="ja-JP" altLang="en-US" sz="800" dirty="0">
                <a:solidFill>
                  <a:schemeClr val="tx1"/>
                </a:solidFill>
              </a:rPr>
              <a:t>　　</a:t>
            </a:r>
            <a:r>
              <a:rPr lang="ja-JP" altLang="en-US" sz="800" dirty="0" smtClean="0">
                <a:solidFill>
                  <a:schemeClr val="tx1"/>
                </a:solidFill>
              </a:rPr>
              <a:t>　 中央</a:t>
            </a:r>
            <a:r>
              <a:rPr lang="ja-JP" altLang="en-US" sz="800" dirty="0">
                <a:solidFill>
                  <a:schemeClr val="tx1"/>
                </a:solidFill>
              </a:rPr>
              <a:t>公会堂の連携</a:t>
            </a:r>
            <a:endParaRPr lang="en-US" altLang="ja-JP" sz="800" dirty="0">
              <a:solidFill>
                <a:schemeClr val="tx1"/>
              </a:solidFill>
            </a:endParaRPr>
          </a:p>
          <a:p>
            <a:pPr marL="85725" indent="-85725">
              <a:lnSpc>
                <a:spcPts val="900"/>
              </a:lnSpc>
            </a:pPr>
            <a:r>
              <a:rPr lang="en-US" altLang="ja-JP" sz="800" dirty="0" smtClean="0">
                <a:solidFill>
                  <a:schemeClr val="tx1"/>
                </a:solidFill>
              </a:rPr>
              <a:t>(106) </a:t>
            </a:r>
            <a:r>
              <a:rPr lang="ja-JP" altLang="en-US" sz="800" dirty="0">
                <a:solidFill>
                  <a:schemeClr val="tx1"/>
                </a:solidFill>
              </a:rPr>
              <a:t>府市文化振興会議・アーツカウン</a:t>
            </a:r>
            <a:endParaRPr lang="en-US" altLang="ja-JP" sz="800" dirty="0">
              <a:solidFill>
                <a:schemeClr val="tx1"/>
              </a:solidFill>
            </a:endParaRPr>
          </a:p>
          <a:p>
            <a:pPr marL="85725" indent="-85725">
              <a:lnSpc>
                <a:spcPts val="900"/>
              </a:lnSpc>
            </a:pPr>
            <a:r>
              <a:rPr lang="ja-JP" altLang="en-US" sz="800" dirty="0">
                <a:solidFill>
                  <a:schemeClr val="tx1"/>
                </a:solidFill>
              </a:rPr>
              <a:t>　　　</a:t>
            </a:r>
            <a:r>
              <a:rPr lang="ja-JP" altLang="en-US" sz="800" dirty="0" smtClean="0">
                <a:solidFill>
                  <a:schemeClr val="tx1"/>
                </a:solidFill>
              </a:rPr>
              <a:t> シル</a:t>
            </a:r>
            <a:r>
              <a:rPr lang="ja-JP" altLang="en-US" sz="800" dirty="0">
                <a:solidFill>
                  <a:schemeClr val="tx1"/>
                </a:solidFill>
              </a:rPr>
              <a:t>部会の設置</a:t>
            </a:r>
            <a:endParaRPr lang="en-US" altLang="ja-JP" sz="800" dirty="0">
              <a:solidFill>
                <a:schemeClr val="tx1"/>
              </a:solidFill>
            </a:endParaRPr>
          </a:p>
          <a:p>
            <a:pPr marL="85725" indent="-85725">
              <a:lnSpc>
                <a:spcPts val="900"/>
              </a:lnSpc>
            </a:pPr>
            <a:r>
              <a:rPr lang="en-US" altLang="ja-JP" sz="800" dirty="0" smtClean="0">
                <a:solidFill>
                  <a:schemeClr val="tx1"/>
                </a:solidFill>
              </a:rPr>
              <a:t>(107) </a:t>
            </a:r>
            <a:r>
              <a:rPr lang="ja-JP" altLang="en-US" sz="800" dirty="0" smtClean="0">
                <a:solidFill>
                  <a:schemeClr val="tx1"/>
                </a:solidFill>
              </a:rPr>
              <a:t>都市魅力に関するイベント</a:t>
            </a:r>
            <a:r>
              <a:rPr lang="ja-JP" altLang="en-US" sz="800" dirty="0">
                <a:solidFill>
                  <a:schemeClr val="tx1"/>
                </a:solidFill>
              </a:rPr>
              <a:t>の開催</a:t>
            </a:r>
            <a:endParaRPr lang="en-US" altLang="ja-JP" sz="800" dirty="0">
              <a:solidFill>
                <a:schemeClr val="tx1"/>
              </a:solidFill>
            </a:endParaRPr>
          </a:p>
        </p:txBody>
      </p:sp>
      <p:sp>
        <p:nvSpPr>
          <p:cNvPr id="65" name="正方形/長方形 64"/>
          <p:cNvSpPr/>
          <p:nvPr/>
        </p:nvSpPr>
        <p:spPr>
          <a:xfrm>
            <a:off x="5580112" y="77579"/>
            <a:ext cx="3503869" cy="183069"/>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gn="ctr">
              <a:lnSpc>
                <a:spcPts val="900"/>
              </a:lnSpc>
            </a:pPr>
            <a:r>
              <a:rPr lang="ja-JP" altLang="en-US" sz="800" dirty="0">
                <a:solidFill>
                  <a:schemeClr val="tx1"/>
                </a:solidFill>
              </a:rPr>
              <a:t>大阪府市が連携して実施した改革の取組み。（別冊「大阪府市の連携」に掲載</a:t>
            </a:r>
            <a:r>
              <a:rPr lang="en-US" altLang="ja-JP" sz="800" dirty="0">
                <a:solidFill>
                  <a:schemeClr val="tx1"/>
                </a:solidFill>
              </a:rPr>
              <a:t>)</a:t>
            </a:r>
          </a:p>
          <a:p>
            <a:pPr algn="ctr">
              <a:lnSpc>
                <a:spcPts val="900"/>
              </a:lnSpc>
            </a:pPr>
            <a:endParaRPr lang="en-US" altLang="ja-JP" sz="800" dirty="0">
              <a:solidFill>
                <a:schemeClr val="tx1"/>
              </a:solidFill>
            </a:endParaRPr>
          </a:p>
        </p:txBody>
      </p:sp>
      <p:sp>
        <p:nvSpPr>
          <p:cNvPr id="67" name="正方形/長方形 66"/>
          <p:cNvSpPr/>
          <p:nvPr/>
        </p:nvSpPr>
        <p:spPr>
          <a:xfrm>
            <a:off x="0" y="6694247"/>
            <a:ext cx="8925246" cy="182804"/>
          </a:xfrm>
          <a:prstGeom prst="rect">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85725" indent="-85725">
              <a:lnSpc>
                <a:spcPts val="900"/>
              </a:lnSpc>
            </a:pPr>
            <a:r>
              <a:rPr lang="ja-JP" altLang="en-US" sz="800" dirty="0">
                <a:solidFill>
                  <a:schemeClr val="tx1"/>
                </a:solidFill>
              </a:rPr>
              <a:t>　象限</a:t>
            </a:r>
            <a:r>
              <a:rPr lang="en-US" altLang="ja-JP" sz="800" dirty="0">
                <a:solidFill>
                  <a:schemeClr val="tx1"/>
                </a:solidFill>
              </a:rPr>
              <a:t>A</a:t>
            </a:r>
            <a:r>
              <a:rPr lang="ja-JP" altLang="en-US" sz="800" dirty="0">
                <a:solidFill>
                  <a:schemeClr val="tx1"/>
                </a:solidFill>
              </a:rPr>
              <a:t>～</a:t>
            </a:r>
            <a:r>
              <a:rPr lang="en-US" altLang="ja-JP" sz="800" dirty="0">
                <a:solidFill>
                  <a:schemeClr val="tx1"/>
                </a:solidFill>
              </a:rPr>
              <a:t>D</a:t>
            </a:r>
            <a:r>
              <a:rPr lang="ja-JP" altLang="en-US" sz="800" dirty="0" err="1">
                <a:solidFill>
                  <a:schemeClr val="tx1"/>
                </a:solidFill>
              </a:rPr>
              <a:t>、</a:t>
            </a:r>
            <a:r>
              <a:rPr lang="ja-JP" altLang="en-US" sz="800" dirty="0">
                <a:solidFill>
                  <a:schemeClr val="tx1"/>
                </a:solidFill>
              </a:rPr>
              <a:t>＜象限内での分類番号＞、（改革項目通し番号）　：　「大阪市役所の点検・棚卸し結果」報告書、別冊「大阪府市の連携」の該当項目の頁右肩に、整理番号として記載　　例：</a:t>
            </a:r>
            <a:r>
              <a:rPr lang="en-US" altLang="ja-JP" sz="800" dirty="0">
                <a:solidFill>
                  <a:schemeClr val="tx1"/>
                </a:solidFill>
              </a:rPr>
              <a:t>A</a:t>
            </a:r>
            <a:r>
              <a:rPr lang="ja-JP" altLang="en-US" sz="800" dirty="0">
                <a:solidFill>
                  <a:schemeClr val="tx1"/>
                </a:solidFill>
              </a:rPr>
              <a:t>１</a:t>
            </a:r>
            <a:r>
              <a:rPr lang="en-US" altLang="ja-JP" sz="800" dirty="0">
                <a:solidFill>
                  <a:schemeClr val="tx1"/>
                </a:solidFill>
              </a:rPr>
              <a:t>(1)</a:t>
            </a:r>
            <a:endParaRPr lang="ja-JP" altLang="en-US" sz="800" dirty="0">
              <a:solidFill>
                <a:schemeClr val="tx1"/>
              </a:solidFill>
            </a:endParaRPr>
          </a:p>
        </p:txBody>
      </p:sp>
      <p:sp>
        <p:nvSpPr>
          <p:cNvPr id="57" name="角丸四角形 56"/>
          <p:cNvSpPr/>
          <p:nvPr/>
        </p:nvSpPr>
        <p:spPr>
          <a:xfrm>
            <a:off x="97978" y="2024052"/>
            <a:ext cx="1512168" cy="361376"/>
          </a:xfrm>
          <a:prstGeom prst="roundRect">
            <a:avLst>
              <a:gd name="adj" fmla="val 16934"/>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＜５．経営形態（下水道）＞</a:t>
            </a:r>
          </a:p>
          <a:p>
            <a:pPr>
              <a:lnSpc>
                <a:spcPts val="900"/>
              </a:lnSpc>
            </a:pPr>
            <a:r>
              <a:rPr lang="en-US" altLang="ja-JP" sz="800" dirty="0" smtClean="0">
                <a:solidFill>
                  <a:schemeClr val="tx1"/>
                </a:solidFill>
              </a:rPr>
              <a:t>(85) </a:t>
            </a:r>
            <a:r>
              <a:rPr lang="ja-JP" altLang="en-US" sz="800" dirty="0">
                <a:solidFill>
                  <a:schemeClr val="tx1"/>
                </a:solidFill>
              </a:rPr>
              <a:t>下水道事業の経営形態の見</a:t>
            </a:r>
            <a:endParaRPr lang="en-US" altLang="ja-JP" sz="800" dirty="0">
              <a:solidFill>
                <a:schemeClr val="tx1"/>
              </a:solidFill>
            </a:endParaRPr>
          </a:p>
          <a:p>
            <a:pPr>
              <a:lnSpc>
                <a:spcPts val="900"/>
              </a:lnSpc>
            </a:pPr>
            <a:r>
              <a:rPr lang="ja-JP" altLang="en-US" sz="800" dirty="0">
                <a:solidFill>
                  <a:schemeClr val="tx1"/>
                </a:solidFill>
              </a:rPr>
              <a:t>　　</a:t>
            </a:r>
            <a:r>
              <a:rPr lang="ja-JP" altLang="en-US" sz="800" dirty="0" smtClean="0">
                <a:solidFill>
                  <a:schemeClr val="tx1"/>
                </a:solidFill>
              </a:rPr>
              <a:t>  直し</a:t>
            </a:r>
            <a:endParaRPr lang="ja-JP" altLang="en-US" sz="800" dirty="0">
              <a:solidFill>
                <a:schemeClr val="tx1"/>
              </a:solidFill>
            </a:endParaRPr>
          </a:p>
        </p:txBody>
      </p:sp>
      <p:sp>
        <p:nvSpPr>
          <p:cNvPr id="64" name="角丸四角形 63"/>
          <p:cNvSpPr/>
          <p:nvPr/>
        </p:nvSpPr>
        <p:spPr>
          <a:xfrm>
            <a:off x="1757907" y="614363"/>
            <a:ext cx="1574987" cy="267029"/>
          </a:xfrm>
          <a:prstGeom prst="roundRect">
            <a:avLst>
              <a:gd name="adj" fmla="val 14886"/>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nSpc>
                <a:spcPts val="900"/>
              </a:lnSpc>
            </a:pPr>
            <a:r>
              <a:rPr lang="ja-JP" altLang="en-US" sz="800" b="1" dirty="0">
                <a:solidFill>
                  <a:schemeClr val="tx1"/>
                </a:solidFill>
              </a:rPr>
              <a:t>＜６．経営形態</a:t>
            </a:r>
            <a:r>
              <a:rPr lang="ja-JP" altLang="en-US" sz="700" b="1" dirty="0">
                <a:solidFill>
                  <a:schemeClr val="tx1"/>
                </a:solidFill>
              </a:rPr>
              <a:t>（幼稚園・保育所）</a:t>
            </a:r>
            <a:r>
              <a:rPr lang="ja-JP" altLang="en-US" sz="800" b="1" dirty="0">
                <a:solidFill>
                  <a:schemeClr val="tx1"/>
                </a:solidFill>
              </a:rPr>
              <a:t>＞</a:t>
            </a:r>
          </a:p>
          <a:p>
            <a:pPr>
              <a:lnSpc>
                <a:spcPts val="900"/>
              </a:lnSpc>
            </a:pPr>
            <a:r>
              <a:rPr lang="en-US" altLang="ja-JP" sz="800" dirty="0" smtClean="0">
                <a:solidFill>
                  <a:schemeClr val="tx1"/>
                </a:solidFill>
              </a:rPr>
              <a:t>(86) </a:t>
            </a:r>
            <a:r>
              <a:rPr lang="ja-JP" altLang="en-US" sz="800" dirty="0">
                <a:solidFill>
                  <a:schemeClr val="tx1"/>
                </a:solidFill>
              </a:rPr>
              <a:t>幼稚園・保育所の民営化</a:t>
            </a:r>
          </a:p>
        </p:txBody>
      </p:sp>
      <p:sp>
        <p:nvSpPr>
          <p:cNvPr id="73" name="角丸四角形 16">
            <a:extLst>
              <a:ext uri="{FF2B5EF4-FFF2-40B4-BE49-F238E27FC236}">
                <a16:creationId xmlns:a16="http://schemas.microsoft.com/office/drawing/2014/main" id="{C7CAF891-1E83-4D5C-B9B0-34C91168E8F2}"/>
              </a:ext>
            </a:extLst>
          </p:cNvPr>
          <p:cNvSpPr/>
          <p:nvPr/>
        </p:nvSpPr>
        <p:spPr>
          <a:xfrm>
            <a:off x="3311351" y="2750697"/>
            <a:ext cx="1619313" cy="288000"/>
          </a:xfrm>
          <a:prstGeom prst="roundRect">
            <a:avLst>
              <a:gd name="adj" fmla="val 16664"/>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54000" rIns="36000" bIns="36000" rtlCol="0" anchor="ctr"/>
          <a:lstStyle/>
          <a:p>
            <a:pPr>
              <a:lnSpc>
                <a:spcPts val="900"/>
              </a:lnSpc>
            </a:pPr>
            <a:r>
              <a:rPr lang="ja-JP" altLang="en-US" sz="800" b="1" u="sng" dirty="0" smtClean="0">
                <a:solidFill>
                  <a:schemeClr val="tx1"/>
                </a:solidFill>
              </a:rPr>
              <a:t>＜</a:t>
            </a:r>
            <a:r>
              <a:rPr lang="en-US" altLang="ja-JP" sz="800" b="1" u="sng" dirty="0" smtClean="0">
                <a:solidFill>
                  <a:schemeClr val="tx1"/>
                </a:solidFill>
                <a:latin typeface="+mn-ea"/>
              </a:rPr>
              <a:t>13</a:t>
            </a:r>
            <a:r>
              <a:rPr lang="ja-JP" altLang="en-US" sz="800" b="1" u="sng" dirty="0" smtClean="0">
                <a:solidFill>
                  <a:schemeClr val="tx1"/>
                </a:solidFill>
              </a:rPr>
              <a:t>．働き方</a:t>
            </a:r>
            <a:r>
              <a:rPr lang="ja-JP" altLang="en-US" sz="800" b="1" u="sng" dirty="0">
                <a:solidFill>
                  <a:schemeClr val="tx1"/>
                </a:solidFill>
              </a:rPr>
              <a:t>改革＞</a:t>
            </a:r>
            <a:endParaRPr lang="ja-JP" altLang="en-US" sz="800" u="sng" dirty="0">
              <a:solidFill>
                <a:schemeClr val="tx1"/>
              </a:solidFill>
            </a:endParaRPr>
          </a:p>
          <a:p>
            <a:pPr>
              <a:lnSpc>
                <a:spcPts val="900"/>
              </a:lnSpc>
            </a:pPr>
            <a:r>
              <a:rPr lang="en-US" altLang="ja-JP" sz="800" u="sng" dirty="0" smtClean="0">
                <a:solidFill>
                  <a:schemeClr val="tx1"/>
                </a:solidFill>
              </a:rPr>
              <a:t>(33) </a:t>
            </a:r>
            <a:r>
              <a:rPr lang="ja-JP" altLang="en-US" sz="800" u="sng" dirty="0">
                <a:solidFill>
                  <a:schemeClr val="tx1"/>
                </a:solidFill>
              </a:rPr>
              <a:t>働き方改革</a:t>
            </a:r>
            <a:endParaRPr lang="en-US" altLang="ja-JP" sz="800" u="sng" dirty="0">
              <a:solidFill>
                <a:schemeClr val="tx1"/>
              </a:solidFill>
            </a:endParaRPr>
          </a:p>
        </p:txBody>
      </p:sp>
      <p:sp>
        <p:nvSpPr>
          <p:cNvPr id="75" name="正方形/長方形 74"/>
          <p:cNvSpPr/>
          <p:nvPr/>
        </p:nvSpPr>
        <p:spPr>
          <a:xfrm>
            <a:off x="3542060" y="934232"/>
            <a:ext cx="1806384" cy="288000"/>
          </a:xfrm>
          <a:prstGeom prst="rect">
            <a:avLst/>
          </a:prstGeom>
          <a:solidFill>
            <a:schemeClr val="accent1">
              <a:lumMod val="60000"/>
              <a:lumOff val="40000"/>
            </a:schemeClr>
          </a:solid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a:lnSpc>
                <a:spcPts val="900"/>
              </a:lnSpc>
            </a:pPr>
            <a:r>
              <a:rPr lang="ja-JP" altLang="en-US" sz="800" b="1" u="sng" dirty="0" smtClean="0">
                <a:solidFill>
                  <a:schemeClr val="tx1"/>
                </a:solidFill>
              </a:rPr>
              <a:t>＜２．府市連携（</a:t>
            </a:r>
            <a:r>
              <a:rPr lang="ja-JP" altLang="en-US" sz="800" b="1" u="sng" dirty="0">
                <a:solidFill>
                  <a:schemeClr val="tx1"/>
                </a:solidFill>
              </a:rPr>
              <a:t>万博</a:t>
            </a:r>
            <a:r>
              <a:rPr lang="ja-JP" altLang="en-US" sz="800" b="1" u="sng" dirty="0" smtClean="0">
                <a:solidFill>
                  <a:schemeClr val="tx1"/>
                </a:solidFill>
              </a:rPr>
              <a:t>）＞</a:t>
            </a:r>
            <a:endParaRPr lang="en-US" altLang="ja-JP" sz="800" b="1" u="sng" dirty="0" smtClean="0">
              <a:solidFill>
                <a:schemeClr val="tx1"/>
              </a:solidFill>
            </a:endParaRPr>
          </a:p>
          <a:p>
            <a:pPr marL="85725" indent="-85725">
              <a:lnSpc>
                <a:spcPts val="900"/>
              </a:lnSpc>
            </a:pPr>
            <a:r>
              <a:rPr lang="en-US" altLang="ja-JP" sz="800" u="sng" dirty="0" smtClean="0">
                <a:solidFill>
                  <a:schemeClr val="tx1"/>
                </a:solidFill>
              </a:rPr>
              <a:t>(93)</a:t>
            </a:r>
            <a:r>
              <a:rPr lang="ja-JP" altLang="en-US" sz="800" u="sng" dirty="0" smtClean="0">
                <a:solidFill>
                  <a:schemeClr val="tx1"/>
                </a:solidFill>
              </a:rPr>
              <a:t> 万博</a:t>
            </a:r>
            <a:r>
              <a:rPr lang="ja-JP" altLang="en-US" sz="800" u="sng" dirty="0">
                <a:solidFill>
                  <a:schemeClr val="tx1"/>
                </a:solidFill>
              </a:rPr>
              <a:t>開催に向けた取組み</a:t>
            </a:r>
            <a:endParaRPr lang="en-US" altLang="ja-JP" sz="800" u="sng" dirty="0" smtClean="0">
              <a:solidFill>
                <a:schemeClr val="tx1"/>
              </a:solidFill>
            </a:endParaRPr>
          </a:p>
        </p:txBody>
      </p:sp>
      <p:sp>
        <p:nvSpPr>
          <p:cNvPr id="74" name="スライド番号プレースホルダ 6"/>
          <p:cNvSpPr>
            <a:spLocks noGrp="1"/>
          </p:cNvSpPr>
          <p:nvPr>
            <p:ph type="sldNum" sz="quarter" idx="12"/>
          </p:nvPr>
        </p:nvSpPr>
        <p:spPr>
          <a:xfrm>
            <a:off x="8407474" y="6669360"/>
            <a:ext cx="720080" cy="177924"/>
          </a:xfrm>
        </p:spPr>
        <p:txBody>
          <a:bodyPr/>
          <a:lstStyle/>
          <a:p>
            <a:fld id="{A797BAEF-4FE3-45D2-A7D4-6A1D99BF1069}" type="slidenum">
              <a:rPr kumimoji="1" lang="ja-JP" altLang="en-US" smtClean="0"/>
              <a:t>27</a:t>
            </a:fld>
            <a:endParaRPr kumimoji="1" lang="ja-JP" altLang="en-US" dirty="0"/>
          </a:p>
        </p:txBody>
      </p:sp>
      <p:sp>
        <p:nvSpPr>
          <p:cNvPr id="70" name="正方形/長方形 69"/>
          <p:cNvSpPr/>
          <p:nvPr/>
        </p:nvSpPr>
        <p:spPr>
          <a:xfrm>
            <a:off x="3787366" y="103457"/>
            <a:ext cx="1637269" cy="165195"/>
          </a:xfrm>
          <a:prstGeom prst="rect">
            <a:avLst/>
          </a:prstGeom>
          <a:no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85725" indent="-85725">
              <a:lnSpc>
                <a:spcPts val="900"/>
              </a:lnSpc>
            </a:pPr>
            <a:r>
              <a:rPr lang="ja-JP" altLang="en-US" sz="800" dirty="0">
                <a:solidFill>
                  <a:schemeClr val="tx1"/>
                </a:solidFill>
              </a:rPr>
              <a:t>　</a:t>
            </a:r>
            <a:r>
              <a:rPr lang="en-US" altLang="ja-JP" sz="800" dirty="0" smtClean="0">
                <a:solidFill>
                  <a:schemeClr val="tx1"/>
                </a:solidFill>
              </a:rPr>
              <a:t>※</a:t>
            </a:r>
            <a:r>
              <a:rPr lang="ja-JP" altLang="en-US" sz="800" dirty="0" smtClean="0">
                <a:solidFill>
                  <a:schemeClr val="tx1"/>
                </a:solidFill>
              </a:rPr>
              <a:t>下線は前回からの追加項目</a:t>
            </a:r>
            <a:endParaRPr lang="ja-JP" altLang="en-US" sz="800" dirty="0">
              <a:solidFill>
                <a:schemeClr val="tx1"/>
              </a:solidFill>
            </a:endParaRPr>
          </a:p>
        </p:txBody>
      </p:sp>
    </p:spTree>
    <p:extLst>
      <p:ext uri="{BB962C8B-B14F-4D97-AF65-F5344CB8AC3E}">
        <p14:creationId xmlns:p14="http://schemas.microsoft.com/office/powerpoint/2010/main" val="9467745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28</a:t>
            </a:fld>
            <a:endParaRPr lang="ja-JP" altLang="en-US"/>
          </a:p>
        </p:txBody>
      </p:sp>
      <p:sp>
        <p:nvSpPr>
          <p:cNvPr id="6" name="正方形/長方形 5"/>
          <p:cNvSpPr/>
          <p:nvPr/>
        </p:nvSpPr>
        <p:spPr>
          <a:xfrm>
            <a:off x="676297" y="2963869"/>
            <a:ext cx="2232000" cy="280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723598" y="2998655"/>
            <a:ext cx="1044000" cy="1332000"/>
          </a:xfrm>
          <a:prstGeom prst="rect">
            <a:avLst/>
          </a:prstGeom>
          <a:solidFill>
            <a:schemeClr val="accent1">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【C】</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インフラ戦略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22</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[13%]</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8" name="正方形/長方形 7"/>
          <p:cNvSpPr/>
          <p:nvPr/>
        </p:nvSpPr>
        <p:spPr>
          <a:xfrm>
            <a:off x="1817692" y="2998655"/>
            <a:ext cx="1044000" cy="1332000"/>
          </a:xfrm>
          <a:prstGeom prst="rect">
            <a:avLst/>
          </a:prstGeom>
          <a:solidFill>
            <a:schemeClr val="accent1">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【D】</a:t>
            </a:r>
          </a:p>
          <a:p>
            <a:pPr algn="ctr"/>
            <a:r>
              <a:rPr lang="ja-JP" altLang="en-US" sz="1200" b="1" dirty="0">
                <a:solidFill>
                  <a:schemeClr val="tx1"/>
                </a:solidFill>
                <a:latin typeface="Meiryo UI" panose="020B0604030504040204" pitchFamily="50" charset="-128"/>
                <a:ea typeface="Meiryo UI" panose="020B0604030504040204" pitchFamily="50" charset="-128"/>
              </a:rPr>
              <a:t>成長</a:t>
            </a:r>
            <a:r>
              <a:rPr kumimoji="1" lang="ja-JP" altLang="en-US" sz="1200" b="1" dirty="0" smtClean="0">
                <a:solidFill>
                  <a:schemeClr val="tx1"/>
                </a:solidFill>
                <a:latin typeface="Meiryo UI" panose="020B0604030504040204" pitchFamily="50" charset="-128"/>
                <a:ea typeface="Meiryo UI" panose="020B0604030504040204" pitchFamily="50" charset="-128"/>
              </a:rPr>
              <a:t>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kumimoji="1" lang="en-US" altLang="ja-JP" sz="1100" b="1" dirty="0" smtClean="0">
                <a:solidFill>
                  <a:schemeClr val="tx1"/>
                </a:solidFill>
                <a:latin typeface="Meiryo UI" panose="020B0604030504040204" pitchFamily="50" charset="-128"/>
                <a:ea typeface="Meiryo UI" panose="020B0604030504040204" pitchFamily="50" charset="-128"/>
              </a:rPr>
              <a:t>24</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[15%]</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14)</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9" name="正方形/長方形 8"/>
          <p:cNvSpPr/>
          <p:nvPr/>
        </p:nvSpPr>
        <p:spPr>
          <a:xfrm>
            <a:off x="723598" y="4380303"/>
            <a:ext cx="1044000" cy="1332000"/>
          </a:xfrm>
          <a:prstGeom prst="rect">
            <a:avLst/>
          </a:prstGeom>
          <a:solidFill>
            <a:schemeClr val="accent1">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【A】</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いわゆる</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行政</a:t>
            </a:r>
            <a:r>
              <a:rPr lang="ja-JP" altLang="en-US" sz="1200" b="1" dirty="0">
                <a:solidFill>
                  <a:schemeClr val="tx1"/>
                </a:solidFill>
                <a:latin typeface="Meiryo UI" panose="020B0604030504040204" pitchFamily="50" charset="-128"/>
                <a:ea typeface="Meiryo UI" panose="020B0604030504040204" pitchFamily="50" charset="-128"/>
              </a:rPr>
              <a:t>改革</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70</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[43%]</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5)</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10" name="正方形/長方形 9"/>
          <p:cNvSpPr/>
          <p:nvPr/>
        </p:nvSpPr>
        <p:spPr>
          <a:xfrm>
            <a:off x="1817692" y="4380303"/>
            <a:ext cx="1044000" cy="1332000"/>
          </a:xfrm>
          <a:prstGeom prst="rect">
            <a:avLst/>
          </a:prstGeom>
          <a:solidFill>
            <a:schemeClr val="accent1">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【B】</a:t>
            </a:r>
          </a:p>
          <a:p>
            <a:pPr algn="ctr"/>
            <a:r>
              <a:rPr lang="ja-JP" altLang="en-US" sz="1200" b="1" dirty="0">
                <a:solidFill>
                  <a:schemeClr val="tx1"/>
                </a:solidFill>
                <a:latin typeface="Meiryo UI" panose="020B0604030504040204" pitchFamily="50" charset="-128"/>
                <a:ea typeface="Meiryo UI" panose="020B0604030504040204" pitchFamily="50" charset="-128"/>
              </a:rPr>
              <a:t>社会</a:t>
            </a:r>
            <a:r>
              <a:rPr lang="ja-JP" altLang="en-US" sz="1200" b="1" dirty="0" smtClean="0">
                <a:solidFill>
                  <a:schemeClr val="tx1"/>
                </a:solidFill>
                <a:latin typeface="Meiryo UI" panose="020B0604030504040204" pitchFamily="50" charset="-128"/>
                <a:ea typeface="Meiryo UI" panose="020B0604030504040204" pitchFamily="50" charset="-128"/>
              </a:rPr>
              <a:t>政策の</a:t>
            </a:r>
            <a:endParaRPr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イノベーション</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48</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[29%]</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3)</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11" name="角丸四角形 10"/>
          <p:cNvSpPr/>
          <p:nvPr/>
        </p:nvSpPr>
        <p:spPr>
          <a:xfrm>
            <a:off x="361507" y="2985007"/>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今後の布石</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12" name="角丸四角形 11"/>
          <p:cNvSpPr/>
          <p:nvPr/>
        </p:nvSpPr>
        <p:spPr>
          <a:xfrm>
            <a:off x="361507" y="4397741"/>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問題の解決</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13" name="角丸四角形 12"/>
          <p:cNvSpPr/>
          <p:nvPr/>
        </p:nvSpPr>
        <p:spPr>
          <a:xfrm>
            <a:off x="687813" y="5806685"/>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100" b="1" dirty="0" smtClean="0">
                <a:solidFill>
                  <a:schemeClr val="bg1"/>
                </a:solidFill>
                <a:latin typeface="Meiryo UI" panose="020B0604030504040204" pitchFamily="50" charset="-128"/>
                <a:ea typeface="Meiryo UI" panose="020B0604030504040204" pitchFamily="50" charset="-128"/>
              </a:rPr>
              <a:t>行政主体の分野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14" name="角丸四角形 13"/>
          <p:cNvSpPr/>
          <p:nvPr/>
        </p:nvSpPr>
        <p:spPr>
          <a:xfrm>
            <a:off x="1823305" y="5814175"/>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社会</a:t>
            </a:r>
            <a:r>
              <a:rPr kumimoji="1" lang="ja-JP" altLang="en-US" sz="1100" b="1" dirty="0" smtClean="0">
                <a:solidFill>
                  <a:schemeClr val="bg1"/>
                </a:solidFill>
                <a:latin typeface="Meiryo UI" panose="020B0604030504040204" pitchFamily="50" charset="-128"/>
                <a:ea typeface="Meiryo UI" panose="020B0604030504040204" pitchFamily="50" charset="-128"/>
              </a:rPr>
              <a:t>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42" name="正方形/長方形 41"/>
          <p:cNvSpPr/>
          <p:nvPr/>
        </p:nvSpPr>
        <p:spPr>
          <a:xfrm>
            <a:off x="6792772" y="2981307"/>
            <a:ext cx="2232000" cy="280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p:cNvSpPr/>
          <p:nvPr/>
        </p:nvSpPr>
        <p:spPr>
          <a:xfrm>
            <a:off x="6840073" y="3016093"/>
            <a:ext cx="1044000" cy="1332000"/>
          </a:xfrm>
          <a:prstGeom prst="rect">
            <a:avLst/>
          </a:prstGeom>
          <a:solidFill>
            <a:srgbClr val="FFFF00"/>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【C】</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インフラ戦略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a:t>
            </a:r>
            <a:r>
              <a:rPr lang="ja-JP" altLang="en-US" sz="1100" b="1" dirty="0" smtClean="0">
                <a:solidFill>
                  <a:schemeClr val="tx1"/>
                </a:solidFill>
                <a:latin typeface="Meiryo UI" panose="020B0604030504040204" pitchFamily="50" charset="-128"/>
                <a:ea typeface="Meiryo UI" panose="020B0604030504040204" pitchFamily="50" charset="-128"/>
              </a:rPr>
              <a:t>１</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a:t>
            </a:r>
            <a:r>
              <a:rPr lang="ja-JP" altLang="en-US" sz="1100" b="1" dirty="0" smtClean="0">
                <a:solidFill>
                  <a:schemeClr val="tx1"/>
                </a:solidFill>
                <a:latin typeface="Meiryo UI" panose="020B0604030504040204" pitchFamily="50" charset="-128"/>
                <a:ea typeface="Meiryo UI" panose="020B0604030504040204" pitchFamily="50" charset="-128"/>
              </a:rPr>
              <a:t>▲１</a:t>
            </a:r>
            <a:r>
              <a:rPr lang="en-US" altLang="ja-JP" sz="1100" b="1" dirty="0" smtClean="0">
                <a:solidFill>
                  <a:schemeClr val="tx1"/>
                </a:solidFill>
                <a:latin typeface="Meiryo UI" panose="020B0604030504040204" pitchFamily="50" charset="-128"/>
                <a:ea typeface="Meiryo UI" panose="020B0604030504040204" pitchFamily="50" charset="-128"/>
              </a:rPr>
              <a:t>%]</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44" name="正方形/長方形 43"/>
          <p:cNvSpPr/>
          <p:nvPr/>
        </p:nvSpPr>
        <p:spPr>
          <a:xfrm>
            <a:off x="7934167" y="3016093"/>
            <a:ext cx="1044000" cy="1332000"/>
          </a:xfrm>
          <a:prstGeom prst="rect">
            <a:avLst/>
          </a:prstGeom>
          <a:solidFill>
            <a:srgbClr val="FFFF00"/>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【D】</a:t>
            </a:r>
          </a:p>
          <a:p>
            <a:pPr algn="ctr"/>
            <a:r>
              <a:rPr lang="ja-JP" altLang="en-US" sz="1200" b="1" dirty="0">
                <a:solidFill>
                  <a:schemeClr val="tx1"/>
                </a:solidFill>
                <a:latin typeface="Meiryo UI" panose="020B0604030504040204" pitchFamily="50" charset="-128"/>
                <a:ea typeface="Meiryo UI" panose="020B0604030504040204" pitchFamily="50" charset="-128"/>
              </a:rPr>
              <a:t>成長</a:t>
            </a:r>
            <a:r>
              <a:rPr kumimoji="1" lang="ja-JP" altLang="en-US" sz="1200" b="1" dirty="0" smtClean="0">
                <a:solidFill>
                  <a:schemeClr val="tx1"/>
                </a:solidFill>
                <a:latin typeface="Meiryo UI" panose="020B0604030504040204" pitchFamily="50" charset="-128"/>
                <a:ea typeface="Meiryo UI" panose="020B0604030504040204" pitchFamily="50" charset="-128"/>
              </a:rPr>
              <a:t>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a:t>
            </a:r>
            <a:r>
              <a:rPr lang="ja-JP" altLang="en-US" sz="1100" b="1" dirty="0" smtClean="0">
                <a:solidFill>
                  <a:schemeClr val="tx1"/>
                </a:solidFill>
                <a:latin typeface="Meiryo UI" panose="020B0604030504040204" pitchFamily="50" charset="-128"/>
                <a:ea typeface="Meiryo UI" panose="020B0604030504040204" pitchFamily="50" charset="-128"/>
              </a:rPr>
              <a:t>２</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a:t>
            </a:r>
            <a:r>
              <a:rPr lang="ja-JP" altLang="en-US" sz="1100" b="1" dirty="0" smtClean="0">
                <a:solidFill>
                  <a:schemeClr val="tx1"/>
                </a:solidFill>
                <a:latin typeface="Meiryo UI" panose="020B0604030504040204" pitchFamily="50" charset="-128"/>
                <a:ea typeface="Meiryo UI" panose="020B0604030504040204" pitchFamily="50" charset="-128"/>
              </a:rPr>
              <a:t>▲</a:t>
            </a:r>
            <a:r>
              <a:rPr lang="en-US" altLang="ja-JP" sz="1100" b="1" dirty="0" smtClean="0">
                <a:solidFill>
                  <a:schemeClr val="tx1"/>
                </a:solidFill>
                <a:latin typeface="Meiryo UI" panose="020B0604030504040204" pitchFamily="50" charset="-128"/>
                <a:ea typeface="Meiryo UI" panose="020B0604030504040204" pitchFamily="50" charset="-128"/>
              </a:rPr>
              <a:t>2%]</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府市共通</a:t>
            </a:r>
            <a:r>
              <a:rPr kumimoji="1" lang="en-US" altLang="ja-JP" sz="1000" dirty="0" smtClean="0">
                <a:solidFill>
                  <a:schemeClr val="tx1"/>
                </a:solidFill>
                <a:latin typeface="Meiryo UI" panose="020B0604030504040204" pitchFamily="50" charset="-128"/>
                <a:ea typeface="Meiryo UI" panose="020B0604030504040204" pitchFamily="50" charset="-128"/>
              </a:rPr>
              <a:t>+</a:t>
            </a:r>
            <a:r>
              <a:rPr lang="ja-JP" altLang="en-US" sz="1000" dirty="0">
                <a:solidFill>
                  <a:schemeClr val="tx1"/>
                </a:solidFill>
                <a:latin typeface="Meiryo UI" panose="020B0604030504040204" pitchFamily="50" charset="-128"/>
                <a:ea typeface="Meiryo UI" panose="020B0604030504040204" pitchFamily="50" charset="-128"/>
              </a:rPr>
              <a:t>２</a:t>
            </a:r>
            <a:r>
              <a:rPr kumimoji="1" lang="en-US" altLang="ja-JP" sz="1000" dirty="0" smtClean="0">
                <a:solidFill>
                  <a:schemeClr val="tx1"/>
                </a:solidFill>
                <a:latin typeface="Meiryo UI" panose="020B0604030504040204" pitchFamily="50" charset="-128"/>
                <a:ea typeface="Meiryo UI" panose="020B0604030504040204" pitchFamily="50" charset="-128"/>
              </a:rPr>
              <a:t>)</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45" name="正方形/長方形 44"/>
          <p:cNvSpPr/>
          <p:nvPr/>
        </p:nvSpPr>
        <p:spPr>
          <a:xfrm>
            <a:off x="6840073" y="4397741"/>
            <a:ext cx="1044000" cy="1332000"/>
          </a:xfrm>
          <a:prstGeom prst="rect">
            <a:avLst/>
          </a:prstGeom>
          <a:solidFill>
            <a:srgbClr val="FFFF00"/>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【A】</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いわゆる</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行政</a:t>
            </a:r>
            <a:r>
              <a:rPr lang="ja-JP" altLang="en-US" sz="1200" b="1" dirty="0">
                <a:solidFill>
                  <a:schemeClr val="tx1"/>
                </a:solidFill>
                <a:latin typeface="Meiryo UI" panose="020B0604030504040204" pitchFamily="50" charset="-128"/>
                <a:ea typeface="Meiryo UI" panose="020B0604030504040204" pitchFamily="50" charset="-128"/>
              </a:rPr>
              <a:t>改革</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+1</a:t>
            </a:r>
            <a:r>
              <a:rPr lang="ja-JP" altLang="en-US" sz="1100" b="1" dirty="0" smtClean="0">
                <a:solidFill>
                  <a:schemeClr val="tx1"/>
                </a:solidFill>
                <a:latin typeface="Meiryo UI" panose="020B0604030504040204" pitchFamily="50" charset="-128"/>
                <a:ea typeface="Meiryo UI" panose="020B0604030504040204" pitchFamily="50" charset="-128"/>
              </a:rPr>
              <a:t>３</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a:t>
            </a:r>
            <a:r>
              <a:rPr lang="ja-JP" altLang="en-US" sz="1100" b="1" dirty="0" smtClean="0">
                <a:solidFill>
                  <a:schemeClr val="tx1"/>
                </a:solidFill>
                <a:latin typeface="Meiryo UI" panose="020B0604030504040204" pitchFamily="50" charset="-128"/>
                <a:ea typeface="Meiryo UI" panose="020B0604030504040204" pitchFamily="50" charset="-128"/>
              </a:rPr>
              <a:t>▲</a:t>
            </a:r>
            <a:r>
              <a:rPr lang="en-US" altLang="ja-JP" sz="1100" b="1" dirty="0" smtClean="0">
                <a:solidFill>
                  <a:schemeClr val="tx1"/>
                </a:solidFill>
                <a:latin typeface="Meiryo UI" panose="020B0604030504040204" pitchFamily="50" charset="-128"/>
                <a:ea typeface="Meiryo UI" panose="020B0604030504040204" pitchFamily="50" charset="-128"/>
              </a:rPr>
              <a:t>1%]</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46" name="正方形/長方形 45"/>
          <p:cNvSpPr/>
          <p:nvPr/>
        </p:nvSpPr>
        <p:spPr>
          <a:xfrm>
            <a:off x="7934167" y="4397741"/>
            <a:ext cx="1044000" cy="1332000"/>
          </a:xfrm>
          <a:prstGeom prst="rect">
            <a:avLst/>
          </a:prstGeom>
          <a:solidFill>
            <a:srgbClr val="FFFF00"/>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【B】</a:t>
            </a:r>
          </a:p>
          <a:p>
            <a:pPr algn="ctr"/>
            <a:r>
              <a:rPr lang="ja-JP" altLang="en-US" sz="1200" b="1" dirty="0">
                <a:solidFill>
                  <a:schemeClr val="tx1"/>
                </a:solidFill>
                <a:latin typeface="Meiryo UI" panose="020B0604030504040204" pitchFamily="50" charset="-128"/>
                <a:ea typeface="Meiryo UI" panose="020B0604030504040204" pitchFamily="50" charset="-128"/>
              </a:rPr>
              <a:t>社会</a:t>
            </a:r>
            <a:r>
              <a:rPr lang="ja-JP" altLang="en-US" sz="1200" b="1" dirty="0" smtClean="0">
                <a:solidFill>
                  <a:schemeClr val="tx1"/>
                </a:solidFill>
                <a:latin typeface="Meiryo UI" panose="020B0604030504040204" pitchFamily="50" charset="-128"/>
                <a:ea typeface="Meiryo UI" panose="020B0604030504040204" pitchFamily="50" charset="-128"/>
              </a:rPr>
              <a:t>政策の</a:t>
            </a:r>
            <a:endParaRPr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イノベーション</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+16</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[+4%]</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47" name="角丸四角形 46"/>
          <p:cNvSpPr/>
          <p:nvPr/>
        </p:nvSpPr>
        <p:spPr>
          <a:xfrm>
            <a:off x="6477982" y="3002445"/>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今後の布石</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48" name="角丸四角形 47"/>
          <p:cNvSpPr/>
          <p:nvPr/>
        </p:nvSpPr>
        <p:spPr>
          <a:xfrm>
            <a:off x="6477982" y="4415179"/>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問題の解決</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49" name="角丸四角形 48"/>
          <p:cNvSpPr/>
          <p:nvPr/>
        </p:nvSpPr>
        <p:spPr>
          <a:xfrm>
            <a:off x="6804288" y="5824123"/>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100" b="1" dirty="0" smtClean="0">
                <a:solidFill>
                  <a:schemeClr val="bg1"/>
                </a:solidFill>
                <a:latin typeface="Meiryo UI" panose="020B0604030504040204" pitchFamily="50" charset="-128"/>
                <a:ea typeface="Meiryo UI" panose="020B0604030504040204" pitchFamily="50" charset="-128"/>
              </a:rPr>
              <a:t>行政主体の分野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50" name="角丸四角形 49"/>
          <p:cNvSpPr/>
          <p:nvPr/>
        </p:nvSpPr>
        <p:spPr>
          <a:xfrm>
            <a:off x="7939780" y="5831613"/>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社会</a:t>
            </a:r>
            <a:r>
              <a:rPr kumimoji="1" lang="ja-JP" altLang="en-US" sz="1100" b="1" dirty="0" smtClean="0">
                <a:solidFill>
                  <a:schemeClr val="bg1"/>
                </a:solidFill>
                <a:latin typeface="Meiryo UI" panose="020B0604030504040204" pitchFamily="50" charset="-128"/>
                <a:ea typeface="Meiryo UI" panose="020B0604030504040204" pitchFamily="50" charset="-128"/>
              </a:rPr>
              <a:t>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51" name="テキスト ボックス 50"/>
          <p:cNvSpPr txBox="1"/>
          <p:nvPr/>
        </p:nvSpPr>
        <p:spPr>
          <a:xfrm>
            <a:off x="824837" y="2340691"/>
            <a:ext cx="1822935" cy="584775"/>
          </a:xfrm>
          <a:prstGeom prst="rect">
            <a:avLst/>
          </a:prstGeom>
          <a:noFill/>
        </p:spPr>
        <p:txBody>
          <a:bodyPr wrap="none" rtlCol="0">
            <a:spAutoFit/>
          </a:bodyPr>
          <a:lstStyle/>
          <a:p>
            <a:pPr algn="ctr"/>
            <a:r>
              <a:rPr kumimoji="1" lang="en-US" altLang="ja-JP" b="1" dirty="0" smtClean="0">
                <a:latin typeface="Meiryo UI" panose="020B0604030504040204" pitchFamily="50" charset="-128"/>
                <a:ea typeface="Meiryo UI" panose="020B0604030504040204" pitchFamily="50" charset="-128"/>
              </a:rPr>
              <a:t>【</a:t>
            </a:r>
            <a:r>
              <a:rPr kumimoji="1" lang="ja-JP" altLang="en-US" b="1" dirty="0" smtClean="0">
                <a:latin typeface="Meiryo UI" panose="020B0604030504040204" pitchFamily="50" charset="-128"/>
                <a:ea typeface="Meiryo UI" panose="020B0604030504040204" pitchFamily="50" charset="-128"/>
              </a:rPr>
              <a:t>前回の棚卸し</a:t>
            </a:r>
            <a:r>
              <a:rPr lang="en-US" altLang="ja-JP" b="1" dirty="0" smtClean="0">
                <a:latin typeface="Meiryo UI" panose="020B0604030504040204" pitchFamily="50" charset="-128"/>
                <a:ea typeface="Meiryo UI" panose="020B0604030504040204" pitchFamily="50" charset="-128"/>
              </a:rPr>
              <a:t>】</a:t>
            </a:r>
          </a:p>
          <a:p>
            <a:pPr algn="ctr"/>
            <a:r>
              <a:rPr kumimoji="1" lang="ja-JP" altLang="en-US" sz="1400" dirty="0" smtClean="0">
                <a:latin typeface="Meiryo UI" panose="020B0604030504040204" pitchFamily="50" charset="-128"/>
                <a:ea typeface="Meiryo UI" panose="020B0604030504040204" pitchFamily="50" charset="-128"/>
              </a:rPr>
              <a:t>＜</a:t>
            </a:r>
            <a:r>
              <a:rPr kumimoji="1" lang="en-US" altLang="ja-JP" sz="1400" dirty="0" smtClean="0">
                <a:latin typeface="Meiryo UI" panose="020B0604030504040204" pitchFamily="50" charset="-128"/>
                <a:ea typeface="Meiryo UI" panose="020B0604030504040204" pitchFamily="50" charset="-128"/>
              </a:rPr>
              <a:t>2014</a:t>
            </a:r>
            <a:r>
              <a:rPr kumimoji="1" lang="ja-JP" altLang="en-US" sz="1400" dirty="0" smtClean="0">
                <a:latin typeface="Meiryo UI" panose="020B0604030504040204" pitchFamily="50" charset="-128"/>
                <a:ea typeface="Meiryo UI" panose="020B0604030504040204" pitchFamily="50" charset="-128"/>
              </a:rPr>
              <a:t>年</a:t>
            </a:r>
            <a:r>
              <a:rPr kumimoji="1" lang="en-US" altLang="ja-JP" sz="1400" dirty="0" smtClean="0">
                <a:latin typeface="Meiryo UI" panose="020B0604030504040204" pitchFamily="50" charset="-128"/>
                <a:ea typeface="Meiryo UI" panose="020B0604030504040204" pitchFamily="50" charset="-128"/>
              </a:rPr>
              <a:t>9</a:t>
            </a:r>
            <a:r>
              <a:rPr kumimoji="1" lang="ja-JP" altLang="en-US" sz="1400" dirty="0" smtClean="0">
                <a:latin typeface="Meiryo UI" panose="020B0604030504040204" pitchFamily="50" charset="-128"/>
                <a:ea typeface="Meiryo UI" panose="020B0604030504040204" pitchFamily="50" charset="-128"/>
              </a:rPr>
              <a:t>月評価＞</a:t>
            </a:r>
            <a:endParaRPr kumimoji="1" lang="ja-JP" altLang="en-US" sz="1400" dirty="0">
              <a:latin typeface="Meiryo UI" panose="020B0604030504040204" pitchFamily="50" charset="-128"/>
              <a:ea typeface="Meiryo UI" panose="020B0604030504040204" pitchFamily="50" charset="-128"/>
            </a:endParaRPr>
          </a:p>
        </p:txBody>
      </p:sp>
      <p:sp>
        <p:nvSpPr>
          <p:cNvPr id="52" name="テキスト ボックス 51"/>
          <p:cNvSpPr txBox="1"/>
          <p:nvPr/>
        </p:nvSpPr>
        <p:spPr>
          <a:xfrm>
            <a:off x="3722163" y="2338801"/>
            <a:ext cx="1992853" cy="584775"/>
          </a:xfrm>
          <a:prstGeom prst="rect">
            <a:avLst/>
          </a:prstGeom>
          <a:noFill/>
        </p:spPr>
        <p:txBody>
          <a:bodyPr wrap="none" rtlCol="0">
            <a:spAutoFit/>
          </a:bodyPr>
          <a:lstStyle/>
          <a:p>
            <a:pPr algn="ctr"/>
            <a:r>
              <a:rPr lang="en-US" altLang="ja-JP" b="1" dirty="0" smtClean="0">
                <a:latin typeface="Meiryo UI" panose="020B0604030504040204" pitchFamily="50" charset="-128"/>
                <a:ea typeface="Meiryo UI" panose="020B0604030504040204" pitchFamily="50" charset="-128"/>
              </a:rPr>
              <a:t>【</a:t>
            </a:r>
            <a:r>
              <a:rPr kumimoji="1" lang="ja-JP" altLang="en-US" b="1" dirty="0" smtClean="0">
                <a:latin typeface="Meiryo UI" panose="020B0604030504040204" pitchFamily="50" charset="-128"/>
                <a:ea typeface="Meiryo UI" panose="020B0604030504040204" pitchFamily="50" charset="-128"/>
              </a:rPr>
              <a:t>今回の棚卸し</a:t>
            </a:r>
            <a:r>
              <a:rPr lang="en-US" altLang="ja-JP" b="1" dirty="0" smtClean="0">
                <a:latin typeface="Meiryo UI" panose="020B0604030504040204" pitchFamily="50" charset="-128"/>
                <a:ea typeface="Meiryo UI" panose="020B0604030504040204" pitchFamily="50" charset="-128"/>
              </a:rPr>
              <a:t>】</a:t>
            </a:r>
          </a:p>
          <a:p>
            <a:pPr algn="ctr"/>
            <a:r>
              <a:rPr kumimoji="1" lang="ja-JP" altLang="en-US" sz="1400" dirty="0" smtClean="0">
                <a:latin typeface="Meiryo UI" panose="020B0604030504040204" pitchFamily="50" charset="-128"/>
                <a:ea typeface="Meiryo UI" panose="020B0604030504040204" pitchFamily="50" charset="-128"/>
              </a:rPr>
              <a:t>＜</a:t>
            </a:r>
            <a:r>
              <a:rPr kumimoji="1" lang="en-US" altLang="ja-JP" sz="1400" dirty="0" smtClean="0">
                <a:latin typeface="Meiryo UI" panose="020B0604030504040204" pitchFamily="50" charset="-128"/>
                <a:ea typeface="Meiryo UI" panose="020B0604030504040204" pitchFamily="50" charset="-128"/>
              </a:rPr>
              <a:t>2018</a:t>
            </a:r>
            <a:r>
              <a:rPr kumimoji="1" lang="ja-JP" altLang="en-US" sz="1400" dirty="0" smtClean="0">
                <a:latin typeface="Meiryo UI" panose="020B0604030504040204" pitchFamily="50" charset="-128"/>
                <a:ea typeface="Meiryo UI" panose="020B0604030504040204" pitchFamily="50" charset="-128"/>
              </a:rPr>
              <a:t>年</a:t>
            </a:r>
            <a:r>
              <a:rPr kumimoji="1" lang="en-US" altLang="ja-JP" sz="1400" dirty="0" smtClean="0">
                <a:latin typeface="Meiryo UI" panose="020B0604030504040204" pitchFamily="50" charset="-128"/>
                <a:ea typeface="Meiryo UI" panose="020B0604030504040204" pitchFamily="50" charset="-128"/>
              </a:rPr>
              <a:t>12</a:t>
            </a:r>
            <a:r>
              <a:rPr kumimoji="1" lang="ja-JP" altLang="en-US" sz="1400" dirty="0" smtClean="0">
                <a:latin typeface="Meiryo UI" panose="020B0604030504040204" pitchFamily="50" charset="-128"/>
                <a:ea typeface="Meiryo UI" panose="020B0604030504040204" pitchFamily="50" charset="-128"/>
              </a:rPr>
              <a:t>月評価＞</a:t>
            </a:r>
            <a:endParaRPr kumimoji="1" lang="ja-JP" altLang="en-US" sz="1400" dirty="0">
              <a:latin typeface="Meiryo UI" panose="020B0604030504040204" pitchFamily="50" charset="-128"/>
              <a:ea typeface="Meiryo UI" panose="020B0604030504040204" pitchFamily="50" charset="-128"/>
            </a:endParaRPr>
          </a:p>
        </p:txBody>
      </p:sp>
      <p:sp>
        <p:nvSpPr>
          <p:cNvPr id="53" name="テキスト ボックス 52"/>
          <p:cNvSpPr txBox="1"/>
          <p:nvPr/>
        </p:nvSpPr>
        <p:spPr>
          <a:xfrm>
            <a:off x="6643835" y="2435629"/>
            <a:ext cx="2238113" cy="369332"/>
          </a:xfrm>
          <a:prstGeom prst="rect">
            <a:avLst/>
          </a:prstGeom>
          <a:noFill/>
        </p:spPr>
        <p:txBody>
          <a:bodyPr wrap="none" rtlCol="0">
            <a:spAutoFit/>
          </a:bodyPr>
          <a:lstStyle/>
          <a:p>
            <a:r>
              <a:rPr lang="en-US" altLang="ja-JP" b="1" dirty="0" smtClean="0">
                <a:latin typeface="Meiryo UI" panose="020B0604030504040204" pitchFamily="50" charset="-128"/>
                <a:ea typeface="Meiryo UI" panose="020B0604030504040204" pitchFamily="50" charset="-128"/>
              </a:rPr>
              <a:t>【</a:t>
            </a:r>
            <a:r>
              <a:rPr kumimoji="1" lang="ja-JP" altLang="en-US" b="1" dirty="0" smtClean="0">
                <a:latin typeface="Meiryo UI" panose="020B0604030504040204" pitchFamily="50" charset="-128"/>
                <a:ea typeface="Meiryo UI" panose="020B0604030504040204" pitchFamily="50" charset="-128"/>
              </a:rPr>
              <a:t>前回と今回の比較</a:t>
            </a:r>
            <a:r>
              <a:rPr lang="en-US" altLang="ja-JP" b="1" dirty="0" smtClean="0">
                <a:latin typeface="Meiryo UI" panose="020B0604030504040204" pitchFamily="50" charset="-128"/>
                <a:ea typeface="Meiryo UI" panose="020B0604030504040204" pitchFamily="50" charset="-128"/>
              </a:rPr>
              <a:t>】</a:t>
            </a:r>
            <a:endParaRPr kumimoji="1" lang="ja-JP" altLang="en-US" b="1" dirty="0">
              <a:latin typeface="Meiryo UI" panose="020B0604030504040204" pitchFamily="50" charset="-128"/>
              <a:ea typeface="Meiryo UI" panose="020B0604030504040204" pitchFamily="50" charset="-128"/>
            </a:endParaRPr>
          </a:p>
        </p:txBody>
      </p:sp>
      <p:sp>
        <p:nvSpPr>
          <p:cNvPr id="56" name="テキスト ボックス 55"/>
          <p:cNvSpPr txBox="1"/>
          <p:nvPr/>
        </p:nvSpPr>
        <p:spPr>
          <a:xfrm>
            <a:off x="656165" y="6179149"/>
            <a:ext cx="1116000" cy="261610"/>
          </a:xfrm>
          <a:prstGeom prst="rect">
            <a:avLst/>
          </a:prstGeom>
          <a:noFill/>
          <a:ln>
            <a:solidFill>
              <a:schemeClr val="bg1">
                <a:lumMod val="50000"/>
              </a:schemeClr>
            </a:solidFill>
          </a:ln>
        </p:spPr>
        <p:txBody>
          <a:bodyPr wrap="none" rtlCol="0">
            <a:noAutofit/>
          </a:bodyPr>
          <a:lstStyle/>
          <a:p>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smtClean="0">
                <a:latin typeface="HGPｺﾞｼｯｸE" panose="020B0900000000000000" pitchFamily="50" charset="-128"/>
                <a:ea typeface="HGPｺﾞｼｯｸE" panose="020B0900000000000000" pitchFamily="50" charset="-128"/>
              </a:rPr>
              <a:t>92</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56</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57" name="テキスト ボックス 56"/>
          <p:cNvSpPr txBox="1"/>
          <p:nvPr/>
        </p:nvSpPr>
        <p:spPr>
          <a:xfrm>
            <a:off x="1824730" y="6179149"/>
            <a:ext cx="1116000" cy="261610"/>
          </a:xfrm>
          <a:prstGeom prst="rect">
            <a:avLst/>
          </a:prstGeom>
          <a:noFill/>
          <a:ln>
            <a:solidFill>
              <a:schemeClr val="bg1">
                <a:lumMod val="50000"/>
              </a:schemeClr>
            </a:solidFill>
          </a:ln>
        </p:spPr>
        <p:txBody>
          <a:bodyPr wrap="none" rtlCol="0">
            <a:noAutofit/>
          </a:bodyPr>
          <a:lstStyle/>
          <a:p>
            <a:r>
              <a:rPr lang="ja-JP" altLang="en-US" sz="1050" dirty="0">
                <a:latin typeface="HGPｺﾞｼｯｸE" panose="020B0900000000000000" pitchFamily="50" charset="-128"/>
                <a:ea typeface="HGPｺﾞｼｯｸE" panose="020B0900000000000000" pitchFamily="50" charset="-128"/>
              </a:rPr>
              <a:t>Ｂ</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Ｄ</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72</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44</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58" name="テキスト ボックス 57"/>
          <p:cNvSpPr txBox="1"/>
          <p:nvPr/>
        </p:nvSpPr>
        <p:spPr>
          <a:xfrm>
            <a:off x="54592" y="3003797"/>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Ｄ＝</a:t>
            </a:r>
            <a:r>
              <a:rPr lang="en-US" altLang="ja-JP" sz="1050" dirty="0" smtClean="0">
                <a:latin typeface="HGPｺﾞｼｯｸE" panose="020B0900000000000000" pitchFamily="50" charset="-128"/>
                <a:ea typeface="HGPｺﾞｼｯｸE" panose="020B0900000000000000" pitchFamily="50" charset="-128"/>
              </a:rPr>
              <a:t>46</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28</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0" name="テキスト ボックス 59"/>
          <p:cNvSpPr txBox="1"/>
          <p:nvPr/>
        </p:nvSpPr>
        <p:spPr>
          <a:xfrm>
            <a:off x="54672" y="4406445"/>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Ｂ</a:t>
            </a:r>
            <a:r>
              <a:rPr lang="ja-JP" altLang="en-US" sz="1050" dirty="0" smtClean="0">
                <a:latin typeface="HGPｺﾞｼｯｸE" panose="020B0900000000000000" pitchFamily="50" charset="-128"/>
                <a:ea typeface="HGPｺﾞｼｯｸE" panose="020B0900000000000000" pitchFamily="50" charset="-128"/>
              </a:rPr>
              <a:t>＝　　（</a:t>
            </a:r>
            <a:r>
              <a:rPr lang="en-US" altLang="ja-JP" sz="1050" dirty="0" smtClean="0">
                <a:latin typeface="HGPｺﾞｼｯｸE" panose="020B0900000000000000" pitchFamily="50" charset="-128"/>
                <a:ea typeface="HGPｺﾞｼｯｸE" panose="020B0900000000000000" pitchFamily="50" charset="-128"/>
              </a:rPr>
              <a:t>72</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3" name="テキスト ボックス 62"/>
          <p:cNvSpPr txBox="1"/>
          <p:nvPr/>
        </p:nvSpPr>
        <p:spPr>
          <a:xfrm>
            <a:off x="6184733" y="3019717"/>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Ｄ＝</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３</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３</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4" name="テキスト ボックス 63"/>
          <p:cNvSpPr txBox="1"/>
          <p:nvPr/>
        </p:nvSpPr>
        <p:spPr>
          <a:xfrm>
            <a:off x="6184813" y="4422365"/>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Ｂ</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r>
              <a:rPr lang="en-US" altLang="ja-JP" sz="1050" dirty="0">
                <a:latin typeface="HGPｺﾞｼｯｸE" panose="020B0900000000000000" pitchFamily="50" charset="-128"/>
                <a:ea typeface="HGPｺﾞｼｯｸE" panose="020B0900000000000000" pitchFamily="50" charset="-128"/>
              </a:rPr>
              <a:t>29</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３</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7" name="テキスト ボックス 66"/>
          <p:cNvSpPr txBox="1"/>
          <p:nvPr/>
        </p:nvSpPr>
        <p:spPr>
          <a:xfrm>
            <a:off x="6704414" y="6181421"/>
            <a:ext cx="1188000" cy="261610"/>
          </a:xfrm>
          <a:prstGeom prst="rect">
            <a:avLst/>
          </a:prstGeom>
          <a:noFill/>
          <a:ln>
            <a:solidFill>
              <a:schemeClr val="bg1">
                <a:lumMod val="50000"/>
              </a:schemeClr>
            </a:solidFill>
          </a:ln>
        </p:spPr>
        <p:txBody>
          <a:bodyPr wrap="none" rtlCol="0">
            <a:noAutofit/>
          </a:bodyPr>
          <a:lstStyle/>
          <a:p>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smtClean="0">
                <a:latin typeface="HGPｺﾞｼｯｸE" panose="020B0900000000000000" pitchFamily="50" charset="-128"/>
                <a:ea typeface="HGPｺﾞｼｯｸE" panose="020B0900000000000000" pitchFamily="50" charset="-128"/>
              </a:rPr>
              <a:t>+14</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a:latin typeface="HGPｺﾞｼｯｸE" panose="020B0900000000000000" pitchFamily="50" charset="-128"/>
                <a:ea typeface="HGPｺﾞｼｯｸE" panose="020B0900000000000000" pitchFamily="50" charset="-128"/>
              </a:rPr>
              <a:t>2</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8" name="テキスト ボックス 67"/>
          <p:cNvSpPr txBox="1"/>
          <p:nvPr/>
        </p:nvSpPr>
        <p:spPr>
          <a:xfrm>
            <a:off x="7954867" y="6181421"/>
            <a:ext cx="1116000" cy="261610"/>
          </a:xfrm>
          <a:prstGeom prst="rect">
            <a:avLst/>
          </a:prstGeom>
          <a:noFill/>
          <a:ln>
            <a:solidFill>
              <a:schemeClr val="bg1">
                <a:lumMod val="50000"/>
              </a:schemeClr>
            </a:solidFill>
          </a:ln>
        </p:spPr>
        <p:txBody>
          <a:bodyPr wrap="none" rtlCol="0">
            <a:noAutofit/>
          </a:bodyPr>
          <a:lstStyle/>
          <a:p>
            <a:r>
              <a:rPr lang="ja-JP" altLang="en-US" sz="1050" dirty="0">
                <a:latin typeface="HGPｺﾞｼｯｸE" panose="020B0900000000000000" pitchFamily="50" charset="-128"/>
                <a:ea typeface="HGPｺﾞｼｯｸE" panose="020B0900000000000000" pitchFamily="50" charset="-128"/>
              </a:rPr>
              <a:t>Ｂ</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Ｄ</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+18</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+2</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69" name="円/楕円 68"/>
          <p:cNvSpPr/>
          <p:nvPr/>
        </p:nvSpPr>
        <p:spPr>
          <a:xfrm>
            <a:off x="1342968" y="4151025"/>
            <a:ext cx="900000" cy="468000"/>
          </a:xfrm>
          <a:prstGeom prst="ellipse">
            <a:avLst/>
          </a:prstGeom>
          <a:ln>
            <a:solidFill>
              <a:schemeClr val="tx2"/>
            </a:solidFill>
          </a:ln>
          <a:effectLst>
            <a:glow rad="63500">
              <a:schemeClr val="accent1">
                <a:satMod val="175000"/>
                <a:alpha val="40000"/>
              </a:schemeClr>
            </a:glow>
          </a:effectLst>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1200" b="1" dirty="0" smtClean="0">
                <a:latin typeface="Meiryo UI" panose="020B0604030504040204" pitchFamily="50" charset="-128"/>
                <a:ea typeface="Meiryo UI" panose="020B0604030504040204" pitchFamily="50" charset="-128"/>
              </a:rPr>
              <a:t>全項目数</a:t>
            </a:r>
            <a:endParaRPr kumimoji="1" lang="en-US" altLang="ja-JP" sz="1200" b="1" dirty="0" smtClean="0">
              <a:latin typeface="Meiryo UI" panose="020B0604030504040204" pitchFamily="50" charset="-128"/>
              <a:ea typeface="Meiryo UI" panose="020B0604030504040204" pitchFamily="50" charset="-128"/>
            </a:endParaRPr>
          </a:p>
          <a:p>
            <a:pPr algn="ctr"/>
            <a:r>
              <a:rPr lang="en-US" altLang="ja-JP" sz="1200" b="1" dirty="0" smtClean="0">
                <a:latin typeface="Meiryo UI" panose="020B0604030504040204" pitchFamily="50" charset="-128"/>
                <a:ea typeface="Meiryo UI" panose="020B0604030504040204" pitchFamily="50" charset="-128"/>
              </a:rPr>
              <a:t>164*</a:t>
            </a:r>
            <a:endParaRPr kumimoji="1" lang="ja-JP" altLang="en-US" sz="1200" b="1" dirty="0">
              <a:latin typeface="Meiryo UI" panose="020B0604030504040204" pitchFamily="50" charset="-128"/>
              <a:ea typeface="Meiryo UI" panose="020B0604030504040204" pitchFamily="50" charset="-128"/>
            </a:endParaRPr>
          </a:p>
        </p:txBody>
      </p:sp>
      <p:sp>
        <p:nvSpPr>
          <p:cNvPr id="71" name="円/楕円 70"/>
          <p:cNvSpPr/>
          <p:nvPr/>
        </p:nvSpPr>
        <p:spPr>
          <a:xfrm>
            <a:off x="7470772" y="4151025"/>
            <a:ext cx="900000" cy="468000"/>
          </a:xfrm>
          <a:prstGeom prst="ellipse">
            <a:avLst/>
          </a:prstGeom>
          <a:ln>
            <a:solidFill>
              <a:schemeClr val="tx2"/>
            </a:solidFill>
          </a:ln>
          <a:effectLst>
            <a:glow rad="63500">
              <a:schemeClr val="accent1">
                <a:satMod val="175000"/>
                <a:alpha val="40000"/>
              </a:schemeClr>
            </a:glow>
          </a:effectLst>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1200" b="1" dirty="0" smtClean="0">
                <a:latin typeface="Meiryo UI" panose="020B0604030504040204" pitchFamily="50" charset="-128"/>
                <a:ea typeface="Meiryo UI" panose="020B0604030504040204" pitchFamily="50" charset="-128"/>
              </a:rPr>
              <a:t>全項目数</a:t>
            </a:r>
            <a:endParaRPr kumimoji="1" lang="en-US" altLang="ja-JP" sz="1200" b="1" dirty="0" smtClean="0">
              <a:latin typeface="Meiryo UI" panose="020B0604030504040204" pitchFamily="50" charset="-128"/>
              <a:ea typeface="Meiryo UI" panose="020B0604030504040204" pitchFamily="50" charset="-128"/>
            </a:endParaRPr>
          </a:p>
          <a:p>
            <a:pPr algn="ctr"/>
            <a:r>
              <a:rPr kumimoji="1" lang="en-US" altLang="ja-JP" sz="1200" b="1" dirty="0" smtClean="0">
                <a:latin typeface="Meiryo UI" panose="020B0604030504040204" pitchFamily="50" charset="-128"/>
                <a:ea typeface="Meiryo UI" panose="020B0604030504040204" pitchFamily="50" charset="-128"/>
              </a:rPr>
              <a:t>+</a:t>
            </a:r>
            <a:r>
              <a:rPr lang="en-US" altLang="ja-JP" sz="1200" b="1" dirty="0">
                <a:latin typeface="Meiryo UI" panose="020B0604030504040204" pitchFamily="50" charset="-128"/>
                <a:ea typeface="Meiryo UI" panose="020B0604030504040204" pitchFamily="50" charset="-128"/>
              </a:rPr>
              <a:t>32</a:t>
            </a:r>
            <a:endParaRPr kumimoji="1" lang="ja-JP" altLang="en-US" sz="1200" b="1" dirty="0">
              <a:latin typeface="Meiryo UI" panose="020B0604030504040204" pitchFamily="50" charset="-128"/>
              <a:ea typeface="Meiryo UI" panose="020B0604030504040204" pitchFamily="50" charset="-128"/>
            </a:endParaRPr>
          </a:p>
        </p:txBody>
      </p:sp>
      <p:sp>
        <p:nvSpPr>
          <p:cNvPr id="73" name="テキスト ボックス 72"/>
          <p:cNvSpPr txBox="1"/>
          <p:nvPr/>
        </p:nvSpPr>
        <p:spPr>
          <a:xfrm>
            <a:off x="2940730" y="2389463"/>
            <a:ext cx="492443"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a:t>
            </a:r>
            <a:endParaRPr kumimoji="1" lang="ja-JP" altLang="en-US" sz="2400" dirty="0">
              <a:latin typeface="Meiryo UI" panose="020B0604030504040204" pitchFamily="50" charset="-128"/>
              <a:ea typeface="Meiryo UI" panose="020B0604030504040204" pitchFamily="50" charset="-128"/>
            </a:endParaRPr>
          </a:p>
        </p:txBody>
      </p:sp>
      <p:sp>
        <p:nvSpPr>
          <p:cNvPr id="74" name="テキスト ボックス 73"/>
          <p:cNvSpPr txBox="1"/>
          <p:nvPr/>
        </p:nvSpPr>
        <p:spPr>
          <a:xfrm>
            <a:off x="5634373" y="2389463"/>
            <a:ext cx="492443"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a:t>
            </a:r>
            <a:endParaRPr kumimoji="1" lang="ja-JP" altLang="en-US" sz="2400" dirty="0">
              <a:latin typeface="Meiryo UI" panose="020B0604030504040204" pitchFamily="50" charset="-128"/>
              <a:ea typeface="Meiryo UI" panose="020B0604030504040204" pitchFamily="50" charset="-128"/>
            </a:endParaRPr>
          </a:p>
        </p:txBody>
      </p:sp>
      <p:sp>
        <p:nvSpPr>
          <p:cNvPr id="75" name="角丸四角形 74"/>
          <p:cNvSpPr/>
          <p:nvPr/>
        </p:nvSpPr>
        <p:spPr>
          <a:xfrm>
            <a:off x="6120916" y="2333576"/>
            <a:ext cx="2988000" cy="4235676"/>
          </a:xfrm>
          <a:prstGeom prst="roundRect">
            <a:avLst>
              <a:gd name="adj" fmla="val 607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正方形/長方形 53"/>
          <p:cNvSpPr/>
          <p:nvPr/>
        </p:nvSpPr>
        <p:spPr>
          <a:xfrm>
            <a:off x="3710647" y="2969931"/>
            <a:ext cx="2232000" cy="280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正方形/長方形 54"/>
          <p:cNvSpPr/>
          <p:nvPr/>
        </p:nvSpPr>
        <p:spPr>
          <a:xfrm>
            <a:off x="3757948" y="3004717"/>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【C】</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インフラ戦略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23</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[12%]</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59" name="正方形/長方形 58"/>
          <p:cNvSpPr/>
          <p:nvPr/>
        </p:nvSpPr>
        <p:spPr>
          <a:xfrm>
            <a:off x="4852042" y="3004717"/>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【D】</a:t>
            </a:r>
          </a:p>
          <a:p>
            <a:pPr algn="ctr"/>
            <a:r>
              <a:rPr lang="ja-JP" altLang="en-US" sz="1200" b="1" dirty="0">
                <a:solidFill>
                  <a:schemeClr val="tx1"/>
                </a:solidFill>
                <a:latin typeface="Meiryo UI" panose="020B0604030504040204" pitchFamily="50" charset="-128"/>
                <a:ea typeface="Meiryo UI" panose="020B0604030504040204" pitchFamily="50" charset="-128"/>
              </a:rPr>
              <a:t>成長</a:t>
            </a:r>
            <a:r>
              <a:rPr kumimoji="1" lang="ja-JP" altLang="en-US" sz="1200" b="1" dirty="0" smtClean="0">
                <a:solidFill>
                  <a:schemeClr val="tx1"/>
                </a:solidFill>
                <a:latin typeface="Meiryo UI" panose="020B0604030504040204" pitchFamily="50" charset="-128"/>
                <a:ea typeface="Meiryo UI" panose="020B0604030504040204" pitchFamily="50" charset="-128"/>
              </a:rPr>
              <a:t>戦略</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7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26</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a:t>
            </a:r>
            <a:r>
              <a:rPr lang="en-US" altLang="ja-JP" sz="1100" b="1" dirty="0">
                <a:solidFill>
                  <a:schemeClr val="tx1"/>
                </a:solidFill>
                <a:latin typeface="Meiryo UI" panose="020B0604030504040204" pitchFamily="50" charset="-128"/>
                <a:ea typeface="Meiryo UI" panose="020B0604030504040204" pitchFamily="50" charset="-128"/>
              </a:rPr>
              <a:t>13</a:t>
            </a:r>
            <a:r>
              <a:rPr lang="en-US" altLang="ja-JP" sz="1100" b="1" dirty="0" smtClean="0">
                <a:solidFill>
                  <a:schemeClr val="tx1"/>
                </a:solidFill>
                <a:latin typeface="Meiryo UI" panose="020B0604030504040204" pitchFamily="50" charset="-128"/>
                <a:ea typeface="Meiryo UI" panose="020B0604030504040204" pitchFamily="50" charset="-128"/>
              </a:rPr>
              <a:t>%]</a:t>
            </a:r>
          </a:p>
          <a:p>
            <a:pPr algn="ctr"/>
            <a:endParaRPr kumimoji="1" lang="en-US" altLang="ja-JP" sz="6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16)</a:t>
            </a:r>
          </a:p>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76" name="正方形/長方形 75"/>
          <p:cNvSpPr/>
          <p:nvPr/>
        </p:nvSpPr>
        <p:spPr>
          <a:xfrm>
            <a:off x="3757948" y="4386365"/>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【A】</a:t>
            </a:r>
          </a:p>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いわゆる</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行政</a:t>
            </a:r>
            <a:r>
              <a:rPr lang="ja-JP" altLang="en-US" sz="1200" b="1" dirty="0">
                <a:solidFill>
                  <a:schemeClr val="tx1"/>
                </a:solidFill>
                <a:latin typeface="Meiryo UI" panose="020B0604030504040204" pitchFamily="50" charset="-128"/>
                <a:ea typeface="Meiryo UI" panose="020B0604030504040204" pitchFamily="50" charset="-128"/>
              </a:rPr>
              <a:t>改革</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a:solidFill>
                  <a:schemeClr val="tx1"/>
                </a:solidFill>
                <a:latin typeface="Meiryo UI" panose="020B0604030504040204" pitchFamily="50" charset="-128"/>
                <a:ea typeface="Meiryo UI" panose="020B0604030504040204" pitchFamily="50" charset="-128"/>
              </a:rPr>
              <a:t>83</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[42%]</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5)</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77" name="正方形/長方形 76"/>
          <p:cNvSpPr/>
          <p:nvPr/>
        </p:nvSpPr>
        <p:spPr>
          <a:xfrm>
            <a:off x="4852042" y="4386365"/>
            <a:ext cx="1044000" cy="1332000"/>
          </a:xfrm>
          <a:prstGeom prst="rect">
            <a:avLst/>
          </a:prstGeom>
          <a:solidFill>
            <a:schemeClr val="accent2">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【B】</a:t>
            </a:r>
          </a:p>
          <a:p>
            <a:pPr algn="ctr"/>
            <a:r>
              <a:rPr lang="ja-JP" altLang="en-US" sz="1200" b="1" dirty="0">
                <a:solidFill>
                  <a:schemeClr val="tx1"/>
                </a:solidFill>
                <a:latin typeface="Meiryo UI" panose="020B0604030504040204" pitchFamily="50" charset="-128"/>
                <a:ea typeface="Meiryo UI" panose="020B0604030504040204" pitchFamily="50" charset="-128"/>
              </a:rPr>
              <a:t>社会</a:t>
            </a:r>
            <a:r>
              <a:rPr lang="ja-JP" altLang="en-US" sz="1200" b="1" dirty="0" smtClean="0">
                <a:solidFill>
                  <a:schemeClr val="tx1"/>
                </a:solidFill>
                <a:latin typeface="Meiryo UI" panose="020B0604030504040204" pitchFamily="50" charset="-128"/>
                <a:ea typeface="Meiryo UI" panose="020B0604030504040204" pitchFamily="50" charset="-128"/>
              </a:rPr>
              <a:t>政策の</a:t>
            </a:r>
            <a:endParaRPr lang="en-US" altLang="ja-JP" sz="1200" b="1" dirty="0" smtClean="0">
              <a:solidFill>
                <a:schemeClr val="tx1"/>
              </a:solidFill>
              <a:latin typeface="Meiryo UI" panose="020B0604030504040204" pitchFamily="50" charset="-128"/>
              <a:ea typeface="Meiryo UI" panose="020B0604030504040204" pitchFamily="50" charset="-128"/>
            </a:endParaRPr>
          </a:p>
          <a:p>
            <a:pPr algn="ctr"/>
            <a:r>
              <a:rPr lang="ja-JP" altLang="en-US" sz="1200" b="1" dirty="0" smtClean="0">
                <a:solidFill>
                  <a:schemeClr val="tx1"/>
                </a:solidFill>
                <a:latin typeface="Meiryo UI" panose="020B0604030504040204" pitchFamily="50" charset="-128"/>
                <a:ea typeface="Meiryo UI" panose="020B0604030504040204" pitchFamily="50" charset="-128"/>
              </a:rPr>
              <a:t>イノベーション</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400" b="1" dirty="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64</a:t>
            </a:r>
            <a:r>
              <a:rPr kumimoji="1" lang="ja-JP" altLang="en-US" sz="1100" b="1" dirty="0" smtClean="0">
                <a:solidFill>
                  <a:schemeClr val="tx1"/>
                </a:solidFill>
                <a:latin typeface="Meiryo UI" panose="020B0604030504040204" pitchFamily="50" charset="-128"/>
                <a:ea typeface="Meiryo UI" panose="020B0604030504040204" pitchFamily="50" charset="-128"/>
              </a:rPr>
              <a:t>項目</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algn="ctr"/>
            <a:r>
              <a:rPr lang="en-US" altLang="ja-JP" sz="1100" b="1" dirty="0" smtClean="0">
                <a:solidFill>
                  <a:schemeClr val="tx1"/>
                </a:solidFill>
                <a:latin typeface="Meiryo UI" panose="020B0604030504040204" pitchFamily="50" charset="-128"/>
                <a:ea typeface="Meiryo UI" panose="020B0604030504040204" pitchFamily="50" charset="-128"/>
              </a:rPr>
              <a:t>[33%]</a:t>
            </a:r>
          </a:p>
          <a:p>
            <a:pPr algn="ctr"/>
            <a:endParaRPr kumimoji="1" lang="en-US" altLang="ja-JP" sz="400" b="1" dirty="0">
              <a:solidFill>
                <a:schemeClr val="tx1"/>
              </a:solidFill>
              <a:latin typeface="Meiryo UI" panose="020B0604030504040204" pitchFamily="50" charset="-128"/>
              <a:ea typeface="Meiryo UI" panose="020B0604030504040204" pitchFamily="50" charset="-128"/>
            </a:endParaRP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うち府市共通</a:t>
            </a:r>
            <a:r>
              <a:rPr kumimoji="1" lang="en-US" altLang="ja-JP" sz="1000" dirty="0" smtClean="0">
                <a:solidFill>
                  <a:schemeClr val="tx1"/>
                </a:solidFill>
                <a:latin typeface="Meiryo UI" panose="020B0604030504040204" pitchFamily="50" charset="-128"/>
                <a:ea typeface="Meiryo UI" panose="020B0604030504040204" pitchFamily="50" charset="-128"/>
              </a:rPr>
              <a:t>3)</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78" name="角丸四角形 77"/>
          <p:cNvSpPr/>
          <p:nvPr/>
        </p:nvSpPr>
        <p:spPr>
          <a:xfrm>
            <a:off x="3395857" y="2991069"/>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今後の布石</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79" name="角丸四角形 78"/>
          <p:cNvSpPr/>
          <p:nvPr/>
        </p:nvSpPr>
        <p:spPr>
          <a:xfrm>
            <a:off x="3395857" y="4403803"/>
            <a:ext cx="288000" cy="1332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問題の解決</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80" name="角丸四角形 79"/>
          <p:cNvSpPr/>
          <p:nvPr/>
        </p:nvSpPr>
        <p:spPr>
          <a:xfrm>
            <a:off x="3722163" y="5812747"/>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100" b="1" dirty="0" smtClean="0">
                <a:solidFill>
                  <a:schemeClr val="bg1"/>
                </a:solidFill>
                <a:latin typeface="Meiryo UI" panose="020B0604030504040204" pitchFamily="50" charset="-128"/>
                <a:ea typeface="Meiryo UI" panose="020B0604030504040204" pitchFamily="50" charset="-128"/>
              </a:rPr>
              <a:t>行政主体の分野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81" name="角丸四角形 80"/>
          <p:cNvSpPr/>
          <p:nvPr/>
        </p:nvSpPr>
        <p:spPr>
          <a:xfrm>
            <a:off x="4857655" y="5820237"/>
            <a:ext cx="1080000" cy="324000"/>
          </a:xfrm>
          <a:prstGeom prst="round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社会</a:t>
            </a:r>
            <a:r>
              <a:rPr kumimoji="1" lang="ja-JP" altLang="en-US" sz="1100" b="1" dirty="0" smtClean="0">
                <a:solidFill>
                  <a:schemeClr val="bg1"/>
                </a:solidFill>
                <a:latin typeface="Meiryo UI" panose="020B0604030504040204" pitchFamily="50" charset="-128"/>
                <a:ea typeface="Meiryo UI" panose="020B0604030504040204" pitchFamily="50" charset="-128"/>
              </a:rPr>
              <a:t>主体の分野</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82" name="テキスト ボックス 81"/>
          <p:cNvSpPr txBox="1"/>
          <p:nvPr/>
        </p:nvSpPr>
        <p:spPr>
          <a:xfrm>
            <a:off x="3102608" y="3008341"/>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Ｄ＝</a:t>
            </a:r>
            <a:r>
              <a:rPr lang="en-US" altLang="ja-JP" sz="1050" dirty="0" smtClean="0">
                <a:latin typeface="HGPｺﾞｼｯｸE" panose="020B0900000000000000" pitchFamily="50" charset="-128"/>
                <a:ea typeface="HGPｺﾞｼｯｸE" panose="020B0900000000000000" pitchFamily="50" charset="-128"/>
              </a:rPr>
              <a:t>49</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25</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83" name="テキスト ボックス 82"/>
          <p:cNvSpPr txBox="1"/>
          <p:nvPr/>
        </p:nvSpPr>
        <p:spPr>
          <a:xfrm>
            <a:off x="3102688" y="4410989"/>
            <a:ext cx="252000" cy="1296000"/>
          </a:xfrm>
          <a:prstGeom prst="rect">
            <a:avLst/>
          </a:prstGeom>
          <a:noFill/>
          <a:ln>
            <a:solidFill>
              <a:schemeClr val="bg1">
                <a:lumMod val="50000"/>
              </a:schemeClr>
            </a:solidFill>
          </a:ln>
        </p:spPr>
        <p:txBody>
          <a:bodyPr vert="eaVert" wrap="none" lIns="72000" tIns="36000" rIns="36000" bIns="36000" rtlCol="0">
            <a:noAutofit/>
          </a:bodyPr>
          <a:lstStyle/>
          <a:p>
            <a:pPr algn="ctr"/>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Ｂ</a:t>
            </a:r>
            <a:r>
              <a:rPr lang="ja-JP" altLang="en-US" sz="1050" dirty="0" smtClean="0">
                <a:latin typeface="HGPｺﾞｼｯｸE" panose="020B0900000000000000" pitchFamily="50" charset="-128"/>
                <a:ea typeface="HGPｺﾞｼｯｸE" panose="020B0900000000000000" pitchFamily="50" charset="-128"/>
              </a:rPr>
              <a:t>＝　　　（</a:t>
            </a:r>
            <a:r>
              <a:rPr lang="en-US" altLang="ja-JP" sz="1050" dirty="0" smtClean="0">
                <a:latin typeface="HGPｺﾞｼｯｸE" panose="020B0900000000000000" pitchFamily="50" charset="-128"/>
                <a:ea typeface="HGPｺﾞｼｯｸE" panose="020B0900000000000000" pitchFamily="50" charset="-128"/>
              </a:rPr>
              <a:t>75</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84" name="テキスト ボックス 83"/>
          <p:cNvSpPr txBox="1"/>
          <p:nvPr/>
        </p:nvSpPr>
        <p:spPr>
          <a:xfrm>
            <a:off x="3704177" y="6170045"/>
            <a:ext cx="1116000" cy="261610"/>
          </a:xfrm>
          <a:prstGeom prst="rect">
            <a:avLst/>
          </a:prstGeom>
          <a:noFill/>
          <a:ln>
            <a:solidFill>
              <a:schemeClr val="bg1">
                <a:lumMod val="50000"/>
              </a:schemeClr>
            </a:solidFill>
          </a:ln>
        </p:spPr>
        <p:txBody>
          <a:bodyPr wrap="none" rtlCol="0">
            <a:noAutofit/>
          </a:bodyPr>
          <a:lstStyle/>
          <a:p>
            <a:r>
              <a:rPr kumimoji="1" lang="ja-JP" altLang="en-US" sz="1050" dirty="0" smtClean="0">
                <a:latin typeface="HGPｺﾞｼｯｸE" panose="020B0900000000000000" pitchFamily="50" charset="-128"/>
                <a:ea typeface="HGPｺﾞｼｯｸE" panose="020B0900000000000000" pitchFamily="50" charset="-128"/>
              </a:rPr>
              <a:t>Ａ</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smtClean="0">
                <a:latin typeface="HGPｺﾞｼｯｸE" panose="020B0900000000000000" pitchFamily="50" charset="-128"/>
                <a:ea typeface="HGPｺﾞｼｯｸE" panose="020B0900000000000000" pitchFamily="50" charset="-128"/>
              </a:rPr>
              <a:t>Ｃ＝</a:t>
            </a:r>
            <a:r>
              <a:rPr lang="en-US" altLang="ja-JP" sz="1050" dirty="0">
                <a:latin typeface="HGPｺﾞｼｯｸE" panose="020B0900000000000000" pitchFamily="50" charset="-128"/>
                <a:ea typeface="HGPｺﾞｼｯｸE" panose="020B0900000000000000" pitchFamily="50" charset="-128"/>
              </a:rPr>
              <a:t>106</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54</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85" name="テキスト ボックス 84"/>
          <p:cNvSpPr txBox="1"/>
          <p:nvPr/>
        </p:nvSpPr>
        <p:spPr>
          <a:xfrm>
            <a:off x="4872742" y="6170045"/>
            <a:ext cx="1116000" cy="261610"/>
          </a:xfrm>
          <a:prstGeom prst="rect">
            <a:avLst/>
          </a:prstGeom>
          <a:noFill/>
          <a:ln>
            <a:solidFill>
              <a:schemeClr val="bg1">
                <a:lumMod val="50000"/>
              </a:schemeClr>
            </a:solidFill>
          </a:ln>
        </p:spPr>
        <p:txBody>
          <a:bodyPr wrap="none" rtlCol="0">
            <a:noAutofit/>
          </a:bodyPr>
          <a:lstStyle/>
          <a:p>
            <a:r>
              <a:rPr lang="ja-JP" altLang="en-US" sz="1050" dirty="0">
                <a:latin typeface="HGPｺﾞｼｯｸE" panose="020B0900000000000000" pitchFamily="50" charset="-128"/>
                <a:ea typeface="HGPｺﾞｼｯｸE" panose="020B0900000000000000" pitchFamily="50" charset="-128"/>
              </a:rPr>
              <a:t>Ｂ</a:t>
            </a:r>
            <a:r>
              <a:rPr lang="en-US" altLang="ja-JP" sz="1050" dirty="0" smtClean="0">
                <a:latin typeface="HGPｺﾞｼｯｸE" panose="020B0900000000000000" pitchFamily="50" charset="-128"/>
                <a:ea typeface="HGPｺﾞｼｯｸE" panose="020B0900000000000000" pitchFamily="50" charset="-128"/>
              </a:rPr>
              <a:t>+</a:t>
            </a:r>
            <a:r>
              <a:rPr lang="ja-JP" altLang="en-US" sz="1050" dirty="0">
                <a:latin typeface="HGPｺﾞｼｯｸE" panose="020B0900000000000000" pitchFamily="50" charset="-128"/>
                <a:ea typeface="HGPｺﾞｼｯｸE" panose="020B0900000000000000" pitchFamily="50" charset="-128"/>
              </a:rPr>
              <a:t>Ｄ</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90</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46</a:t>
            </a:r>
            <a:r>
              <a:rPr lang="ja-JP" altLang="en-US" sz="1050" dirty="0" smtClean="0">
                <a:latin typeface="HGPｺﾞｼｯｸE" panose="020B0900000000000000" pitchFamily="50" charset="-128"/>
                <a:ea typeface="HGPｺﾞｼｯｸE" panose="020B0900000000000000" pitchFamily="50" charset="-128"/>
              </a:rPr>
              <a:t>％</a:t>
            </a:r>
            <a:r>
              <a:rPr lang="en-US" altLang="ja-JP" sz="1050" dirty="0" smtClean="0">
                <a:latin typeface="HGPｺﾞｼｯｸE" panose="020B0900000000000000" pitchFamily="50" charset="-128"/>
                <a:ea typeface="HGPｺﾞｼｯｸE" panose="020B0900000000000000" pitchFamily="50" charset="-128"/>
              </a:rPr>
              <a:t>)</a:t>
            </a:r>
            <a:endParaRPr kumimoji="1" lang="ja-JP" altLang="en-US" sz="1050" dirty="0">
              <a:latin typeface="HGPｺﾞｼｯｸE" panose="020B0900000000000000" pitchFamily="50" charset="-128"/>
              <a:ea typeface="HGPｺﾞｼｯｸE" panose="020B0900000000000000" pitchFamily="50" charset="-128"/>
            </a:endParaRPr>
          </a:p>
        </p:txBody>
      </p:sp>
      <p:sp>
        <p:nvSpPr>
          <p:cNvPr id="86" name="円/楕円 85"/>
          <p:cNvSpPr/>
          <p:nvPr/>
        </p:nvSpPr>
        <p:spPr>
          <a:xfrm>
            <a:off x="4388647" y="4139649"/>
            <a:ext cx="900000" cy="468000"/>
          </a:xfrm>
          <a:prstGeom prst="ellipse">
            <a:avLst/>
          </a:prstGeom>
          <a:ln>
            <a:solidFill>
              <a:schemeClr val="tx2"/>
            </a:solidFill>
          </a:ln>
          <a:effectLst>
            <a:glow rad="63500">
              <a:schemeClr val="accent1">
                <a:satMod val="175000"/>
                <a:alpha val="40000"/>
              </a:schemeClr>
            </a:glow>
          </a:effectLst>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1200" b="1" dirty="0" smtClean="0">
                <a:latin typeface="Meiryo UI" panose="020B0604030504040204" pitchFamily="50" charset="-128"/>
                <a:ea typeface="Meiryo UI" panose="020B0604030504040204" pitchFamily="50" charset="-128"/>
              </a:rPr>
              <a:t>全項目数</a:t>
            </a:r>
            <a:endParaRPr kumimoji="1" lang="en-US" altLang="ja-JP" sz="1200" b="1" dirty="0" smtClean="0">
              <a:latin typeface="Meiryo UI" panose="020B0604030504040204" pitchFamily="50" charset="-128"/>
              <a:ea typeface="Meiryo UI" panose="020B0604030504040204" pitchFamily="50" charset="-128"/>
            </a:endParaRPr>
          </a:p>
          <a:p>
            <a:pPr algn="ctr"/>
            <a:r>
              <a:rPr lang="en-US" altLang="ja-JP" sz="1200" b="1" dirty="0">
                <a:latin typeface="Meiryo UI" panose="020B0604030504040204" pitchFamily="50" charset="-128"/>
                <a:ea typeface="Meiryo UI" panose="020B0604030504040204" pitchFamily="50" charset="-128"/>
              </a:rPr>
              <a:t>196</a:t>
            </a:r>
            <a:r>
              <a:rPr lang="en-US" altLang="ja-JP" sz="1200" b="1" dirty="0" smtClean="0">
                <a:latin typeface="Meiryo UI" panose="020B0604030504040204" pitchFamily="50" charset="-128"/>
                <a:ea typeface="Meiryo UI" panose="020B0604030504040204" pitchFamily="50" charset="-128"/>
              </a:rPr>
              <a:t>*</a:t>
            </a:r>
            <a:endParaRPr kumimoji="1" lang="ja-JP" altLang="en-US" sz="1200" b="1" dirty="0">
              <a:latin typeface="Meiryo UI" panose="020B0604030504040204" pitchFamily="50" charset="-128"/>
              <a:ea typeface="Meiryo UI" panose="020B0604030504040204" pitchFamily="50" charset="-128"/>
            </a:endParaRPr>
          </a:p>
        </p:txBody>
      </p:sp>
      <p:sp>
        <p:nvSpPr>
          <p:cNvPr id="87" name="テキスト ボックス 86"/>
          <p:cNvSpPr txBox="1"/>
          <p:nvPr/>
        </p:nvSpPr>
        <p:spPr>
          <a:xfrm>
            <a:off x="3037690" y="4946692"/>
            <a:ext cx="381836" cy="246221"/>
          </a:xfrm>
          <a:prstGeom prst="rect">
            <a:avLst/>
          </a:prstGeom>
          <a:noFill/>
        </p:spPr>
        <p:txBody>
          <a:bodyPr wrap="none" rtlCol="0">
            <a:spAutoFit/>
          </a:bodyPr>
          <a:lstStyle/>
          <a:p>
            <a:r>
              <a:rPr lang="en-US" altLang="ja-JP" sz="1000" dirty="0"/>
              <a:t>147</a:t>
            </a:r>
            <a:endParaRPr kumimoji="1" lang="ja-JP" altLang="en-US" sz="1000" dirty="0"/>
          </a:p>
        </p:txBody>
      </p:sp>
      <p:sp>
        <p:nvSpPr>
          <p:cNvPr id="88" name="テキスト ボックス 87"/>
          <p:cNvSpPr txBox="1"/>
          <p:nvPr/>
        </p:nvSpPr>
        <p:spPr>
          <a:xfrm>
            <a:off x="-3492" y="4948964"/>
            <a:ext cx="381836" cy="246221"/>
          </a:xfrm>
          <a:prstGeom prst="rect">
            <a:avLst/>
          </a:prstGeom>
          <a:noFill/>
        </p:spPr>
        <p:txBody>
          <a:bodyPr wrap="none" rtlCol="0">
            <a:spAutoFit/>
          </a:bodyPr>
          <a:lstStyle/>
          <a:p>
            <a:r>
              <a:rPr kumimoji="1" lang="en-US" altLang="ja-JP" sz="1000" dirty="0" smtClean="0"/>
              <a:t>118</a:t>
            </a:r>
            <a:endParaRPr kumimoji="1" lang="ja-JP" altLang="en-US" sz="1000" dirty="0"/>
          </a:p>
        </p:txBody>
      </p:sp>
      <p:cxnSp>
        <p:nvCxnSpPr>
          <p:cNvPr id="89" name="直線コネクタ 88"/>
          <p:cNvCxnSpPr/>
          <p:nvPr/>
        </p:nvCxnSpPr>
        <p:spPr>
          <a:xfrm>
            <a:off x="196398" y="615109"/>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0" name="テキスト ボックス 89"/>
          <p:cNvSpPr txBox="1"/>
          <p:nvPr/>
        </p:nvSpPr>
        <p:spPr>
          <a:xfrm>
            <a:off x="215865" y="106822"/>
            <a:ext cx="2374368"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２</a:t>
            </a:r>
            <a:r>
              <a:rPr lang="ja-JP" altLang="en-US" sz="2400" dirty="0" smtClean="0">
                <a:latin typeface="Meiryo UI" panose="020B0604030504040204" pitchFamily="50" charset="-128"/>
                <a:ea typeface="Meiryo UI" panose="020B0604030504040204" pitchFamily="50" charset="-128"/>
              </a:rPr>
              <a:t>　前回との比較</a:t>
            </a:r>
            <a:endParaRPr lang="en-US" altLang="ja-JP" sz="2000" dirty="0" smtClean="0">
              <a:latin typeface="Meiryo UI" panose="020B0604030504040204" pitchFamily="50" charset="-128"/>
              <a:ea typeface="Meiryo UI" panose="020B0604030504040204" pitchFamily="50" charset="-128"/>
            </a:endParaRPr>
          </a:p>
        </p:txBody>
      </p:sp>
      <p:sp>
        <p:nvSpPr>
          <p:cNvPr id="91" name="テキスト ボックス 90"/>
          <p:cNvSpPr txBox="1"/>
          <p:nvPr/>
        </p:nvSpPr>
        <p:spPr>
          <a:xfrm>
            <a:off x="348628" y="697600"/>
            <a:ext cx="8475817" cy="1569660"/>
          </a:xfrm>
          <a:prstGeom prst="rect">
            <a:avLst/>
          </a:prstGeom>
          <a:noFill/>
        </p:spPr>
        <p:txBody>
          <a:bodyPr wrap="square" rtlCol="0">
            <a:spAutoFit/>
          </a:bodyPr>
          <a:lstStyle/>
          <a:p>
            <a:pPr marL="285750" indent="-285750">
              <a:buFont typeface="Arial" panose="020B0604020202020204" pitchFamily="34" charset="0"/>
              <a:buChar char="•"/>
            </a:pP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府市の改革取組みは前回から</a:t>
            </a:r>
            <a:r>
              <a:rPr lang="en-US" altLang="ja-JP" sz="1600" b="1" dirty="0" smtClean="0">
                <a:latin typeface="Meiryo UI" panose="020B0604030504040204" pitchFamily="50" charset="-128"/>
                <a:ea typeface="Meiryo UI" panose="020B0604030504040204" pitchFamily="50" charset="-128"/>
                <a:cs typeface="メイリオ" panose="020B0604030504040204" pitchFamily="50" charset="-128"/>
              </a:rPr>
              <a:t>32</a:t>
            </a:r>
            <a:r>
              <a:rPr lang="ja-JP" altLang="en-US" sz="1600" b="1" dirty="0" smtClean="0">
                <a:latin typeface="Meiryo UI" panose="020B0604030504040204" pitchFamily="50" charset="-128"/>
                <a:ea typeface="Meiryo UI" panose="020B0604030504040204" pitchFamily="50" charset="-128"/>
                <a:cs typeface="メイリオ" panose="020B0604030504040204" pitchFamily="50" charset="-128"/>
              </a:rPr>
              <a:t>項目増加</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a:t>
            </a:r>
            <a:r>
              <a:rPr lang="en-US" altLang="ja-JP" sz="1600" dirty="0" smtClean="0">
                <a:latin typeface="Meiryo UI" panose="020B0604030504040204" pitchFamily="50" charset="-128"/>
                <a:ea typeface="Meiryo UI" panose="020B0604030504040204" pitchFamily="50" charset="-128"/>
                <a:cs typeface="メイリオ" panose="020B0604030504040204" pitchFamily="50" charset="-128"/>
              </a:rPr>
              <a:t>164</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件　→　</a:t>
            </a:r>
            <a:r>
              <a:rPr lang="en-US" altLang="ja-JP" sz="1600" dirty="0" smtClean="0">
                <a:latin typeface="Meiryo UI" panose="020B0604030504040204" pitchFamily="50" charset="-128"/>
                <a:ea typeface="Meiryo UI" panose="020B0604030504040204" pitchFamily="50" charset="-128"/>
                <a:cs typeface="メイリオ" panose="020B0604030504040204" pitchFamily="50" charset="-128"/>
              </a:rPr>
              <a:t>196</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件）</a:t>
            </a:r>
            <a:endParaRPr lang="en-US" altLang="ja-JP" sz="1600" dirty="0" smtClean="0">
              <a:latin typeface="Meiryo UI" panose="020B0604030504040204" pitchFamily="50" charset="-128"/>
              <a:ea typeface="Meiryo UI" panose="020B0604030504040204" pitchFamily="50" charset="-128"/>
              <a:cs typeface="メイリオ" panose="020B0604030504040204" pitchFamily="50" charset="-128"/>
            </a:endParaRPr>
          </a:p>
          <a:p>
            <a:pPr marL="285750" indent="-285750">
              <a:buFont typeface="Arial" panose="020B0604020202020204" pitchFamily="34" charset="0"/>
              <a:buChar char="•"/>
            </a:pP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今回の</a:t>
            </a:r>
            <a:r>
              <a:rPr lang="ja-JP" altLang="en-US" sz="1600" dirty="0">
                <a:latin typeface="Meiryo UI" panose="020B0604030504040204" pitchFamily="50" charset="-128"/>
                <a:ea typeface="Meiryo UI" panose="020B0604030504040204" pitchFamily="50" charset="-128"/>
                <a:cs typeface="メイリオ" panose="020B0604030504040204" pitchFamily="50" charset="-128"/>
              </a:rPr>
              <a:t>特徴</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は、</a:t>
            </a:r>
            <a:r>
              <a:rPr lang="en-US" altLang="ja-JP" sz="1600" b="1" dirty="0" smtClean="0">
                <a:latin typeface="Meiryo UI" panose="020B0604030504040204" pitchFamily="50" charset="-128"/>
                <a:ea typeface="Meiryo UI" panose="020B0604030504040204" pitchFamily="50" charset="-128"/>
                <a:cs typeface="メイリオ" panose="020B0604030504040204" pitchFamily="50" charset="-128"/>
              </a:rPr>
              <a:t>【B</a:t>
            </a:r>
            <a:r>
              <a:rPr lang="en-US" altLang="ja-JP" sz="1600" b="1" dirty="0">
                <a:latin typeface="Meiryo UI" panose="020B0604030504040204" pitchFamily="50" charset="-128"/>
                <a:ea typeface="Meiryo UI" panose="020B0604030504040204" pitchFamily="50" charset="-128"/>
                <a:cs typeface="メイリオ" panose="020B0604030504040204" pitchFamily="50" charset="-128"/>
              </a:rPr>
              <a:t>】</a:t>
            </a:r>
            <a:r>
              <a:rPr lang="ja-JP" altLang="en-US" sz="1600" b="1" dirty="0" smtClean="0">
                <a:latin typeface="Meiryo UI" panose="020B0604030504040204" pitchFamily="50" charset="-128"/>
                <a:ea typeface="Meiryo UI" panose="020B0604030504040204" pitchFamily="50" charset="-128"/>
                <a:cs typeface="メイリオ" panose="020B0604030504040204" pitchFamily="50" charset="-128"/>
              </a:rPr>
              <a:t>社会政策のイノベーションが</a:t>
            </a:r>
            <a:r>
              <a:rPr lang="en-US" altLang="ja-JP" sz="1600" b="1" dirty="0" smtClean="0">
                <a:latin typeface="Meiryo UI" panose="020B0604030504040204" pitchFamily="50" charset="-128"/>
                <a:ea typeface="Meiryo UI" panose="020B0604030504040204" pitchFamily="50" charset="-128"/>
                <a:cs typeface="メイリオ" panose="020B0604030504040204" pitchFamily="50" charset="-128"/>
              </a:rPr>
              <a:t>16</a:t>
            </a:r>
            <a:r>
              <a:rPr lang="ja-JP" altLang="en-US" sz="1600" b="1" dirty="0" smtClean="0">
                <a:latin typeface="Meiryo UI" panose="020B0604030504040204" pitchFamily="50" charset="-128"/>
                <a:ea typeface="Meiryo UI" panose="020B0604030504040204" pitchFamily="50" charset="-128"/>
                <a:cs typeface="メイリオ" panose="020B0604030504040204" pitchFamily="50" charset="-128"/>
              </a:rPr>
              <a:t>項目（４％）増加</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し、四象限の右側「社会主体の分野（</a:t>
            </a:r>
            <a:r>
              <a:rPr lang="en-US" altLang="ja-JP" sz="1600" dirty="0" smtClean="0">
                <a:latin typeface="Meiryo UI" panose="020B0604030504040204" pitchFamily="50" charset="-128"/>
                <a:ea typeface="Meiryo UI" panose="020B0604030504040204" pitchFamily="50" charset="-128"/>
                <a:cs typeface="メイリオ" panose="020B0604030504040204" pitchFamily="50" charset="-128"/>
              </a:rPr>
              <a:t>D+B</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）も２％増えるなど、</a:t>
            </a:r>
            <a:r>
              <a:rPr lang="ja-JP" altLang="en-US" sz="1600" b="1" dirty="0" smtClean="0">
                <a:latin typeface="Meiryo UI" panose="020B0604030504040204" pitchFamily="50" charset="-128"/>
                <a:ea typeface="Meiryo UI" panose="020B0604030504040204" pitchFamily="50" charset="-128"/>
                <a:cs typeface="メイリオ" panose="020B0604030504040204" pitchFamily="50" charset="-128"/>
              </a:rPr>
              <a:t>行政主体</a:t>
            </a:r>
            <a:r>
              <a:rPr lang="ja-JP" altLang="en-US" sz="1600" b="1" dirty="0">
                <a:latin typeface="Meiryo UI" panose="020B0604030504040204" pitchFamily="50" charset="-128"/>
                <a:ea typeface="Meiryo UI" panose="020B0604030504040204" pitchFamily="50" charset="-128"/>
                <a:cs typeface="メイリオ" panose="020B0604030504040204" pitchFamily="50" charset="-128"/>
              </a:rPr>
              <a:t>の</a:t>
            </a:r>
            <a:r>
              <a:rPr lang="ja-JP" altLang="en-US" sz="1600" b="1" dirty="0" smtClean="0">
                <a:latin typeface="Meiryo UI" panose="020B0604030504040204" pitchFamily="50" charset="-128"/>
                <a:ea typeface="Meiryo UI" panose="020B0604030504040204" pitchFamily="50" charset="-128"/>
                <a:cs typeface="メイリオ" panose="020B0604030504040204" pitchFamily="50" charset="-128"/>
              </a:rPr>
              <a:t>改革から民間と一緒に成長戦略や社会政策に取り組む改革にシフト</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a:t>
            </a:r>
            <a:endParaRPr lang="en-US" altLang="ja-JP" sz="1600" dirty="0" smtClean="0">
              <a:latin typeface="Meiryo UI" panose="020B0604030504040204" pitchFamily="50" charset="-128"/>
              <a:ea typeface="Meiryo UI" panose="020B0604030504040204" pitchFamily="50" charset="-128"/>
              <a:cs typeface="メイリオ" panose="020B0604030504040204" pitchFamily="50" charset="-128"/>
            </a:endParaRPr>
          </a:p>
          <a:p>
            <a:pPr marL="285750" indent="-285750">
              <a:buFont typeface="Arial" panose="020B0604020202020204" pitchFamily="34" charset="0"/>
              <a:buChar char="•"/>
            </a:pPr>
            <a:r>
              <a:rPr lang="en-US" altLang="ja-JP" sz="1600" b="1" dirty="0" smtClean="0">
                <a:latin typeface="Meiryo UI" panose="020B0604030504040204" pitchFamily="50" charset="-128"/>
                <a:ea typeface="Meiryo UI" panose="020B0604030504040204" pitchFamily="50" charset="-128"/>
                <a:cs typeface="メイリオ" panose="020B0604030504040204" pitchFamily="50" charset="-128"/>
              </a:rPr>
              <a:t>【A</a:t>
            </a:r>
            <a:r>
              <a:rPr lang="en-US" altLang="ja-JP" sz="1600" b="1" dirty="0">
                <a:latin typeface="Meiryo UI" panose="020B0604030504040204" pitchFamily="50" charset="-128"/>
                <a:ea typeface="Meiryo UI" panose="020B0604030504040204" pitchFamily="50" charset="-128"/>
                <a:cs typeface="メイリオ" panose="020B0604030504040204" pitchFamily="50" charset="-128"/>
              </a:rPr>
              <a:t>】</a:t>
            </a:r>
            <a:r>
              <a:rPr lang="ja-JP" altLang="en-US" sz="1600" b="1" dirty="0" smtClean="0">
                <a:latin typeface="Meiryo UI" panose="020B0604030504040204" pitchFamily="50" charset="-128"/>
                <a:ea typeface="Meiryo UI" panose="020B0604030504040204" pitchFamily="50" charset="-128"/>
                <a:cs typeface="メイリオ" panose="020B0604030504040204" pitchFamily="50" charset="-128"/>
              </a:rPr>
              <a:t>行政改革</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も</a:t>
            </a:r>
            <a:r>
              <a:rPr lang="en-US" altLang="ja-JP" sz="1600" dirty="0" smtClean="0">
                <a:latin typeface="Meiryo UI" panose="020B0604030504040204" pitchFamily="50" charset="-128"/>
                <a:ea typeface="Meiryo UI" panose="020B0604030504040204" pitchFamily="50" charset="-128"/>
                <a:cs typeface="メイリオ" panose="020B0604030504040204" pitchFamily="50" charset="-128"/>
              </a:rPr>
              <a:t>13</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項目増。公民戦略連携デスク、てんしば、大阪城公園</a:t>
            </a:r>
            <a:r>
              <a:rPr lang="en-US" altLang="ja-JP" sz="1600" dirty="0" smtClean="0">
                <a:latin typeface="Meiryo UI" panose="020B0604030504040204" pitchFamily="50" charset="-128"/>
                <a:ea typeface="Meiryo UI" panose="020B0604030504040204" pitchFamily="50" charset="-128"/>
                <a:cs typeface="メイリオ" panose="020B0604030504040204" pitchFamily="50" charset="-128"/>
              </a:rPr>
              <a:t>PMO</a:t>
            </a:r>
            <a:r>
              <a:rPr lang="ja-JP" altLang="en-US" sz="1600" dirty="0" smtClean="0">
                <a:latin typeface="Meiryo UI" panose="020B0604030504040204" pitchFamily="50" charset="-128"/>
                <a:ea typeface="Meiryo UI" panose="020B0604030504040204" pitchFamily="50" charset="-128"/>
                <a:cs typeface="メイリオ" panose="020B0604030504040204" pitchFamily="50" charset="-128"/>
              </a:rPr>
              <a:t>など、この分野でも、</a:t>
            </a:r>
            <a:r>
              <a:rPr lang="ja-JP" altLang="en-US" sz="1600" b="1" dirty="0" smtClean="0">
                <a:latin typeface="Meiryo UI" panose="020B0604030504040204" pitchFamily="50" charset="-128"/>
                <a:ea typeface="Meiryo UI" panose="020B0604030504040204" pitchFamily="50" charset="-128"/>
                <a:cs typeface="メイリオ" panose="020B0604030504040204" pitchFamily="50" charset="-128"/>
              </a:rPr>
              <a:t>民間との連携が拡大。</a:t>
            </a:r>
            <a:endParaRPr lang="en-US" altLang="ja-JP" sz="1600" b="1" dirty="0" smtClean="0">
              <a:latin typeface="Meiryo UI" panose="020B0604030504040204" pitchFamily="50" charset="-128"/>
              <a:ea typeface="Meiryo UI" panose="020B0604030504040204" pitchFamily="50" charset="-128"/>
              <a:cs typeface="メイリオ" panose="020B0604030504040204" pitchFamily="50" charset="-128"/>
            </a:endParaRPr>
          </a:p>
        </p:txBody>
      </p:sp>
    </p:spTree>
    <p:extLst>
      <p:ext uri="{BB962C8B-B14F-4D97-AF65-F5344CB8AC3E}">
        <p14:creationId xmlns:p14="http://schemas.microsoft.com/office/powerpoint/2010/main" val="3411642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29</a:t>
            </a:fld>
            <a:endParaRPr lang="ja-JP" altLang="en-US"/>
          </a:p>
        </p:txBody>
      </p:sp>
      <p:cxnSp>
        <p:nvCxnSpPr>
          <p:cNvPr id="5" name="直線コネクタ 4"/>
          <p:cNvCxnSpPr/>
          <p:nvPr/>
        </p:nvCxnSpPr>
        <p:spPr>
          <a:xfrm>
            <a:off x="270457" y="669701"/>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テキスト ボックス 7"/>
          <p:cNvSpPr txBox="1"/>
          <p:nvPr/>
        </p:nvSpPr>
        <p:spPr>
          <a:xfrm>
            <a:off x="1107583" y="188928"/>
            <a:ext cx="7134895" cy="461665"/>
          </a:xfrm>
          <a:prstGeom prst="rect">
            <a:avLst/>
          </a:prstGeom>
          <a:noFill/>
        </p:spPr>
        <p:txBody>
          <a:bodyPr wrap="square" rtlCol="0">
            <a:spAutoFit/>
          </a:bodyPr>
          <a:lstStyle/>
          <a:p>
            <a:r>
              <a:rPr lang="ja-JP" altLang="en-US" sz="2400" b="1" dirty="0" smtClean="0">
                <a:latin typeface="Meiryo UI" panose="020B0604030504040204" pitchFamily="50" charset="-128"/>
                <a:ea typeface="Meiryo UI" panose="020B0604030504040204" pitchFamily="50" charset="-128"/>
              </a:rPr>
              <a:t>前回評価（</a:t>
            </a:r>
            <a:r>
              <a:rPr lang="en-US" altLang="ja-JP" sz="2400" b="1" dirty="0" smtClean="0">
                <a:latin typeface="Meiryo UI" panose="020B0604030504040204" pitchFamily="50" charset="-128"/>
                <a:ea typeface="Meiryo UI" panose="020B0604030504040204" pitchFamily="50" charset="-128"/>
              </a:rPr>
              <a:t>2014</a:t>
            </a:r>
            <a:r>
              <a:rPr lang="ja-JP" altLang="en-US" sz="2400" b="1" dirty="0" smtClean="0">
                <a:latin typeface="Meiryo UI" panose="020B0604030504040204" pitchFamily="50" charset="-128"/>
                <a:ea typeface="Meiryo UI" panose="020B0604030504040204" pitchFamily="50" charset="-128"/>
              </a:rPr>
              <a:t>年）と今回（</a:t>
            </a:r>
            <a:r>
              <a:rPr lang="en-US" altLang="ja-JP" sz="2400" b="1" dirty="0" smtClean="0">
                <a:latin typeface="Meiryo UI" panose="020B0604030504040204" pitchFamily="50" charset="-128"/>
                <a:ea typeface="Meiryo UI" panose="020B0604030504040204" pitchFamily="50" charset="-128"/>
              </a:rPr>
              <a:t>2018</a:t>
            </a:r>
            <a:r>
              <a:rPr lang="ja-JP" altLang="en-US" sz="2400" b="1" dirty="0" smtClean="0">
                <a:latin typeface="Meiryo UI" panose="020B0604030504040204" pitchFamily="50" charset="-128"/>
                <a:ea typeface="Meiryo UI" panose="020B0604030504040204" pitchFamily="50" charset="-128"/>
              </a:rPr>
              <a:t>年）の比較</a:t>
            </a:r>
            <a:endParaRPr lang="en-US" altLang="ja-JP" sz="2400" b="1" dirty="0" smtClean="0">
              <a:latin typeface="Meiryo UI" panose="020B0604030504040204" pitchFamily="50" charset="-128"/>
              <a:ea typeface="Meiryo UI" panose="020B0604030504040204" pitchFamily="50" charset="-128"/>
            </a:endParaRPr>
          </a:p>
        </p:txBody>
      </p:sp>
      <p:graphicFrame>
        <p:nvGraphicFramePr>
          <p:cNvPr id="11" name="表 10"/>
          <p:cNvGraphicFramePr>
            <a:graphicFrameLocks noGrp="1"/>
          </p:cNvGraphicFramePr>
          <p:nvPr>
            <p:extLst>
              <p:ext uri="{D42A27DB-BD31-4B8C-83A1-F6EECF244321}">
                <p14:modId xmlns:p14="http://schemas.microsoft.com/office/powerpoint/2010/main" val="2060400962"/>
              </p:ext>
            </p:extLst>
          </p:nvPr>
        </p:nvGraphicFramePr>
        <p:xfrm>
          <a:off x="371036" y="891606"/>
          <a:ext cx="8607988" cy="5369560"/>
        </p:xfrm>
        <a:graphic>
          <a:graphicData uri="http://schemas.openxmlformats.org/drawingml/2006/table">
            <a:tbl>
              <a:tblPr firstRow="1" bandRow="1">
                <a:tableStyleId>{5940675A-B579-460E-94D1-54222C63F5DA}</a:tableStyleId>
              </a:tblPr>
              <a:tblGrid>
                <a:gridCol w="500787">
                  <a:extLst>
                    <a:ext uri="{9D8B030D-6E8A-4147-A177-3AD203B41FA5}">
                      <a16:colId xmlns:a16="http://schemas.microsoft.com/office/drawing/2014/main" val="2563792233"/>
                    </a:ext>
                  </a:extLst>
                </a:gridCol>
                <a:gridCol w="955276">
                  <a:extLst>
                    <a:ext uri="{9D8B030D-6E8A-4147-A177-3AD203B41FA5}">
                      <a16:colId xmlns:a16="http://schemas.microsoft.com/office/drawing/2014/main" val="3583751012"/>
                    </a:ext>
                  </a:extLst>
                </a:gridCol>
                <a:gridCol w="3517092">
                  <a:extLst>
                    <a:ext uri="{9D8B030D-6E8A-4147-A177-3AD203B41FA5}">
                      <a16:colId xmlns:a16="http://schemas.microsoft.com/office/drawing/2014/main" val="1122189492"/>
                    </a:ext>
                  </a:extLst>
                </a:gridCol>
                <a:gridCol w="3634833">
                  <a:extLst>
                    <a:ext uri="{9D8B030D-6E8A-4147-A177-3AD203B41FA5}">
                      <a16:colId xmlns:a16="http://schemas.microsoft.com/office/drawing/2014/main" val="2919793250"/>
                    </a:ext>
                  </a:extLst>
                </a:gridCol>
              </a:tblGrid>
              <a:tr h="370840">
                <a:tc gridSpan="2">
                  <a:txBody>
                    <a:bodyPr/>
                    <a:lstStyle/>
                    <a:p>
                      <a:endParaRPr kumimoji="1" lang="ja-JP" altLang="en-US" dirty="0">
                        <a:latin typeface="Meiryo UI" panose="020B0604030504040204" pitchFamily="50" charset="-128"/>
                        <a:ea typeface="Meiryo UI" panose="020B0604030504040204" pitchFamily="50" charset="-128"/>
                      </a:endParaRPr>
                    </a:p>
                  </a:txBody>
                  <a:tcPr/>
                </a:tc>
                <a:tc hMerge="1">
                  <a:txBody>
                    <a:bodyPr/>
                    <a:lstStyle/>
                    <a:p>
                      <a:endParaRPr kumimoji="1" lang="ja-JP" altLang="en-US" dirty="0">
                        <a:latin typeface="Meiryo UI" panose="020B0604030504040204" pitchFamily="50" charset="-128"/>
                        <a:ea typeface="Meiryo UI" panose="020B0604030504040204" pitchFamily="50" charset="-128"/>
                      </a:endParaRPr>
                    </a:p>
                  </a:txBody>
                  <a:tcPr/>
                </a:tc>
                <a:tc>
                  <a:txBody>
                    <a:bodyPr/>
                    <a:lstStyle/>
                    <a:p>
                      <a:pPr algn="ctr"/>
                      <a:r>
                        <a:rPr kumimoji="1" lang="ja-JP" altLang="en-US" b="1" dirty="0" smtClean="0">
                          <a:latin typeface="Meiryo UI" panose="020B0604030504040204" pitchFamily="50" charset="-128"/>
                          <a:ea typeface="Meiryo UI" panose="020B0604030504040204" pitchFamily="50" charset="-128"/>
                        </a:rPr>
                        <a:t>前回（</a:t>
                      </a:r>
                      <a:r>
                        <a:rPr kumimoji="1" lang="en-US" altLang="ja-JP" b="1" dirty="0" smtClean="0">
                          <a:latin typeface="Meiryo UI" panose="020B0604030504040204" pitchFamily="50" charset="-128"/>
                          <a:ea typeface="Meiryo UI" panose="020B0604030504040204" pitchFamily="50" charset="-128"/>
                        </a:rPr>
                        <a:t>2014</a:t>
                      </a:r>
                      <a:r>
                        <a:rPr kumimoji="1" lang="ja-JP" altLang="en-US" b="1" dirty="0" smtClean="0">
                          <a:latin typeface="Meiryo UI" panose="020B0604030504040204" pitchFamily="50" charset="-128"/>
                          <a:ea typeface="Meiryo UI" panose="020B0604030504040204" pitchFamily="50" charset="-128"/>
                        </a:rPr>
                        <a:t>年）</a:t>
                      </a:r>
                      <a:endParaRPr kumimoji="1" lang="ja-JP" altLang="en-US" b="1" dirty="0">
                        <a:solidFill>
                          <a:schemeClr val="bg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b="1" dirty="0" smtClean="0">
                          <a:latin typeface="Meiryo UI" panose="020B0604030504040204" pitchFamily="50" charset="-128"/>
                          <a:ea typeface="Meiryo UI" panose="020B0604030504040204" pitchFamily="50" charset="-128"/>
                        </a:rPr>
                        <a:t>今回（</a:t>
                      </a:r>
                      <a:r>
                        <a:rPr kumimoji="1" lang="en-US" altLang="ja-JP" b="1" dirty="0" smtClean="0">
                          <a:latin typeface="Meiryo UI" panose="020B0604030504040204" pitchFamily="50" charset="-128"/>
                          <a:ea typeface="Meiryo UI" panose="020B0604030504040204" pitchFamily="50" charset="-128"/>
                        </a:rPr>
                        <a:t>2018</a:t>
                      </a:r>
                      <a:r>
                        <a:rPr kumimoji="1" lang="ja-JP" altLang="en-US" b="1" dirty="0" smtClean="0">
                          <a:latin typeface="Meiryo UI" panose="020B0604030504040204" pitchFamily="50" charset="-128"/>
                          <a:ea typeface="Meiryo UI" panose="020B0604030504040204" pitchFamily="50" charset="-128"/>
                        </a:rPr>
                        <a:t>年）</a:t>
                      </a:r>
                      <a:endParaRPr kumimoji="1" lang="ja-JP" altLang="en-US" b="1" dirty="0">
                        <a:solidFill>
                          <a:schemeClr val="bg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extLst>
                  <a:ext uri="{0D108BD9-81ED-4DB2-BD59-A6C34878D82A}">
                    <a16:rowId xmlns:a16="http://schemas.microsoft.com/office/drawing/2014/main" val="114160297"/>
                  </a:ext>
                </a:extLst>
              </a:tr>
              <a:tr h="643905">
                <a:tc rowSpan="2">
                  <a:txBody>
                    <a:bodyPr/>
                    <a:lstStyle/>
                    <a:p>
                      <a:endParaRPr kumimoji="1" lang="en-US" altLang="ja-JP" dirty="0" smtClean="0">
                        <a:latin typeface="Meiryo UI" panose="020B0604030504040204" pitchFamily="50" charset="-128"/>
                        <a:ea typeface="Meiryo UI" panose="020B0604030504040204" pitchFamily="50" charset="-128"/>
                      </a:endParaRPr>
                    </a:p>
                    <a:p>
                      <a:endParaRPr kumimoji="1" lang="en-US" altLang="ja-JP" dirty="0" smtClean="0">
                        <a:latin typeface="Meiryo UI" panose="020B0604030504040204" pitchFamily="50" charset="-128"/>
                        <a:ea typeface="Meiryo UI" panose="020B0604030504040204" pitchFamily="50" charset="-128"/>
                      </a:endParaRPr>
                    </a:p>
                    <a:p>
                      <a:r>
                        <a:rPr kumimoji="1" lang="ja-JP" altLang="en-US" dirty="0" smtClean="0">
                          <a:latin typeface="Meiryo UI" panose="020B0604030504040204" pitchFamily="50" charset="-128"/>
                          <a:ea typeface="Meiryo UI" panose="020B0604030504040204" pitchFamily="50" charset="-128"/>
                        </a:rPr>
                        <a:t>大阪府市の改革</a:t>
                      </a:r>
                      <a:endParaRPr kumimoji="1" lang="ja-JP" altLang="en-US"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r>
                        <a:rPr kumimoji="1" lang="ja-JP" altLang="en-US" dirty="0" smtClean="0">
                          <a:latin typeface="Meiryo UI" panose="020B0604030504040204" pitchFamily="50" charset="-128"/>
                          <a:ea typeface="Meiryo UI" panose="020B0604030504040204" pitchFamily="50" charset="-128"/>
                        </a:rPr>
                        <a:t>対　象</a:t>
                      </a:r>
                      <a:endParaRPr kumimoji="1" lang="en-US" altLang="ja-JP" dirty="0" smtClean="0">
                        <a:latin typeface="Meiryo UI" panose="020B0604030504040204" pitchFamily="50" charset="-128"/>
                        <a:ea typeface="Meiryo UI" panose="020B0604030504040204" pitchFamily="50" charset="-128"/>
                      </a:endParaRPr>
                    </a:p>
                    <a:p>
                      <a:endParaRPr kumimoji="1" lang="en-US" altLang="ja-JP" dirty="0" smtClean="0">
                        <a:latin typeface="Meiryo UI" panose="020B0604030504040204" pitchFamily="50" charset="-128"/>
                        <a:ea typeface="Meiryo UI" panose="020B0604030504040204" pitchFamily="50" charset="-128"/>
                      </a:endParaRPr>
                    </a:p>
                    <a:p>
                      <a:endParaRPr kumimoji="1" lang="en-US" altLang="ja-JP" dirty="0" smtClean="0">
                        <a:latin typeface="Meiryo UI" panose="020B0604030504040204" pitchFamily="50" charset="-128"/>
                        <a:ea typeface="Meiryo UI" panose="020B0604030504040204" pitchFamily="50" charset="-128"/>
                      </a:endParaRPr>
                    </a:p>
                    <a:p>
                      <a:endParaRPr kumimoji="1" lang="en-US" altLang="ja-JP" dirty="0" smtClean="0">
                        <a:latin typeface="Meiryo UI" panose="020B0604030504040204" pitchFamily="50" charset="-128"/>
                        <a:ea typeface="Meiryo UI" panose="020B0604030504040204" pitchFamily="50" charset="-128"/>
                      </a:endParaRPr>
                    </a:p>
                    <a:p>
                      <a:endParaRPr kumimoji="1" lang="ja-JP" altLang="en-US"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r>
                        <a:rPr kumimoji="1" lang="ja-JP" altLang="en-US" sz="1600" dirty="0" smtClean="0">
                          <a:latin typeface="Meiryo UI" panose="020B0604030504040204" pitchFamily="50" charset="-128"/>
                          <a:ea typeface="Meiryo UI" panose="020B0604030504040204" pitchFamily="50" charset="-128"/>
                        </a:rPr>
                        <a:t>全</a:t>
                      </a:r>
                      <a:r>
                        <a:rPr kumimoji="1" lang="en-US" altLang="ja-JP" sz="1600" dirty="0" smtClean="0">
                          <a:latin typeface="Meiryo UI" panose="020B0604030504040204" pitchFamily="50" charset="-128"/>
                          <a:ea typeface="Meiryo UI" panose="020B0604030504040204" pitchFamily="50" charset="-128"/>
                        </a:rPr>
                        <a:t>164</a:t>
                      </a:r>
                      <a:r>
                        <a:rPr kumimoji="1" lang="ja-JP" altLang="en-US" sz="1600" dirty="0" smtClean="0">
                          <a:latin typeface="Meiryo UI" panose="020B0604030504040204" pitchFamily="50" charset="-128"/>
                          <a:ea typeface="Meiryo UI" panose="020B0604030504040204" pitchFamily="50" charset="-128"/>
                        </a:rPr>
                        <a:t>項目</a:t>
                      </a:r>
                      <a:endParaRPr kumimoji="1" lang="en-US" altLang="ja-JP" sz="16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・行政改革は約４割</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・成長戦略・インフラ戦略が３割</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⇒成長戦略の６割は府市共通</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・社会政策等は斬新な取組み　</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（現役世代への重点投資、西成特区構</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想等）</a:t>
                      </a:r>
                      <a:endParaRPr kumimoji="1" lang="ja-JP" altLang="en-US" sz="1400" dirty="0">
                        <a:latin typeface="Meiryo UI" panose="020B0604030504040204" pitchFamily="50" charset="-128"/>
                        <a:ea typeface="Meiryo UI" panose="020B0604030504040204" pitchFamily="50" charset="-128"/>
                      </a:endParaRPr>
                    </a:p>
                  </a:txBody>
                  <a:tcPr/>
                </a:tc>
                <a:tc>
                  <a:txBody>
                    <a:bodyPr/>
                    <a:lstStyle/>
                    <a:p>
                      <a:r>
                        <a:rPr kumimoji="1" lang="ja-JP" altLang="en-US" sz="1600" dirty="0" smtClean="0">
                          <a:latin typeface="Meiryo UI" panose="020B0604030504040204" pitchFamily="50" charset="-128"/>
                          <a:ea typeface="Meiryo UI" panose="020B0604030504040204" pitchFamily="50" charset="-128"/>
                        </a:rPr>
                        <a:t>全</a:t>
                      </a:r>
                      <a:r>
                        <a:rPr kumimoji="1" lang="en-US" altLang="ja-JP" sz="1600" dirty="0" smtClean="0">
                          <a:latin typeface="Meiryo UI" panose="020B0604030504040204" pitchFamily="50" charset="-128"/>
                          <a:ea typeface="Meiryo UI" panose="020B0604030504040204" pitchFamily="50" charset="-128"/>
                        </a:rPr>
                        <a:t>196</a:t>
                      </a:r>
                      <a:r>
                        <a:rPr kumimoji="1" lang="ja-JP" altLang="en-US" sz="1600" dirty="0" smtClean="0">
                          <a:latin typeface="Meiryo UI" panose="020B0604030504040204" pitchFamily="50" charset="-128"/>
                          <a:ea typeface="Meiryo UI" panose="020B0604030504040204" pitchFamily="50" charset="-128"/>
                        </a:rPr>
                        <a:t>項目</a:t>
                      </a:r>
                      <a:endParaRPr kumimoji="1" lang="en-US" altLang="ja-JP" sz="16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・社会政策が大幅に増加（＋</a:t>
                      </a:r>
                      <a:r>
                        <a:rPr kumimoji="1" lang="en-US" altLang="ja-JP" sz="1400" dirty="0" smtClean="0">
                          <a:latin typeface="Meiryo UI" panose="020B0604030504040204" pitchFamily="50" charset="-128"/>
                          <a:ea typeface="Meiryo UI" panose="020B0604030504040204" pitchFamily="50" charset="-128"/>
                        </a:rPr>
                        <a:t>4</a:t>
                      </a:r>
                      <a:r>
                        <a:rPr kumimoji="1" lang="ja-JP" altLang="en-US" sz="1400" dirty="0" smtClean="0">
                          <a:latin typeface="Meiryo UI" panose="020B0604030504040204" pitchFamily="50" charset="-128"/>
                          <a:ea typeface="Meiryo UI" panose="020B0604030504040204" pitchFamily="50" charset="-128"/>
                        </a:rPr>
                        <a:t>％）し、</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行政主体から社会主体へシフト</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・成長戦略では府市共通項目が＋２件で</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さらに府市連携が進捗</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・行政改革でも、民間との連携が増加</a:t>
                      </a:r>
                      <a:endParaRPr kumimoji="1" lang="ja-JP" altLang="en-US" sz="1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942949955"/>
                  </a:ext>
                </a:extLst>
              </a:tr>
              <a:tr h="370840">
                <a:tc vMerge="1">
                  <a:txBody>
                    <a:bodyPr/>
                    <a:lstStyle/>
                    <a:p>
                      <a:endParaRPr kumimoji="1" lang="ja-JP" altLang="en-US" dirty="0"/>
                    </a:p>
                  </a:txBody>
                  <a:tcPr/>
                </a:tc>
                <a:tc>
                  <a:txBody>
                    <a:bodyPr/>
                    <a:lstStyle/>
                    <a:p>
                      <a:r>
                        <a:rPr kumimoji="1" lang="ja-JP" altLang="en-US" dirty="0" smtClean="0">
                          <a:latin typeface="Meiryo UI" panose="020B0604030504040204" pitchFamily="50" charset="-128"/>
                          <a:ea typeface="Meiryo UI" panose="020B0604030504040204" pitchFamily="50" charset="-128"/>
                        </a:rPr>
                        <a:t>手　法</a:t>
                      </a:r>
                      <a:endParaRPr kumimoji="1" lang="en-US" altLang="ja-JP" dirty="0" smtClean="0">
                        <a:latin typeface="Meiryo UI" panose="020B0604030504040204" pitchFamily="50" charset="-128"/>
                        <a:ea typeface="Meiryo UI" panose="020B0604030504040204" pitchFamily="50" charset="-128"/>
                      </a:endParaRPr>
                    </a:p>
                    <a:p>
                      <a:endParaRPr kumimoji="1" lang="en-US" altLang="ja-JP" dirty="0" smtClean="0">
                        <a:latin typeface="Meiryo UI" panose="020B0604030504040204" pitchFamily="50" charset="-128"/>
                        <a:ea typeface="Meiryo UI" panose="020B0604030504040204" pitchFamily="50" charset="-128"/>
                      </a:endParaRPr>
                    </a:p>
                    <a:p>
                      <a:endParaRPr kumimoji="1" lang="en-US" altLang="ja-JP" dirty="0" smtClean="0">
                        <a:latin typeface="Meiryo UI" panose="020B0604030504040204" pitchFamily="50" charset="-128"/>
                        <a:ea typeface="Meiryo UI" panose="020B0604030504040204" pitchFamily="50" charset="-128"/>
                      </a:endParaRPr>
                    </a:p>
                    <a:p>
                      <a:endParaRPr kumimoji="1" lang="ja-JP" altLang="en-US"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400" dirty="0" smtClean="0">
                          <a:latin typeface="Meiryo UI" panose="020B0604030504040204" pitchFamily="50" charset="-128"/>
                          <a:ea typeface="Meiryo UI" panose="020B0604030504040204" pitchFamily="50" charset="-128"/>
                        </a:rPr>
                        <a:t>・府市連携（経営形態、二重行政）</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・競争原理（民営化・指定管理等）</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・国への問題提起（新たな大都市制度、</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特区、教育行政）</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・権限移譲（市町村・区）</a:t>
                      </a:r>
                      <a:endParaRPr kumimoji="1" lang="en-US" altLang="ja-JP" sz="1400" dirty="0" smtClean="0">
                        <a:latin typeface="Meiryo UI" panose="020B0604030504040204" pitchFamily="50" charset="-128"/>
                        <a:ea typeface="Meiryo UI" panose="020B0604030504040204" pitchFamily="50" charset="-128"/>
                      </a:endParaRPr>
                    </a:p>
                    <a:p>
                      <a:endParaRPr kumimoji="1" lang="en-US" altLang="ja-JP" sz="1400" dirty="0" smtClean="0">
                        <a:latin typeface="Meiryo UI" panose="020B0604030504040204" pitchFamily="50" charset="-128"/>
                        <a:ea typeface="Meiryo UI" panose="020B0604030504040204" pitchFamily="50" charset="-128"/>
                      </a:endParaRPr>
                    </a:p>
                  </a:txBody>
                  <a:tcPr/>
                </a:tc>
                <a:tc>
                  <a:txBody>
                    <a:bodyPr/>
                    <a:lstStyle/>
                    <a:p>
                      <a:r>
                        <a:rPr kumimoji="1" lang="ja-JP" altLang="en-US" sz="1400" dirty="0" smtClean="0">
                          <a:latin typeface="Meiryo UI" panose="020B0604030504040204" pitchFamily="50" charset="-128"/>
                          <a:ea typeface="Meiryo UI" panose="020B0604030504040204" pitchFamily="50" charset="-128"/>
                        </a:rPr>
                        <a:t>・</a:t>
                      </a:r>
                      <a:r>
                        <a:rPr kumimoji="1" lang="ja-JP" altLang="en-US" sz="1400" u="none" dirty="0" smtClean="0">
                          <a:latin typeface="Meiryo UI" panose="020B0604030504040204" pitchFamily="50" charset="-128"/>
                          <a:ea typeface="Meiryo UI" panose="020B0604030504040204" pitchFamily="50" charset="-128"/>
                        </a:rPr>
                        <a:t>府市連携</a:t>
                      </a:r>
                      <a:r>
                        <a:rPr kumimoji="1" lang="ja-JP" altLang="en-US" sz="1400" dirty="0" smtClean="0">
                          <a:latin typeface="Meiryo UI" panose="020B0604030504040204" pitchFamily="50" charset="-128"/>
                          <a:ea typeface="Meiryo UI" panose="020B0604030504040204" pitchFamily="50" charset="-128"/>
                        </a:rPr>
                        <a:t>：戦略・組織・政策・プロジェ</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クトと連携の対象拡大、関係深化</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a:t>
                      </a:r>
                      <a:r>
                        <a:rPr kumimoji="1" lang="ja-JP" altLang="en-US" sz="1400" u="none" dirty="0" smtClean="0">
                          <a:latin typeface="Meiryo UI" panose="020B0604030504040204" pitchFamily="50" charset="-128"/>
                          <a:ea typeface="Meiryo UI" panose="020B0604030504040204" pitchFamily="50" charset="-128"/>
                        </a:rPr>
                        <a:t>民間連携</a:t>
                      </a:r>
                      <a:r>
                        <a:rPr kumimoji="1" lang="ja-JP" altLang="en-US" sz="1400" dirty="0" smtClean="0">
                          <a:latin typeface="Meiryo UI" panose="020B0604030504040204" pitchFamily="50" charset="-128"/>
                          <a:ea typeface="Meiryo UI" panose="020B0604030504040204" pitchFamily="50" charset="-128"/>
                        </a:rPr>
                        <a:t>：民営化等に加え、公民連</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携や</a:t>
                      </a:r>
                      <a:r>
                        <a:rPr kumimoji="1" lang="en-US" altLang="ja-JP" sz="1400" dirty="0" smtClean="0">
                          <a:latin typeface="Meiryo UI" panose="020B0604030504040204" pitchFamily="50" charset="-128"/>
                          <a:ea typeface="Meiryo UI" panose="020B0604030504040204" pitchFamily="50" charset="-128"/>
                        </a:rPr>
                        <a:t>PMO</a:t>
                      </a:r>
                      <a:r>
                        <a:rPr kumimoji="1" lang="ja-JP" altLang="en-US" sz="1400" dirty="0" smtClean="0">
                          <a:latin typeface="Meiryo UI" panose="020B0604030504040204" pitchFamily="50" charset="-128"/>
                          <a:ea typeface="Meiryo UI" panose="020B0604030504040204" pitchFamily="50" charset="-128"/>
                        </a:rPr>
                        <a:t>制度など、連携強化</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a:t>
                      </a:r>
                      <a:r>
                        <a:rPr kumimoji="1" lang="ja-JP" altLang="en-US" sz="1400" u="none" dirty="0" smtClean="0">
                          <a:latin typeface="Meiryo UI" panose="020B0604030504040204" pitchFamily="50" charset="-128"/>
                          <a:ea typeface="Meiryo UI" panose="020B0604030504040204" pitchFamily="50" charset="-128"/>
                        </a:rPr>
                        <a:t>国との関係</a:t>
                      </a:r>
                      <a:r>
                        <a:rPr kumimoji="1" lang="ja-JP" altLang="en-US" sz="1400" dirty="0" smtClean="0">
                          <a:latin typeface="Meiryo UI" panose="020B0604030504040204" pitchFamily="50" charset="-128"/>
                          <a:ea typeface="Meiryo UI" panose="020B0604030504040204" pitchFamily="50" charset="-128"/>
                        </a:rPr>
                        <a:t>：制度改革に加え、</a:t>
                      </a:r>
                      <a:r>
                        <a:rPr kumimoji="1" lang="en-US" altLang="ja-JP" sz="1400" dirty="0" smtClean="0">
                          <a:latin typeface="Meiryo UI" panose="020B0604030504040204" pitchFamily="50" charset="-128"/>
                          <a:ea typeface="Meiryo UI" panose="020B0604030504040204" pitchFamily="50" charset="-128"/>
                        </a:rPr>
                        <a:t>2025</a:t>
                      </a:r>
                      <a:r>
                        <a:rPr kumimoji="1" lang="ja-JP" altLang="en-US" sz="1400" dirty="0" smtClean="0">
                          <a:latin typeface="Meiryo UI" panose="020B0604030504040204" pitchFamily="50" charset="-128"/>
                          <a:ea typeface="Meiryo UI" panose="020B0604030504040204" pitchFamily="50" charset="-128"/>
                        </a:rPr>
                        <a:t>万　</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博など国家プロジェクトの推進</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a:t>
                      </a:r>
                      <a:r>
                        <a:rPr kumimoji="1" lang="ja-JP" altLang="en-US" sz="1400" u="none" dirty="0" smtClean="0">
                          <a:latin typeface="Meiryo UI" panose="020B0604030504040204" pitchFamily="50" charset="-128"/>
                          <a:ea typeface="Meiryo UI" panose="020B0604030504040204" pitchFamily="50" charset="-128"/>
                        </a:rPr>
                        <a:t>市町村連携</a:t>
                      </a:r>
                      <a:r>
                        <a:rPr kumimoji="1" lang="ja-JP" altLang="en-US" sz="1400" dirty="0" smtClean="0">
                          <a:latin typeface="Meiryo UI" panose="020B0604030504040204" pitchFamily="50" charset="-128"/>
                          <a:ea typeface="Meiryo UI" panose="020B0604030504040204" pitchFamily="50" charset="-128"/>
                        </a:rPr>
                        <a:t>：府内全体のサービス最適</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化に向け広域連携を強化</a:t>
                      </a:r>
                      <a:endParaRPr kumimoji="1" lang="ja-JP" altLang="en-US" sz="1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3193360847"/>
                  </a:ext>
                </a:extLst>
              </a:tr>
              <a:tr h="370840">
                <a:tc gridSpan="2">
                  <a:txBody>
                    <a:bodyPr/>
                    <a:lstStyle/>
                    <a:p>
                      <a:r>
                        <a:rPr kumimoji="1" lang="ja-JP" altLang="en-US" dirty="0" smtClean="0">
                          <a:latin typeface="Meiryo UI" panose="020B0604030504040204" pitchFamily="50" charset="-128"/>
                          <a:ea typeface="Meiryo UI" panose="020B0604030504040204" pitchFamily="50" charset="-128"/>
                        </a:rPr>
                        <a:t>改革の成果</a:t>
                      </a:r>
                      <a:endParaRPr kumimoji="1" lang="en-US" altLang="ja-JP" dirty="0" smtClean="0">
                        <a:latin typeface="Meiryo UI" panose="020B0604030504040204" pitchFamily="50" charset="-128"/>
                        <a:ea typeface="Meiryo UI" panose="020B0604030504040204" pitchFamily="50" charset="-128"/>
                      </a:endParaRPr>
                    </a:p>
                    <a:p>
                      <a:endParaRPr kumimoji="1" lang="en-US" altLang="ja-JP" dirty="0" smtClean="0">
                        <a:latin typeface="Meiryo UI" panose="020B0604030504040204" pitchFamily="50" charset="-128"/>
                        <a:ea typeface="Meiryo UI" panose="020B0604030504040204" pitchFamily="50" charset="-128"/>
                      </a:endParaRPr>
                    </a:p>
                    <a:p>
                      <a:endParaRPr kumimoji="1" lang="en-US" altLang="ja-JP" dirty="0" smtClean="0">
                        <a:latin typeface="Meiryo UI" panose="020B0604030504040204" pitchFamily="50" charset="-128"/>
                        <a:ea typeface="Meiryo UI" panose="020B0604030504040204" pitchFamily="50" charset="-128"/>
                      </a:endParaRPr>
                    </a:p>
                    <a:p>
                      <a:endParaRPr kumimoji="1" lang="ja-JP" altLang="en-US"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hMerge="1">
                  <a:txBody>
                    <a:bodyPr/>
                    <a:lstStyle/>
                    <a:p>
                      <a:endParaRPr kumimoji="1" lang="ja-JP" altLang="en-US" dirty="0">
                        <a:latin typeface="Meiryo UI" panose="020B0604030504040204" pitchFamily="50" charset="-128"/>
                        <a:ea typeface="Meiryo UI" panose="020B0604030504040204" pitchFamily="50" charset="-128"/>
                      </a:endParaRPr>
                    </a:p>
                  </a:txBody>
                  <a:tcPr/>
                </a:tc>
                <a:tc>
                  <a:txBody>
                    <a:bodyPr/>
                    <a:lstStyle/>
                    <a:p>
                      <a:r>
                        <a:rPr kumimoji="1" lang="ja-JP" altLang="en-US" sz="1400" dirty="0" smtClean="0">
                          <a:latin typeface="Meiryo UI" panose="020B0604030504040204" pitchFamily="50" charset="-128"/>
                          <a:ea typeface="Meiryo UI" panose="020B0604030504040204" pitchFamily="50" charset="-128"/>
                        </a:rPr>
                        <a:t>・行革では、府市とも財政状況が改善</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・関空の負債問題やミッシングリンクなど</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積年の懸案が解決</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・オフィス空き室率の改善や外国人旅行　</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客の増加など、景気回復の兆し</a:t>
                      </a:r>
                      <a:endParaRPr kumimoji="1" lang="en-US" altLang="ja-JP" sz="1400" dirty="0" smtClean="0">
                        <a:latin typeface="Meiryo UI" panose="020B0604030504040204" pitchFamily="50" charset="-128"/>
                        <a:ea typeface="Meiryo UI" panose="020B0604030504040204" pitchFamily="50" charset="-128"/>
                      </a:endParaRPr>
                    </a:p>
                    <a:p>
                      <a:endParaRPr kumimoji="1" lang="ja-JP" altLang="en-US" sz="1400" dirty="0">
                        <a:latin typeface="Meiryo UI" panose="020B0604030504040204" pitchFamily="50" charset="-128"/>
                        <a:ea typeface="Meiryo UI" panose="020B0604030504040204" pitchFamily="50" charset="-128"/>
                      </a:endParaRPr>
                    </a:p>
                  </a:txBody>
                  <a:tcPr/>
                </a:tc>
                <a:tc>
                  <a:txBody>
                    <a:bodyPr/>
                    <a:lstStyle/>
                    <a:p>
                      <a:r>
                        <a:rPr kumimoji="1" lang="ja-JP" altLang="en-US" sz="1400" dirty="0" smtClean="0">
                          <a:latin typeface="Meiryo UI" panose="020B0604030504040204" pitchFamily="50" charset="-128"/>
                          <a:ea typeface="Meiryo UI" panose="020B0604030504040204" pitchFamily="50" charset="-128"/>
                        </a:rPr>
                        <a:t>・府市連携、民間連携、国との連携が深</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化し、成長に向けたプロジェクトが推進</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・景況調査、有効求人倍率、開業率など　</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経済指標は軒並み改善</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・インバウンド増によるホテル建設など景気</a:t>
                      </a:r>
                      <a:endParaRPr kumimoji="1" lang="en-US" altLang="ja-JP" sz="1400" dirty="0" smtClean="0">
                        <a:latin typeface="Meiryo UI" panose="020B0604030504040204" pitchFamily="50" charset="-128"/>
                        <a:ea typeface="Meiryo UI" panose="020B0604030504040204" pitchFamily="50" charset="-128"/>
                      </a:endParaRPr>
                    </a:p>
                    <a:p>
                      <a:r>
                        <a:rPr kumimoji="1" lang="ja-JP" altLang="en-US" sz="1400" dirty="0" smtClean="0">
                          <a:latin typeface="Meiryo UI" panose="020B0604030504040204" pitchFamily="50" charset="-128"/>
                          <a:ea typeface="Meiryo UI" panose="020B0604030504040204" pitchFamily="50" charset="-128"/>
                        </a:rPr>
                        <a:t>　回復が進む</a:t>
                      </a:r>
                      <a:endParaRPr kumimoji="1" lang="en-US" altLang="ja-JP" sz="1400" dirty="0" smtClean="0">
                        <a:latin typeface="Meiryo UI" panose="020B0604030504040204" pitchFamily="50" charset="-128"/>
                        <a:ea typeface="Meiryo UI" panose="020B0604030504040204" pitchFamily="50" charset="-128"/>
                      </a:endParaRPr>
                    </a:p>
                    <a:p>
                      <a:endParaRPr kumimoji="1" lang="en-US" altLang="ja-JP" sz="1400" dirty="0" smtClean="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3127676685"/>
                  </a:ext>
                </a:extLst>
              </a:tr>
            </a:tbl>
          </a:graphicData>
        </a:graphic>
      </p:graphicFrame>
    </p:spTree>
    <p:extLst>
      <p:ext uri="{BB962C8B-B14F-4D97-AF65-F5344CB8AC3E}">
        <p14:creationId xmlns:p14="http://schemas.microsoft.com/office/powerpoint/2010/main" val="2891211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線コネクタ 6"/>
          <p:cNvCxnSpPr/>
          <p:nvPr/>
        </p:nvCxnSpPr>
        <p:spPr>
          <a:xfrm>
            <a:off x="270457" y="668767"/>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テキスト ボックス 7"/>
          <p:cNvSpPr txBox="1"/>
          <p:nvPr/>
        </p:nvSpPr>
        <p:spPr>
          <a:xfrm>
            <a:off x="393287" y="88772"/>
            <a:ext cx="4589718" cy="461665"/>
          </a:xfrm>
          <a:prstGeom prst="rect">
            <a:avLst/>
          </a:prstGeom>
          <a:noFill/>
        </p:spPr>
        <p:txBody>
          <a:bodyPr wrap="none" rtlCol="0">
            <a:spAutoFit/>
          </a:bodyPr>
          <a:lstStyle/>
          <a:p>
            <a:r>
              <a:rPr lang="ja-JP" altLang="en-US" sz="2400" dirty="0" smtClean="0">
                <a:latin typeface="Meiryo UI" panose="020B0604030504040204" pitchFamily="50" charset="-128"/>
                <a:ea typeface="Meiryo UI" panose="020B0604030504040204" pitchFamily="50" charset="-128"/>
              </a:rPr>
              <a:t>はじめに　　改革評価プロジェクトとは</a:t>
            </a:r>
            <a:endParaRPr kumimoji="1" lang="ja-JP" altLang="en-US" sz="2400" dirty="0">
              <a:latin typeface="Meiryo UI" panose="020B0604030504040204" pitchFamily="50" charset="-128"/>
              <a:ea typeface="Meiryo UI" panose="020B0604030504040204" pitchFamily="50" charset="-128"/>
            </a:endParaRPr>
          </a:p>
        </p:txBody>
      </p:sp>
      <p:sp>
        <p:nvSpPr>
          <p:cNvPr id="19" name="正方形/長方形 18"/>
          <p:cNvSpPr/>
          <p:nvPr/>
        </p:nvSpPr>
        <p:spPr>
          <a:xfrm>
            <a:off x="738052" y="887135"/>
            <a:ext cx="7573436" cy="1854354"/>
          </a:xfrm>
          <a:prstGeom prst="rect">
            <a:avLst/>
          </a:prstGeom>
        </p:spPr>
        <p:txBody>
          <a:bodyPr wrap="square">
            <a:spAutoFit/>
          </a:bodyPr>
          <a:lstStyle/>
          <a:p>
            <a:r>
              <a:rPr lang="ja-JP" altLang="en-US" b="1" kern="100" dirty="0" smtClean="0">
                <a:latin typeface="Meiryo UI" panose="020B0604030504040204" pitchFamily="50" charset="-128"/>
                <a:ea typeface="Meiryo UI" panose="020B0604030504040204" pitchFamily="50" charset="-128"/>
                <a:cs typeface="Times New Roman" panose="02020603050405020304" pitchFamily="18" charset="0"/>
              </a:rPr>
              <a:t>（目的）</a:t>
            </a:r>
            <a:endParaRPr lang="en-US" altLang="ja-JP" b="1" kern="100" dirty="0" smtClean="0">
              <a:latin typeface="Meiryo UI" panose="020B0604030504040204" pitchFamily="50" charset="-128"/>
              <a:ea typeface="Meiryo UI" panose="020B0604030504040204" pitchFamily="50" charset="-128"/>
              <a:cs typeface="Times New Roman" panose="02020603050405020304" pitchFamily="18" charset="0"/>
            </a:endParaRPr>
          </a:p>
          <a:p>
            <a:endParaRPr lang="en-US" altLang="ja-JP" sz="1050" b="1" kern="100" dirty="0" smtClean="0">
              <a:latin typeface="Meiryo UI" panose="020B0604030504040204" pitchFamily="50" charset="-128"/>
              <a:ea typeface="Meiryo UI" panose="020B0604030504040204" pitchFamily="50" charset="-128"/>
              <a:cs typeface="Times New Roman" panose="02020603050405020304" pitchFamily="18" charset="0"/>
            </a:endParaRPr>
          </a:p>
          <a:p>
            <a:pPr marL="285750" indent="-285750">
              <a:buFont typeface="Arial" panose="020B0604020202020204" pitchFamily="34" charset="0"/>
              <a:buChar char="•"/>
            </a:pPr>
            <a:r>
              <a:rPr lang="ja-JP" altLang="en-US" kern="100" dirty="0" smtClean="0">
                <a:latin typeface="Meiryo UI" panose="020B0604030504040204" pitchFamily="50" charset="-128"/>
                <a:ea typeface="Meiryo UI" panose="020B0604030504040204" pitchFamily="50" charset="-128"/>
                <a:cs typeface="Times New Roman" panose="02020603050405020304" pitchFamily="18" charset="0"/>
              </a:rPr>
              <a:t>大阪府</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・大阪市では、</a:t>
            </a:r>
            <a:r>
              <a:rPr lang="en-US" altLang="ja-JP" kern="100" dirty="0">
                <a:latin typeface="Meiryo UI" panose="020B0604030504040204" pitchFamily="50" charset="-128"/>
                <a:ea typeface="Meiryo UI" panose="020B0604030504040204" pitchFamily="50" charset="-128"/>
                <a:cs typeface="Times New Roman" panose="02020603050405020304" pitchFamily="18" charset="0"/>
              </a:rPr>
              <a:t>2014</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a:t>
            </a:r>
            <a:r>
              <a:rPr lang="en-US" altLang="ja-JP" kern="100" dirty="0">
                <a:latin typeface="Meiryo UI" panose="020B0604030504040204" pitchFamily="50" charset="-128"/>
                <a:ea typeface="Meiryo UI" panose="020B0604030504040204" pitchFamily="50" charset="-128"/>
                <a:cs typeface="Times New Roman" panose="02020603050405020304" pitchFamily="18" charset="0"/>
              </a:rPr>
              <a:t>H26</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）年に、「改革評価プロジェクト」として、</a:t>
            </a:r>
            <a:r>
              <a:rPr lang="en-US" altLang="ja-JP" kern="100" dirty="0">
                <a:latin typeface="Meiryo UI" panose="020B0604030504040204" pitchFamily="50" charset="-128"/>
                <a:ea typeface="Meiryo UI" panose="020B0604030504040204" pitchFamily="50" charset="-128"/>
                <a:cs typeface="Times New Roman" panose="02020603050405020304" pitchFamily="18" charset="0"/>
              </a:rPr>
              <a:t>2008</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a:t>
            </a:r>
            <a:r>
              <a:rPr lang="en-US" altLang="ja-JP" kern="100" dirty="0">
                <a:latin typeface="Meiryo UI" panose="020B0604030504040204" pitchFamily="50" charset="-128"/>
                <a:ea typeface="Meiryo UI" panose="020B0604030504040204" pitchFamily="50" charset="-128"/>
                <a:cs typeface="Times New Roman" panose="02020603050405020304" pitchFamily="18" charset="0"/>
              </a:rPr>
              <a:t>H20</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）年以降の改革を自己点検するとともに、概ね</a:t>
            </a:r>
            <a:r>
              <a:rPr lang="en-US" altLang="ja-JP" kern="100" dirty="0">
                <a:latin typeface="Meiryo UI" panose="020B0604030504040204" pitchFamily="50" charset="-128"/>
                <a:ea typeface="Meiryo UI" panose="020B0604030504040204" pitchFamily="50" charset="-128"/>
                <a:cs typeface="Times New Roman" panose="02020603050405020304" pitchFamily="18" charset="0"/>
              </a:rPr>
              <a:t>10</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年後を想定した大阪のめざす将来像（</a:t>
            </a:r>
            <a:r>
              <a:rPr lang="en-US" altLang="ja-JP" kern="100" dirty="0">
                <a:latin typeface="Meiryo UI" panose="020B0604030504040204" pitchFamily="50" charset="-128"/>
                <a:ea typeface="Meiryo UI" panose="020B0604030504040204" pitchFamily="50" charset="-128"/>
                <a:cs typeface="Times New Roman" panose="02020603050405020304" pitchFamily="18" charset="0"/>
              </a:rPr>
              <a:t>10</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年後の大阪を見すえて）をとりまとめた</a:t>
            </a:r>
            <a:r>
              <a:rPr lang="ja-JP" altLang="en-US" kern="100" dirty="0" smtClean="0">
                <a:latin typeface="Meiryo UI" panose="020B0604030504040204" pitchFamily="50" charset="-128"/>
                <a:ea typeface="Meiryo UI" panose="020B0604030504040204" pitchFamily="50" charset="-128"/>
                <a:cs typeface="Times New Roman" panose="02020603050405020304" pitchFamily="18" charset="0"/>
              </a:rPr>
              <a:t>。</a:t>
            </a:r>
            <a:endParaRPr lang="en-US" altLang="ja-JP" kern="100" dirty="0" smtClean="0">
              <a:latin typeface="Meiryo UI" panose="020B0604030504040204" pitchFamily="50" charset="-128"/>
              <a:ea typeface="Meiryo UI" panose="020B0604030504040204" pitchFamily="50" charset="-128"/>
              <a:cs typeface="Times New Roman" panose="02020603050405020304" pitchFamily="18" charset="0"/>
            </a:endParaRPr>
          </a:p>
          <a:p>
            <a:pPr marL="285750" indent="-285750">
              <a:buFont typeface="Arial" panose="020B0604020202020204" pitchFamily="34" charset="0"/>
              <a:buChar char="•"/>
            </a:pPr>
            <a:endParaRPr lang="en-US" altLang="ja-JP" sz="1400" kern="100" dirty="0" smtClean="0">
              <a:latin typeface="Meiryo UI" panose="020B0604030504040204" pitchFamily="50" charset="-128"/>
              <a:ea typeface="Meiryo UI" panose="020B0604030504040204" pitchFamily="50" charset="-128"/>
              <a:cs typeface="Times New Roman" panose="02020603050405020304" pitchFamily="18" charset="0"/>
            </a:endParaRPr>
          </a:p>
          <a:p>
            <a:pPr marL="285750" indent="-285750">
              <a:buFont typeface="Arial" panose="020B0604020202020204" pitchFamily="34" charset="0"/>
              <a:buChar char="•"/>
            </a:pPr>
            <a:r>
              <a:rPr lang="ja-JP" altLang="en-US" kern="100" dirty="0" smtClean="0">
                <a:latin typeface="Meiryo UI" panose="020B0604030504040204" pitchFamily="50" charset="-128"/>
                <a:ea typeface="Meiryo UI" panose="020B0604030504040204" pitchFamily="50" charset="-128"/>
                <a:cs typeface="Times New Roman" panose="02020603050405020304" pitchFamily="18" charset="0"/>
              </a:rPr>
              <a:t>その後</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a:t>
            </a:r>
            <a:r>
              <a:rPr lang="en-US" altLang="ja-JP" kern="100" dirty="0">
                <a:latin typeface="Meiryo UI" panose="020B0604030504040204" pitchFamily="50" charset="-128"/>
                <a:ea typeface="Meiryo UI" panose="020B0604030504040204" pitchFamily="50" charset="-128"/>
                <a:cs typeface="Times New Roman" panose="02020603050405020304" pitchFamily="18" charset="0"/>
              </a:rPr>
              <a:t>4</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年が経過</a:t>
            </a:r>
            <a:r>
              <a:rPr lang="ja-JP" altLang="en-US" kern="100" dirty="0" smtClean="0">
                <a:latin typeface="Meiryo UI" panose="020B0604030504040204" pitchFamily="50" charset="-128"/>
                <a:ea typeface="Meiryo UI" panose="020B0604030504040204" pitchFamily="50" charset="-128"/>
                <a:cs typeface="Times New Roman" panose="02020603050405020304" pitchFamily="18" charset="0"/>
              </a:rPr>
              <a:t>したの</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で</a:t>
            </a:r>
            <a:r>
              <a:rPr lang="ja-JP" altLang="en-US" kern="100" dirty="0" smtClean="0">
                <a:latin typeface="Meiryo UI" panose="020B0604030504040204" pitchFamily="50" charset="-128"/>
                <a:ea typeface="Meiryo UI" panose="020B0604030504040204" pitchFamily="50" charset="-128"/>
                <a:cs typeface="Times New Roman" panose="02020603050405020304" pitchFamily="18" charset="0"/>
              </a:rPr>
              <a:t>、今回、改めて改革</a:t>
            </a:r>
            <a:r>
              <a:rPr lang="ja-JP" altLang="en-US" kern="100" dirty="0">
                <a:latin typeface="Meiryo UI" panose="020B0604030504040204" pitchFamily="50" charset="-128"/>
                <a:ea typeface="Meiryo UI" panose="020B0604030504040204" pitchFamily="50" charset="-128"/>
                <a:cs typeface="Times New Roman" panose="02020603050405020304" pitchFamily="18" charset="0"/>
              </a:rPr>
              <a:t>の自己点検</a:t>
            </a:r>
            <a:r>
              <a:rPr lang="ja-JP" altLang="en-US" kern="100" dirty="0" smtClean="0">
                <a:latin typeface="Meiryo UI" panose="020B0604030504040204" pitchFamily="50" charset="-128"/>
                <a:ea typeface="Meiryo UI" panose="020B0604030504040204" pitchFamily="50" charset="-128"/>
                <a:cs typeface="Times New Roman" panose="02020603050405020304" pitchFamily="18" charset="0"/>
              </a:rPr>
              <a:t>を行った。</a:t>
            </a:r>
            <a:endParaRPr lang="en-US" altLang="ja-JP" kern="100" dirty="0" smtClean="0">
              <a:latin typeface="Meiryo UI" panose="020B0604030504040204" pitchFamily="50" charset="-128"/>
              <a:ea typeface="Meiryo UI" panose="020B0604030504040204" pitchFamily="50" charset="-128"/>
              <a:cs typeface="Times New Roman" panose="02020603050405020304" pitchFamily="18" charset="0"/>
            </a:endParaRPr>
          </a:p>
        </p:txBody>
      </p:sp>
      <p:sp>
        <p:nvSpPr>
          <p:cNvPr id="22" name="正方形/長方形 21"/>
          <p:cNvSpPr/>
          <p:nvPr/>
        </p:nvSpPr>
        <p:spPr>
          <a:xfrm>
            <a:off x="738052" y="3198209"/>
            <a:ext cx="7573436" cy="3177793"/>
          </a:xfrm>
          <a:prstGeom prst="rect">
            <a:avLst/>
          </a:prstGeom>
        </p:spPr>
        <p:txBody>
          <a:bodyPr wrap="square">
            <a:spAutoFit/>
          </a:bodyPr>
          <a:lstStyle/>
          <a:p>
            <a:r>
              <a:rPr lang="ja-JP" altLang="en-US" b="1" kern="100" dirty="0" smtClean="0">
                <a:latin typeface="Meiryo UI" panose="020B0604030504040204" pitchFamily="50" charset="-128"/>
                <a:ea typeface="Meiryo UI" panose="020B0604030504040204" pitchFamily="50" charset="-128"/>
                <a:cs typeface="Times New Roman" panose="02020603050405020304" pitchFamily="18" charset="0"/>
              </a:rPr>
              <a:t>（視点）</a:t>
            </a:r>
            <a:endParaRPr lang="en-US" altLang="ja-JP" b="1" kern="100" dirty="0" smtClean="0">
              <a:latin typeface="Meiryo UI" panose="020B0604030504040204" pitchFamily="50" charset="-128"/>
              <a:ea typeface="Meiryo UI" panose="020B0604030504040204" pitchFamily="50" charset="-128"/>
              <a:cs typeface="Times New Roman" panose="02020603050405020304" pitchFamily="18" charset="0"/>
            </a:endParaRPr>
          </a:p>
          <a:p>
            <a:endParaRPr lang="en-US" altLang="ja-JP" sz="1050" b="1" kern="100" dirty="0" smtClean="0">
              <a:latin typeface="Meiryo UI" panose="020B0604030504040204" pitchFamily="50" charset="-128"/>
              <a:ea typeface="Meiryo UI" panose="020B0604030504040204" pitchFamily="50" charset="-128"/>
              <a:cs typeface="Times New Roman" panose="02020603050405020304" pitchFamily="18" charset="0"/>
            </a:endParaRPr>
          </a:p>
          <a:p>
            <a:pPr marL="285750" indent="-285750">
              <a:buFont typeface="Arial" panose="020B0604020202020204" pitchFamily="34" charset="0"/>
              <a:buChar char="•"/>
            </a:pPr>
            <a:r>
              <a:rPr lang="ja-JP" altLang="en-US" dirty="0">
                <a:latin typeface="Meiryo UI" panose="020B0604030504040204" pitchFamily="50" charset="-128"/>
                <a:ea typeface="Meiryo UI" panose="020B0604030504040204" pitchFamily="50" charset="-128"/>
              </a:rPr>
              <a:t>前回同様</a:t>
            </a:r>
            <a:r>
              <a:rPr lang="ja-JP" altLang="en-US" dirty="0" smtClean="0">
                <a:latin typeface="Meiryo UI" panose="020B0604030504040204" pitchFamily="50" charset="-128"/>
                <a:ea typeface="Meiryo UI" panose="020B0604030504040204" pitchFamily="50" charset="-128"/>
              </a:rPr>
              <a:t>、庁内のいわゆる</a:t>
            </a:r>
            <a:r>
              <a:rPr lang="ja-JP" altLang="en-US" dirty="0">
                <a:latin typeface="Meiryo UI" panose="020B0604030504040204" pitchFamily="50" charset="-128"/>
                <a:ea typeface="Meiryo UI" panose="020B0604030504040204" pitchFamily="50" charset="-128"/>
              </a:rPr>
              <a:t>「行政改革」のみならず</a:t>
            </a:r>
            <a:r>
              <a:rPr lang="ja-JP" altLang="en-US" dirty="0" smtClean="0">
                <a:latin typeface="Meiryo UI" panose="020B0604030504040204" pitchFamily="50" charset="-128"/>
                <a:ea typeface="Meiryo UI" panose="020B0604030504040204" pitchFamily="50" charset="-128"/>
              </a:rPr>
              <a:t>、広く大阪全体の改革に着目し、「</a:t>
            </a:r>
            <a:r>
              <a:rPr lang="ja-JP" altLang="en-US" dirty="0">
                <a:latin typeface="Meiryo UI" panose="020B0604030504040204" pitchFamily="50" charset="-128"/>
                <a:ea typeface="Meiryo UI" panose="020B0604030504040204" pitchFamily="50" charset="-128"/>
              </a:rPr>
              <a:t>成長戦略」「インフラ戦略」「社会政策のイノベーション」等</a:t>
            </a:r>
            <a:r>
              <a:rPr lang="ja-JP" altLang="en-US" dirty="0" smtClean="0">
                <a:latin typeface="Meiryo UI" panose="020B0604030504040204" pitchFamily="50" charset="-128"/>
                <a:ea typeface="Meiryo UI" panose="020B0604030504040204" pitchFamily="50" charset="-128"/>
              </a:rPr>
              <a:t>も改革</a:t>
            </a:r>
            <a:r>
              <a:rPr lang="ja-JP" altLang="en-US" dirty="0">
                <a:latin typeface="Meiryo UI" panose="020B0604030504040204" pitchFamily="50" charset="-128"/>
                <a:ea typeface="Meiryo UI" panose="020B0604030504040204" pitchFamily="50" charset="-128"/>
              </a:rPr>
              <a:t>として</a:t>
            </a:r>
            <a:r>
              <a:rPr lang="ja-JP" altLang="en-US" dirty="0" smtClean="0">
                <a:latin typeface="Meiryo UI" panose="020B0604030504040204" pitchFamily="50" charset="-128"/>
                <a:ea typeface="Meiryo UI" panose="020B0604030504040204" pitchFamily="50" charset="-128"/>
              </a:rPr>
              <a:t>採り上げた。</a:t>
            </a:r>
            <a:endParaRPr lang="en-US" altLang="ja-JP"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endParaRPr lang="en-US" altLang="ja-JP" sz="14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dirty="0" smtClean="0">
                <a:latin typeface="Meiryo UI" panose="020B0604030504040204" pitchFamily="50" charset="-128"/>
                <a:ea typeface="Meiryo UI" panose="020B0604030504040204" pitchFamily="50" charset="-128"/>
              </a:rPr>
              <a:t>前回同様、</a:t>
            </a:r>
            <a:r>
              <a:rPr lang="en-US" altLang="ja-JP" dirty="0" smtClean="0">
                <a:latin typeface="Meiryo UI" panose="020B0604030504040204" pitchFamily="50" charset="-128"/>
                <a:ea typeface="Meiryo UI" panose="020B0604030504040204" pitchFamily="50" charset="-128"/>
              </a:rPr>
              <a:t>WHAT</a:t>
            </a:r>
            <a:r>
              <a:rPr lang="ja-JP" altLang="en-US" dirty="0" smtClean="0">
                <a:latin typeface="Meiryo UI" panose="020B0604030504040204" pitchFamily="50" charset="-128"/>
                <a:ea typeface="Meiryo UI" panose="020B0604030504040204" pitchFamily="50" charset="-128"/>
              </a:rPr>
              <a:t>（改革の対象）に加え、</a:t>
            </a:r>
            <a:r>
              <a:rPr lang="en-US" altLang="ja-JP" dirty="0" smtClean="0">
                <a:latin typeface="Meiryo UI" panose="020B0604030504040204" pitchFamily="50" charset="-128"/>
                <a:ea typeface="Meiryo UI" panose="020B0604030504040204" pitchFamily="50" charset="-128"/>
              </a:rPr>
              <a:t>HOW</a:t>
            </a:r>
            <a:r>
              <a:rPr lang="ja-JP" altLang="en-US" dirty="0" smtClean="0">
                <a:latin typeface="Meiryo UI" panose="020B0604030504040204" pitchFamily="50" charset="-128"/>
                <a:ea typeface="Meiryo UI" panose="020B0604030504040204" pitchFamily="50" charset="-128"/>
              </a:rPr>
              <a:t>（改革の手法）の両面から点検した。</a:t>
            </a:r>
            <a:endParaRPr lang="en-US" altLang="ja-JP"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endParaRPr lang="en-US" altLang="ja-JP" sz="14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dirty="0">
                <a:latin typeface="Meiryo UI" panose="020B0604030504040204" pitchFamily="50" charset="-128"/>
                <a:ea typeface="Meiryo UI" panose="020B0604030504040204" pitchFamily="50" charset="-128"/>
              </a:rPr>
              <a:t>点検・棚卸しをする期間は、前回の対象</a:t>
            </a:r>
            <a:r>
              <a:rPr lang="ja-JP" altLang="en-US" dirty="0" smtClean="0">
                <a:latin typeface="Meiryo UI" panose="020B0604030504040204" pitchFamily="50" charset="-128"/>
                <a:ea typeface="Meiryo UI" panose="020B0604030504040204" pitchFamily="50" charset="-128"/>
              </a:rPr>
              <a:t>期間（</a:t>
            </a:r>
            <a:r>
              <a:rPr lang="en-US" altLang="ja-JP" dirty="0" smtClean="0">
                <a:latin typeface="Meiryo UI" panose="020B0604030504040204" pitchFamily="50" charset="-128"/>
                <a:ea typeface="Meiryo UI" panose="020B0604030504040204" pitchFamily="50" charset="-128"/>
              </a:rPr>
              <a:t>2008</a:t>
            </a:r>
            <a:r>
              <a:rPr lang="ja-JP" altLang="en-US" dirty="0" smtClean="0">
                <a:latin typeface="Meiryo UI" panose="020B0604030504040204" pitchFamily="50" charset="-128"/>
                <a:ea typeface="Meiryo UI" panose="020B0604030504040204" pitchFamily="50" charset="-128"/>
              </a:rPr>
              <a:t>～</a:t>
            </a:r>
            <a:r>
              <a:rPr lang="en-US" altLang="ja-JP" dirty="0" smtClean="0">
                <a:latin typeface="Meiryo UI" panose="020B0604030504040204" pitchFamily="50" charset="-128"/>
                <a:ea typeface="Meiryo UI" panose="020B0604030504040204" pitchFamily="50" charset="-128"/>
              </a:rPr>
              <a:t>2013</a:t>
            </a:r>
            <a:r>
              <a:rPr lang="ja-JP" altLang="en-US" dirty="0" smtClean="0">
                <a:latin typeface="Meiryo UI" panose="020B0604030504040204" pitchFamily="50" charset="-128"/>
                <a:ea typeface="Meiryo UI" panose="020B0604030504040204" pitchFamily="50" charset="-128"/>
              </a:rPr>
              <a:t>）を包含</a:t>
            </a:r>
            <a:r>
              <a:rPr lang="ja-JP" altLang="en-US" dirty="0">
                <a:latin typeface="Meiryo UI" panose="020B0604030504040204" pitchFamily="50" charset="-128"/>
                <a:ea typeface="Meiryo UI" panose="020B0604030504040204" pitchFamily="50" charset="-128"/>
              </a:rPr>
              <a:t>した概ね</a:t>
            </a:r>
            <a:r>
              <a:rPr lang="en-US" altLang="ja-JP" dirty="0">
                <a:latin typeface="Meiryo UI" panose="020B0604030504040204" pitchFamily="50" charset="-128"/>
                <a:ea typeface="Meiryo UI" panose="020B0604030504040204" pitchFamily="50" charset="-128"/>
              </a:rPr>
              <a:t>10</a:t>
            </a:r>
            <a:r>
              <a:rPr lang="ja-JP" altLang="en-US" dirty="0">
                <a:latin typeface="Meiryo UI" panose="020B0604030504040204" pitchFamily="50" charset="-128"/>
                <a:ea typeface="Meiryo UI" panose="020B0604030504040204" pitchFamily="50" charset="-128"/>
              </a:rPr>
              <a:t>年（</a:t>
            </a:r>
            <a:r>
              <a:rPr lang="en-US" altLang="ja-JP" dirty="0">
                <a:latin typeface="Meiryo UI" panose="020B0604030504040204" pitchFamily="50" charset="-128"/>
                <a:ea typeface="Meiryo UI" panose="020B0604030504040204" pitchFamily="50" charset="-128"/>
              </a:rPr>
              <a:t>2008</a:t>
            </a:r>
            <a:r>
              <a:rPr lang="ja-JP" altLang="en-US" dirty="0">
                <a:latin typeface="Meiryo UI" panose="020B0604030504040204" pitchFamily="50" charset="-128"/>
                <a:ea typeface="Meiryo UI" panose="020B0604030504040204" pitchFamily="50" charset="-128"/>
              </a:rPr>
              <a:t>～</a:t>
            </a:r>
            <a:r>
              <a:rPr lang="en-US" altLang="ja-JP" dirty="0">
                <a:latin typeface="Meiryo UI" panose="020B0604030504040204" pitchFamily="50" charset="-128"/>
                <a:ea typeface="Meiryo UI" panose="020B0604030504040204" pitchFamily="50" charset="-128"/>
              </a:rPr>
              <a:t>2017</a:t>
            </a:r>
            <a:r>
              <a:rPr lang="ja-JP" altLang="en-US" dirty="0">
                <a:latin typeface="Meiryo UI" panose="020B0604030504040204" pitchFamily="50" charset="-128"/>
                <a:ea typeface="Meiryo UI" panose="020B0604030504040204" pitchFamily="50" charset="-128"/>
              </a:rPr>
              <a:t>）</a:t>
            </a:r>
            <a:r>
              <a:rPr lang="ja-JP" altLang="en-US" dirty="0" smtClean="0">
                <a:latin typeface="Meiryo UI" panose="020B0604030504040204" pitchFamily="50" charset="-128"/>
                <a:ea typeface="Meiryo UI" panose="020B0604030504040204" pitchFamily="50" charset="-128"/>
              </a:rPr>
              <a:t>とし</a:t>
            </a:r>
            <a:r>
              <a:rPr lang="ja-JP" altLang="en-US" dirty="0">
                <a:latin typeface="Meiryo UI" panose="020B0604030504040204" pitchFamily="50" charset="-128"/>
                <a:ea typeface="Meiryo UI" panose="020B0604030504040204" pitchFamily="50" charset="-128"/>
              </a:rPr>
              <a:t>た</a:t>
            </a:r>
            <a:r>
              <a:rPr lang="ja-JP" altLang="en-US" dirty="0" smtClean="0">
                <a:latin typeface="Meiryo UI" panose="020B0604030504040204" pitchFamily="50" charset="-128"/>
                <a:ea typeface="Meiryo UI" panose="020B0604030504040204" pitchFamily="50" charset="-128"/>
              </a:rPr>
              <a:t>。</a:t>
            </a:r>
            <a:r>
              <a:rPr lang="ja-JP" altLang="en-US" dirty="0">
                <a:latin typeface="Meiryo UI" panose="020B0604030504040204" pitchFamily="50" charset="-128"/>
                <a:ea typeface="Meiryo UI" panose="020B0604030504040204" pitchFamily="50" charset="-128"/>
              </a:rPr>
              <a:t>また、主要他都市との比較などにより、取組みの進捗を客観的に把握する。</a:t>
            </a:r>
            <a:endParaRPr lang="en-US" altLang="ja-JP" dirty="0">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p:txBody>
          <a:bodyPr/>
          <a:lstStyle/>
          <a:p>
            <a:fld id="{138CA411-231B-42B9-AF63-97A64194AA60}" type="slidenum">
              <a:rPr lang="ja-JP" altLang="en-US" smtClean="0"/>
              <a:pPr/>
              <a:t>3</a:t>
            </a:fld>
            <a:endParaRPr lang="ja-JP" altLang="en-US"/>
          </a:p>
        </p:txBody>
      </p:sp>
    </p:spTree>
    <p:extLst>
      <p:ext uri="{BB962C8B-B14F-4D97-AF65-F5344CB8AC3E}">
        <p14:creationId xmlns:p14="http://schemas.microsoft.com/office/powerpoint/2010/main" val="23736017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86600" y="6442283"/>
            <a:ext cx="2057400" cy="365125"/>
          </a:xfrm>
        </p:spPr>
        <p:txBody>
          <a:bodyPr/>
          <a:lstStyle/>
          <a:p>
            <a:fld id="{138CA411-231B-42B9-AF63-97A64194AA60}" type="slidenum">
              <a:rPr kumimoji="1" lang="ja-JP" altLang="en-US" smtClean="0"/>
              <a:t>30</a:t>
            </a:fld>
            <a:endParaRPr kumimoji="1" lang="ja-JP" altLang="en-US"/>
          </a:p>
        </p:txBody>
      </p:sp>
      <p:graphicFrame>
        <p:nvGraphicFramePr>
          <p:cNvPr id="5" name="表 4"/>
          <p:cNvGraphicFramePr>
            <a:graphicFrameLocks noGrp="1"/>
          </p:cNvGraphicFramePr>
          <p:nvPr>
            <p:extLst>
              <p:ext uri="{D42A27DB-BD31-4B8C-83A1-F6EECF244321}">
                <p14:modId xmlns:p14="http://schemas.microsoft.com/office/powerpoint/2010/main" val="2732913480"/>
              </p:ext>
            </p:extLst>
          </p:nvPr>
        </p:nvGraphicFramePr>
        <p:xfrm>
          <a:off x="573514" y="2655286"/>
          <a:ext cx="3985609" cy="3650588"/>
        </p:xfrm>
        <a:graphic>
          <a:graphicData uri="http://schemas.openxmlformats.org/drawingml/2006/table">
            <a:tbl>
              <a:tblPr firstRow="1" bandRow="1">
                <a:tableStyleId>{5940675A-B579-460E-94D1-54222C63F5DA}</a:tableStyleId>
              </a:tblPr>
              <a:tblGrid>
                <a:gridCol w="1310766">
                  <a:extLst>
                    <a:ext uri="{9D8B030D-6E8A-4147-A177-3AD203B41FA5}">
                      <a16:colId xmlns:a16="http://schemas.microsoft.com/office/drawing/2014/main" val="20001"/>
                    </a:ext>
                  </a:extLst>
                </a:gridCol>
                <a:gridCol w="2674843">
                  <a:extLst>
                    <a:ext uri="{9D8B030D-6E8A-4147-A177-3AD203B41FA5}">
                      <a16:colId xmlns:a16="http://schemas.microsoft.com/office/drawing/2014/main" val="20002"/>
                    </a:ext>
                  </a:extLst>
                </a:gridCol>
              </a:tblGrid>
              <a:tr h="332297">
                <a:tc>
                  <a:txBody>
                    <a:bodyPr/>
                    <a:lstStyle/>
                    <a:p>
                      <a:pPr algn="ctr"/>
                      <a:r>
                        <a:rPr kumimoji="1" lang="ja-JP" altLang="en-US" sz="1400" b="1" dirty="0" smtClean="0">
                          <a:solidFill>
                            <a:schemeClr val="tx1"/>
                          </a:solidFill>
                          <a:latin typeface="Meiryo UI" panose="020B0604030504040204" pitchFamily="50" charset="-128"/>
                          <a:ea typeface="Meiryo UI" panose="020B0604030504040204" pitchFamily="50" charset="-128"/>
                        </a:rPr>
                        <a:t>対象</a:t>
                      </a:r>
                      <a:endParaRPr kumimoji="1" lang="ja-JP" altLang="en-US" sz="1400" b="1" dirty="0">
                        <a:solidFill>
                          <a:schemeClr val="tx1"/>
                        </a:solidFill>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400" b="1" dirty="0">
                          <a:solidFill>
                            <a:schemeClr val="tx1"/>
                          </a:solidFill>
                          <a:latin typeface="Meiryo UI" panose="020B0604030504040204" pitchFamily="50" charset="-128"/>
                          <a:ea typeface="Meiryo UI" panose="020B0604030504040204" pitchFamily="50" charset="-128"/>
                        </a:rPr>
                        <a:t>主な取組み</a:t>
                      </a:r>
                    </a:p>
                  </a:txBody>
                  <a:tcPr>
                    <a:solidFill>
                      <a:schemeClr val="accent1">
                        <a:lumMod val="20000"/>
                        <a:lumOff val="80000"/>
                      </a:schemeClr>
                    </a:solidFill>
                  </a:tcPr>
                </a:tc>
                <a:extLst>
                  <a:ext uri="{0D108BD9-81ED-4DB2-BD59-A6C34878D82A}">
                    <a16:rowId xmlns:a16="http://schemas.microsoft.com/office/drawing/2014/main" val="10000"/>
                  </a:ext>
                </a:extLst>
              </a:tr>
              <a:tr h="1025441">
                <a:tc>
                  <a:txBody>
                    <a:bodyPr/>
                    <a:lstStyle/>
                    <a:p>
                      <a:r>
                        <a:rPr kumimoji="1" lang="en-US" altLang="ja-JP" sz="1400" dirty="0" smtClean="0">
                          <a:solidFill>
                            <a:schemeClr val="tx1"/>
                          </a:solidFill>
                          <a:latin typeface="Meiryo UI" panose="020B0604030504040204" pitchFamily="50" charset="-128"/>
                          <a:ea typeface="Meiryo UI" panose="020B0604030504040204" pitchFamily="50" charset="-128"/>
                        </a:rPr>
                        <a:t>【WHAT</a:t>
                      </a:r>
                      <a:r>
                        <a:rPr kumimoji="1" lang="ja-JP" altLang="en-US" sz="1400" dirty="0" smtClean="0">
                          <a:solidFill>
                            <a:schemeClr val="tx1"/>
                          </a:solidFill>
                          <a:latin typeface="Meiryo UI" panose="020B0604030504040204" pitchFamily="50" charset="-128"/>
                          <a:ea typeface="Meiryo UI" panose="020B0604030504040204" pitchFamily="50" charset="-128"/>
                        </a:rPr>
                        <a:t>１</a:t>
                      </a:r>
                      <a:r>
                        <a:rPr kumimoji="1" lang="en-US" altLang="ja-JP" sz="1400" dirty="0" smtClean="0">
                          <a:solidFill>
                            <a:schemeClr val="tx1"/>
                          </a:solidFill>
                          <a:latin typeface="Meiryo UI" panose="020B0604030504040204" pitchFamily="50" charset="-128"/>
                          <a:ea typeface="Meiryo UI" panose="020B0604030504040204" pitchFamily="50" charset="-128"/>
                        </a:rPr>
                        <a:t>】</a:t>
                      </a:r>
                      <a:r>
                        <a:rPr kumimoji="1" lang="ja-JP" altLang="en-US" sz="1400" dirty="0">
                          <a:solidFill>
                            <a:schemeClr val="tx1"/>
                          </a:solidFill>
                          <a:latin typeface="Meiryo UI" panose="020B0604030504040204" pitchFamily="50" charset="-128"/>
                          <a:ea typeface="Meiryo UI" panose="020B0604030504040204" pitchFamily="50" charset="-128"/>
                        </a:rPr>
                        <a:t>　</a:t>
                      </a:r>
                      <a:endParaRPr kumimoji="1" lang="en-US" altLang="ja-JP" sz="1400" dirty="0">
                        <a:solidFill>
                          <a:schemeClr val="tx1"/>
                        </a:solidFill>
                        <a:latin typeface="Meiryo UI" panose="020B0604030504040204" pitchFamily="50" charset="-128"/>
                        <a:ea typeface="Meiryo UI" panose="020B0604030504040204" pitchFamily="50" charset="-128"/>
                      </a:endParaRPr>
                    </a:p>
                    <a:p>
                      <a:r>
                        <a:rPr kumimoji="1" lang="ja-JP" altLang="en-US" sz="1400" dirty="0">
                          <a:solidFill>
                            <a:schemeClr val="tx1"/>
                          </a:solidFill>
                          <a:latin typeface="Meiryo UI" panose="020B0604030504040204" pitchFamily="50" charset="-128"/>
                          <a:ea typeface="Meiryo UI" panose="020B0604030504040204" pitchFamily="50" charset="-128"/>
                        </a:rPr>
                        <a:t>成長</a:t>
                      </a:r>
                      <a:r>
                        <a:rPr kumimoji="1" lang="ja-JP" altLang="en-US" sz="1400" dirty="0" smtClean="0">
                          <a:solidFill>
                            <a:schemeClr val="tx1"/>
                          </a:solidFill>
                          <a:latin typeface="Meiryo UI" panose="020B0604030504040204" pitchFamily="50" charset="-128"/>
                          <a:ea typeface="Meiryo UI" panose="020B0604030504040204" pitchFamily="50" charset="-128"/>
                        </a:rPr>
                        <a:t>戦略</a:t>
                      </a:r>
                      <a:endParaRPr kumimoji="1" lang="en-US" altLang="ja-JP" sz="1400" dirty="0" smtClean="0">
                        <a:solidFill>
                          <a:schemeClr val="tx1"/>
                        </a:solidFill>
                        <a:latin typeface="Meiryo UI" panose="020B0604030504040204" pitchFamily="50" charset="-128"/>
                        <a:ea typeface="Meiryo UI" panose="020B0604030504040204" pitchFamily="50" charset="-128"/>
                      </a:endParaRPr>
                    </a:p>
                  </a:txBody>
                  <a:tcPr>
                    <a:lnB w="12700" cap="flat" cmpd="sng" algn="ctr">
                      <a:solidFill>
                        <a:schemeClr val="tx1"/>
                      </a:solidFill>
                      <a:prstDash val="dash"/>
                      <a:round/>
                      <a:headEnd type="none" w="med" len="med"/>
                      <a:tailEnd type="none" w="med" len="med"/>
                    </a:lnB>
                    <a:noFill/>
                  </a:tcPr>
                </a:tc>
                <a:tc>
                  <a:txBody>
                    <a:bodyPr/>
                    <a:lstStyle/>
                    <a:p>
                      <a:r>
                        <a:rPr kumimoji="1" lang="ja-JP" altLang="en-US" sz="1200" dirty="0">
                          <a:solidFill>
                            <a:schemeClr val="tx1"/>
                          </a:solidFill>
                          <a:latin typeface="Meiryo UI" panose="020B0604030504040204" pitchFamily="50" charset="-128"/>
                          <a:ea typeface="Meiryo UI" panose="020B0604030504040204" pitchFamily="50" charset="-128"/>
                        </a:rPr>
                        <a:t>①　</a:t>
                      </a:r>
                      <a:r>
                        <a:rPr kumimoji="1" lang="ja-JP" altLang="en-US" sz="1200" dirty="0" smtClean="0">
                          <a:solidFill>
                            <a:schemeClr val="tx1"/>
                          </a:solidFill>
                          <a:latin typeface="Meiryo UI" panose="020B0604030504040204" pitchFamily="50" charset="-128"/>
                          <a:ea typeface="Meiryo UI" panose="020B0604030504040204" pitchFamily="50" charset="-128"/>
                        </a:rPr>
                        <a:t>都市戦略の一元化</a:t>
                      </a:r>
                      <a:endParaRPr kumimoji="1" lang="en-US" altLang="ja-JP" sz="1200" dirty="0" smtClean="0">
                        <a:solidFill>
                          <a:schemeClr val="tx1"/>
                        </a:solidFill>
                        <a:latin typeface="Meiryo UI" panose="020B0604030504040204" pitchFamily="50" charset="-128"/>
                        <a:ea typeface="Meiryo UI" panose="020B0604030504040204" pitchFamily="50" charset="-128"/>
                      </a:endParaRPr>
                    </a:p>
                    <a:p>
                      <a:r>
                        <a:rPr kumimoji="1" lang="ja-JP" altLang="en-US" sz="1200" dirty="0" smtClean="0">
                          <a:solidFill>
                            <a:schemeClr val="tx1"/>
                          </a:solidFill>
                          <a:latin typeface="Meiryo UI" panose="020B0604030504040204" pitchFamily="50" charset="-128"/>
                          <a:ea typeface="Meiryo UI" panose="020B0604030504040204" pitchFamily="50" charset="-128"/>
                        </a:rPr>
                        <a:t>②</a:t>
                      </a:r>
                      <a:r>
                        <a:rPr kumimoji="1" lang="ja-JP" altLang="en-US" sz="1200" dirty="0">
                          <a:solidFill>
                            <a:schemeClr val="tx1"/>
                          </a:solidFill>
                          <a:latin typeface="Meiryo UI" panose="020B0604030504040204" pitchFamily="50" charset="-128"/>
                          <a:ea typeface="Meiryo UI" panose="020B0604030504040204" pitchFamily="50" charset="-128"/>
                        </a:rPr>
                        <a:t>　</a:t>
                      </a:r>
                      <a:r>
                        <a:rPr kumimoji="1" lang="ja-JP" altLang="en-US" sz="1200" dirty="0" smtClean="0">
                          <a:solidFill>
                            <a:schemeClr val="tx1"/>
                          </a:solidFill>
                          <a:latin typeface="Meiryo UI" panose="020B0604030504040204" pitchFamily="50" charset="-128"/>
                          <a:ea typeface="Meiryo UI" panose="020B0604030504040204" pitchFamily="50" charset="-128"/>
                        </a:rPr>
                        <a:t>ビックプロジェクト</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③　</a:t>
                      </a:r>
                      <a:r>
                        <a:rPr kumimoji="1" lang="ja-JP" altLang="en-US" sz="1200" dirty="0" smtClean="0">
                          <a:solidFill>
                            <a:schemeClr val="tx1"/>
                          </a:solidFill>
                          <a:latin typeface="Meiryo UI" panose="020B0604030504040204" pitchFamily="50" charset="-128"/>
                          <a:ea typeface="Meiryo UI" panose="020B0604030504040204" pitchFamily="50" charset="-128"/>
                        </a:rPr>
                        <a:t>大阪観光局</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④　</a:t>
                      </a:r>
                      <a:r>
                        <a:rPr kumimoji="1" lang="ja-JP" altLang="en-US" sz="1200" dirty="0" smtClean="0">
                          <a:solidFill>
                            <a:schemeClr val="tx1"/>
                          </a:solidFill>
                          <a:latin typeface="Meiryo UI" panose="020B0604030504040204" pitchFamily="50" charset="-128"/>
                          <a:ea typeface="Meiryo UI" panose="020B0604030504040204" pitchFamily="50" charset="-128"/>
                        </a:rPr>
                        <a:t>大規模共同イベント</a:t>
                      </a:r>
                      <a:endParaRPr kumimoji="1" lang="en-US" altLang="ja-JP" sz="1200" dirty="0" smtClean="0">
                        <a:solidFill>
                          <a:schemeClr val="tx1"/>
                        </a:solidFill>
                        <a:latin typeface="Meiryo UI" panose="020B0604030504040204" pitchFamily="50" charset="-128"/>
                        <a:ea typeface="Meiryo UI" panose="020B0604030504040204" pitchFamily="50" charset="-128"/>
                      </a:endParaRPr>
                    </a:p>
                    <a:p>
                      <a:r>
                        <a:rPr kumimoji="1" lang="ja-JP" altLang="en-US" sz="1200" dirty="0" smtClean="0">
                          <a:solidFill>
                            <a:schemeClr val="tx1"/>
                          </a:solidFill>
                          <a:latin typeface="Meiryo UI" panose="020B0604030504040204" pitchFamily="50" charset="-128"/>
                          <a:ea typeface="Meiryo UI" panose="020B0604030504040204" pitchFamily="50" charset="-128"/>
                        </a:rPr>
                        <a:t>⑤　特区等</a:t>
                      </a:r>
                      <a:endParaRPr kumimoji="1" lang="ja-JP" altLang="en-US" sz="1200" dirty="0">
                        <a:solidFill>
                          <a:schemeClr val="tx1"/>
                        </a:solidFill>
                        <a:latin typeface="Meiryo UI" panose="020B0604030504040204" pitchFamily="50" charset="-128"/>
                        <a:ea typeface="Meiryo UI" panose="020B0604030504040204" pitchFamily="50" charset="-128"/>
                      </a:endParaRPr>
                    </a:p>
                  </a:txBody>
                  <a:tcPr>
                    <a:lnB w="12700" cap="flat" cmpd="sng" algn="ctr">
                      <a:solidFill>
                        <a:schemeClr val="tx1"/>
                      </a:solidFill>
                      <a:prstDash val="dash"/>
                      <a:round/>
                      <a:headEnd type="none" w="med" len="med"/>
                      <a:tailEnd type="none" w="med" len="med"/>
                    </a:lnB>
                    <a:noFill/>
                  </a:tcPr>
                </a:tc>
                <a:extLst>
                  <a:ext uri="{0D108BD9-81ED-4DB2-BD59-A6C34878D82A}">
                    <a16:rowId xmlns:a16="http://schemas.microsoft.com/office/drawing/2014/main" val="10001"/>
                  </a:ext>
                </a:extLst>
              </a:tr>
              <a:tr h="697824">
                <a:tc>
                  <a:txBody>
                    <a:bodyPr/>
                    <a:lstStyle/>
                    <a:p>
                      <a:r>
                        <a:rPr kumimoji="1" lang="en-US" altLang="ja-JP" sz="1400" dirty="0">
                          <a:solidFill>
                            <a:schemeClr val="tx1"/>
                          </a:solidFill>
                          <a:latin typeface="Meiryo UI" panose="020B0604030504040204" pitchFamily="50" charset="-128"/>
                          <a:ea typeface="Meiryo UI" panose="020B0604030504040204" pitchFamily="50" charset="-128"/>
                        </a:rPr>
                        <a:t>【</a:t>
                      </a:r>
                      <a:r>
                        <a:rPr kumimoji="1" lang="en-US" altLang="ja-JP" sz="1400" dirty="0" smtClean="0">
                          <a:solidFill>
                            <a:schemeClr val="tx1"/>
                          </a:solidFill>
                          <a:latin typeface="Meiryo UI" panose="020B0604030504040204" pitchFamily="50" charset="-128"/>
                          <a:ea typeface="Meiryo UI" panose="020B0604030504040204" pitchFamily="50" charset="-128"/>
                        </a:rPr>
                        <a:t>WHAT</a:t>
                      </a:r>
                      <a:r>
                        <a:rPr kumimoji="1" lang="ja-JP" altLang="en-US" sz="1400" dirty="0" smtClean="0">
                          <a:solidFill>
                            <a:schemeClr val="tx1"/>
                          </a:solidFill>
                          <a:latin typeface="Meiryo UI" panose="020B0604030504040204" pitchFamily="50" charset="-128"/>
                          <a:ea typeface="Meiryo UI" panose="020B0604030504040204" pitchFamily="50" charset="-128"/>
                        </a:rPr>
                        <a:t>２</a:t>
                      </a:r>
                      <a:r>
                        <a:rPr kumimoji="1" lang="en-US" altLang="ja-JP" sz="1400" dirty="0" smtClean="0">
                          <a:solidFill>
                            <a:schemeClr val="tx1"/>
                          </a:solidFill>
                          <a:latin typeface="Meiryo UI" panose="020B0604030504040204" pitchFamily="50" charset="-128"/>
                          <a:ea typeface="Meiryo UI" panose="020B0604030504040204" pitchFamily="50" charset="-128"/>
                        </a:rPr>
                        <a:t>】</a:t>
                      </a:r>
                      <a:endParaRPr kumimoji="1" lang="en-US" altLang="ja-JP" sz="1400" dirty="0">
                        <a:solidFill>
                          <a:schemeClr val="tx1"/>
                        </a:solidFill>
                        <a:latin typeface="Meiryo UI" panose="020B0604030504040204" pitchFamily="50" charset="-128"/>
                        <a:ea typeface="Meiryo UI" panose="020B0604030504040204" pitchFamily="50" charset="-128"/>
                      </a:endParaRPr>
                    </a:p>
                    <a:p>
                      <a:r>
                        <a:rPr kumimoji="1" lang="ja-JP" altLang="en-US" sz="1400" dirty="0">
                          <a:solidFill>
                            <a:schemeClr val="tx1"/>
                          </a:solidFill>
                          <a:latin typeface="Meiryo UI" panose="020B0604030504040204" pitchFamily="50" charset="-128"/>
                          <a:ea typeface="Meiryo UI" panose="020B0604030504040204" pitchFamily="50" charset="-128"/>
                        </a:rPr>
                        <a:t>インフラ戦略</a:t>
                      </a:r>
                    </a:p>
                  </a:txBody>
                  <a:tcP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noFill/>
                  </a:tcPr>
                </a:tc>
                <a:tc>
                  <a:txBody>
                    <a:bodyPr/>
                    <a:lstStyle/>
                    <a:p>
                      <a:r>
                        <a:rPr kumimoji="1" lang="ja-JP" altLang="en-US" sz="1200" dirty="0">
                          <a:solidFill>
                            <a:schemeClr val="tx1"/>
                          </a:solidFill>
                          <a:latin typeface="Meiryo UI" panose="020B0604030504040204" pitchFamily="50" charset="-128"/>
                          <a:ea typeface="Meiryo UI" panose="020B0604030504040204" pitchFamily="50" charset="-128"/>
                        </a:rPr>
                        <a:t>①　関西国際空港</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②　</a:t>
                      </a:r>
                      <a:r>
                        <a:rPr kumimoji="1" lang="ja-JP" altLang="en-US" sz="1200" dirty="0" smtClean="0">
                          <a:solidFill>
                            <a:schemeClr val="tx1"/>
                          </a:solidFill>
                          <a:latin typeface="Meiryo UI" panose="020B0604030504040204" pitchFamily="50" charset="-128"/>
                          <a:ea typeface="Meiryo UI" panose="020B0604030504040204" pitchFamily="50" charset="-128"/>
                        </a:rPr>
                        <a:t>都市交通インフラ（鉄道・道路）</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③　防災インフラ</a:t>
                      </a:r>
                    </a:p>
                  </a:txBody>
                  <a:tcP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noFill/>
                  </a:tcPr>
                </a:tc>
                <a:extLst>
                  <a:ext uri="{0D108BD9-81ED-4DB2-BD59-A6C34878D82A}">
                    <a16:rowId xmlns:a16="http://schemas.microsoft.com/office/drawing/2014/main" val="10002"/>
                  </a:ext>
                </a:extLst>
              </a:tr>
              <a:tr h="797513">
                <a:tc>
                  <a:txBody>
                    <a:bodyPr/>
                    <a:lstStyle/>
                    <a:p>
                      <a:r>
                        <a:rPr kumimoji="1" lang="en-US" altLang="ja-JP" sz="1400" dirty="0">
                          <a:solidFill>
                            <a:schemeClr val="tx1"/>
                          </a:solidFill>
                          <a:latin typeface="Meiryo UI" panose="020B0604030504040204" pitchFamily="50" charset="-128"/>
                          <a:ea typeface="Meiryo UI" panose="020B0604030504040204" pitchFamily="50" charset="-128"/>
                        </a:rPr>
                        <a:t>【</a:t>
                      </a:r>
                      <a:r>
                        <a:rPr kumimoji="1" lang="en-US" altLang="ja-JP" sz="1400" dirty="0" smtClean="0">
                          <a:solidFill>
                            <a:schemeClr val="tx1"/>
                          </a:solidFill>
                          <a:latin typeface="Meiryo UI" panose="020B0604030504040204" pitchFamily="50" charset="-128"/>
                          <a:ea typeface="Meiryo UI" panose="020B0604030504040204" pitchFamily="50" charset="-128"/>
                        </a:rPr>
                        <a:t>WHAT</a:t>
                      </a:r>
                      <a:r>
                        <a:rPr kumimoji="1" lang="ja-JP" altLang="en-US" sz="1400" dirty="0" smtClean="0">
                          <a:solidFill>
                            <a:schemeClr val="tx1"/>
                          </a:solidFill>
                          <a:latin typeface="Meiryo UI" panose="020B0604030504040204" pitchFamily="50" charset="-128"/>
                          <a:ea typeface="Meiryo UI" panose="020B0604030504040204" pitchFamily="50" charset="-128"/>
                        </a:rPr>
                        <a:t>３</a:t>
                      </a:r>
                      <a:r>
                        <a:rPr kumimoji="1" lang="en-US" altLang="ja-JP" sz="1400" dirty="0" smtClean="0">
                          <a:solidFill>
                            <a:schemeClr val="tx1"/>
                          </a:solidFill>
                          <a:latin typeface="Meiryo UI" panose="020B0604030504040204" pitchFamily="50" charset="-128"/>
                          <a:ea typeface="Meiryo UI" panose="020B0604030504040204" pitchFamily="50" charset="-128"/>
                        </a:rPr>
                        <a:t>】</a:t>
                      </a:r>
                      <a:endParaRPr kumimoji="1" lang="en-US" altLang="ja-JP" sz="1400" dirty="0">
                        <a:solidFill>
                          <a:schemeClr val="tx1"/>
                        </a:solidFill>
                        <a:latin typeface="Meiryo UI" panose="020B0604030504040204" pitchFamily="50" charset="-128"/>
                        <a:ea typeface="Meiryo UI" panose="020B0604030504040204" pitchFamily="50" charset="-128"/>
                      </a:endParaRPr>
                    </a:p>
                    <a:p>
                      <a:r>
                        <a:rPr kumimoji="1" lang="ja-JP" altLang="en-US" sz="1400" dirty="0">
                          <a:solidFill>
                            <a:schemeClr val="tx1"/>
                          </a:solidFill>
                          <a:latin typeface="Meiryo UI" panose="020B0604030504040204" pitchFamily="50" charset="-128"/>
                          <a:ea typeface="Meiryo UI" panose="020B0604030504040204" pitchFamily="50" charset="-128"/>
                        </a:rPr>
                        <a:t>社会政策の</a:t>
                      </a:r>
                      <a:endParaRPr kumimoji="1" lang="en-US" altLang="ja-JP" sz="1400" dirty="0">
                        <a:solidFill>
                          <a:schemeClr val="tx1"/>
                        </a:solidFill>
                        <a:latin typeface="Meiryo UI" panose="020B0604030504040204" pitchFamily="50" charset="-128"/>
                        <a:ea typeface="Meiryo UI" panose="020B0604030504040204" pitchFamily="50" charset="-128"/>
                      </a:endParaRPr>
                    </a:p>
                    <a:p>
                      <a:r>
                        <a:rPr kumimoji="1" lang="ja-JP" altLang="en-US" sz="1400" dirty="0">
                          <a:solidFill>
                            <a:schemeClr val="tx1"/>
                          </a:solidFill>
                          <a:latin typeface="Meiryo UI" panose="020B0604030504040204" pitchFamily="50" charset="-128"/>
                          <a:ea typeface="Meiryo UI" panose="020B0604030504040204" pitchFamily="50" charset="-128"/>
                        </a:rPr>
                        <a:t>イノベーション</a:t>
                      </a:r>
                    </a:p>
                  </a:txBody>
                  <a:tcP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noFill/>
                  </a:tcPr>
                </a:tc>
                <a:tc>
                  <a:txBody>
                    <a:bodyPr/>
                    <a:lstStyle/>
                    <a:p>
                      <a:r>
                        <a:rPr kumimoji="1" lang="ja-JP" altLang="en-US" sz="1200" dirty="0">
                          <a:solidFill>
                            <a:schemeClr val="tx1"/>
                          </a:solidFill>
                          <a:latin typeface="Meiryo UI" panose="020B0604030504040204" pitchFamily="50" charset="-128"/>
                          <a:ea typeface="Meiryo UI" panose="020B0604030504040204" pitchFamily="50" charset="-128"/>
                        </a:rPr>
                        <a:t>①　</a:t>
                      </a:r>
                      <a:r>
                        <a:rPr kumimoji="1" lang="ja-JP" altLang="en-US" sz="1200" dirty="0" smtClean="0">
                          <a:solidFill>
                            <a:schemeClr val="tx1"/>
                          </a:solidFill>
                          <a:latin typeface="Meiryo UI" panose="020B0604030504040204" pitchFamily="50" charset="-128"/>
                          <a:ea typeface="Meiryo UI" panose="020B0604030504040204" pitchFamily="50" charset="-128"/>
                        </a:rPr>
                        <a:t>次世代投資（教育・子育て）</a:t>
                      </a:r>
                      <a:endParaRPr kumimoji="1" lang="en-US" altLang="ja-JP" sz="1200" dirty="0" smtClean="0">
                        <a:solidFill>
                          <a:schemeClr val="tx1"/>
                        </a:solidFill>
                        <a:latin typeface="Meiryo UI" panose="020B0604030504040204" pitchFamily="50" charset="-128"/>
                        <a:ea typeface="Meiryo UI" panose="020B0604030504040204" pitchFamily="50" charset="-128"/>
                      </a:endParaRPr>
                    </a:p>
                    <a:p>
                      <a:r>
                        <a:rPr kumimoji="1" lang="ja-JP" altLang="en-US" sz="1200" dirty="0" smtClean="0">
                          <a:solidFill>
                            <a:schemeClr val="tx1"/>
                          </a:solidFill>
                          <a:latin typeface="Meiryo UI" panose="020B0604030504040204" pitchFamily="50" charset="-128"/>
                          <a:ea typeface="Meiryo UI" panose="020B0604030504040204" pitchFamily="50" charset="-128"/>
                        </a:rPr>
                        <a:t>②　女性の活躍促進</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③　</a:t>
                      </a:r>
                      <a:r>
                        <a:rPr kumimoji="1" lang="ja-JP" altLang="en-US" sz="1200" dirty="0" smtClean="0">
                          <a:solidFill>
                            <a:schemeClr val="tx1"/>
                          </a:solidFill>
                          <a:latin typeface="Meiryo UI" panose="020B0604030504040204" pitchFamily="50" charset="-128"/>
                          <a:ea typeface="Meiryo UI" panose="020B0604030504040204" pitchFamily="50" charset="-128"/>
                        </a:rPr>
                        <a:t>子ども</a:t>
                      </a:r>
                      <a:r>
                        <a:rPr kumimoji="1" lang="ja-JP" altLang="en-US" sz="1200" dirty="0">
                          <a:solidFill>
                            <a:schemeClr val="tx1"/>
                          </a:solidFill>
                          <a:latin typeface="Meiryo UI" panose="020B0604030504040204" pitchFamily="50" charset="-128"/>
                          <a:ea typeface="Meiryo UI" panose="020B0604030504040204" pitchFamily="50" charset="-128"/>
                        </a:rPr>
                        <a:t>の</a:t>
                      </a:r>
                      <a:r>
                        <a:rPr kumimoji="1" lang="ja-JP" altLang="en-US" sz="1200" dirty="0" smtClean="0">
                          <a:solidFill>
                            <a:schemeClr val="tx1"/>
                          </a:solidFill>
                          <a:latin typeface="Meiryo UI" panose="020B0604030504040204" pitchFamily="50" charset="-128"/>
                          <a:ea typeface="Meiryo UI" panose="020B0604030504040204" pitchFamily="50" charset="-128"/>
                        </a:rPr>
                        <a:t>貧困対策</a:t>
                      </a:r>
                      <a:endParaRPr kumimoji="1" lang="en-US" altLang="ja-JP" sz="1200" dirty="0">
                        <a:solidFill>
                          <a:schemeClr val="tx1"/>
                        </a:solidFill>
                        <a:latin typeface="Meiryo UI" panose="020B0604030504040204" pitchFamily="50" charset="-128"/>
                        <a:ea typeface="Meiryo UI" panose="020B0604030504040204" pitchFamily="50" charset="-128"/>
                      </a:endParaRPr>
                    </a:p>
                  </a:txBody>
                  <a:tcP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noFill/>
                  </a:tcPr>
                </a:tc>
                <a:extLst>
                  <a:ext uri="{0D108BD9-81ED-4DB2-BD59-A6C34878D82A}">
                    <a16:rowId xmlns:a16="http://schemas.microsoft.com/office/drawing/2014/main" val="10003"/>
                  </a:ext>
                </a:extLst>
              </a:tr>
              <a:tr h="797513">
                <a:tc>
                  <a:txBody>
                    <a:bodyPr/>
                    <a:lstStyle/>
                    <a:p>
                      <a:r>
                        <a:rPr kumimoji="1" lang="en-US" altLang="ja-JP" sz="1400" dirty="0">
                          <a:solidFill>
                            <a:schemeClr val="tx1"/>
                          </a:solidFill>
                          <a:latin typeface="Meiryo UI" panose="020B0604030504040204" pitchFamily="50" charset="-128"/>
                          <a:ea typeface="Meiryo UI" panose="020B0604030504040204" pitchFamily="50" charset="-128"/>
                        </a:rPr>
                        <a:t>【</a:t>
                      </a:r>
                      <a:r>
                        <a:rPr kumimoji="1" lang="en-US" altLang="ja-JP" sz="1400" dirty="0" smtClean="0">
                          <a:solidFill>
                            <a:schemeClr val="tx1"/>
                          </a:solidFill>
                          <a:latin typeface="Meiryo UI" panose="020B0604030504040204" pitchFamily="50" charset="-128"/>
                          <a:ea typeface="Meiryo UI" panose="020B0604030504040204" pitchFamily="50" charset="-128"/>
                        </a:rPr>
                        <a:t>WHAT</a:t>
                      </a:r>
                      <a:r>
                        <a:rPr kumimoji="1" lang="ja-JP" altLang="en-US" sz="1400" dirty="0" smtClean="0">
                          <a:solidFill>
                            <a:schemeClr val="tx1"/>
                          </a:solidFill>
                          <a:latin typeface="Meiryo UI" panose="020B0604030504040204" pitchFamily="50" charset="-128"/>
                          <a:ea typeface="Meiryo UI" panose="020B0604030504040204" pitchFamily="50" charset="-128"/>
                        </a:rPr>
                        <a:t>４</a:t>
                      </a:r>
                      <a:r>
                        <a:rPr kumimoji="1" lang="en-US" altLang="ja-JP" sz="1400" dirty="0" smtClean="0">
                          <a:solidFill>
                            <a:schemeClr val="tx1"/>
                          </a:solidFill>
                          <a:latin typeface="Meiryo UI" panose="020B0604030504040204" pitchFamily="50" charset="-128"/>
                          <a:ea typeface="Meiryo UI" panose="020B0604030504040204" pitchFamily="50" charset="-128"/>
                        </a:rPr>
                        <a:t>】</a:t>
                      </a:r>
                      <a:endParaRPr kumimoji="1" lang="en-US" altLang="ja-JP" sz="1400" dirty="0">
                        <a:solidFill>
                          <a:schemeClr val="tx1"/>
                        </a:solidFill>
                        <a:latin typeface="Meiryo UI" panose="020B0604030504040204" pitchFamily="50" charset="-128"/>
                        <a:ea typeface="Meiryo UI" panose="020B0604030504040204" pitchFamily="50" charset="-128"/>
                      </a:endParaRPr>
                    </a:p>
                    <a:p>
                      <a:r>
                        <a:rPr kumimoji="1" lang="ja-JP" altLang="en-US" sz="1400" dirty="0">
                          <a:solidFill>
                            <a:schemeClr val="tx1"/>
                          </a:solidFill>
                          <a:latin typeface="Meiryo UI" panose="020B0604030504040204" pitchFamily="50" charset="-128"/>
                          <a:ea typeface="Meiryo UI" panose="020B0604030504040204" pitchFamily="50" charset="-128"/>
                        </a:rPr>
                        <a:t>いわゆる</a:t>
                      </a:r>
                      <a:endParaRPr kumimoji="1" lang="en-US" altLang="ja-JP" sz="1400" dirty="0">
                        <a:solidFill>
                          <a:schemeClr val="tx1"/>
                        </a:solidFill>
                        <a:latin typeface="Meiryo UI" panose="020B0604030504040204" pitchFamily="50" charset="-128"/>
                        <a:ea typeface="Meiryo UI" panose="020B0604030504040204" pitchFamily="50" charset="-128"/>
                      </a:endParaRPr>
                    </a:p>
                    <a:p>
                      <a:r>
                        <a:rPr kumimoji="1" lang="ja-JP" altLang="en-US" sz="1400" dirty="0">
                          <a:solidFill>
                            <a:schemeClr val="tx1"/>
                          </a:solidFill>
                          <a:latin typeface="Meiryo UI" panose="020B0604030504040204" pitchFamily="50" charset="-128"/>
                          <a:ea typeface="Meiryo UI" panose="020B0604030504040204" pitchFamily="50" charset="-128"/>
                        </a:rPr>
                        <a:t>行政改革</a:t>
                      </a:r>
                    </a:p>
                  </a:txBody>
                  <a:tcPr>
                    <a:lnT w="12700" cap="flat" cmpd="sng" algn="ctr">
                      <a:solidFill>
                        <a:schemeClr val="tx1"/>
                      </a:solidFill>
                      <a:prstDash val="dash"/>
                      <a:round/>
                      <a:headEnd type="none" w="med" len="med"/>
                      <a:tailEnd type="none" w="med" len="med"/>
                    </a:lnT>
                  </a:tcPr>
                </a:tc>
                <a:tc>
                  <a:txBody>
                    <a:bodyPr/>
                    <a:lstStyle/>
                    <a:p>
                      <a:r>
                        <a:rPr kumimoji="1" lang="ja-JP" altLang="en-US" sz="1200" dirty="0" smtClean="0">
                          <a:solidFill>
                            <a:schemeClr val="tx1"/>
                          </a:solidFill>
                          <a:latin typeface="Meiryo UI" panose="020B0604030504040204" pitchFamily="50" charset="-128"/>
                          <a:ea typeface="Meiryo UI" panose="020B0604030504040204" pitchFamily="50" charset="-128"/>
                        </a:rPr>
                        <a:t>①　財政の見直し</a:t>
                      </a:r>
                      <a:endParaRPr kumimoji="1" lang="en-US" altLang="ja-JP" sz="1200" dirty="0" smtClean="0">
                        <a:solidFill>
                          <a:schemeClr val="tx1"/>
                        </a:solidFill>
                        <a:latin typeface="Meiryo UI" panose="020B0604030504040204" pitchFamily="50" charset="-128"/>
                        <a:ea typeface="Meiryo UI" panose="020B0604030504040204" pitchFamily="50" charset="-128"/>
                      </a:endParaRPr>
                    </a:p>
                    <a:p>
                      <a:r>
                        <a:rPr kumimoji="1" lang="ja-JP" altLang="en-US" sz="1200" dirty="0" smtClean="0">
                          <a:solidFill>
                            <a:schemeClr val="tx1"/>
                          </a:solidFill>
                          <a:latin typeface="Meiryo UI" panose="020B0604030504040204" pitchFamily="50" charset="-128"/>
                          <a:ea typeface="Meiryo UI" panose="020B0604030504040204" pitchFamily="50" charset="-128"/>
                        </a:rPr>
                        <a:t>②　組織体制の見直し</a:t>
                      </a:r>
                      <a:endParaRPr kumimoji="1" lang="en-US" altLang="ja-JP" sz="1200" dirty="0" smtClean="0">
                        <a:solidFill>
                          <a:schemeClr val="tx1"/>
                        </a:solidFill>
                        <a:latin typeface="Meiryo UI" panose="020B0604030504040204" pitchFamily="50" charset="-128"/>
                        <a:ea typeface="Meiryo UI" panose="020B0604030504040204" pitchFamily="50" charset="-128"/>
                      </a:endParaRPr>
                    </a:p>
                    <a:p>
                      <a:r>
                        <a:rPr kumimoji="1" lang="ja-JP" altLang="en-US" sz="1200" dirty="0" smtClean="0">
                          <a:solidFill>
                            <a:schemeClr val="tx1"/>
                          </a:solidFill>
                          <a:latin typeface="Meiryo UI" panose="020B0604030504040204" pitchFamily="50" charset="-128"/>
                          <a:ea typeface="Meiryo UI" panose="020B0604030504040204" pitchFamily="50" charset="-128"/>
                        </a:rPr>
                        <a:t>③　働き方改革・</a:t>
                      </a:r>
                      <a:r>
                        <a:rPr kumimoji="1" lang="en-US" altLang="ja-JP" sz="1200" dirty="0" smtClean="0">
                          <a:solidFill>
                            <a:schemeClr val="tx1"/>
                          </a:solidFill>
                          <a:latin typeface="Meiryo UI" panose="020B0604030504040204" pitchFamily="50" charset="-128"/>
                          <a:ea typeface="Meiryo UI" panose="020B0604030504040204" pitchFamily="50" charset="-128"/>
                        </a:rPr>
                        <a:t>ICT</a:t>
                      </a:r>
                      <a:r>
                        <a:rPr kumimoji="1" lang="ja-JP" altLang="en-US" sz="1200" dirty="0" smtClean="0">
                          <a:solidFill>
                            <a:schemeClr val="tx1"/>
                          </a:solidFill>
                          <a:latin typeface="Meiryo UI" panose="020B0604030504040204" pitchFamily="50" charset="-128"/>
                          <a:ea typeface="Meiryo UI" panose="020B0604030504040204" pitchFamily="50" charset="-128"/>
                        </a:rPr>
                        <a:t>活用</a:t>
                      </a:r>
                    </a:p>
                  </a:txBody>
                  <a:tcP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4"/>
                  </a:ext>
                </a:extLst>
              </a:tr>
            </a:tbl>
          </a:graphicData>
        </a:graphic>
      </p:graphicFrame>
      <p:cxnSp>
        <p:nvCxnSpPr>
          <p:cNvPr id="7" name="直線コネクタ 6"/>
          <p:cNvCxnSpPr/>
          <p:nvPr/>
        </p:nvCxnSpPr>
        <p:spPr>
          <a:xfrm>
            <a:off x="196398" y="615109"/>
            <a:ext cx="871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0" name="表 9"/>
          <p:cNvGraphicFramePr>
            <a:graphicFrameLocks noGrp="1"/>
          </p:cNvGraphicFramePr>
          <p:nvPr>
            <p:extLst>
              <p:ext uri="{D42A27DB-BD31-4B8C-83A1-F6EECF244321}">
                <p14:modId xmlns:p14="http://schemas.microsoft.com/office/powerpoint/2010/main" val="1497419643"/>
              </p:ext>
            </p:extLst>
          </p:nvPr>
        </p:nvGraphicFramePr>
        <p:xfrm>
          <a:off x="4822856" y="2665997"/>
          <a:ext cx="4069514" cy="3641023"/>
        </p:xfrm>
        <a:graphic>
          <a:graphicData uri="http://schemas.openxmlformats.org/drawingml/2006/table">
            <a:tbl>
              <a:tblPr firstRow="1" bandRow="1">
                <a:tableStyleId>{5940675A-B579-460E-94D1-54222C63F5DA}</a:tableStyleId>
              </a:tblPr>
              <a:tblGrid>
                <a:gridCol w="1534797">
                  <a:extLst>
                    <a:ext uri="{9D8B030D-6E8A-4147-A177-3AD203B41FA5}">
                      <a16:colId xmlns:a16="http://schemas.microsoft.com/office/drawing/2014/main" val="20001"/>
                    </a:ext>
                  </a:extLst>
                </a:gridCol>
                <a:gridCol w="2534717">
                  <a:extLst>
                    <a:ext uri="{9D8B030D-6E8A-4147-A177-3AD203B41FA5}">
                      <a16:colId xmlns:a16="http://schemas.microsoft.com/office/drawing/2014/main" val="20002"/>
                    </a:ext>
                  </a:extLst>
                </a:gridCol>
              </a:tblGrid>
              <a:tr h="334039">
                <a:tc>
                  <a:txBody>
                    <a:bodyPr/>
                    <a:lstStyle/>
                    <a:p>
                      <a:pPr algn="ctr"/>
                      <a:r>
                        <a:rPr kumimoji="1" lang="ja-JP" altLang="en-US" sz="1400" b="1" dirty="0" smtClean="0">
                          <a:solidFill>
                            <a:schemeClr val="tx1"/>
                          </a:solidFill>
                          <a:latin typeface="Meiryo UI" panose="020B0604030504040204" pitchFamily="50" charset="-128"/>
                          <a:ea typeface="Meiryo UI" panose="020B0604030504040204" pitchFamily="50" charset="-128"/>
                        </a:rPr>
                        <a:t>手法</a:t>
                      </a:r>
                      <a:endParaRPr kumimoji="1" lang="ja-JP" altLang="en-US" sz="1400" b="1" dirty="0">
                        <a:solidFill>
                          <a:schemeClr val="tx1"/>
                        </a:solidFill>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400" b="1" dirty="0">
                          <a:solidFill>
                            <a:schemeClr val="tx1"/>
                          </a:solidFill>
                          <a:latin typeface="Meiryo UI" panose="020B0604030504040204" pitchFamily="50" charset="-128"/>
                          <a:ea typeface="Meiryo UI" panose="020B0604030504040204" pitchFamily="50" charset="-128"/>
                        </a:rPr>
                        <a:t>主な取組み</a:t>
                      </a:r>
                    </a:p>
                  </a:txBody>
                  <a:tcPr>
                    <a:solidFill>
                      <a:schemeClr val="accent1">
                        <a:lumMod val="20000"/>
                        <a:lumOff val="80000"/>
                      </a:schemeClr>
                    </a:solidFill>
                  </a:tcPr>
                </a:tc>
                <a:extLst>
                  <a:ext uri="{0D108BD9-81ED-4DB2-BD59-A6C34878D82A}">
                    <a16:rowId xmlns:a16="http://schemas.microsoft.com/office/drawing/2014/main" val="10000"/>
                  </a:ext>
                </a:extLst>
              </a:tr>
              <a:tr h="901905">
                <a:tc>
                  <a:txBody>
                    <a:bodyPr/>
                    <a:lstStyle/>
                    <a:p>
                      <a:r>
                        <a:rPr kumimoji="1" lang="en-US" altLang="ja-JP" sz="1400" dirty="0">
                          <a:solidFill>
                            <a:schemeClr val="tx1"/>
                          </a:solidFill>
                          <a:latin typeface="Meiryo UI" panose="020B0604030504040204" pitchFamily="50" charset="-128"/>
                          <a:ea typeface="Meiryo UI" panose="020B0604030504040204" pitchFamily="50" charset="-128"/>
                        </a:rPr>
                        <a:t>【</a:t>
                      </a:r>
                      <a:r>
                        <a:rPr kumimoji="1" lang="ja-JP" altLang="en-US" sz="1400" dirty="0" smtClean="0">
                          <a:solidFill>
                            <a:schemeClr val="tx1"/>
                          </a:solidFill>
                          <a:latin typeface="Meiryo UI" panose="020B0604030504040204" pitchFamily="50" charset="-128"/>
                          <a:ea typeface="Meiryo UI" panose="020B0604030504040204" pitchFamily="50" charset="-128"/>
                        </a:rPr>
                        <a:t>Ｈ</a:t>
                      </a:r>
                      <a:r>
                        <a:rPr kumimoji="1" lang="en-US" altLang="ja-JP" sz="1400" dirty="0" smtClean="0">
                          <a:solidFill>
                            <a:schemeClr val="tx1"/>
                          </a:solidFill>
                          <a:latin typeface="Meiryo UI" panose="020B0604030504040204" pitchFamily="50" charset="-128"/>
                          <a:ea typeface="Meiryo UI" panose="020B0604030504040204" pitchFamily="50" charset="-128"/>
                        </a:rPr>
                        <a:t>OW</a:t>
                      </a:r>
                      <a:r>
                        <a:rPr kumimoji="1" lang="ja-JP" altLang="en-US" sz="1400" dirty="0" smtClean="0">
                          <a:solidFill>
                            <a:schemeClr val="tx1"/>
                          </a:solidFill>
                          <a:latin typeface="Meiryo UI" panose="020B0604030504040204" pitchFamily="50" charset="-128"/>
                          <a:ea typeface="Meiryo UI" panose="020B0604030504040204" pitchFamily="50" charset="-128"/>
                        </a:rPr>
                        <a:t>１</a:t>
                      </a:r>
                      <a:r>
                        <a:rPr kumimoji="1" lang="en-US" altLang="ja-JP" sz="1400" dirty="0">
                          <a:solidFill>
                            <a:schemeClr val="tx1"/>
                          </a:solidFill>
                          <a:latin typeface="Meiryo UI" panose="020B0604030504040204" pitchFamily="50" charset="-128"/>
                          <a:ea typeface="Meiryo UI" panose="020B0604030504040204" pitchFamily="50" charset="-128"/>
                        </a:rPr>
                        <a:t>】</a:t>
                      </a:r>
                      <a:r>
                        <a:rPr kumimoji="1" lang="ja-JP" altLang="en-US" sz="1400" dirty="0">
                          <a:solidFill>
                            <a:schemeClr val="tx1"/>
                          </a:solidFill>
                          <a:latin typeface="Meiryo UI" panose="020B0604030504040204" pitchFamily="50" charset="-128"/>
                          <a:ea typeface="Meiryo UI" panose="020B0604030504040204" pitchFamily="50" charset="-128"/>
                        </a:rPr>
                        <a:t>　</a:t>
                      </a:r>
                      <a:endParaRPr kumimoji="1" lang="en-US" altLang="ja-JP" sz="1400" dirty="0">
                        <a:solidFill>
                          <a:schemeClr val="tx1"/>
                        </a:solidFill>
                        <a:latin typeface="Meiryo UI" panose="020B0604030504040204" pitchFamily="50" charset="-128"/>
                        <a:ea typeface="Meiryo UI" panose="020B0604030504040204" pitchFamily="50" charset="-128"/>
                      </a:endParaRPr>
                    </a:p>
                    <a:p>
                      <a:r>
                        <a:rPr kumimoji="1" lang="ja-JP" altLang="en-US" sz="1400" dirty="0">
                          <a:solidFill>
                            <a:schemeClr val="tx1"/>
                          </a:solidFill>
                          <a:latin typeface="Meiryo UI" panose="020B0604030504040204" pitchFamily="50" charset="-128"/>
                          <a:ea typeface="Meiryo UI" panose="020B0604030504040204" pitchFamily="50" charset="-128"/>
                        </a:rPr>
                        <a:t>府</a:t>
                      </a:r>
                      <a:r>
                        <a:rPr kumimoji="1" lang="ja-JP" altLang="en-US" sz="1400" dirty="0" smtClean="0">
                          <a:solidFill>
                            <a:schemeClr val="tx1"/>
                          </a:solidFill>
                          <a:latin typeface="Meiryo UI" panose="020B0604030504040204" pitchFamily="50" charset="-128"/>
                          <a:ea typeface="Meiryo UI" panose="020B0604030504040204" pitchFamily="50" charset="-128"/>
                        </a:rPr>
                        <a:t>市連携の更なる強化</a:t>
                      </a:r>
                      <a:endParaRPr kumimoji="1" lang="en-US" altLang="ja-JP" sz="1400" dirty="0">
                        <a:solidFill>
                          <a:schemeClr val="tx1"/>
                        </a:solidFill>
                        <a:latin typeface="Meiryo UI" panose="020B0604030504040204" pitchFamily="50" charset="-128"/>
                        <a:ea typeface="Meiryo UI" panose="020B0604030504040204" pitchFamily="50" charset="-128"/>
                      </a:endParaRPr>
                    </a:p>
                  </a:txBody>
                  <a:tcPr>
                    <a:lnB w="12700" cap="flat" cmpd="sng" algn="ctr">
                      <a:solidFill>
                        <a:schemeClr val="tx1"/>
                      </a:solidFill>
                      <a:prstDash val="dash"/>
                      <a:round/>
                      <a:headEnd type="none" w="med" len="med"/>
                      <a:tailEnd type="none" w="med" len="med"/>
                    </a:lnB>
                  </a:tcPr>
                </a:tc>
                <a:tc>
                  <a:txBody>
                    <a:bodyPr/>
                    <a:lstStyle/>
                    <a:p>
                      <a:r>
                        <a:rPr kumimoji="1" lang="ja-JP" altLang="en-US" sz="1200" dirty="0">
                          <a:solidFill>
                            <a:schemeClr val="tx1"/>
                          </a:solidFill>
                          <a:latin typeface="Meiryo UI" panose="020B0604030504040204" pitchFamily="50" charset="-128"/>
                          <a:ea typeface="Meiryo UI" panose="020B0604030504040204" pitchFamily="50" charset="-128"/>
                        </a:rPr>
                        <a:t>①　</a:t>
                      </a:r>
                      <a:r>
                        <a:rPr kumimoji="1" lang="ja-JP" altLang="en-US" sz="1200" dirty="0" smtClean="0">
                          <a:solidFill>
                            <a:schemeClr val="tx1"/>
                          </a:solidFill>
                          <a:latin typeface="Meiryo UI" panose="020B0604030504040204" pitchFamily="50" charset="-128"/>
                          <a:ea typeface="Meiryo UI" panose="020B0604030504040204" pitchFamily="50" charset="-128"/>
                        </a:rPr>
                        <a:t>連携体制の構築</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②　</a:t>
                      </a:r>
                      <a:r>
                        <a:rPr kumimoji="1" lang="ja-JP" altLang="en-US" sz="1200" dirty="0" smtClean="0">
                          <a:solidFill>
                            <a:schemeClr val="tx1"/>
                          </a:solidFill>
                          <a:latin typeface="Meiryo UI" panose="020B0604030504040204" pitchFamily="50" charset="-128"/>
                          <a:ea typeface="Meiryo UI" panose="020B0604030504040204" pitchFamily="50" charset="-128"/>
                        </a:rPr>
                        <a:t>組織統合や機能の最適化</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③　</a:t>
                      </a:r>
                      <a:r>
                        <a:rPr kumimoji="1" lang="ja-JP" altLang="en-US" sz="1200" dirty="0" smtClean="0">
                          <a:solidFill>
                            <a:schemeClr val="tx1"/>
                          </a:solidFill>
                          <a:latin typeface="Meiryo UI" panose="020B0604030504040204" pitchFamily="50" charset="-128"/>
                          <a:ea typeface="Meiryo UI" panose="020B0604030504040204" pitchFamily="50" charset="-128"/>
                        </a:rPr>
                        <a:t>戦略の一元化</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④　</a:t>
                      </a:r>
                      <a:r>
                        <a:rPr kumimoji="1" lang="ja-JP" altLang="en-US" sz="1200" dirty="0" smtClean="0">
                          <a:solidFill>
                            <a:schemeClr val="tx1"/>
                          </a:solidFill>
                          <a:latin typeface="Meiryo UI" panose="020B0604030504040204" pitchFamily="50" charset="-128"/>
                          <a:ea typeface="Meiryo UI" panose="020B0604030504040204" pitchFamily="50" charset="-128"/>
                        </a:rPr>
                        <a:t>プロジェクトの一元化</a:t>
                      </a:r>
                      <a:endParaRPr kumimoji="1" lang="ja-JP" altLang="en-US" sz="1200" dirty="0">
                        <a:solidFill>
                          <a:schemeClr val="tx1"/>
                        </a:solidFill>
                        <a:latin typeface="Meiryo UI" panose="020B0604030504040204" pitchFamily="50" charset="-128"/>
                        <a:ea typeface="Meiryo UI" panose="020B0604030504040204" pitchFamily="50" charset="-128"/>
                      </a:endParaRPr>
                    </a:p>
                  </a:txBody>
                  <a:tcPr>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1"/>
                  </a:ext>
                </a:extLst>
              </a:tr>
              <a:tr h="901905">
                <a:tc>
                  <a:txBody>
                    <a:bodyPr/>
                    <a:lstStyle/>
                    <a:p>
                      <a:r>
                        <a:rPr kumimoji="1" lang="en-US" altLang="ja-JP" sz="1400" dirty="0">
                          <a:solidFill>
                            <a:schemeClr val="tx1"/>
                          </a:solidFill>
                          <a:latin typeface="Meiryo UI" panose="020B0604030504040204" pitchFamily="50" charset="-128"/>
                          <a:ea typeface="Meiryo UI" panose="020B0604030504040204" pitchFamily="50" charset="-128"/>
                        </a:rPr>
                        <a:t>【</a:t>
                      </a:r>
                      <a:r>
                        <a:rPr kumimoji="1" lang="ja-JP" altLang="en-US" sz="1400" dirty="0" smtClean="0">
                          <a:solidFill>
                            <a:schemeClr val="tx1"/>
                          </a:solidFill>
                          <a:latin typeface="Meiryo UI" panose="020B0604030504040204" pitchFamily="50" charset="-128"/>
                          <a:ea typeface="Meiryo UI" panose="020B0604030504040204" pitchFamily="50" charset="-128"/>
                        </a:rPr>
                        <a:t>Ｈ</a:t>
                      </a:r>
                      <a:r>
                        <a:rPr kumimoji="1" lang="en-US" altLang="ja-JP" sz="1400" dirty="0" smtClean="0">
                          <a:solidFill>
                            <a:schemeClr val="tx1"/>
                          </a:solidFill>
                          <a:latin typeface="Meiryo UI" panose="020B0604030504040204" pitchFamily="50" charset="-128"/>
                          <a:ea typeface="Meiryo UI" panose="020B0604030504040204" pitchFamily="50" charset="-128"/>
                        </a:rPr>
                        <a:t>OW</a:t>
                      </a:r>
                      <a:r>
                        <a:rPr kumimoji="1" lang="ja-JP" altLang="en-US" sz="1400" dirty="0" smtClean="0">
                          <a:solidFill>
                            <a:schemeClr val="tx1"/>
                          </a:solidFill>
                          <a:latin typeface="Meiryo UI" panose="020B0604030504040204" pitchFamily="50" charset="-128"/>
                          <a:ea typeface="Meiryo UI" panose="020B0604030504040204" pitchFamily="50" charset="-128"/>
                        </a:rPr>
                        <a:t>２</a:t>
                      </a:r>
                      <a:r>
                        <a:rPr kumimoji="1" lang="en-US" altLang="ja-JP" sz="1400" dirty="0">
                          <a:solidFill>
                            <a:schemeClr val="tx1"/>
                          </a:solidFill>
                          <a:latin typeface="Meiryo UI" panose="020B0604030504040204" pitchFamily="50" charset="-128"/>
                          <a:ea typeface="Meiryo UI" panose="020B0604030504040204" pitchFamily="50" charset="-128"/>
                        </a:rPr>
                        <a:t>】</a:t>
                      </a:r>
                    </a:p>
                    <a:p>
                      <a:r>
                        <a:rPr kumimoji="1" lang="ja-JP" altLang="en-US" sz="1400" dirty="0">
                          <a:solidFill>
                            <a:schemeClr val="tx1"/>
                          </a:solidFill>
                          <a:latin typeface="Meiryo UI" panose="020B0604030504040204" pitchFamily="50" charset="-128"/>
                          <a:ea typeface="Meiryo UI" panose="020B0604030504040204" pitchFamily="50" charset="-128"/>
                        </a:rPr>
                        <a:t>民間と</a:t>
                      </a:r>
                      <a:r>
                        <a:rPr kumimoji="1" lang="ja-JP" altLang="en-US" sz="1400" dirty="0" smtClean="0">
                          <a:solidFill>
                            <a:schemeClr val="tx1"/>
                          </a:solidFill>
                          <a:latin typeface="Meiryo UI" panose="020B0604030504040204" pitchFamily="50" charset="-128"/>
                          <a:ea typeface="Meiryo UI" panose="020B0604030504040204" pitchFamily="50" charset="-128"/>
                        </a:rPr>
                        <a:t>の協業多様化</a:t>
                      </a:r>
                      <a:endParaRPr kumimoji="1" lang="en-US" altLang="ja-JP" sz="1400" dirty="0">
                        <a:solidFill>
                          <a:schemeClr val="tx1"/>
                        </a:solidFill>
                        <a:latin typeface="Meiryo UI" panose="020B0604030504040204" pitchFamily="50" charset="-128"/>
                        <a:ea typeface="Meiryo UI" panose="020B0604030504040204" pitchFamily="50" charset="-128"/>
                      </a:endParaRPr>
                    </a:p>
                  </a:txBody>
                  <a:tcP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r>
                        <a:rPr kumimoji="1" lang="ja-JP" altLang="en-US" sz="1200" dirty="0">
                          <a:solidFill>
                            <a:schemeClr val="tx1"/>
                          </a:solidFill>
                          <a:latin typeface="Meiryo UI" panose="020B0604030504040204" pitchFamily="50" charset="-128"/>
                          <a:ea typeface="Meiryo UI" panose="020B0604030504040204" pitchFamily="50" charset="-128"/>
                        </a:rPr>
                        <a:t>①　</a:t>
                      </a:r>
                      <a:r>
                        <a:rPr kumimoji="1" lang="ja-JP" altLang="en-US" sz="1200" dirty="0" smtClean="0">
                          <a:solidFill>
                            <a:schemeClr val="tx1"/>
                          </a:solidFill>
                          <a:latin typeface="Meiryo UI" panose="020B0604030504040204" pitchFamily="50" charset="-128"/>
                          <a:ea typeface="Meiryo UI" panose="020B0604030504040204" pitchFamily="50" charset="-128"/>
                        </a:rPr>
                        <a:t>指定管理者制度・</a:t>
                      </a:r>
                      <a:r>
                        <a:rPr kumimoji="1" lang="en-US" altLang="ja-JP" sz="1200" dirty="0" smtClean="0">
                          <a:solidFill>
                            <a:schemeClr val="tx1"/>
                          </a:solidFill>
                          <a:latin typeface="Meiryo UI" panose="020B0604030504040204" pitchFamily="50" charset="-128"/>
                          <a:ea typeface="Meiryo UI" panose="020B0604030504040204" pitchFamily="50" charset="-128"/>
                        </a:rPr>
                        <a:t>PFI</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②　</a:t>
                      </a:r>
                      <a:r>
                        <a:rPr kumimoji="1" lang="ja-JP" altLang="en-US" sz="1200" dirty="0" smtClean="0">
                          <a:solidFill>
                            <a:schemeClr val="tx1"/>
                          </a:solidFill>
                          <a:latin typeface="Meiryo UI" panose="020B0604030504040204" pitchFamily="50" charset="-128"/>
                          <a:ea typeface="Meiryo UI" panose="020B0604030504040204" pitchFamily="50" charset="-128"/>
                        </a:rPr>
                        <a:t>経営</a:t>
                      </a:r>
                      <a:r>
                        <a:rPr kumimoji="1" lang="ja-JP" altLang="en-US" sz="1200" dirty="0">
                          <a:solidFill>
                            <a:schemeClr val="tx1"/>
                          </a:solidFill>
                          <a:latin typeface="Meiryo UI" panose="020B0604030504040204" pitchFamily="50" charset="-128"/>
                          <a:ea typeface="Meiryo UI" panose="020B0604030504040204" pitchFamily="50" charset="-128"/>
                        </a:rPr>
                        <a:t>形態の見直し</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smtClean="0">
                          <a:solidFill>
                            <a:schemeClr val="tx1"/>
                          </a:solidFill>
                          <a:latin typeface="Meiryo UI" panose="020B0604030504040204" pitchFamily="50" charset="-128"/>
                          <a:ea typeface="Meiryo UI" panose="020B0604030504040204" pitchFamily="50" charset="-128"/>
                        </a:rPr>
                        <a:t>③</a:t>
                      </a:r>
                      <a:r>
                        <a:rPr kumimoji="1" lang="ja-JP" altLang="en-US" sz="1200" dirty="0">
                          <a:solidFill>
                            <a:schemeClr val="tx1"/>
                          </a:solidFill>
                          <a:latin typeface="Meiryo UI" panose="020B0604030504040204" pitchFamily="50" charset="-128"/>
                          <a:ea typeface="Meiryo UI" panose="020B0604030504040204" pitchFamily="50" charset="-128"/>
                        </a:rPr>
                        <a:t>　</a:t>
                      </a:r>
                      <a:r>
                        <a:rPr kumimoji="1" lang="ja-JP" altLang="en-US" sz="1200" dirty="0" smtClean="0">
                          <a:solidFill>
                            <a:schemeClr val="tx1"/>
                          </a:solidFill>
                          <a:latin typeface="Meiryo UI" panose="020B0604030504040204" pitchFamily="50" charset="-128"/>
                          <a:ea typeface="Meiryo UI" panose="020B0604030504040204" pitchFamily="50" charset="-128"/>
                        </a:rPr>
                        <a:t>公民連携</a:t>
                      </a:r>
                      <a:endParaRPr kumimoji="1" lang="ja-JP" altLang="en-US" sz="1200" dirty="0">
                        <a:solidFill>
                          <a:schemeClr val="tx1"/>
                        </a:solidFill>
                        <a:latin typeface="Meiryo UI" panose="020B0604030504040204" pitchFamily="50" charset="-128"/>
                        <a:ea typeface="Meiryo UI" panose="020B0604030504040204" pitchFamily="50" charset="-128"/>
                      </a:endParaRPr>
                    </a:p>
                  </a:txBody>
                  <a:tcP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2"/>
                  </a:ext>
                </a:extLst>
              </a:tr>
              <a:tr h="701481">
                <a:tc>
                  <a:txBody>
                    <a:bodyPr/>
                    <a:lstStyle/>
                    <a:p>
                      <a:r>
                        <a:rPr kumimoji="1" lang="en-US" altLang="ja-JP" sz="1400" dirty="0">
                          <a:solidFill>
                            <a:schemeClr val="tx1"/>
                          </a:solidFill>
                          <a:latin typeface="Meiryo UI" panose="020B0604030504040204" pitchFamily="50" charset="-128"/>
                          <a:ea typeface="Meiryo UI" panose="020B0604030504040204" pitchFamily="50" charset="-128"/>
                        </a:rPr>
                        <a:t>【</a:t>
                      </a:r>
                      <a:r>
                        <a:rPr kumimoji="1" lang="ja-JP" altLang="en-US" sz="1400" dirty="0" smtClean="0">
                          <a:solidFill>
                            <a:schemeClr val="tx1"/>
                          </a:solidFill>
                          <a:latin typeface="Meiryo UI" panose="020B0604030504040204" pitchFamily="50" charset="-128"/>
                          <a:ea typeface="Meiryo UI" panose="020B0604030504040204" pitchFamily="50" charset="-128"/>
                        </a:rPr>
                        <a:t>Ｈ</a:t>
                      </a:r>
                      <a:r>
                        <a:rPr kumimoji="1" lang="en-US" altLang="ja-JP" sz="1400" dirty="0" smtClean="0">
                          <a:solidFill>
                            <a:schemeClr val="tx1"/>
                          </a:solidFill>
                          <a:latin typeface="Meiryo UI" panose="020B0604030504040204" pitchFamily="50" charset="-128"/>
                          <a:ea typeface="Meiryo UI" panose="020B0604030504040204" pitchFamily="50" charset="-128"/>
                        </a:rPr>
                        <a:t>OW</a:t>
                      </a:r>
                      <a:r>
                        <a:rPr kumimoji="1" lang="ja-JP" altLang="en-US" sz="1400" dirty="0" smtClean="0">
                          <a:solidFill>
                            <a:schemeClr val="tx1"/>
                          </a:solidFill>
                          <a:latin typeface="Meiryo UI" panose="020B0604030504040204" pitchFamily="50" charset="-128"/>
                          <a:ea typeface="Meiryo UI" panose="020B0604030504040204" pitchFamily="50" charset="-128"/>
                        </a:rPr>
                        <a:t>３</a:t>
                      </a:r>
                      <a:r>
                        <a:rPr kumimoji="1" lang="en-US" altLang="ja-JP" sz="1400" dirty="0">
                          <a:solidFill>
                            <a:schemeClr val="tx1"/>
                          </a:solidFill>
                          <a:latin typeface="Meiryo UI" panose="020B0604030504040204" pitchFamily="50" charset="-128"/>
                          <a:ea typeface="Meiryo UI" panose="020B0604030504040204" pitchFamily="50" charset="-128"/>
                        </a:rPr>
                        <a:t>】</a:t>
                      </a:r>
                    </a:p>
                    <a:p>
                      <a:r>
                        <a:rPr kumimoji="1" lang="ja-JP" altLang="en-US" sz="1400" dirty="0">
                          <a:solidFill>
                            <a:schemeClr val="tx1"/>
                          </a:solidFill>
                          <a:latin typeface="Meiryo UI" panose="020B0604030504040204" pitchFamily="50" charset="-128"/>
                          <a:ea typeface="Meiryo UI" panose="020B0604030504040204" pitchFamily="50" charset="-128"/>
                        </a:rPr>
                        <a:t>国と</a:t>
                      </a:r>
                      <a:r>
                        <a:rPr kumimoji="1" lang="ja-JP" altLang="en-US" sz="1400" dirty="0" smtClean="0">
                          <a:solidFill>
                            <a:schemeClr val="tx1"/>
                          </a:solidFill>
                          <a:latin typeface="Meiryo UI" panose="020B0604030504040204" pitchFamily="50" charset="-128"/>
                          <a:ea typeface="Meiryo UI" panose="020B0604030504040204" pitchFamily="50" charset="-128"/>
                        </a:rPr>
                        <a:t>の協調連携</a:t>
                      </a:r>
                      <a:endParaRPr kumimoji="1" lang="ja-JP" altLang="en-US" sz="1400" dirty="0">
                        <a:solidFill>
                          <a:schemeClr val="tx1"/>
                        </a:solidFill>
                        <a:latin typeface="Meiryo UI" panose="020B0604030504040204" pitchFamily="50" charset="-128"/>
                        <a:ea typeface="Meiryo UI" panose="020B0604030504040204" pitchFamily="50" charset="-128"/>
                      </a:endParaRPr>
                    </a:p>
                  </a:txBody>
                  <a:tcP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r>
                        <a:rPr kumimoji="1" lang="ja-JP" altLang="en-US" sz="1200" dirty="0">
                          <a:solidFill>
                            <a:schemeClr val="tx1"/>
                          </a:solidFill>
                          <a:latin typeface="Meiryo UI" panose="020B0604030504040204" pitchFamily="50" charset="-128"/>
                          <a:ea typeface="Meiryo UI" panose="020B0604030504040204" pitchFamily="50" charset="-128"/>
                        </a:rPr>
                        <a:t>①　</a:t>
                      </a:r>
                      <a:r>
                        <a:rPr kumimoji="1" lang="ja-JP" altLang="en-US" sz="1200" dirty="0" smtClean="0">
                          <a:solidFill>
                            <a:schemeClr val="tx1"/>
                          </a:solidFill>
                          <a:latin typeface="Meiryo UI" panose="020B0604030504040204" pitchFamily="50" charset="-128"/>
                          <a:ea typeface="Meiryo UI" panose="020B0604030504040204" pitchFamily="50" charset="-128"/>
                        </a:rPr>
                        <a:t>全国先駆けの取組み</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②　</a:t>
                      </a:r>
                      <a:r>
                        <a:rPr kumimoji="1" lang="ja-JP" altLang="en-US" sz="1200" dirty="0" smtClean="0">
                          <a:solidFill>
                            <a:schemeClr val="tx1"/>
                          </a:solidFill>
                          <a:latin typeface="Meiryo UI" panose="020B0604030504040204" pitchFamily="50" charset="-128"/>
                          <a:ea typeface="Meiryo UI" panose="020B0604030504040204" pitchFamily="50" charset="-128"/>
                        </a:rPr>
                        <a:t>全国への波及</a:t>
                      </a:r>
                      <a:endParaRPr kumimoji="1" lang="en-US" altLang="ja-JP" sz="1200" dirty="0">
                        <a:solidFill>
                          <a:schemeClr val="tx1"/>
                        </a:solidFill>
                        <a:latin typeface="Meiryo UI" panose="020B0604030504040204" pitchFamily="50" charset="-128"/>
                        <a:ea typeface="Meiryo UI" panose="020B0604030504040204" pitchFamily="50" charset="-128"/>
                      </a:endParaRPr>
                    </a:p>
                    <a:p>
                      <a:r>
                        <a:rPr kumimoji="1" lang="ja-JP" altLang="en-US" sz="1200" dirty="0">
                          <a:solidFill>
                            <a:schemeClr val="tx1"/>
                          </a:solidFill>
                          <a:latin typeface="Meiryo UI" panose="020B0604030504040204" pitchFamily="50" charset="-128"/>
                          <a:ea typeface="Meiryo UI" panose="020B0604030504040204" pitchFamily="50" charset="-128"/>
                        </a:rPr>
                        <a:t>③　</a:t>
                      </a:r>
                      <a:r>
                        <a:rPr kumimoji="1" lang="ja-JP" altLang="en-US" sz="1200" dirty="0" smtClean="0">
                          <a:solidFill>
                            <a:schemeClr val="tx1"/>
                          </a:solidFill>
                          <a:latin typeface="Meiryo UI" panose="020B0604030504040204" pitchFamily="50" charset="-128"/>
                          <a:ea typeface="Meiryo UI" panose="020B0604030504040204" pitchFamily="50" charset="-128"/>
                        </a:rPr>
                        <a:t>プロジェクトの共同推進</a:t>
                      </a:r>
                      <a:endParaRPr kumimoji="1" lang="en-US" altLang="ja-JP" sz="1200" dirty="0">
                        <a:solidFill>
                          <a:schemeClr val="tx1"/>
                        </a:solidFill>
                        <a:latin typeface="Meiryo UI" panose="020B0604030504040204" pitchFamily="50" charset="-128"/>
                        <a:ea typeface="Meiryo UI" panose="020B0604030504040204" pitchFamily="50" charset="-128"/>
                      </a:endParaRPr>
                    </a:p>
                  </a:txBody>
                  <a:tcP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3"/>
                  </a:ext>
                </a:extLst>
              </a:tr>
              <a:tr h="801693">
                <a:tc>
                  <a:txBody>
                    <a:bodyPr/>
                    <a:lstStyle/>
                    <a:p>
                      <a:r>
                        <a:rPr kumimoji="1" lang="en-US" altLang="ja-JP" sz="1400" dirty="0">
                          <a:solidFill>
                            <a:schemeClr val="tx1"/>
                          </a:solidFill>
                          <a:latin typeface="Meiryo UI" panose="020B0604030504040204" pitchFamily="50" charset="-128"/>
                          <a:ea typeface="Meiryo UI" panose="020B0604030504040204" pitchFamily="50" charset="-128"/>
                        </a:rPr>
                        <a:t>【</a:t>
                      </a:r>
                      <a:r>
                        <a:rPr kumimoji="1" lang="ja-JP" altLang="en-US" sz="1400" dirty="0" smtClean="0">
                          <a:solidFill>
                            <a:schemeClr val="tx1"/>
                          </a:solidFill>
                          <a:latin typeface="Meiryo UI" panose="020B0604030504040204" pitchFamily="50" charset="-128"/>
                          <a:ea typeface="Meiryo UI" panose="020B0604030504040204" pitchFamily="50" charset="-128"/>
                        </a:rPr>
                        <a:t>Ｈ</a:t>
                      </a:r>
                      <a:r>
                        <a:rPr kumimoji="1" lang="en-US" altLang="ja-JP" sz="1400" dirty="0" smtClean="0">
                          <a:solidFill>
                            <a:schemeClr val="tx1"/>
                          </a:solidFill>
                          <a:latin typeface="Meiryo UI" panose="020B0604030504040204" pitchFamily="50" charset="-128"/>
                          <a:ea typeface="Meiryo UI" panose="020B0604030504040204" pitchFamily="50" charset="-128"/>
                        </a:rPr>
                        <a:t>OW</a:t>
                      </a:r>
                      <a:r>
                        <a:rPr kumimoji="1" lang="ja-JP" altLang="en-US" sz="1400" dirty="0" smtClean="0">
                          <a:solidFill>
                            <a:schemeClr val="tx1"/>
                          </a:solidFill>
                          <a:latin typeface="Meiryo UI" panose="020B0604030504040204" pitchFamily="50" charset="-128"/>
                          <a:ea typeface="Meiryo UI" panose="020B0604030504040204" pitchFamily="50" charset="-128"/>
                        </a:rPr>
                        <a:t>４</a:t>
                      </a:r>
                      <a:r>
                        <a:rPr kumimoji="1" lang="en-US" altLang="ja-JP" sz="1400" dirty="0">
                          <a:solidFill>
                            <a:schemeClr val="tx1"/>
                          </a:solidFill>
                          <a:latin typeface="Meiryo UI" panose="020B0604030504040204" pitchFamily="50" charset="-128"/>
                          <a:ea typeface="Meiryo UI" panose="020B0604030504040204" pitchFamily="50" charset="-128"/>
                        </a:rPr>
                        <a:t>】</a:t>
                      </a:r>
                    </a:p>
                    <a:p>
                      <a:r>
                        <a:rPr kumimoji="1" lang="ja-JP" altLang="en-US" sz="1400" dirty="0">
                          <a:solidFill>
                            <a:schemeClr val="tx1"/>
                          </a:solidFill>
                          <a:latin typeface="Meiryo UI" panose="020B0604030504040204" pitchFamily="50" charset="-128"/>
                          <a:ea typeface="Meiryo UI" panose="020B0604030504040204" pitchFamily="50" charset="-128"/>
                        </a:rPr>
                        <a:t>市区町村と</a:t>
                      </a:r>
                      <a:r>
                        <a:rPr kumimoji="1" lang="ja-JP" altLang="en-US" sz="1400" dirty="0" smtClean="0">
                          <a:solidFill>
                            <a:schemeClr val="tx1"/>
                          </a:solidFill>
                          <a:latin typeface="Meiryo UI" panose="020B0604030504040204" pitchFamily="50" charset="-128"/>
                          <a:ea typeface="Meiryo UI" panose="020B0604030504040204" pitchFamily="50" charset="-128"/>
                        </a:rPr>
                        <a:t>の連携強化</a:t>
                      </a:r>
                      <a:endParaRPr kumimoji="1" lang="ja-JP" altLang="en-US" sz="1400" dirty="0">
                        <a:solidFill>
                          <a:schemeClr val="tx1"/>
                        </a:solidFill>
                        <a:latin typeface="Meiryo UI" panose="020B0604030504040204" pitchFamily="50" charset="-128"/>
                        <a:ea typeface="Meiryo UI" panose="020B0604030504040204" pitchFamily="50" charset="-128"/>
                      </a:endParaRPr>
                    </a:p>
                  </a:txBody>
                  <a:tcPr>
                    <a:lnT w="12700" cap="flat" cmpd="sng" algn="ctr">
                      <a:solidFill>
                        <a:schemeClr val="tx1"/>
                      </a:solidFill>
                      <a:prstDash val="dash"/>
                      <a:round/>
                      <a:headEnd type="none" w="med" len="med"/>
                      <a:tailEnd type="none" w="med" len="med"/>
                    </a:lnT>
                  </a:tcPr>
                </a:tc>
                <a:tc>
                  <a:txBody>
                    <a:bodyPr/>
                    <a:lstStyle/>
                    <a:p>
                      <a:r>
                        <a:rPr kumimoji="1" lang="ja-JP" altLang="en-US" sz="1200" dirty="0" smtClean="0">
                          <a:solidFill>
                            <a:schemeClr val="tx1"/>
                          </a:solidFill>
                          <a:latin typeface="Meiryo UI" panose="020B0604030504040204" pitchFamily="50" charset="-128"/>
                          <a:ea typeface="Meiryo UI" panose="020B0604030504040204" pitchFamily="50" charset="-128"/>
                        </a:rPr>
                        <a:t>①　市町村連携</a:t>
                      </a:r>
                      <a:endParaRPr kumimoji="1" lang="en-US" altLang="ja-JP" sz="1200" dirty="0" smtClean="0">
                        <a:solidFill>
                          <a:schemeClr val="tx1"/>
                        </a:solidFill>
                        <a:latin typeface="Meiryo UI" panose="020B0604030504040204" pitchFamily="50" charset="-128"/>
                        <a:ea typeface="Meiryo UI" panose="020B0604030504040204" pitchFamily="50" charset="-128"/>
                      </a:endParaRPr>
                    </a:p>
                    <a:p>
                      <a:r>
                        <a:rPr kumimoji="1" lang="ja-JP" altLang="en-US" sz="1200" dirty="0" smtClean="0">
                          <a:solidFill>
                            <a:schemeClr val="tx1"/>
                          </a:solidFill>
                          <a:latin typeface="Meiryo UI" panose="020B0604030504040204" pitchFamily="50" charset="-128"/>
                          <a:ea typeface="Meiryo UI" panose="020B0604030504040204" pitchFamily="50" charset="-128"/>
                        </a:rPr>
                        <a:t>②　区長の裁量拡大</a:t>
                      </a:r>
                      <a:endParaRPr kumimoji="1" lang="en-US" altLang="ja-JP" sz="1200" dirty="0" smtClean="0">
                        <a:solidFill>
                          <a:schemeClr val="tx1"/>
                        </a:solidFill>
                        <a:latin typeface="Meiryo UI" panose="020B0604030504040204" pitchFamily="50" charset="-128"/>
                        <a:ea typeface="Meiryo UI" panose="020B0604030504040204" pitchFamily="50" charset="-128"/>
                      </a:endParaRPr>
                    </a:p>
                    <a:p>
                      <a:r>
                        <a:rPr kumimoji="1" lang="ja-JP" altLang="en-US" sz="1200" dirty="0" smtClean="0">
                          <a:solidFill>
                            <a:schemeClr val="tx1"/>
                          </a:solidFill>
                          <a:latin typeface="Meiryo UI" panose="020B0604030504040204" pitchFamily="50" charset="-128"/>
                          <a:ea typeface="Meiryo UI" panose="020B0604030504040204" pitchFamily="50" charset="-128"/>
                        </a:rPr>
                        <a:t>③　広域課題への対応</a:t>
                      </a:r>
                      <a:endParaRPr kumimoji="1" lang="en-US" altLang="ja-JP" sz="1200" dirty="0" smtClean="0">
                        <a:solidFill>
                          <a:schemeClr val="tx1"/>
                        </a:solidFill>
                        <a:latin typeface="Meiryo UI" panose="020B0604030504040204" pitchFamily="50" charset="-128"/>
                        <a:ea typeface="Meiryo UI" panose="020B0604030504040204" pitchFamily="50" charset="-128"/>
                      </a:endParaRPr>
                    </a:p>
                  </a:txBody>
                  <a:tcPr>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10004"/>
                  </a:ext>
                </a:extLst>
              </a:tr>
            </a:tbl>
          </a:graphicData>
        </a:graphic>
      </p:graphicFrame>
      <p:sp>
        <p:nvSpPr>
          <p:cNvPr id="8" name="テキスト ボックス 7"/>
          <p:cNvSpPr txBox="1"/>
          <p:nvPr/>
        </p:nvSpPr>
        <p:spPr>
          <a:xfrm>
            <a:off x="779052" y="744111"/>
            <a:ext cx="7546691" cy="1477328"/>
          </a:xfrm>
          <a:prstGeom prst="rect">
            <a:avLst/>
          </a:prstGeom>
          <a:noFill/>
        </p:spPr>
        <p:txBody>
          <a:bodyPr wrap="square" rtlCol="0">
            <a:spAutoFit/>
          </a:bodyPr>
          <a:lstStyle/>
          <a:p>
            <a:pPr marL="285750" indent="-285750">
              <a:buFont typeface="Arial" panose="020B0604020202020204" pitchFamily="34" charset="0"/>
              <a:buChar char="•"/>
            </a:pPr>
            <a:r>
              <a:rPr lang="ja-JP" altLang="en-US" sz="1500" dirty="0" smtClean="0">
                <a:latin typeface="Meiryo UI" panose="020B0604030504040204" pitchFamily="50" charset="-128"/>
                <a:ea typeface="Meiryo UI" panose="020B0604030504040204" pitchFamily="50" charset="-128"/>
              </a:rPr>
              <a:t>今回の棚卸しでは、大阪における</a:t>
            </a:r>
            <a:r>
              <a:rPr lang="en-US" altLang="ja-JP" sz="1500" dirty="0" smtClean="0">
                <a:latin typeface="Meiryo UI" panose="020B0604030504040204" pitchFamily="50" charset="-128"/>
                <a:ea typeface="Meiryo UI" panose="020B0604030504040204" pitchFamily="50" charset="-128"/>
              </a:rPr>
              <a:t>196</a:t>
            </a:r>
            <a:r>
              <a:rPr lang="ja-JP" altLang="en-US" sz="1500" dirty="0" smtClean="0">
                <a:latin typeface="Meiryo UI" panose="020B0604030504040204" pitchFamily="50" charset="-128"/>
                <a:ea typeface="Meiryo UI" panose="020B0604030504040204" pitchFamily="50" charset="-128"/>
              </a:rPr>
              <a:t>項目に及ぶ改革の取組みを、４つのＷＨＡＴ（改革の対象）と４つのＨＯＷ（改革の手法）で整理した。</a:t>
            </a:r>
            <a:endParaRPr lang="en-US" altLang="ja-JP" sz="15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endParaRPr lang="en-US" altLang="ja-JP" sz="12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1500" dirty="0">
                <a:latin typeface="Meiryo UI" panose="020B0604030504040204" pitchFamily="50" charset="-128"/>
                <a:ea typeface="Meiryo UI" panose="020B0604030504040204" pitchFamily="50" charset="-128"/>
              </a:rPr>
              <a:t>改革</a:t>
            </a:r>
            <a:r>
              <a:rPr lang="ja-JP" altLang="en-US" sz="1500" dirty="0" smtClean="0">
                <a:latin typeface="Meiryo UI" panose="020B0604030504040204" pitchFamily="50" charset="-128"/>
                <a:ea typeface="Meiryo UI" panose="020B0604030504040204" pitchFamily="50" charset="-128"/>
              </a:rPr>
              <a:t>取組みの詳細は、別冊の「点検・棚卸し結果」や「大阪の改革（</a:t>
            </a:r>
            <a:r>
              <a:rPr lang="ja-JP" altLang="en-US" sz="1500" dirty="0">
                <a:latin typeface="Meiryo UI" panose="020B0604030504040204" pitchFamily="50" charset="-128"/>
                <a:ea typeface="Meiryo UI" panose="020B0604030504040204" pitchFamily="50" charset="-128"/>
              </a:rPr>
              <a:t>テーマ</a:t>
            </a:r>
            <a:r>
              <a:rPr lang="ja-JP" altLang="en-US" sz="1500" dirty="0" smtClean="0">
                <a:latin typeface="Meiryo UI" panose="020B0604030504040204" pitchFamily="50" charset="-128"/>
                <a:ea typeface="Meiryo UI" panose="020B0604030504040204" pitchFamily="50" charset="-128"/>
              </a:rPr>
              <a:t>編）」、「大阪の改革（</a:t>
            </a:r>
            <a:r>
              <a:rPr lang="ja-JP" altLang="en-US" sz="1500" dirty="0">
                <a:latin typeface="Meiryo UI" panose="020B0604030504040204" pitchFamily="50" charset="-128"/>
                <a:ea typeface="Meiryo UI" panose="020B0604030504040204" pitchFamily="50" charset="-128"/>
              </a:rPr>
              <a:t>エリア</a:t>
            </a:r>
            <a:r>
              <a:rPr lang="ja-JP" altLang="en-US" sz="1500" dirty="0" smtClean="0">
                <a:latin typeface="Meiryo UI" panose="020B0604030504040204" pitchFamily="50" charset="-128"/>
                <a:ea typeface="Meiryo UI" panose="020B0604030504040204" pitchFamily="50" charset="-128"/>
              </a:rPr>
              <a:t>編）」でまとめているが、この改革の具体的な取組みを、次の主要な項目について</a:t>
            </a:r>
            <a:r>
              <a:rPr lang="ja-JP" altLang="en-US" sz="1500" dirty="0">
                <a:latin typeface="Meiryo UI" panose="020B0604030504040204" pitchFamily="50" charset="-128"/>
                <a:ea typeface="Meiryo UI" panose="020B0604030504040204" pitchFamily="50" charset="-128"/>
              </a:rPr>
              <a:t>確認</a:t>
            </a:r>
            <a:r>
              <a:rPr lang="ja-JP" altLang="en-US" sz="1500" dirty="0" smtClean="0">
                <a:latin typeface="Meiryo UI" panose="020B0604030504040204" pitchFamily="50" charset="-128"/>
                <a:ea typeface="Meiryo UI" panose="020B0604030504040204" pitchFamily="50" charset="-128"/>
              </a:rPr>
              <a:t>する。</a:t>
            </a:r>
            <a:endParaRPr kumimoji="1" lang="ja-JP" altLang="en-US" sz="1500" dirty="0">
              <a:latin typeface="Meiryo UI" panose="020B0604030504040204" pitchFamily="50" charset="-128"/>
              <a:ea typeface="Meiryo UI" panose="020B0604030504040204" pitchFamily="50" charset="-128"/>
            </a:endParaRPr>
          </a:p>
        </p:txBody>
      </p:sp>
      <p:sp>
        <p:nvSpPr>
          <p:cNvPr id="9" name="テキスト ボックス 8">
            <a:extLst>
              <a:ext uri="{FF2B5EF4-FFF2-40B4-BE49-F238E27FC236}">
                <a16:creationId xmlns:a16="http://schemas.microsoft.com/office/drawing/2014/main" id="{1B8F00A6-8181-48B5-BD4C-2830433ADEA6}"/>
              </a:ext>
            </a:extLst>
          </p:cNvPr>
          <p:cNvSpPr txBox="1"/>
          <p:nvPr/>
        </p:nvSpPr>
        <p:spPr>
          <a:xfrm>
            <a:off x="516581" y="2259052"/>
            <a:ext cx="3645550" cy="369332"/>
          </a:xfrm>
          <a:prstGeom prst="rect">
            <a:avLst/>
          </a:prstGeom>
          <a:noFill/>
        </p:spPr>
        <p:txBody>
          <a:bodyPr wrap="none" rtlCol="0">
            <a:spAutoFit/>
          </a:bodyPr>
          <a:lstStyle/>
          <a:p>
            <a:r>
              <a:rPr lang="ja-JP" altLang="en-US" b="1" dirty="0" smtClean="0">
                <a:latin typeface="Meiryo UI" panose="020B0604030504040204" pitchFamily="50" charset="-128"/>
                <a:ea typeface="Meiryo UI" panose="020B0604030504040204" pitchFamily="50" charset="-128"/>
              </a:rPr>
              <a:t>■　４つのＷＨＡＴ　</a:t>
            </a:r>
            <a:r>
              <a:rPr lang="en-US" altLang="ja-JP" b="1" dirty="0" smtClean="0">
                <a:latin typeface="Meiryo UI" panose="020B0604030504040204" pitchFamily="50" charset="-128"/>
                <a:ea typeface="Meiryo UI" panose="020B0604030504040204" pitchFamily="50" charset="-128"/>
              </a:rPr>
              <a:t>【</a:t>
            </a:r>
            <a:r>
              <a:rPr lang="ja-JP" altLang="en-US" b="1" dirty="0" smtClean="0">
                <a:latin typeface="Meiryo UI" panose="020B0604030504040204" pitchFamily="50" charset="-128"/>
                <a:ea typeface="Meiryo UI" panose="020B0604030504040204" pitchFamily="50" charset="-128"/>
              </a:rPr>
              <a:t>改革の対象</a:t>
            </a:r>
            <a:r>
              <a:rPr lang="en-US" altLang="ja-JP" b="1" dirty="0" smtClean="0">
                <a:latin typeface="Meiryo UI" panose="020B0604030504040204" pitchFamily="50" charset="-128"/>
                <a:ea typeface="Meiryo UI" panose="020B0604030504040204" pitchFamily="50" charset="-128"/>
              </a:rPr>
              <a:t>】</a:t>
            </a:r>
            <a:endParaRPr kumimoji="1" lang="en-US" altLang="ja-JP" sz="1600" b="1" dirty="0">
              <a:latin typeface="Meiryo UI" panose="020B0604030504040204" pitchFamily="50" charset="-128"/>
              <a:ea typeface="Meiryo UI" panose="020B0604030504040204" pitchFamily="50" charset="-128"/>
            </a:endParaRPr>
          </a:p>
        </p:txBody>
      </p:sp>
      <p:sp>
        <p:nvSpPr>
          <p:cNvPr id="11" name="テキスト ボックス 10">
            <a:extLst>
              <a:ext uri="{FF2B5EF4-FFF2-40B4-BE49-F238E27FC236}">
                <a16:creationId xmlns:a16="http://schemas.microsoft.com/office/drawing/2014/main" id="{1B8F00A6-8181-48B5-BD4C-2830433ADEA6}"/>
              </a:ext>
            </a:extLst>
          </p:cNvPr>
          <p:cNvSpPr txBox="1"/>
          <p:nvPr/>
        </p:nvSpPr>
        <p:spPr>
          <a:xfrm>
            <a:off x="4822856" y="2250042"/>
            <a:ext cx="3414717" cy="369332"/>
          </a:xfrm>
          <a:prstGeom prst="rect">
            <a:avLst/>
          </a:prstGeom>
          <a:noFill/>
        </p:spPr>
        <p:txBody>
          <a:bodyPr wrap="none" rtlCol="0">
            <a:spAutoFit/>
          </a:bodyPr>
          <a:lstStyle/>
          <a:p>
            <a:r>
              <a:rPr lang="ja-JP" altLang="en-US" b="1" dirty="0" smtClean="0">
                <a:latin typeface="Meiryo UI" panose="020B0604030504040204" pitchFamily="50" charset="-128"/>
                <a:ea typeface="Meiryo UI" panose="020B0604030504040204" pitchFamily="50" charset="-128"/>
              </a:rPr>
              <a:t>■　４つのＨＯＷ　</a:t>
            </a:r>
            <a:r>
              <a:rPr lang="en-US" altLang="ja-JP" b="1" dirty="0" smtClean="0">
                <a:latin typeface="Meiryo UI" panose="020B0604030504040204" pitchFamily="50" charset="-128"/>
                <a:ea typeface="Meiryo UI" panose="020B0604030504040204" pitchFamily="50" charset="-128"/>
              </a:rPr>
              <a:t>【</a:t>
            </a:r>
            <a:r>
              <a:rPr lang="ja-JP" altLang="en-US" b="1" dirty="0" smtClean="0">
                <a:latin typeface="Meiryo UI" panose="020B0604030504040204" pitchFamily="50" charset="-128"/>
                <a:ea typeface="Meiryo UI" panose="020B0604030504040204" pitchFamily="50" charset="-128"/>
              </a:rPr>
              <a:t>改革の手法</a:t>
            </a:r>
            <a:r>
              <a:rPr lang="en-US" altLang="ja-JP" b="1" dirty="0" smtClean="0">
                <a:latin typeface="Meiryo UI" panose="020B0604030504040204" pitchFamily="50" charset="-128"/>
                <a:ea typeface="Meiryo UI" panose="020B0604030504040204" pitchFamily="50" charset="-128"/>
              </a:rPr>
              <a:t>】</a:t>
            </a:r>
            <a:endParaRPr kumimoji="1" lang="en-US" altLang="ja-JP" sz="1600" b="1" dirty="0">
              <a:latin typeface="Meiryo UI" panose="020B0604030504040204" pitchFamily="50" charset="-128"/>
              <a:ea typeface="Meiryo UI" panose="020B0604030504040204" pitchFamily="50" charset="-128"/>
            </a:endParaRPr>
          </a:p>
        </p:txBody>
      </p:sp>
      <p:sp>
        <p:nvSpPr>
          <p:cNvPr id="2" name="テキスト ボックス 1"/>
          <p:cNvSpPr txBox="1"/>
          <p:nvPr/>
        </p:nvSpPr>
        <p:spPr>
          <a:xfrm>
            <a:off x="333575" y="6446519"/>
            <a:ext cx="3826689" cy="276999"/>
          </a:xfrm>
          <a:prstGeom prst="rect">
            <a:avLst/>
          </a:prstGeom>
          <a:noFill/>
        </p:spPr>
        <p:txBody>
          <a:bodyPr wrap="none" rtlCol="0">
            <a:spAutoFit/>
          </a:bodyPr>
          <a:lstStyle/>
          <a:p>
            <a:r>
              <a:rPr kumimoji="1" lang="en-US" altLang="ja-JP" sz="1200" dirty="0" smtClean="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　以降</a:t>
            </a:r>
            <a:r>
              <a:rPr lang="ja-JP" altLang="en-US" sz="1200" dirty="0">
                <a:latin typeface="Meiryo UI" panose="020B0604030504040204" pitchFamily="50" charset="-128"/>
                <a:ea typeface="Meiryo UI" panose="020B0604030504040204" pitchFamily="50" charset="-128"/>
              </a:rPr>
              <a:t>の</a:t>
            </a:r>
            <a:r>
              <a:rPr kumimoji="1" lang="ja-JP" altLang="en-US" sz="1200" dirty="0" smtClean="0">
                <a:latin typeface="Meiryo UI" panose="020B0604030504040204" pitchFamily="50" charset="-128"/>
                <a:ea typeface="Meiryo UI" panose="020B0604030504040204" pitchFamily="50" charset="-128"/>
              </a:rPr>
              <a:t>各ページのタイトルと上記の一覧が連動している。</a:t>
            </a:r>
            <a:endParaRPr kumimoji="1" lang="en-US" altLang="ja-JP" sz="1200" dirty="0" smtClean="0">
              <a:latin typeface="Meiryo UI" panose="020B0604030504040204" pitchFamily="50" charset="-128"/>
              <a:ea typeface="Meiryo UI" panose="020B0604030504040204" pitchFamily="50" charset="-128"/>
            </a:endParaRPr>
          </a:p>
        </p:txBody>
      </p:sp>
      <p:sp>
        <p:nvSpPr>
          <p:cNvPr id="12" name="テキスト ボックス 11"/>
          <p:cNvSpPr txBox="1"/>
          <p:nvPr/>
        </p:nvSpPr>
        <p:spPr>
          <a:xfrm>
            <a:off x="215865" y="106822"/>
            <a:ext cx="7075976"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３</a:t>
            </a:r>
            <a:r>
              <a:rPr lang="ja-JP" altLang="en-US" sz="2400" dirty="0" smtClean="0">
                <a:latin typeface="Meiryo UI" panose="020B0604030504040204" pitchFamily="50" charset="-128"/>
                <a:ea typeface="Meiryo UI" panose="020B0604030504040204" pitchFamily="50" charset="-128"/>
              </a:rPr>
              <a:t>　</a:t>
            </a:r>
            <a:r>
              <a:rPr lang="en-US" altLang="ja-JP" sz="2400" dirty="0" smtClean="0">
                <a:latin typeface="Meiryo UI" panose="020B0604030504040204" pitchFamily="50" charset="-128"/>
                <a:ea typeface="Meiryo UI" panose="020B0604030504040204" pitchFamily="50" charset="-128"/>
              </a:rPr>
              <a:t>10</a:t>
            </a:r>
            <a:r>
              <a:rPr lang="ja-JP" altLang="en-US" sz="2400" dirty="0" smtClean="0">
                <a:latin typeface="Meiryo UI" panose="020B0604030504040204" pitchFamily="50" charset="-128"/>
                <a:ea typeface="Meiryo UI" panose="020B0604030504040204" pitchFamily="50" charset="-128"/>
              </a:rPr>
              <a:t>年の府市改革の棚卸し </a:t>
            </a:r>
            <a:r>
              <a:rPr lang="en-US" altLang="ja-JP" sz="2000" dirty="0" smtClean="0">
                <a:latin typeface="Meiryo UI" panose="020B0604030504040204" pitchFamily="50" charset="-128"/>
                <a:ea typeface="Meiryo UI" panose="020B0604030504040204" pitchFamily="50" charset="-128"/>
              </a:rPr>
              <a:t>【</a:t>
            </a:r>
            <a:r>
              <a:rPr lang="ja-JP" altLang="en-US" sz="2000" dirty="0" smtClean="0">
                <a:latin typeface="Meiryo UI" panose="020B0604030504040204" pitchFamily="50" charset="-128"/>
                <a:ea typeface="Meiryo UI" panose="020B0604030504040204" pitchFamily="50" charset="-128"/>
              </a:rPr>
              <a:t>主な取組み一覧（目次）</a:t>
            </a:r>
            <a:r>
              <a:rPr lang="en-US" altLang="ja-JP" sz="2000" dirty="0" smtClean="0">
                <a:latin typeface="Meiryo UI" panose="020B0604030504040204" pitchFamily="50" charset="-128"/>
                <a:ea typeface="Meiryo UI" panose="020B0604030504040204" pitchFamily="50" charset="-128"/>
              </a:rPr>
              <a:t>】</a:t>
            </a:r>
          </a:p>
        </p:txBody>
      </p:sp>
    </p:spTree>
    <p:extLst>
      <p:ext uri="{BB962C8B-B14F-4D97-AF65-F5344CB8AC3E}">
        <p14:creationId xmlns:p14="http://schemas.microsoft.com/office/powerpoint/2010/main" val="32309081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線コネクタ 21"/>
          <p:cNvCxnSpPr/>
          <p:nvPr/>
        </p:nvCxnSpPr>
        <p:spPr>
          <a:xfrm>
            <a:off x="196398" y="615109"/>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p:cNvSpPr txBox="1"/>
          <p:nvPr/>
        </p:nvSpPr>
        <p:spPr>
          <a:xfrm>
            <a:off x="215865" y="106822"/>
            <a:ext cx="8018542"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３</a:t>
            </a:r>
            <a:r>
              <a:rPr lang="ja-JP" altLang="en-US" sz="2400" dirty="0" smtClean="0">
                <a:latin typeface="Meiryo UI" panose="020B0604030504040204" pitchFamily="50" charset="-128"/>
                <a:ea typeface="Meiryo UI" panose="020B0604030504040204" pitchFamily="50" charset="-128"/>
              </a:rPr>
              <a:t>　</a:t>
            </a:r>
            <a:r>
              <a:rPr lang="en-US" altLang="ja-JP" sz="2400" dirty="0" smtClean="0">
                <a:latin typeface="Meiryo UI" panose="020B0604030504040204" pitchFamily="50" charset="-128"/>
                <a:ea typeface="Meiryo UI" panose="020B0604030504040204" pitchFamily="50" charset="-128"/>
              </a:rPr>
              <a:t>10</a:t>
            </a:r>
            <a:r>
              <a:rPr lang="ja-JP" altLang="en-US" sz="2400" dirty="0" smtClean="0">
                <a:latin typeface="Meiryo UI" panose="020B0604030504040204" pitchFamily="50" charset="-128"/>
                <a:ea typeface="Meiryo UI" panose="020B0604030504040204" pitchFamily="50" charset="-128"/>
              </a:rPr>
              <a:t>年の府市改革の棚卸し　</a:t>
            </a:r>
            <a:r>
              <a:rPr lang="en-US" altLang="ja-JP" sz="2000" dirty="0" smtClean="0">
                <a:latin typeface="Meiryo UI" panose="020B0604030504040204" pitchFamily="50" charset="-128"/>
                <a:ea typeface="Meiryo UI" panose="020B0604030504040204" pitchFamily="50" charset="-128"/>
              </a:rPr>
              <a:t>【</a:t>
            </a:r>
            <a:r>
              <a:rPr lang="ja-JP" altLang="en-US" sz="2000" dirty="0">
                <a:latin typeface="Meiryo UI" panose="020B0604030504040204" pitchFamily="50" charset="-128"/>
                <a:ea typeface="Meiryo UI" panose="020B0604030504040204" pitchFamily="50" charset="-128"/>
              </a:rPr>
              <a:t>４</a:t>
            </a:r>
            <a:r>
              <a:rPr lang="ja-JP" altLang="en-US" sz="2000" dirty="0" smtClean="0">
                <a:latin typeface="Meiryo UI" panose="020B0604030504040204" pitchFamily="50" charset="-128"/>
                <a:ea typeface="Meiryo UI" panose="020B0604030504040204" pitchFamily="50" charset="-128"/>
              </a:rPr>
              <a:t>つのＷＨＡＴ（改革の対象）</a:t>
            </a:r>
            <a:r>
              <a:rPr lang="en-US" altLang="ja-JP" sz="2000" dirty="0" smtClean="0">
                <a:latin typeface="Meiryo UI" panose="020B0604030504040204" pitchFamily="50" charset="-128"/>
                <a:ea typeface="Meiryo UI" panose="020B0604030504040204" pitchFamily="50" charset="-128"/>
              </a:rPr>
              <a:t>】</a:t>
            </a:r>
            <a:endParaRPr kumimoji="1" lang="ja-JP" altLang="en-US" dirty="0">
              <a:latin typeface="Meiryo UI" panose="020B0604030504040204" pitchFamily="50" charset="-128"/>
              <a:ea typeface="Meiryo UI" panose="020B0604030504040204" pitchFamily="50" charset="-128"/>
            </a:endParaRPr>
          </a:p>
        </p:txBody>
      </p:sp>
      <p:sp>
        <p:nvSpPr>
          <p:cNvPr id="3" name="スライド番号プレースホルダー 2"/>
          <p:cNvSpPr>
            <a:spLocks noGrp="1"/>
          </p:cNvSpPr>
          <p:nvPr>
            <p:ph type="sldNum" sz="quarter" idx="12"/>
          </p:nvPr>
        </p:nvSpPr>
        <p:spPr>
          <a:xfrm>
            <a:off x="7004714" y="6446679"/>
            <a:ext cx="2057400" cy="365125"/>
          </a:xfrm>
        </p:spPr>
        <p:txBody>
          <a:bodyPr/>
          <a:lstStyle/>
          <a:p>
            <a:fld id="{138CA411-231B-42B9-AF63-97A64194AA60}" type="slidenum">
              <a:rPr lang="ja-JP" altLang="en-US" smtClean="0"/>
              <a:pPr/>
              <a:t>31</a:t>
            </a:fld>
            <a:endParaRPr lang="ja-JP" altLang="en-US"/>
          </a:p>
        </p:txBody>
      </p:sp>
      <p:sp>
        <p:nvSpPr>
          <p:cNvPr id="2" name="テキスト ボックス 1"/>
          <p:cNvSpPr txBox="1"/>
          <p:nvPr/>
        </p:nvSpPr>
        <p:spPr>
          <a:xfrm>
            <a:off x="495969" y="853124"/>
            <a:ext cx="8167721" cy="5863144"/>
          </a:xfrm>
          <a:prstGeom prst="rect">
            <a:avLst/>
          </a:prstGeom>
          <a:noFill/>
        </p:spPr>
        <p:txBody>
          <a:bodyPr wrap="square" rtlCol="0">
            <a:spAutoFit/>
          </a:bodyPr>
          <a:lstStyle/>
          <a:p>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a:t>
            </a:r>
            <a:r>
              <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WHAT</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１＞　成長戦略</a:t>
            </a:r>
            <a:endParaRPr lang="en-US" altLang="ja-JP" sz="15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大阪府市で、成長戦略を一元化。府市連携のもと、経済発展や都市格形成を目指すビッグプロジェクト（</a:t>
            </a:r>
            <a:r>
              <a:rPr lang="en-US" altLang="ja-JP" sz="1500" dirty="0" smtClean="0">
                <a:latin typeface="Meiryo UI" panose="020B0604030504040204" pitchFamily="50" charset="-128"/>
                <a:ea typeface="Meiryo UI" panose="020B0604030504040204" pitchFamily="50" charset="-128"/>
              </a:rPr>
              <a:t>G20</a:t>
            </a:r>
            <a:r>
              <a:rPr lang="ja-JP" altLang="en-US" sz="1500" dirty="0" smtClean="0">
                <a:latin typeface="Meiryo UI" panose="020B0604030504040204" pitchFamily="50" charset="-128"/>
                <a:ea typeface="Meiryo UI" panose="020B0604030504040204" pitchFamily="50" charset="-128"/>
              </a:rPr>
              <a:t>サミット、</a:t>
            </a:r>
            <a:r>
              <a:rPr lang="en-US" altLang="ja-JP" sz="1500" dirty="0" smtClean="0">
                <a:latin typeface="Meiryo UI" panose="020B0604030504040204" pitchFamily="50" charset="-128"/>
                <a:ea typeface="Meiryo UI" panose="020B0604030504040204" pitchFamily="50" charset="-128"/>
              </a:rPr>
              <a:t>2025</a:t>
            </a:r>
            <a:r>
              <a:rPr lang="ja-JP" altLang="en-US" sz="1500" dirty="0" smtClean="0">
                <a:latin typeface="Meiryo UI" panose="020B0604030504040204" pitchFamily="50" charset="-128"/>
                <a:ea typeface="Meiryo UI" panose="020B0604030504040204" pitchFamily="50" charset="-128"/>
              </a:rPr>
              <a:t>万博）を推進。</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また、府市による大阪観光局の取組みは、外国人旅行者の大阪滞在を魅力的なものに増幅し、イルミネーション等の大規模イベントによって、大阪の賑わいを増勢。</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これらの取組みがインバウンド</a:t>
            </a:r>
            <a:r>
              <a:rPr lang="ja-JP" altLang="en-US" sz="1500" dirty="0">
                <a:latin typeface="Meiryo UI" panose="020B0604030504040204" pitchFamily="50" charset="-128"/>
                <a:ea typeface="Meiryo UI" panose="020B0604030504040204" pitchFamily="50" charset="-128"/>
              </a:rPr>
              <a:t>の大幅増</a:t>
            </a:r>
            <a:r>
              <a:rPr lang="ja-JP" altLang="en-US" sz="1500" dirty="0" smtClean="0">
                <a:latin typeface="Meiryo UI" panose="020B0604030504040204" pitchFamily="50" charset="-128"/>
                <a:ea typeface="Meiryo UI" panose="020B0604030504040204" pitchFamily="50" charset="-128"/>
              </a:rPr>
              <a:t>など成果に現れ始めて</a:t>
            </a:r>
            <a:r>
              <a:rPr lang="ja-JP" altLang="en-US" sz="1500" dirty="0">
                <a:latin typeface="Meiryo UI" panose="020B0604030504040204" pitchFamily="50" charset="-128"/>
                <a:ea typeface="Meiryo UI" panose="020B0604030504040204" pitchFamily="50" charset="-128"/>
              </a:rPr>
              <a:t>いる。</a:t>
            </a:r>
            <a:endParaRPr lang="en-US" altLang="ja-JP" sz="1500" dirty="0" smtClean="0">
              <a:latin typeface="Meiryo UI" panose="020B0604030504040204" pitchFamily="50" charset="-128"/>
              <a:ea typeface="Meiryo UI" panose="020B0604030504040204" pitchFamily="50" charset="-128"/>
            </a:endParaRPr>
          </a:p>
          <a:p>
            <a:endParaRPr lang="en-US" altLang="ja-JP" sz="1400" dirty="0" smtClean="0">
              <a:latin typeface="Meiryo UI" panose="020B0604030504040204" pitchFamily="50" charset="-128"/>
              <a:ea typeface="Meiryo UI" panose="020B0604030504040204" pitchFamily="50" charset="-128"/>
            </a:endParaRPr>
          </a:p>
          <a:p>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＜Ｗ</a:t>
            </a:r>
            <a:r>
              <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HAT</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２＞　インフラ戦略</a:t>
            </a:r>
            <a:endParaRPr lang="en-US" altLang="ja-JP" sz="1500"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インバウンド増に大きく貢献した空港インフラ戦略では、関空と伊丹の</a:t>
            </a:r>
            <a:r>
              <a:rPr lang="ja-JP" altLang="en-US" sz="1500" dirty="0">
                <a:latin typeface="Meiryo UI" panose="020B0604030504040204" pitchFamily="50" charset="-128"/>
                <a:ea typeface="Meiryo UI" panose="020B0604030504040204" pitchFamily="50" charset="-128"/>
              </a:rPr>
              <a:t>経営</a:t>
            </a:r>
            <a:r>
              <a:rPr lang="ja-JP" altLang="en-US" sz="1500" dirty="0" smtClean="0">
                <a:latin typeface="Meiryo UI" panose="020B0604030504040204" pitchFamily="50" charset="-128"/>
                <a:ea typeface="Meiryo UI" panose="020B0604030504040204" pitchFamily="50" charset="-128"/>
              </a:rPr>
              <a:t>統合やコンセッションなどにより、ＬＣＣを始めとする戦略投資やサービス向上が実現。国際空港としての競争力を高めている。</a:t>
            </a:r>
            <a:endParaRPr lang="en-US" altLang="ja-JP" sz="15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なにわ</a:t>
            </a:r>
            <a:r>
              <a:rPr lang="ja-JP" altLang="en-US" sz="1500" dirty="0">
                <a:latin typeface="Meiryo UI" panose="020B0604030504040204" pitchFamily="50" charset="-128"/>
                <a:ea typeface="Meiryo UI" panose="020B0604030504040204" pitchFamily="50" charset="-128"/>
              </a:rPr>
              <a:t>筋</a:t>
            </a:r>
            <a:r>
              <a:rPr lang="ja-JP" altLang="en-US" sz="1500" dirty="0" smtClean="0">
                <a:latin typeface="Meiryo UI" panose="020B0604030504040204" pitchFamily="50" charset="-128"/>
                <a:ea typeface="Meiryo UI" panose="020B0604030504040204" pitchFamily="50" charset="-128"/>
              </a:rPr>
              <a:t>線の計画が具体化し、淀川</a:t>
            </a:r>
            <a:r>
              <a:rPr lang="ja-JP" altLang="en-US" sz="1500" dirty="0">
                <a:latin typeface="Meiryo UI" panose="020B0604030504040204" pitchFamily="50" charset="-128"/>
                <a:ea typeface="Meiryo UI" panose="020B0604030504040204" pitchFamily="50" charset="-128"/>
              </a:rPr>
              <a:t>左岸線</a:t>
            </a:r>
            <a:r>
              <a:rPr lang="ja-JP" altLang="en-US" sz="1500" dirty="0" smtClean="0">
                <a:latin typeface="Meiryo UI" panose="020B0604030504040204" pitchFamily="50" charset="-128"/>
                <a:ea typeface="Meiryo UI" panose="020B0604030504040204" pitchFamily="50" charset="-128"/>
              </a:rPr>
              <a:t>延伸部の着手で高速道路のミッシングリンク解消の目途が立つなど、都市の成長</a:t>
            </a:r>
            <a:r>
              <a:rPr lang="ja-JP" altLang="en-US" sz="1500" dirty="0">
                <a:latin typeface="Meiryo UI" panose="020B0604030504040204" pitchFamily="50" charset="-128"/>
                <a:ea typeface="Meiryo UI" panose="020B0604030504040204" pitchFamily="50" charset="-128"/>
              </a:rPr>
              <a:t>につながる交通</a:t>
            </a:r>
            <a:r>
              <a:rPr lang="ja-JP" altLang="en-US" sz="1500" dirty="0" smtClean="0">
                <a:latin typeface="Meiryo UI" panose="020B0604030504040204" pitchFamily="50" charset="-128"/>
                <a:ea typeface="Meiryo UI" panose="020B0604030504040204" pitchFamily="50" charset="-128"/>
              </a:rPr>
              <a:t>インフラの整備が着実に進行している。</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さらに、減災効果が極めて高い防潮堤液状化対策も進み、防災インフラも強化されている。</a:t>
            </a:r>
            <a:endParaRPr lang="en-US" altLang="ja-JP" sz="1500" dirty="0" smtClean="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＜Ｗ</a:t>
            </a:r>
            <a:r>
              <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HAT</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３＞　社会</a:t>
            </a:r>
            <a:r>
              <a:rPr lang="ja-JP" altLang="en-US" sz="15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政策の</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イノベーション</a:t>
            </a:r>
            <a:endPar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前回同様、大阪では全国の教育改革をリードする取り組みが推進され、①教育行政の抜本改革や、②学力向上に向けた多彩なメニュー、③私学無償化をはじめとする先駆的な取組み、などを実施。</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現役世代に対する重点投資についても厚みを増し、大阪市の</a:t>
            </a:r>
            <a:r>
              <a:rPr lang="en-US" altLang="ja-JP" sz="1500" dirty="0" smtClean="0">
                <a:latin typeface="Meiryo UI" panose="020B0604030504040204" pitchFamily="50" charset="-128"/>
                <a:ea typeface="Meiryo UI" panose="020B0604030504040204" pitchFamily="50" charset="-128"/>
              </a:rPr>
              <a:t>2018</a:t>
            </a:r>
            <a:r>
              <a:rPr lang="ja-JP" altLang="en-US" sz="1500" dirty="0" smtClean="0">
                <a:latin typeface="Meiryo UI" panose="020B0604030504040204" pitchFamily="50" charset="-128"/>
                <a:ea typeface="Meiryo UI" panose="020B0604030504040204" pitchFamily="50" charset="-128"/>
              </a:rPr>
              <a:t>年度予算は</a:t>
            </a:r>
            <a:r>
              <a:rPr lang="en-US" altLang="ja-JP" sz="1500" dirty="0" smtClean="0">
                <a:latin typeface="Meiryo UI" panose="020B0604030504040204" pitchFamily="50" charset="-128"/>
                <a:ea typeface="Meiryo UI" panose="020B0604030504040204" pitchFamily="50" charset="-128"/>
              </a:rPr>
              <a:t>537</a:t>
            </a:r>
            <a:r>
              <a:rPr lang="ja-JP" altLang="en-US" sz="1500" dirty="0" smtClean="0">
                <a:latin typeface="Meiryo UI" panose="020B0604030504040204" pitchFamily="50" charset="-128"/>
                <a:ea typeface="Meiryo UI" panose="020B0604030504040204" pitchFamily="50" charset="-128"/>
              </a:rPr>
              <a:t>億円に達する。</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a:latin typeface="Meiryo UI" panose="020B0604030504040204" pitchFamily="50" charset="-128"/>
                <a:ea typeface="Meiryo UI" panose="020B0604030504040204" pitchFamily="50" charset="-128"/>
              </a:rPr>
              <a:t>女性</a:t>
            </a:r>
            <a:r>
              <a:rPr lang="ja-JP" altLang="en-US" sz="1500" dirty="0" smtClean="0">
                <a:latin typeface="Meiryo UI" panose="020B0604030504040204" pitchFamily="50" charset="-128"/>
                <a:ea typeface="Meiryo UI" panose="020B0604030504040204" pitchFamily="50" charset="-128"/>
              </a:rPr>
              <a:t>の活躍促進や、子どもの貧困対策についても正面から取組み、「大阪問題」の解決に積極取組み</a:t>
            </a:r>
            <a:endParaRPr lang="en-US" altLang="ja-JP" sz="1500" dirty="0" smtClean="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＜Ｗ</a:t>
            </a:r>
            <a:r>
              <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HAT</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４＞　いわゆる</a:t>
            </a:r>
            <a:r>
              <a:rPr lang="ja-JP" altLang="en-US" sz="15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行政</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改革</a:t>
            </a:r>
            <a:endParaRPr lang="en-US" altLang="ja-JP" sz="15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積極的な行</a:t>
            </a:r>
            <a:r>
              <a:rPr lang="ja-JP" altLang="en-US" sz="1500" dirty="0">
                <a:latin typeface="Meiryo UI" panose="020B0604030504040204" pitchFamily="50" charset="-128"/>
                <a:ea typeface="Meiryo UI" panose="020B0604030504040204" pitchFamily="50" charset="-128"/>
              </a:rPr>
              <a:t>財政</a:t>
            </a:r>
            <a:r>
              <a:rPr lang="ja-JP" altLang="en-US" sz="1500" dirty="0" smtClean="0">
                <a:latin typeface="Meiryo UI" panose="020B0604030504040204" pitchFamily="50" charset="-128"/>
                <a:ea typeface="Meiryo UI" panose="020B0604030504040204" pitchFamily="50" charset="-128"/>
              </a:rPr>
              <a:t>改革により</a:t>
            </a:r>
            <a:r>
              <a:rPr lang="ja-JP" altLang="en-US" sz="1500" dirty="0">
                <a:latin typeface="Meiryo UI" panose="020B0604030504040204" pitchFamily="50" charset="-128"/>
                <a:ea typeface="Meiryo UI" panose="020B0604030504040204" pitchFamily="50" charset="-128"/>
              </a:rPr>
              <a:t>、府市ともに財政状況が好転</a:t>
            </a:r>
            <a:r>
              <a:rPr lang="ja-JP" altLang="en-US" sz="1500" dirty="0" smtClean="0">
                <a:latin typeface="Meiryo UI" panose="020B0604030504040204" pitchFamily="50" charset="-128"/>
                <a:ea typeface="Meiryo UI" panose="020B0604030504040204" pitchFamily="50" charset="-128"/>
              </a:rPr>
              <a:t>。特に大阪府では、財源不足を補うために借り入れていた減債基金の復元に目途が立ち、持続可能な将来投資への財政基盤が強化。</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前回からの行政改革に加え、①働き方改革ではモバイルワークの推進や在宅勤務の試行実施、②ＩＣＴ推進ではビッグデータの活用やデジタルファーストの推進を新たに取り組んでいる。</a:t>
            </a:r>
            <a:endParaRPr lang="en-US" altLang="ja-JP" sz="1500" dirty="0" smtClean="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3365139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線コネクタ 21"/>
          <p:cNvCxnSpPr/>
          <p:nvPr/>
        </p:nvCxnSpPr>
        <p:spPr>
          <a:xfrm>
            <a:off x="196398" y="615109"/>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スライド番号プレースホルダー 2"/>
          <p:cNvSpPr>
            <a:spLocks noGrp="1"/>
          </p:cNvSpPr>
          <p:nvPr>
            <p:ph type="sldNum" sz="quarter" idx="12"/>
          </p:nvPr>
        </p:nvSpPr>
        <p:spPr>
          <a:xfrm>
            <a:off x="7004714" y="6446679"/>
            <a:ext cx="2057400" cy="365125"/>
          </a:xfrm>
        </p:spPr>
        <p:txBody>
          <a:bodyPr/>
          <a:lstStyle/>
          <a:p>
            <a:fld id="{138CA411-231B-42B9-AF63-97A64194AA60}" type="slidenum">
              <a:rPr lang="ja-JP" altLang="en-US" smtClean="0"/>
              <a:pPr/>
              <a:t>32</a:t>
            </a:fld>
            <a:endParaRPr lang="ja-JP" altLang="en-US"/>
          </a:p>
        </p:txBody>
      </p:sp>
      <p:sp>
        <p:nvSpPr>
          <p:cNvPr id="6" name="テキスト ボックス 5"/>
          <p:cNvSpPr txBox="1"/>
          <p:nvPr/>
        </p:nvSpPr>
        <p:spPr>
          <a:xfrm>
            <a:off x="215865" y="106822"/>
            <a:ext cx="7608173" cy="461665"/>
          </a:xfrm>
          <a:prstGeom prst="rect">
            <a:avLst/>
          </a:prstGeom>
          <a:noFill/>
        </p:spPr>
        <p:txBody>
          <a:bodyPr wrap="none" rtlCol="0">
            <a:spAutoFit/>
          </a:bodyPr>
          <a:lstStyle/>
          <a:p>
            <a:r>
              <a:rPr lang="ja-JP" altLang="en-US" sz="2400" dirty="0">
                <a:latin typeface="Meiryo UI" panose="020B0604030504040204" pitchFamily="50" charset="-128"/>
                <a:ea typeface="Meiryo UI" panose="020B0604030504040204" pitchFamily="50" charset="-128"/>
              </a:rPr>
              <a:t>３</a:t>
            </a:r>
            <a:r>
              <a:rPr lang="ja-JP" altLang="en-US" sz="2400" dirty="0" smtClean="0">
                <a:latin typeface="Meiryo UI" panose="020B0604030504040204" pitchFamily="50" charset="-128"/>
                <a:ea typeface="Meiryo UI" panose="020B0604030504040204" pitchFamily="50" charset="-128"/>
              </a:rPr>
              <a:t>　</a:t>
            </a:r>
            <a:r>
              <a:rPr lang="en-US" altLang="ja-JP" sz="2400" dirty="0" smtClean="0">
                <a:latin typeface="Meiryo UI" panose="020B0604030504040204" pitchFamily="50" charset="-128"/>
                <a:ea typeface="Meiryo UI" panose="020B0604030504040204" pitchFamily="50" charset="-128"/>
              </a:rPr>
              <a:t>10</a:t>
            </a:r>
            <a:r>
              <a:rPr lang="ja-JP" altLang="en-US" sz="2400" dirty="0" smtClean="0">
                <a:latin typeface="Meiryo UI" panose="020B0604030504040204" pitchFamily="50" charset="-128"/>
                <a:ea typeface="Meiryo UI" panose="020B0604030504040204" pitchFamily="50" charset="-128"/>
              </a:rPr>
              <a:t>年の府市改革の棚卸し　</a:t>
            </a:r>
            <a:r>
              <a:rPr lang="en-US" altLang="ja-JP" sz="2000" dirty="0" smtClean="0">
                <a:latin typeface="Meiryo UI" panose="020B0604030504040204" pitchFamily="50" charset="-128"/>
                <a:ea typeface="Meiryo UI" panose="020B0604030504040204" pitchFamily="50" charset="-128"/>
              </a:rPr>
              <a:t>【</a:t>
            </a:r>
            <a:r>
              <a:rPr lang="ja-JP" altLang="en-US" sz="2000" dirty="0">
                <a:latin typeface="Meiryo UI" panose="020B0604030504040204" pitchFamily="50" charset="-128"/>
                <a:ea typeface="Meiryo UI" panose="020B0604030504040204" pitchFamily="50" charset="-128"/>
              </a:rPr>
              <a:t>４</a:t>
            </a:r>
            <a:r>
              <a:rPr lang="ja-JP" altLang="en-US" sz="2000" dirty="0" smtClean="0">
                <a:latin typeface="Meiryo UI" panose="020B0604030504040204" pitchFamily="50" charset="-128"/>
                <a:ea typeface="Meiryo UI" panose="020B0604030504040204" pitchFamily="50" charset="-128"/>
              </a:rPr>
              <a:t>つのＨＯＷ（改革の手法）</a:t>
            </a:r>
            <a:r>
              <a:rPr lang="en-US" altLang="ja-JP" sz="2000" dirty="0" smtClean="0">
                <a:latin typeface="Meiryo UI" panose="020B0604030504040204" pitchFamily="50" charset="-128"/>
                <a:ea typeface="Meiryo UI" panose="020B0604030504040204" pitchFamily="50" charset="-128"/>
              </a:rPr>
              <a:t>】</a:t>
            </a:r>
            <a:endParaRPr kumimoji="1" lang="ja-JP" altLang="en-US" dirty="0">
              <a:latin typeface="Meiryo UI" panose="020B0604030504040204" pitchFamily="50" charset="-128"/>
              <a:ea typeface="Meiryo UI" panose="020B0604030504040204" pitchFamily="50" charset="-128"/>
            </a:endParaRPr>
          </a:p>
        </p:txBody>
      </p:sp>
      <p:sp>
        <p:nvSpPr>
          <p:cNvPr id="7" name="テキスト ボックス 6"/>
          <p:cNvSpPr txBox="1"/>
          <p:nvPr/>
        </p:nvSpPr>
        <p:spPr>
          <a:xfrm>
            <a:off x="501099" y="835182"/>
            <a:ext cx="8167721" cy="5755422"/>
          </a:xfrm>
          <a:prstGeom prst="rect">
            <a:avLst/>
          </a:prstGeom>
          <a:noFill/>
        </p:spPr>
        <p:txBody>
          <a:bodyPr wrap="square" rtlCol="0">
            <a:spAutoFit/>
          </a:bodyPr>
          <a:lstStyle/>
          <a:p>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＜Ｈ</a:t>
            </a:r>
            <a:r>
              <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OW</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１＞　府市連携の更なる強化</a:t>
            </a:r>
            <a:endParaRPr lang="en-US" altLang="ja-JP" sz="15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都道府県の大阪府と、政令指定都市の大阪市が、強力な連携のもとに政策や事業の推進を行っているのが、大阪の改革の大きな特徴。</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大都市経営における「方針</a:t>
            </a:r>
            <a:r>
              <a:rPr lang="ja-JP" altLang="en-US" sz="1500" dirty="0">
                <a:latin typeface="Meiryo UI" panose="020B0604030504040204" pitchFamily="50" charset="-128"/>
                <a:ea typeface="Meiryo UI" panose="020B0604030504040204" pitchFamily="50" charset="-128"/>
              </a:rPr>
              <a:t>決定</a:t>
            </a:r>
            <a:r>
              <a:rPr lang="ja-JP" altLang="en-US" sz="1500" dirty="0" smtClean="0">
                <a:latin typeface="Meiryo UI" panose="020B0604030504040204" pitchFamily="50" charset="-128"/>
                <a:ea typeface="Meiryo UI" panose="020B0604030504040204" pitchFamily="50" charset="-128"/>
              </a:rPr>
              <a:t>の場」を設け（副首都推進本部会議）、政策連携でビジョンや計画などの戦略の一元化を図り、事業再編では３つの組織統合と４つの機能再編を実現するなど、府市連携が基盤となって広範囲で先駆的な改革を実現している。</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また、</a:t>
            </a:r>
            <a:r>
              <a:rPr lang="en-US" altLang="ja-JP" sz="1500" dirty="0" smtClean="0">
                <a:latin typeface="Meiryo UI" panose="020B0604030504040204" pitchFamily="50" charset="-128"/>
                <a:ea typeface="Meiryo UI" panose="020B0604030504040204" pitchFamily="50" charset="-128"/>
              </a:rPr>
              <a:t>2025</a:t>
            </a:r>
            <a:r>
              <a:rPr lang="ja-JP" altLang="en-US" sz="1500" dirty="0" smtClean="0">
                <a:latin typeface="Meiryo UI" panose="020B0604030504040204" pitchFamily="50" charset="-128"/>
                <a:ea typeface="Meiryo UI" panose="020B0604030504040204" pitchFamily="50" charset="-128"/>
              </a:rPr>
              <a:t>年の大阪万博の誘致は、「戦略の一元化」の象徴的な成果と言える。</a:t>
            </a:r>
            <a:endParaRPr lang="en-US" altLang="ja-JP" sz="1500" dirty="0" smtClean="0">
              <a:latin typeface="Meiryo UI" panose="020B0604030504040204" pitchFamily="50" charset="-128"/>
              <a:ea typeface="Meiryo UI" panose="020B0604030504040204" pitchFamily="50" charset="-128"/>
            </a:endParaRPr>
          </a:p>
          <a:p>
            <a:endParaRPr lang="en-US" altLang="ja-JP" sz="1400" dirty="0" smtClean="0">
              <a:latin typeface="Meiryo UI" panose="020B0604030504040204" pitchFamily="50" charset="-128"/>
              <a:ea typeface="Meiryo UI" panose="020B0604030504040204" pitchFamily="50" charset="-128"/>
            </a:endParaRPr>
          </a:p>
          <a:p>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＜Ｈ</a:t>
            </a:r>
            <a:r>
              <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OW</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２＞　民間との</a:t>
            </a:r>
            <a:r>
              <a:rPr lang="ja-JP" altLang="en-US" sz="15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協業多様化</a:t>
            </a:r>
            <a:endParaRPr lang="en-US" altLang="ja-JP" sz="1500"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サービスの供給先や規模に応じて、幅広い事業主体（地独法人や民間会社等）と、多様な事業手法（指定管理やＰＦＩ等）を活用し、最適な事業運営を目指すのが、大阪の改革の特徴と</a:t>
            </a:r>
            <a:r>
              <a:rPr lang="ja-JP" altLang="en-US" sz="1500" dirty="0">
                <a:latin typeface="Meiryo UI" panose="020B0604030504040204" pitchFamily="50" charset="-128"/>
                <a:ea typeface="Meiryo UI" panose="020B0604030504040204" pitchFamily="50" charset="-128"/>
              </a:rPr>
              <a:t>言</a:t>
            </a:r>
            <a:r>
              <a:rPr lang="ja-JP" altLang="en-US" sz="1500" dirty="0" smtClean="0">
                <a:latin typeface="Meiryo UI" panose="020B0604030504040204" pitchFamily="50" charset="-128"/>
                <a:ea typeface="Meiryo UI" panose="020B0604030504040204" pitchFamily="50" charset="-128"/>
              </a:rPr>
              <a:t>える。</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全国初の地下鉄民営化をはじめ、指定管理者制度やＰＦＩ、地独法人化を積極導入し、既存の制度を柔軟に活用することで、大阪城公園ＰＭＯなど特徴的な民活も実現している。</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さらに、公民戦略連携デスクやサウンディング型市場調査など、民間の知恵を積極的に活用。</a:t>
            </a:r>
            <a:endParaRPr lang="en-US" altLang="ja-JP" sz="1500" dirty="0" smtClean="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＜Ｈ</a:t>
            </a:r>
            <a:r>
              <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OW</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３＞　国との協調</a:t>
            </a:r>
            <a:r>
              <a:rPr lang="ja-JP" altLang="en-US" sz="15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連携</a:t>
            </a:r>
            <a:endPar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改革初期の「国への問題提起（→国直轄事業の見直し）」から、「国への提案（→全国最多の特区申請）」へ進み、さらに「国との協調（→</a:t>
            </a:r>
            <a:r>
              <a:rPr lang="en-US" altLang="ja-JP" sz="1500" dirty="0" smtClean="0">
                <a:latin typeface="Meiryo UI" panose="020B0604030504040204" pitchFamily="50" charset="-128"/>
                <a:ea typeface="Meiryo UI" panose="020B0604030504040204" pitchFamily="50" charset="-128"/>
              </a:rPr>
              <a:t>2025</a:t>
            </a:r>
            <a:r>
              <a:rPr lang="ja-JP" altLang="en-US" sz="1500" dirty="0" smtClean="0">
                <a:latin typeface="Meiryo UI" panose="020B0604030504040204" pitchFamily="50" charset="-128"/>
                <a:ea typeface="Meiryo UI" panose="020B0604030504040204" pitchFamily="50" charset="-128"/>
              </a:rPr>
              <a:t>年万博誘致等）」</a:t>
            </a:r>
            <a:r>
              <a:rPr lang="ja-JP" altLang="en-US" sz="1500" dirty="0" err="1" smtClean="0">
                <a:latin typeface="Meiryo UI" panose="020B0604030504040204" pitchFamily="50" charset="-128"/>
                <a:ea typeface="Meiryo UI" panose="020B0604030504040204" pitchFamily="50" charset="-128"/>
              </a:rPr>
              <a:t>へと</a:t>
            </a:r>
            <a:r>
              <a:rPr lang="ja-JP" altLang="en-US" sz="1500" dirty="0" smtClean="0">
                <a:latin typeface="Meiryo UI" panose="020B0604030504040204" pitchFamily="50" charset="-128"/>
                <a:ea typeface="Meiryo UI" panose="020B0604030504040204" pitchFamily="50" charset="-128"/>
              </a:rPr>
              <a:t>、連携の手法が進化。</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大都市制度改革や教育</a:t>
            </a:r>
            <a:r>
              <a:rPr lang="ja-JP" altLang="en-US" sz="1500" dirty="0">
                <a:latin typeface="Meiryo UI" panose="020B0604030504040204" pitchFamily="50" charset="-128"/>
                <a:ea typeface="Meiryo UI" panose="020B0604030504040204" pitchFamily="50" charset="-128"/>
              </a:rPr>
              <a:t>制度</a:t>
            </a:r>
            <a:r>
              <a:rPr lang="ja-JP" altLang="en-US" sz="1500" dirty="0" smtClean="0">
                <a:latin typeface="Meiryo UI" panose="020B0604030504040204" pitchFamily="50" charset="-128"/>
                <a:ea typeface="Meiryo UI" panose="020B0604030504040204" pitchFamily="50" charset="-128"/>
              </a:rPr>
              <a:t>改革など、全国の改革を先導する取組みにも積極的に着手。</a:t>
            </a:r>
            <a:endParaRPr lang="en-US" altLang="ja-JP" sz="1500" dirty="0" smtClean="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＜Ｈ</a:t>
            </a:r>
            <a:r>
              <a:rPr lang="en-US" altLang="ja-JP"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OW</a:t>
            </a:r>
            <a:r>
              <a:rPr lang="ja-JP" altLang="en-US" sz="15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４＞　市区町村との連携強化</a:t>
            </a:r>
            <a:endParaRPr lang="en-US" altLang="ja-JP" sz="15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改革</a:t>
            </a:r>
            <a:r>
              <a:rPr lang="ja-JP" altLang="en-US" sz="1500" dirty="0">
                <a:latin typeface="Meiryo UI" panose="020B0604030504040204" pitchFamily="50" charset="-128"/>
                <a:ea typeface="Meiryo UI" panose="020B0604030504040204" pitchFamily="50" charset="-128"/>
              </a:rPr>
              <a:t>初期</a:t>
            </a:r>
            <a:r>
              <a:rPr lang="ja-JP" altLang="en-US" sz="1500" dirty="0" smtClean="0">
                <a:latin typeface="Meiryo UI" panose="020B0604030504040204" pitchFamily="50" charset="-128"/>
                <a:ea typeface="Meiryo UI" panose="020B0604030504040204" pitchFamily="50" charset="-128"/>
              </a:rPr>
              <a:t>には、大阪府から市町村への権限移譲、大阪市から行政区への裁量拡大など、地域ニーズに応じた住民サービス向上のため、ニアイズベターの改革を推進。</a:t>
            </a:r>
            <a:endParaRPr lang="en-US" altLang="ja-JP" sz="15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ja-JP" altLang="en-US" sz="1500" dirty="0" smtClean="0">
                <a:latin typeface="Meiryo UI" panose="020B0604030504040204" pitchFamily="50" charset="-128"/>
                <a:ea typeface="Meiryo UI" panose="020B0604030504040204" pitchFamily="50" charset="-128"/>
              </a:rPr>
              <a:t>さらに、水道事業や消防など、今日的な広域課題に対応するため、府市と市町村の連携をこれまで以上に強化し、将来も持続可能な広域的公共サービスのあり方についての検討に着手。</a:t>
            </a:r>
            <a:endParaRPr lang="en-US" altLang="ja-JP" sz="1500" dirty="0" smtClean="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1805181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33</a:t>
            </a:fld>
            <a:endParaRPr lang="ja-JP" altLang="en-US"/>
          </a:p>
        </p:txBody>
      </p:sp>
      <p:cxnSp>
        <p:nvCxnSpPr>
          <p:cNvPr id="5" name="直線コネクタ 4"/>
          <p:cNvCxnSpPr/>
          <p:nvPr/>
        </p:nvCxnSpPr>
        <p:spPr>
          <a:xfrm>
            <a:off x="147332" y="581778"/>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テキスト ボックス 6"/>
          <p:cNvSpPr txBox="1"/>
          <p:nvPr/>
        </p:nvSpPr>
        <p:spPr>
          <a:xfrm>
            <a:off x="6479023" y="133987"/>
            <a:ext cx="2441694"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　　　　凡例：〇着手　◎進行中　●実施済み</a:t>
            </a:r>
            <a:endParaRPr lang="en-US" altLang="ja-JP" sz="900" dirty="0" smtClean="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　</a:t>
            </a:r>
            <a:r>
              <a:rPr kumimoji="1" lang="ja-JP" altLang="en-US"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府</a:t>
            </a:r>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en-US" altLang="ja-JP"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点検</a:t>
            </a:r>
            <a:r>
              <a:rPr lang="ja-JP" altLang="en-US" sz="900" dirty="0">
                <a:latin typeface="Meiryo UI" panose="020B0604030504040204" pitchFamily="50" charset="-128"/>
                <a:ea typeface="Meiryo UI" panose="020B0604030504040204" pitchFamily="50" charset="-128"/>
              </a:rPr>
              <a:t>・棚卸結果の整理</a:t>
            </a:r>
            <a:r>
              <a:rPr lang="ja-JP" altLang="en-US" sz="900" dirty="0" smtClean="0">
                <a:latin typeface="Meiryo UI" panose="020B0604030504040204" pitchFamily="50" charset="-128"/>
                <a:ea typeface="Meiryo UI" panose="020B0604030504040204" pitchFamily="50" charset="-128"/>
              </a:rPr>
              <a:t>番号</a:t>
            </a:r>
            <a:endParaRPr lang="ja-JP" altLang="en-US" sz="900" dirty="0">
              <a:latin typeface="Meiryo UI" panose="020B0604030504040204" pitchFamily="50" charset="-128"/>
              <a:ea typeface="Meiryo UI" panose="020B0604030504040204" pitchFamily="50" charset="-128"/>
            </a:endParaRPr>
          </a:p>
        </p:txBody>
      </p:sp>
      <p:graphicFrame>
        <p:nvGraphicFramePr>
          <p:cNvPr id="3" name="表 2"/>
          <p:cNvGraphicFramePr>
            <a:graphicFrameLocks noGrp="1"/>
          </p:cNvGraphicFramePr>
          <p:nvPr>
            <p:extLst>
              <p:ext uri="{D42A27DB-BD31-4B8C-83A1-F6EECF244321}">
                <p14:modId xmlns:p14="http://schemas.microsoft.com/office/powerpoint/2010/main" val="2745215258"/>
              </p:ext>
            </p:extLst>
          </p:nvPr>
        </p:nvGraphicFramePr>
        <p:xfrm>
          <a:off x="285726" y="706414"/>
          <a:ext cx="8607740" cy="5817218"/>
        </p:xfrm>
        <a:graphic>
          <a:graphicData uri="http://schemas.openxmlformats.org/drawingml/2006/table">
            <a:tbl>
              <a:tblPr firstRow="1" bandRow="1">
                <a:tableStyleId>{5940675A-B579-460E-94D1-54222C63F5DA}</a:tableStyleId>
              </a:tblPr>
              <a:tblGrid>
                <a:gridCol w="853504">
                  <a:extLst>
                    <a:ext uri="{9D8B030D-6E8A-4147-A177-3AD203B41FA5}">
                      <a16:colId xmlns:a16="http://schemas.microsoft.com/office/drawing/2014/main" val="34568033"/>
                    </a:ext>
                  </a:extLst>
                </a:gridCol>
                <a:gridCol w="853504">
                  <a:extLst>
                    <a:ext uri="{9D8B030D-6E8A-4147-A177-3AD203B41FA5}">
                      <a16:colId xmlns:a16="http://schemas.microsoft.com/office/drawing/2014/main" val="2458811462"/>
                    </a:ext>
                  </a:extLst>
                </a:gridCol>
                <a:gridCol w="2300244">
                  <a:extLst>
                    <a:ext uri="{9D8B030D-6E8A-4147-A177-3AD203B41FA5}">
                      <a16:colId xmlns:a16="http://schemas.microsoft.com/office/drawing/2014/main" val="581732490"/>
                    </a:ext>
                  </a:extLst>
                </a:gridCol>
                <a:gridCol w="2300244">
                  <a:extLst>
                    <a:ext uri="{9D8B030D-6E8A-4147-A177-3AD203B41FA5}">
                      <a16:colId xmlns:a16="http://schemas.microsoft.com/office/drawing/2014/main" val="3315289617"/>
                    </a:ext>
                  </a:extLst>
                </a:gridCol>
                <a:gridCol w="2300244">
                  <a:extLst>
                    <a:ext uri="{9D8B030D-6E8A-4147-A177-3AD203B41FA5}">
                      <a16:colId xmlns:a16="http://schemas.microsoft.com/office/drawing/2014/main" val="1633748337"/>
                    </a:ext>
                  </a:extLst>
                </a:gridCol>
              </a:tblGrid>
              <a:tr h="256541">
                <a:tc gridSpan="2">
                  <a:txBody>
                    <a:bodyPr/>
                    <a:lstStyle/>
                    <a:p>
                      <a:pPr algn="ctr"/>
                      <a:r>
                        <a:rPr kumimoji="1" lang="ja-JP" altLang="en-US" sz="1000" b="1" dirty="0" smtClean="0">
                          <a:solidFill>
                            <a:schemeClr val="bg1"/>
                          </a:solidFill>
                          <a:latin typeface="Meiryo UI" panose="020B0604030504040204" pitchFamily="50" charset="-128"/>
                          <a:ea typeface="Meiryo UI" panose="020B0604030504040204" pitchFamily="50" charset="-128"/>
                        </a:rPr>
                        <a:t>年度</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hMerge="1">
                  <a:txBody>
                    <a:bodyPr/>
                    <a:lstStyle/>
                    <a:p>
                      <a:pPr algn="ctr"/>
                      <a:endParaRPr kumimoji="1" lang="ja-JP" altLang="en-US" sz="1000"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2008</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2011</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2012</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2014</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2015</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2018</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014395087"/>
                  </a:ext>
                </a:extLst>
              </a:tr>
              <a:tr h="945472">
                <a:tc grid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①ビジョン、計画</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(95</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99)【96</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100】</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a:tc>
                <a:tc h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07868607"/>
                  </a:ext>
                </a:extLst>
              </a:tr>
              <a:tr h="408966">
                <a:tc rowSpan="3">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②ビッグプロジェクト</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G20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000" dirty="0" smtClean="0">
                          <a:solidFill>
                            <a:schemeClr val="tx1"/>
                          </a:solidFill>
                          <a:latin typeface="Meiryo UI" panose="020B0604030504040204" pitchFamily="50" charset="-128"/>
                          <a:ea typeface="Meiryo UI" panose="020B0604030504040204" pitchFamily="50" charset="-128"/>
                        </a:rPr>
                        <a:t>(94)【95】</a:t>
                      </a:r>
                    </a:p>
                  </a:txBody>
                  <a:tcPr>
                    <a:lnL w="3175" cap="flat" cmpd="sng" algn="ctr">
                      <a:solidFill>
                        <a:schemeClr val="tx1"/>
                      </a:solidFill>
                      <a:prstDash val="sysDot"/>
                      <a:round/>
                      <a:headEnd type="none" w="med" len="med"/>
                      <a:tailEnd type="none" w="med" len="med"/>
                    </a:lnL>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70900468"/>
                  </a:ext>
                </a:extLst>
              </a:tr>
              <a:tr h="665658">
                <a:tc v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IR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000" dirty="0" smtClean="0">
                          <a:solidFill>
                            <a:schemeClr val="tx1"/>
                          </a:solidFill>
                          <a:latin typeface="Meiryo UI" panose="020B0604030504040204" pitchFamily="50" charset="-128"/>
                          <a:ea typeface="Meiryo UI" panose="020B0604030504040204" pitchFamily="50" charset="-128"/>
                        </a:rPr>
                        <a:t>(93)【94】</a:t>
                      </a: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228791061"/>
                  </a:ext>
                </a:extLst>
              </a:tr>
              <a:tr h="912643">
                <a:tc v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万博</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000" dirty="0" smtClean="0">
                          <a:solidFill>
                            <a:schemeClr val="tx1"/>
                          </a:solidFill>
                          <a:latin typeface="Meiryo UI" panose="020B0604030504040204" pitchFamily="50" charset="-128"/>
                          <a:ea typeface="Meiryo UI" panose="020B0604030504040204" pitchFamily="50" charset="-128"/>
                        </a:rPr>
                        <a:t>(92)【93】</a:t>
                      </a: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3481811"/>
                  </a:ext>
                </a:extLst>
              </a:tr>
              <a:tr h="408966">
                <a:tc grid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③④大阪観光局、イベント</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(101､106)【102､107】</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a:tc>
                <a:tc h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28520768"/>
                  </a:ext>
                </a:extLst>
              </a:tr>
              <a:tr h="408966">
                <a:tc grid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⑤特区等</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(91)【92】</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B w="12700" cmpd="sng">
                      <a:noFill/>
                    </a:lnB>
                  </a:tcPr>
                </a:tc>
                <a:tc h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53917128"/>
                  </a:ext>
                </a:extLst>
              </a:tr>
              <a:tr h="1059379">
                <a:tc rowSpan="2">
                  <a:txBody>
                    <a:bodyPr/>
                    <a:lstStyle/>
                    <a:p>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mpd="sng">
                      <a:noFill/>
                    </a:lnT>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ライフサイエンス</a:t>
                      </a:r>
                      <a:r>
                        <a:rPr kumimoji="1" lang="en-US" altLang="ja-JP" sz="1000" dirty="0" smtClean="0">
                          <a:solidFill>
                            <a:schemeClr val="tx1"/>
                          </a:solidFill>
                          <a:latin typeface="Meiryo UI" panose="020B0604030504040204" pitchFamily="50" charset="-128"/>
                          <a:ea typeface="Meiryo UI" panose="020B0604030504040204" pitchFamily="50" charset="-128"/>
                        </a:rPr>
                        <a:t>(90)</a:t>
                      </a:r>
                    </a:p>
                    <a:p>
                      <a:r>
                        <a:rPr kumimoji="1" lang="en-US" altLang="ja-JP" sz="1000" dirty="0" smtClean="0">
                          <a:solidFill>
                            <a:schemeClr val="tx1"/>
                          </a:solidFill>
                          <a:latin typeface="Meiryo UI" panose="020B0604030504040204" pitchFamily="50" charset="-128"/>
                          <a:ea typeface="Meiryo UI" panose="020B0604030504040204" pitchFamily="50" charset="-128"/>
                        </a:rPr>
                        <a:t>(a)</a:t>
                      </a:r>
                      <a:r>
                        <a:rPr kumimoji="1" lang="ja-JP" altLang="en-US" sz="1000" dirty="0" smtClean="0">
                          <a:solidFill>
                            <a:schemeClr val="tx1"/>
                          </a:solidFill>
                          <a:latin typeface="Meiryo UI" panose="020B0604030504040204" pitchFamily="50" charset="-128"/>
                          <a:ea typeface="Meiryo UI" panose="020B0604030504040204" pitchFamily="50" charset="-128"/>
                        </a:rPr>
                        <a:t>彩都</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(b)</a:t>
                      </a:r>
                      <a:r>
                        <a:rPr kumimoji="1" lang="ja-JP" altLang="en-US" sz="1000" dirty="0" smtClean="0">
                          <a:solidFill>
                            <a:schemeClr val="tx1"/>
                          </a:solidFill>
                          <a:latin typeface="Meiryo UI" panose="020B0604030504040204" pitchFamily="50" charset="-128"/>
                          <a:ea typeface="Meiryo UI" panose="020B0604030504040204" pitchFamily="50" charset="-128"/>
                        </a:rPr>
                        <a:t>健都</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(c)</a:t>
                      </a:r>
                      <a:r>
                        <a:rPr kumimoji="1" lang="ja-JP" altLang="en-US" sz="1000" dirty="0" smtClean="0">
                          <a:solidFill>
                            <a:schemeClr val="tx1"/>
                          </a:solidFill>
                          <a:latin typeface="Meiryo UI" panose="020B0604030504040204" pitchFamily="50" charset="-128"/>
                          <a:ea typeface="Meiryo UI" panose="020B0604030504040204" pitchFamily="50" charset="-128"/>
                        </a:rPr>
                        <a:t>うめきた</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(d)</a:t>
                      </a:r>
                      <a:r>
                        <a:rPr kumimoji="1" lang="ja-JP" altLang="en-US" sz="1000" dirty="0" smtClean="0">
                          <a:solidFill>
                            <a:schemeClr val="tx1"/>
                          </a:solidFill>
                          <a:latin typeface="Meiryo UI" panose="020B0604030504040204" pitchFamily="50" charset="-128"/>
                          <a:ea typeface="Meiryo UI" panose="020B0604030504040204" pitchFamily="50" charset="-128"/>
                        </a:rPr>
                        <a:t>中之島</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335877099"/>
                  </a:ext>
                </a:extLst>
              </a:tr>
              <a:tr h="750627">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バッテリー</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(89)</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40709459"/>
                  </a:ext>
                </a:extLst>
              </a:tr>
            </a:tbl>
          </a:graphicData>
        </a:graphic>
      </p:graphicFrame>
      <p:sp>
        <p:nvSpPr>
          <p:cNvPr id="9" name="テキスト ボックス 8"/>
          <p:cNvSpPr txBox="1"/>
          <p:nvPr/>
        </p:nvSpPr>
        <p:spPr>
          <a:xfrm>
            <a:off x="1998905" y="4744973"/>
            <a:ext cx="2321469" cy="784830"/>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2008</a:t>
            </a:r>
            <a:r>
              <a:rPr lang="ja-JP" altLang="en-US" sz="900" dirty="0" smtClean="0">
                <a:latin typeface="Meiryo UI" panose="020B0604030504040204" pitchFamily="50" charset="-128"/>
                <a:ea typeface="Meiryo UI" panose="020B0604030504040204" pitchFamily="50" charset="-128"/>
              </a:rPr>
              <a:t>／知事</a:t>
            </a:r>
            <a:r>
              <a:rPr lang="ja-JP" altLang="en-US" sz="900" dirty="0">
                <a:latin typeface="Meiryo UI" panose="020B0604030504040204" pitchFamily="50" charset="-128"/>
                <a:ea typeface="Meiryo UI" panose="020B0604030504040204" pitchFamily="50" charset="-128"/>
              </a:rPr>
              <a:t>等</a:t>
            </a:r>
            <a:r>
              <a:rPr lang="ja-JP" altLang="en-US" sz="900" dirty="0" smtClean="0">
                <a:latin typeface="Meiryo UI" panose="020B0604030504040204" pitchFamily="50" charset="-128"/>
                <a:ea typeface="Meiryo UI" panose="020B0604030504040204" pitchFamily="50" charset="-128"/>
              </a:rPr>
              <a:t>の呼びかけで産学官で</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バイオ戦略推進会議設立</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2008</a:t>
            </a:r>
            <a:r>
              <a:rPr lang="ja-JP" altLang="en-US" sz="900" dirty="0">
                <a:latin typeface="Meiryo UI" panose="020B0604030504040204" pitchFamily="50" charset="-128"/>
                <a:ea typeface="Meiryo UI" panose="020B0604030504040204" pitchFamily="50" charset="-128"/>
              </a:rPr>
              <a:t>／「彩都バイオイノベーションセンター</a:t>
            </a:r>
            <a:r>
              <a:rPr lang="ja-JP" altLang="en-US" sz="900" dirty="0" smtClean="0">
                <a:latin typeface="Meiryo UI" panose="020B0604030504040204" pitchFamily="50" charset="-128"/>
                <a:ea typeface="Meiryo UI" panose="020B0604030504040204" pitchFamily="50" charset="-128"/>
              </a:rPr>
              <a:t>」</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設置</a:t>
            </a:r>
            <a:r>
              <a:rPr lang="en-US" altLang="ja-JP" sz="900" dirty="0" smtClean="0">
                <a:latin typeface="Meiryo UI" panose="020B0604030504040204" pitchFamily="50" charset="-128"/>
                <a:ea typeface="Meiryo UI" panose="020B0604030504040204" pitchFamily="50" charset="-128"/>
              </a:rPr>
              <a:t>(a)</a:t>
            </a:r>
            <a:endParaRPr lang="ja-JP" altLang="en-US" sz="900" dirty="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2009</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官民連携のバイオファンド</a:t>
            </a:r>
            <a:r>
              <a:rPr lang="ja-JP" altLang="en-US" sz="900" dirty="0" smtClean="0">
                <a:latin typeface="Meiryo UI" panose="020B0604030504040204" pitchFamily="50" charset="-128"/>
                <a:ea typeface="Meiryo UI" panose="020B0604030504040204" pitchFamily="50" charset="-128"/>
              </a:rPr>
              <a:t>創設</a:t>
            </a:r>
            <a:endParaRPr lang="ja-JP" altLang="en-US" sz="900" dirty="0">
              <a:latin typeface="Meiryo UI" panose="020B0604030504040204" pitchFamily="50" charset="-128"/>
              <a:ea typeface="Meiryo UI" panose="020B0604030504040204" pitchFamily="50" charset="-128"/>
            </a:endParaRPr>
          </a:p>
        </p:txBody>
      </p:sp>
      <p:sp>
        <p:nvSpPr>
          <p:cNvPr id="21" name="テキスト ボックス 20"/>
          <p:cNvSpPr txBox="1"/>
          <p:nvPr/>
        </p:nvSpPr>
        <p:spPr>
          <a:xfrm>
            <a:off x="4273066" y="4752231"/>
            <a:ext cx="2077813" cy="784830"/>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PMDA</a:t>
            </a:r>
            <a:r>
              <a:rPr lang="ja-JP" altLang="en-US" sz="900" dirty="0">
                <a:latin typeface="Meiryo UI" panose="020B0604030504040204" pitchFamily="50" charset="-128"/>
                <a:ea typeface="Meiryo UI" panose="020B0604030504040204" pitchFamily="50" charset="-128"/>
              </a:rPr>
              <a:t>関西支部</a:t>
            </a:r>
            <a:r>
              <a:rPr lang="ja-JP" altLang="en-US" sz="900" dirty="0" smtClean="0">
                <a:latin typeface="Meiryo UI" panose="020B0604030504040204" pitchFamily="50" charset="-128"/>
                <a:ea typeface="Meiryo UI" panose="020B0604030504040204" pitchFamily="50" charset="-128"/>
              </a:rPr>
              <a:t>設置</a:t>
            </a:r>
            <a:r>
              <a:rPr lang="en-US" altLang="ja-JP" sz="900" dirty="0" smtClean="0">
                <a:latin typeface="Meiryo UI" panose="020B0604030504040204" pitchFamily="50" charset="-128"/>
                <a:ea typeface="Meiryo UI" panose="020B0604030504040204" pitchFamily="50" charset="-128"/>
              </a:rPr>
              <a:t>(c)</a:t>
            </a:r>
          </a:p>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a:latin typeface="Meiryo UI" panose="020B0604030504040204" pitchFamily="50" charset="-128"/>
                <a:ea typeface="Meiryo UI" panose="020B0604030504040204" pitchFamily="50" charset="-128"/>
              </a:rPr>
              <a:t>／国立循環器病研究センター</a:t>
            </a:r>
            <a:r>
              <a:rPr lang="ja-JP" altLang="en-US" sz="900" dirty="0" smtClean="0">
                <a:latin typeface="Meiryo UI" panose="020B0604030504040204" pitchFamily="50" charset="-128"/>
                <a:ea typeface="Meiryo UI" panose="020B0604030504040204" pitchFamily="50" charset="-128"/>
              </a:rPr>
              <a:t>の</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健都移転決定</a:t>
            </a:r>
            <a:r>
              <a:rPr lang="en-US" altLang="ja-JP" sz="900" dirty="0" smtClean="0">
                <a:latin typeface="Meiryo UI" panose="020B0604030504040204" pitchFamily="50" charset="-128"/>
                <a:ea typeface="Meiryo UI" panose="020B0604030504040204" pitchFamily="50" charset="-128"/>
              </a:rPr>
              <a:t>(b)</a:t>
            </a:r>
            <a:endParaRPr lang="ja-JP" altLang="en-US" sz="900" dirty="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a:latin typeface="Meiryo UI" panose="020B0604030504040204" pitchFamily="50" charset="-128"/>
                <a:ea typeface="Meiryo UI" panose="020B0604030504040204" pitchFamily="50" charset="-128"/>
              </a:rPr>
              <a:t>／「彩都ライフサイエンスパーク</a:t>
            </a:r>
            <a:r>
              <a:rPr lang="ja-JP" altLang="en-US" sz="900" dirty="0" smtClean="0">
                <a:latin typeface="Meiryo UI" panose="020B0604030504040204" pitchFamily="50" charset="-128"/>
                <a:ea typeface="Meiryo UI" panose="020B0604030504040204" pitchFamily="50" charset="-128"/>
              </a:rPr>
              <a:t>」</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全区画</a:t>
            </a:r>
            <a:r>
              <a:rPr lang="ja-JP" altLang="en-US" sz="900" dirty="0">
                <a:latin typeface="Meiryo UI" panose="020B0604030504040204" pitchFamily="50" charset="-128"/>
                <a:ea typeface="Meiryo UI" panose="020B0604030504040204" pitchFamily="50" charset="-128"/>
              </a:rPr>
              <a:t>の事業者</a:t>
            </a:r>
            <a:r>
              <a:rPr lang="ja-JP" altLang="en-US" sz="900" dirty="0" smtClean="0">
                <a:latin typeface="Meiryo UI" panose="020B0604030504040204" pitchFamily="50" charset="-128"/>
                <a:ea typeface="Meiryo UI" panose="020B0604030504040204" pitchFamily="50" charset="-128"/>
              </a:rPr>
              <a:t>決定</a:t>
            </a:r>
            <a:r>
              <a:rPr lang="en-US" altLang="ja-JP" sz="900" dirty="0" smtClean="0">
                <a:latin typeface="Meiryo UI" panose="020B0604030504040204" pitchFamily="50" charset="-128"/>
                <a:ea typeface="Meiryo UI" panose="020B0604030504040204" pitchFamily="50" charset="-128"/>
              </a:rPr>
              <a:t>(a)</a:t>
            </a:r>
            <a:endParaRPr lang="ja-JP" altLang="en-US" sz="900" dirty="0">
              <a:latin typeface="Meiryo UI" panose="020B0604030504040204" pitchFamily="50" charset="-128"/>
              <a:ea typeface="Meiryo UI" panose="020B0604030504040204" pitchFamily="50" charset="-128"/>
            </a:endParaRPr>
          </a:p>
        </p:txBody>
      </p:sp>
      <p:sp>
        <p:nvSpPr>
          <p:cNvPr id="22" name="テキスト ボックス 21"/>
          <p:cNvSpPr txBox="1"/>
          <p:nvPr/>
        </p:nvSpPr>
        <p:spPr>
          <a:xfrm>
            <a:off x="6588064" y="4752231"/>
            <a:ext cx="2319866" cy="754053"/>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AMED</a:t>
            </a:r>
            <a:r>
              <a:rPr lang="ja-JP" altLang="en-US" sz="900" dirty="0">
                <a:latin typeface="Meiryo UI" panose="020B0604030504040204" pitchFamily="50" charset="-128"/>
                <a:ea typeface="Meiryo UI" panose="020B0604030504040204" pitchFamily="50" charset="-128"/>
              </a:rPr>
              <a:t>西日本統括部</a:t>
            </a:r>
            <a:r>
              <a:rPr lang="ja-JP" altLang="en-US" sz="900" dirty="0" smtClean="0">
                <a:latin typeface="Meiryo UI" panose="020B0604030504040204" pitchFamily="50" charset="-128"/>
                <a:ea typeface="Meiryo UI" panose="020B0604030504040204" pitchFamily="50" charset="-128"/>
              </a:rPr>
              <a:t>設置</a:t>
            </a:r>
            <a:r>
              <a:rPr lang="en-US" altLang="ja-JP" sz="900" dirty="0" smtClean="0">
                <a:latin typeface="Meiryo UI" panose="020B0604030504040204" pitchFamily="50" charset="-128"/>
                <a:ea typeface="Meiryo UI" panose="020B0604030504040204" pitchFamily="50" charset="-128"/>
              </a:rPr>
              <a:t>(c)</a:t>
            </a:r>
            <a:endParaRPr lang="ja-JP" altLang="en-US" sz="900" dirty="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2016</a:t>
            </a:r>
            <a:r>
              <a:rPr lang="ja-JP" altLang="en-US" sz="800" dirty="0">
                <a:latin typeface="Meiryo UI" panose="020B0604030504040204" pitchFamily="50" charset="-128"/>
                <a:ea typeface="Meiryo UI" panose="020B0604030504040204" pitchFamily="50" charset="-128"/>
              </a:rPr>
              <a:t>／健康・栄養研究所の健</a:t>
            </a:r>
            <a:r>
              <a:rPr lang="ja-JP" altLang="en-US" sz="800" dirty="0" smtClean="0">
                <a:latin typeface="Meiryo UI" panose="020B0604030504040204" pitchFamily="50" charset="-128"/>
                <a:ea typeface="Meiryo UI" panose="020B0604030504040204" pitchFamily="50" charset="-128"/>
              </a:rPr>
              <a:t>都移転決定</a:t>
            </a:r>
            <a:r>
              <a:rPr lang="en-US" altLang="ja-JP" sz="800" dirty="0" smtClean="0">
                <a:latin typeface="Meiryo UI" panose="020B0604030504040204" pitchFamily="50" charset="-128"/>
                <a:ea typeface="Meiryo UI" panose="020B0604030504040204" pitchFamily="50" charset="-128"/>
              </a:rPr>
              <a:t>(b)</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r>
              <a:rPr lang="zh-CN" altLang="en-US" sz="900" dirty="0">
                <a:latin typeface="Meiryo UI" panose="020B0604030504040204" pitchFamily="50" charset="-128"/>
                <a:ea typeface="Meiryo UI" panose="020B0604030504040204" pitchFamily="50" charset="-128"/>
              </a:rPr>
              <a:t>「中之島未来医療国際拠点」</a:t>
            </a:r>
            <a:r>
              <a:rPr lang="zh-CN" altLang="en-US" sz="900" dirty="0" smtClean="0">
                <a:latin typeface="Meiryo UI" panose="020B0604030504040204" pitchFamily="50" charset="-128"/>
                <a:ea typeface="Meiryo UI" panose="020B0604030504040204" pitchFamily="50" charset="-128"/>
              </a:rPr>
              <a:t>基本</a:t>
            </a:r>
            <a:endParaRPr lang="en-US" altLang="zh-CN"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zh-CN" altLang="en-US" sz="900" dirty="0" smtClean="0">
                <a:latin typeface="Meiryo UI" panose="020B0604030504040204" pitchFamily="50" charset="-128"/>
                <a:ea typeface="Meiryo UI" panose="020B0604030504040204" pitchFamily="50" charset="-128"/>
              </a:rPr>
              <a:t>計画策定</a:t>
            </a:r>
            <a:r>
              <a:rPr lang="en-US" altLang="zh-CN" sz="900" dirty="0" smtClean="0">
                <a:latin typeface="Meiryo UI" panose="020B0604030504040204" pitchFamily="50" charset="-128"/>
                <a:ea typeface="Meiryo UI" panose="020B0604030504040204" pitchFamily="50" charset="-128"/>
              </a:rPr>
              <a:t>(d)</a:t>
            </a:r>
            <a:endParaRPr lang="en-US" altLang="ja-JP" sz="9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2018</a:t>
            </a:r>
            <a:r>
              <a:rPr lang="ja-JP" altLang="en-US" sz="800" dirty="0">
                <a:latin typeface="Meiryo UI" panose="020B0604030504040204" pitchFamily="50" charset="-128"/>
                <a:ea typeface="Meiryo UI" panose="020B0604030504040204" pitchFamily="50" charset="-128"/>
              </a:rPr>
              <a:t>／うめきた</a:t>
            </a:r>
            <a:r>
              <a:rPr lang="en-US" altLang="ja-JP" sz="800" dirty="0">
                <a:latin typeface="Meiryo UI" panose="020B0604030504040204" pitchFamily="50" charset="-128"/>
                <a:ea typeface="Meiryo UI" panose="020B0604030504040204" pitchFamily="50" charset="-128"/>
              </a:rPr>
              <a:t>2</a:t>
            </a:r>
            <a:r>
              <a:rPr lang="ja-JP" altLang="en-US" sz="800" dirty="0">
                <a:latin typeface="Meiryo UI" panose="020B0604030504040204" pitchFamily="50" charset="-128"/>
                <a:ea typeface="Meiryo UI" panose="020B0604030504040204" pitchFamily="50" charset="-128"/>
              </a:rPr>
              <a:t>期区域の開発事業者</a:t>
            </a:r>
            <a:r>
              <a:rPr lang="ja-JP" altLang="en-US" sz="800" dirty="0" smtClean="0">
                <a:latin typeface="Meiryo UI" panose="020B0604030504040204" pitchFamily="50" charset="-128"/>
                <a:ea typeface="Meiryo UI" panose="020B0604030504040204" pitchFamily="50" charset="-128"/>
              </a:rPr>
              <a:t>決定</a:t>
            </a:r>
            <a:r>
              <a:rPr lang="en-US" altLang="ja-JP" sz="800" dirty="0" smtClean="0">
                <a:latin typeface="Meiryo UI" panose="020B0604030504040204" pitchFamily="50" charset="-128"/>
                <a:ea typeface="Meiryo UI" panose="020B0604030504040204" pitchFamily="50" charset="-128"/>
              </a:rPr>
              <a:t>(c)</a:t>
            </a:r>
            <a:endParaRPr lang="ja-JP" altLang="en-US" sz="800" dirty="0">
              <a:latin typeface="Meiryo UI" panose="020B0604030504040204" pitchFamily="50" charset="-128"/>
              <a:ea typeface="Meiryo UI" panose="020B0604030504040204" pitchFamily="50" charset="-128"/>
            </a:endParaRPr>
          </a:p>
        </p:txBody>
      </p:sp>
      <p:sp>
        <p:nvSpPr>
          <p:cNvPr id="13" name="テキスト ボックス 12"/>
          <p:cNvSpPr txBox="1"/>
          <p:nvPr/>
        </p:nvSpPr>
        <p:spPr>
          <a:xfrm>
            <a:off x="1987441" y="4279845"/>
            <a:ext cx="2089033"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2010</a:t>
            </a:r>
            <a:r>
              <a:rPr lang="ja-JP" altLang="en-US" sz="900" dirty="0" smtClean="0">
                <a:latin typeface="Meiryo UI" panose="020B0604030504040204" pitchFamily="50" charset="-128"/>
                <a:ea typeface="Meiryo UI" panose="020B0604030504040204" pitchFamily="50" charset="-128"/>
              </a:rPr>
              <a:t>／特区制度提案</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a:t>
            </a:r>
            <a:r>
              <a:rPr lang="ja-JP" altLang="en-US" sz="900" dirty="0" smtClean="0">
                <a:solidFill>
                  <a:srgbClr val="000000"/>
                </a:solidFill>
                <a:latin typeface="Meiryo UI" panose="020B0604030504040204" pitchFamily="50" charset="-128"/>
                <a:ea typeface="Meiryo UI" panose="020B0604030504040204" pitchFamily="50" charset="-128"/>
              </a:rPr>
              <a:t>国際戦略総合特区地域指定</a:t>
            </a:r>
            <a:endParaRPr lang="en-US" altLang="ja-JP" sz="900" dirty="0" smtClean="0">
              <a:solidFill>
                <a:srgbClr val="000000"/>
              </a:solidFill>
              <a:latin typeface="Meiryo UI" panose="020B0604030504040204" pitchFamily="50" charset="-128"/>
              <a:ea typeface="Meiryo UI" panose="020B0604030504040204" pitchFamily="50" charset="-128"/>
            </a:endParaRPr>
          </a:p>
        </p:txBody>
      </p:sp>
      <p:sp>
        <p:nvSpPr>
          <p:cNvPr id="14" name="テキスト ボックス 13"/>
          <p:cNvSpPr txBox="1"/>
          <p:nvPr/>
        </p:nvSpPr>
        <p:spPr>
          <a:xfrm>
            <a:off x="4281614" y="4300751"/>
            <a:ext cx="1944763" cy="369332"/>
          </a:xfrm>
          <a:prstGeom prst="rect">
            <a:avLst/>
          </a:prstGeom>
          <a:noFill/>
        </p:spPr>
        <p:txBody>
          <a:bodyPr wrap="none" rtlCol="0">
            <a:spAutoFit/>
          </a:bodyPr>
          <a:lstStyle/>
          <a:p>
            <a:r>
              <a:rPr lang="ja-JP" altLang="en-US" sz="900" dirty="0">
                <a:solidFill>
                  <a:srgbClr val="000000"/>
                </a:solidFill>
                <a:latin typeface="Meiryo UI" panose="020B0604030504040204" pitchFamily="50" charset="-128"/>
                <a:ea typeface="Meiryo UI" panose="020B0604030504040204" pitchFamily="50" charset="-128"/>
              </a:rPr>
              <a:t>●</a:t>
            </a:r>
            <a:r>
              <a:rPr lang="en-US" altLang="ja-JP" sz="900" dirty="0">
                <a:solidFill>
                  <a:srgbClr val="000000"/>
                </a:solidFill>
                <a:latin typeface="Meiryo UI" panose="020B0604030504040204" pitchFamily="50" charset="-128"/>
                <a:ea typeface="Meiryo UI" panose="020B0604030504040204" pitchFamily="50" charset="-128"/>
              </a:rPr>
              <a:t>2012</a:t>
            </a:r>
            <a:r>
              <a:rPr lang="ja-JP" altLang="en-US" sz="900" dirty="0">
                <a:solidFill>
                  <a:srgbClr val="000000"/>
                </a:solidFill>
                <a:latin typeface="Meiryo UI" panose="020B0604030504040204" pitchFamily="50" charset="-128"/>
                <a:ea typeface="Meiryo UI" panose="020B0604030504040204" pitchFamily="50" charset="-128"/>
              </a:rPr>
              <a:t>／地方税ゼロ特区税制</a:t>
            </a:r>
            <a:r>
              <a:rPr lang="ja-JP" altLang="en-US" sz="900" dirty="0" smtClean="0">
                <a:solidFill>
                  <a:srgbClr val="000000"/>
                </a:solidFill>
                <a:latin typeface="Meiryo UI" panose="020B0604030504040204" pitchFamily="50" charset="-128"/>
                <a:ea typeface="Meiryo UI" panose="020B0604030504040204" pitchFamily="50" charset="-128"/>
              </a:rPr>
              <a:t>創設</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a:t>
            </a:r>
            <a:r>
              <a:rPr lang="ja-JP" altLang="en-US" sz="900" dirty="0">
                <a:solidFill>
                  <a:srgbClr val="000000"/>
                </a:solidFill>
                <a:latin typeface="Meiryo UI" panose="020B0604030504040204" pitchFamily="50" charset="-128"/>
                <a:ea typeface="Meiryo UI" panose="020B0604030504040204" pitchFamily="50" charset="-128"/>
              </a:rPr>
              <a:t>国家</a:t>
            </a:r>
            <a:r>
              <a:rPr lang="ja-JP" altLang="en-US" sz="900" dirty="0" smtClean="0">
                <a:solidFill>
                  <a:srgbClr val="000000"/>
                </a:solidFill>
                <a:latin typeface="Meiryo UI" panose="020B0604030504040204" pitchFamily="50" charset="-128"/>
                <a:ea typeface="Meiryo UI" panose="020B0604030504040204" pitchFamily="50" charset="-128"/>
              </a:rPr>
              <a:t>戦略特区地域指定</a:t>
            </a:r>
            <a:endParaRPr lang="en-US" altLang="ja-JP" sz="900" dirty="0">
              <a:solidFill>
                <a:srgbClr val="000000"/>
              </a:solidFill>
              <a:latin typeface="Meiryo UI" panose="020B0604030504040204" pitchFamily="50" charset="-128"/>
              <a:ea typeface="Meiryo UI" panose="020B0604030504040204" pitchFamily="50" charset="-128"/>
            </a:endParaRPr>
          </a:p>
        </p:txBody>
      </p:sp>
      <p:sp>
        <p:nvSpPr>
          <p:cNvPr id="17" name="テキスト ボックス 16"/>
          <p:cNvSpPr txBox="1"/>
          <p:nvPr/>
        </p:nvSpPr>
        <p:spPr>
          <a:xfrm>
            <a:off x="6601712" y="4296693"/>
            <a:ext cx="1627369" cy="2308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r>
              <a:rPr lang="ja-JP" altLang="en-US" sz="900" dirty="0" smtClean="0">
                <a:solidFill>
                  <a:srgbClr val="000000"/>
                </a:solidFill>
                <a:latin typeface="Meiryo UI" panose="020B0604030504040204" pitchFamily="50" charset="-128"/>
                <a:ea typeface="Meiryo UI" panose="020B0604030504040204" pitchFamily="50" charset="-128"/>
              </a:rPr>
              <a:t>成長特区税制創設</a:t>
            </a:r>
            <a:endParaRPr lang="en-US" altLang="ja-JP" sz="900" dirty="0">
              <a:solidFill>
                <a:srgbClr val="000000"/>
              </a:solidFill>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6601712" y="3005992"/>
            <a:ext cx="1927131" cy="784830"/>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r>
              <a:rPr lang="zh-TW" altLang="ja-JP" sz="900" dirty="0" smtClean="0">
                <a:solidFill>
                  <a:srgbClr val="000000"/>
                </a:solidFill>
                <a:latin typeface="Meiryo UI" panose="020B0604030504040204" pitchFamily="50" charset="-128"/>
                <a:ea typeface="Meiryo UI" panose="020B0604030504040204" pitchFamily="50" charset="-128"/>
              </a:rPr>
              <a:t>誘致</a:t>
            </a:r>
            <a:r>
              <a:rPr lang="zh-TW" altLang="ja-JP" sz="900" dirty="0">
                <a:solidFill>
                  <a:srgbClr val="000000"/>
                </a:solidFill>
                <a:latin typeface="Meiryo UI" panose="020B0604030504040204" pitchFamily="50" charset="-128"/>
                <a:ea typeface="Meiryo UI" panose="020B0604030504040204" pitchFamily="50" charset="-128"/>
              </a:rPr>
              <a:t>構想検討会</a:t>
            </a:r>
            <a:r>
              <a:rPr lang="zh-TW" altLang="ja-JP" sz="900" dirty="0" smtClean="0">
                <a:solidFill>
                  <a:srgbClr val="000000"/>
                </a:solidFill>
                <a:latin typeface="Meiryo UI" panose="020B0604030504040204" pitchFamily="50" charset="-128"/>
                <a:ea typeface="Meiryo UI" panose="020B0604030504040204" pitchFamily="50" charset="-128"/>
              </a:rPr>
              <a:t>設置</a:t>
            </a:r>
            <a:endParaRPr lang="ja-JP" altLang="ja-JP" sz="2000" dirty="0">
              <a:solidFill>
                <a:srgbClr val="FF0000"/>
              </a:solidFill>
              <a:latin typeface="Arial" panose="020B0604020202020204" pitchFamily="34" charset="0"/>
            </a:endParaRPr>
          </a:p>
          <a:p>
            <a:pPr fontAlgn="ctr"/>
            <a:r>
              <a:rPr lang="ja-JP" altLang="en-US" sz="900" dirty="0" smtClean="0">
                <a:solidFill>
                  <a:srgbClr val="000000"/>
                </a:solidFill>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2016</a:t>
            </a:r>
            <a:r>
              <a:rPr lang="ja-JP" altLang="en-US" sz="900" dirty="0" smtClean="0">
                <a:solidFill>
                  <a:srgbClr val="000000"/>
                </a:solidFill>
                <a:latin typeface="Meiryo UI" panose="020B0604030504040204" pitchFamily="50" charset="-128"/>
                <a:ea typeface="Meiryo UI" panose="020B0604030504040204" pitchFamily="50" charset="-128"/>
              </a:rPr>
              <a:t>／</a:t>
            </a:r>
            <a:r>
              <a:rPr lang="zh-TW" altLang="ja-JP" sz="900" dirty="0" smtClean="0">
                <a:solidFill>
                  <a:srgbClr val="000000"/>
                </a:solidFill>
                <a:latin typeface="Meiryo UI" panose="020B0604030504040204" pitchFamily="50" charset="-128"/>
                <a:ea typeface="Meiryo UI" panose="020B0604030504040204" pitchFamily="50" charset="-128"/>
              </a:rPr>
              <a:t>誘致委員会準備会設立</a:t>
            </a:r>
            <a:endParaRPr lang="ja-JP" altLang="ja-JP" sz="2000" dirty="0" smtClean="0">
              <a:solidFill>
                <a:srgbClr val="FF0000"/>
              </a:solidFill>
              <a:latin typeface="Arial" panose="020B0604020202020204" pitchFamily="34" charset="0"/>
            </a:endParaRPr>
          </a:p>
          <a:p>
            <a:pPr fontAlgn="ctr"/>
            <a:r>
              <a:rPr lang="ja-JP" altLang="en-US" sz="900" dirty="0" smtClean="0">
                <a:solidFill>
                  <a:srgbClr val="000000"/>
                </a:solidFill>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2016</a:t>
            </a:r>
            <a:r>
              <a:rPr lang="ja-JP" altLang="en-US" sz="900" dirty="0" smtClean="0">
                <a:solidFill>
                  <a:srgbClr val="000000"/>
                </a:solidFill>
                <a:latin typeface="Meiryo UI" panose="020B0604030504040204" pitchFamily="50" charset="-128"/>
                <a:ea typeface="Meiryo UI" panose="020B0604030504040204" pitchFamily="50" charset="-128"/>
              </a:rPr>
              <a:t>／</a:t>
            </a:r>
            <a:r>
              <a:rPr lang="zh-TW" altLang="ja-JP" sz="900" dirty="0" smtClean="0">
                <a:solidFill>
                  <a:srgbClr val="000000"/>
                </a:solidFill>
                <a:latin typeface="Meiryo UI" panose="020B0604030504040204" pitchFamily="50" charset="-128"/>
                <a:ea typeface="Meiryo UI" panose="020B0604030504040204" pitchFamily="50" charset="-128"/>
              </a:rPr>
              <a:t>誘致</a:t>
            </a:r>
            <a:r>
              <a:rPr lang="zh-TW" altLang="ja-JP" sz="900" dirty="0">
                <a:solidFill>
                  <a:srgbClr val="000000"/>
                </a:solidFill>
                <a:latin typeface="Meiryo UI" panose="020B0604030504040204" pitchFamily="50" charset="-128"/>
                <a:ea typeface="Meiryo UI" panose="020B0604030504040204" pitchFamily="50" charset="-128"/>
              </a:rPr>
              <a:t>委員会</a:t>
            </a:r>
            <a:r>
              <a:rPr lang="zh-TW" altLang="ja-JP" sz="900" dirty="0" smtClean="0">
                <a:solidFill>
                  <a:srgbClr val="000000"/>
                </a:solidFill>
                <a:latin typeface="Meiryo UI" panose="020B0604030504040204" pitchFamily="50" charset="-128"/>
                <a:ea typeface="Meiryo UI" panose="020B0604030504040204" pitchFamily="50" charset="-128"/>
              </a:rPr>
              <a:t>設立</a:t>
            </a:r>
            <a:r>
              <a:rPr lang="en-US" altLang="ja-JP" sz="900" dirty="0" smtClean="0">
                <a:solidFill>
                  <a:srgbClr val="FF0000"/>
                </a:solidFill>
                <a:latin typeface="Meiryo UI" panose="020B0604030504040204" pitchFamily="50" charset="-128"/>
                <a:ea typeface="Meiryo UI" panose="020B0604030504040204" pitchFamily="50" charset="-128"/>
              </a:rPr>
              <a:t> </a:t>
            </a:r>
            <a:endParaRPr lang="ja-JP" altLang="ja-JP" sz="2000" dirty="0">
              <a:latin typeface="Arial" panose="020B0604020202020204" pitchFamily="34" charset="0"/>
            </a:endParaRPr>
          </a:p>
          <a:p>
            <a:pPr fontAlgn="ctr"/>
            <a:r>
              <a:rPr lang="ja-JP" altLang="en-US" sz="900" dirty="0" smtClean="0">
                <a:solidFill>
                  <a:srgbClr val="000000"/>
                </a:solidFill>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2017</a:t>
            </a:r>
            <a:r>
              <a:rPr lang="ja-JP" altLang="en-US" sz="900" dirty="0" smtClean="0">
                <a:solidFill>
                  <a:srgbClr val="000000"/>
                </a:solidFill>
                <a:latin typeface="Meiryo UI" panose="020B0604030504040204" pitchFamily="50" charset="-128"/>
                <a:ea typeface="Meiryo UI" panose="020B0604030504040204" pitchFamily="50" charset="-128"/>
              </a:rPr>
              <a:t>／</a:t>
            </a:r>
            <a:r>
              <a:rPr lang="ja-JP" altLang="ja-JP" sz="900" dirty="0" smtClean="0">
                <a:solidFill>
                  <a:srgbClr val="000000"/>
                </a:solidFill>
                <a:latin typeface="Meiryo UI" panose="020B0604030504040204" pitchFamily="50" charset="-128"/>
                <a:ea typeface="Meiryo UI" panose="020B0604030504040204" pitchFamily="50" charset="-128"/>
              </a:rPr>
              <a:t>立候補</a:t>
            </a:r>
            <a:r>
              <a:rPr lang="en-US" altLang="ja-JP" sz="900" dirty="0" smtClean="0">
                <a:solidFill>
                  <a:srgbClr val="FF0000"/>
                </a:solidFill>
                <a:latin typeface="Meiryo UI" panose="020B0604030504040204" pitchFamily="50" charset="-128"/>
                <a:ea typeface="Meiryo UI" panose="020B0604030504040204" pitchFamily="50" charset="-128"/>
              </a:rPr>
              <a:t> </a:t>
            </a:r>
            <a:endParaRPr lang="ja-JP" altLang="ja-JP" sz="2000" dirty="0">
              <a:latin typeface="Arial" panose="020B0604020202020204" pitchFamily="34" charset="0"/>
            </a:endParaRPr>
          </a:p>
          <a:p>
            <a:pPr fontAlgn="ctr"/>
            <a:r>
              <a:rPr lang="ja-JP" altLang="ja-JP" sz="900" dirty="0" smtClean="0">
                <a:solidFill>
                  <a:srgbClr val="000000"/>
                </a:solidFill>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2018</a:t>
            </a:r>
            <a:r>
              <a:rPr lang="ja-JP" altLang="en-US" sz="900" dirty="0" smtClean="0">
                <a:solidFill>
                  <a:srgbClr val="000000"/>
                </a:solidFill>
                <a:latin typeface="Meiryo UI" panose="020B0604030504040204" pitchFamily="50" charset="-128"/>
                <a:ea typeface="Meiryo UI" panose="020B0604030504040204" pitchFamily="50" charset="-128"/>
              </a:rPr>
              <a:t>／</a:t>
            </a:r>
            <a:r>
              <a:rPr lang="ja-JP" altLang="ja-JP" sz="900" dirty="0" smtClean="0">
                <a:solidFill>
                  <a:srgbClr val="000000"/>
                </a:solidFill>
                <a:latin typeface="Meiryo UI" panose="020B0604030504040204" pitchFamily="50" charset="-128"/>
                <a:ea typeface="Meiryo UI" panose="020B0604030504040204" pitchFamily="50" charset="-128"/>
              </a:rPr>
              <a:t>開催地決定</a:t>
            </a:r>
            <a:r>
              <a:rPr lang="en-US" altLang="ja-JP" sz="900" dirty="0" smtClean="0">
                <a:solidFill>
                  <a:srgbClr val="FF0000"/>
                </a:solidFill>
                <a:latin typeface="Meiryo UI" panose="020B0604030504040204" pitchFamily="50" charset="-128"/>
                <a:ea typeface="Meiryo UI" panose="020B0604030504040204" pitchFamily="50" charset="-128"/>
              </a:rPr>
              <a:t> </a:t>
            </a:r>
            <a:endParaRPr lang="en-US" altLang="ja-JP" sz="900" dirty="0">
              <a:solidFill>
                <a:srgbClr val="FF0000"/>
              </a:solidFill>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4307450" y="3028124"/>
            <a:ext cx="1491114" cy="2308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／万博</a:t>
            </a:r>
            <a:r>
              <a:rPr lang="ja-JP" altLang="en-US" sz="900" dirty="0">
                <a:latin typeface="Meiryo UI" panose="020B0604030504040204" pitchFamily="50" charset="-128"/>
                <a:ea typeface="Meiryo UI" panose="020B0604030504040204" pitchFamily="50" charset="-128"/>
              </a:rPr>
              <a:t>誘致の</a:t>
            </a:r>
            <a:r>
              <a:rPr lang="ja-JP" altLang="en-US" sz="900" dirty="0" smtClean="0">
                <a:latin typeface="Meiryo UI" panose="020B0604030504040204" pitchFamily="50" charset="-128"/>
                <a:ea typeface="Meiryo UI" panose="020B0604030504040204" pitchFamily="50" charset="-128"/>
              </a:rPr>
              <a:t>表明</a:t>
            </a:r>
            <a:endParaRPr lang="en-US" altLang="ja-JP" sz="900" dirty="0">
              <a:solidFill>
                <a:srgbClr val="FF0000"/>
              </a:solidFill>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1998905" y="2365897"/>
            <a:ext cx="1909497" cy="2308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2010</a:t>
            </a: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IR</a:t>
            </a:r>
            <a:r>
              <a:rPr lang="ja-JP" altLang="ja-JP" sz="900" dirty="0">
                <a:latin typeface="Meiryo UI" panose="020B0604030504040204" pitchFamily="50" charset="-128"/>
                <a:ea typeface="Meiryo UI" panose="020B0604030504040204" pitchFamily="50" charset="-128"/>
              </a:rPr>
              <a:t>を成長戦略に</a:t>
            </a:r>
            <a:r>
              <a:rPr lang="ja-JP" altLang="ja-JP" sz="900" dirty="0" smtClean="0">
                <a:latin typeface="Meiryo UI" panose="020B0604030504040204" pitchFamily="50" charset="-128"/>
                <a:ea typeface="Meiryo UI" panose="020B0604030504040204" pitchFamily="50" charset="-128"/>
              </a:rPr>
              <a:t>位置付け</a:t>
            </a:r>
            <a:endParaRPr lang="en-US" altLang="ja-JP" sz="900" dirty="0" smtClean="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4279452" y="2297331"/>
            <a:ext cx="2141933" cy="646331"/>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2012</a:t>
            </a:r>
            <a:r>
              <a:rPr lang="ja-JP" altLang="en-US" sz="900" dirty="0">
                <a:latin typeface="Meiryo UI" panose="020B0604030504040204" pitchFamily="50" charset="-128"/>
                <a:ea typeface="Meiryo UI" panose="020B0604030504040204" pitchFamily="50" charset="-128"/>
              </a:rPr>
              <a:t>／首相</a:t>
            </a:r>
            <a:r>
              <a:rPr lang="ja-JP" altLang="en-US" sz="900" dirty="0" smtClean="0">
                <a:latin typeface="Meiryo UI" panose="020B0604030504040204" pitchFamily="50" charset="-128"/>
                <a:ea typeface="Meiryo UI" panose="020B0604030504040204" pitchFamily="50" charset="-128"/>
              </a:rPr>
              <a:t>に早期</a:t>
            </a:r>
            <a:r>
              <a:rPr lang="ja-JP" altLang="en-US" sz="900" dirty="0">
                <a:latin typeface="Meiryo UI" panose="020B0604030504040204" pitchFamily="50" charset="-128"/>
                <a:ea typeface="Meiryo UI" panose="020B0604030504040204" pitchFamily="50" charset="-128"/>
              </a:rPr>
              <a:t>法制化を</a:t>
            </a:r>
            <a:r>
              <a:rPr lang="ja-JP" altLang="en-US" sz="900" dirty="0" smtClean="0">
                <a:latin typeface="Meiryo UI" panose="020B0604030504040204" pitchFamily="50" charset="-128"/>
                <a:ea typeface="Meiryo UI" panose="020B0604030504040204" pitchFamily="50" charset="-128"/>
              </a:rPr>
              <a:t>提案</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IR</a:t>
            </a:r>
            <a:r>
              <a:rPr lang="zh-TW" altLang="ja-JP" sz="900" dirty="0">
                <a:latin typeface="Meiryo UI" panose="020B0604030504040204" pitchFamily="50" charset="-128"/>
                <a:ea typeface="Meiryo UI" panose="020B0604030504040204" pitchFamily="50" charset="-128"/>
              </a:rPr>
              <a:t>立地準備会議</a:t>
            </a:r>
            <a:r>
              <a:rPr lang="zh-TW" altLang="ja-JP" sz="900" dirty="0" smtClean="0">
                <a:latin typeface="Meiryo UI" panose="020B0604030504040204" pitchFamily="50" charset="-128"/>
                <a:ea typeface="Meiryo UI" panose="020B0604030504040204" pitchFamily="50" charset="-128"/>
              </a:rPr>
              <a:t>設置</a:t>
            </a:r>
            <a:endParaRPr lang="en-US" altLang="zh-TW"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夢</a:t>
            </a:r>
            <a:r>
              <a:rPr lang="ja-JP" altLang="en-US" sz="900" dirty="0" smtClean="0">
                <a:latin typeface="Meiryo UI" panose="020B0604030504040204" pitchFamily="50" charset="-128"/>
                <a:ea typeface="Meiryo UI" panose="020B0604030504040204" pitchFamily="50" charset="-128"/>
              </a:rPr>
              <a:t>洲まちづくり構想検討会</a:t>
            </a:r>
            <a:r>
              <a:rPr lang="zh-TW" altLang="ja-JP" sz="900" dirty="0" smtClean="0">
                <a:latin typeface="Meiryo UI" panose="020B0604030504040204" pitchFamily="50" charset="-128"/>
                <a:ea typeface="Meiryo UI" panose="020B0604030504040204" pitchFamily="50" charset="-128"/>
              </a:rPr>
              <a:t>設置</a:t>
            </a:r>
            <a:endParaRPr lang="en-US" altLang="zh-TW"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IR</a:t>
            </a:r>
            <a:r>
              <a:rPr lang="ja-JP" altLang="en-US" sz="900" dirty="0">
                <a:latin typeface="Meiryo UI" panose="020B0604030504040204" pitchFamily="50" charset="-128"/>
                <a:ea typeface="Meiryo UI" panose="020B0604030504040204" pitchFamily="50" charset="-128"/>
              </a:rPr>
              <a:t>推進</a:t>
            </a:r>
            <a:r>
              <a:rPr lang="zh-TW" altLang="ja-JP" sz="900" dirty="0" smtClean="0">
                <a:latin typeface="Meiryo UI" panose="020B0604030504040204" pitchFamily="50" charset="-128"/>
                <a:ea typeface="Meiryo UI" panose="020B0604030504040204" pitchFamily="50" charset="-128"/>
              </a:rPr>
              <a:t>会議設置</a:t>
            </a:r>
            <a:endParaRPr lang="en-US" altLang="ja-JP" sz="900" dirty="0">
              <a:latin typeface="Meiryo UI" panose="020B0604030504040204" pitchFamily="50" charset="-128"/>
              <a:ea typeface="Meiryo UI" panose="020B0604030504040204" pitchFamily="50" charset="-128"/>
            </a:endParaRPr>
          </a:p>
        </p:txBody>
      </p:sp>
      <p:sp>
        <p:nvSpPr>
          <p:cNvPr id="28" name="テキスト ボックス 27"/>
          <p:cNvSpPr txBox="1"/>
          <p:nvPr/>
        </p:nvSpPr>
        <p:spPr>
          <a:xfrm>
            <a:off x="6597575" y="2354191"/>
            <a:ext cx="2129109" cy="3693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夢</a:t>
            </a:r>
            <a:r>
              <a:rPr lang="ja-JP" altLang="en-US" sz="900" dirty="0" smtClean="0">
                <a:latin typeface="Meiryo UI" panose="020B0604030504040204" pitchFamily="50" charset="-128"/>
                <a:ea typeface="Meiryo UI" panose="020B0604030504040204" pitchFamily="50" charset="-128"/>
              </a:rPr>
              <a:t>洲まちづくり構想策定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IR</a:t>
            </a:r>
            <a:r>
              <a:rPr lang="ja-JP" altLang="ja-JP" sz="900" dirty="0">
                <a:latin typeface="Meiryo UI" panose="020B0604030504040204" pitchFamily="50" charset="-128"/>
                <a:ea typeface="Meiryo UI" panose="020B0604030504040204" pitchFamily="50" charset="-128"/>
              </a:rPr>
              <a:t>基本案の中間骨子</a:t>
            </a:r>
            <a:r>
              <a:rPr lang="ja-JP" altLang="ja-JP" sz="900" dirty="0" smtClean="0">
                <a:latin typeface="Meiryo UI" panose="020B0604030504040204" pitchFamily="50" charset="-128"/>
                <a:ea typeface="Meiryo UI" panose="020B0604030504040204" pitchFamily="50" charset="-128"/>
              </a:rPr>
              <a:t>とりまとめ</a:t>
            </a:r>
            <a:endParaRPr lang="en-US" altLang="ja-JP" sz="900" dirty="0">
              <a:latin typeface="Meiryo UI" panose="020B0604030504040204" pitchFamily="50" charset="-128"/>
              <a:ea typeface="Meiryo UI" panose="020B0604030504040204" pitchFamily="50" charset="-128"/>
            </a:endParaRPr>
          </a:p>
        </p:txBody>
      </p:sp>
      <p:sp>
        <p:nvSpPr>
          <p:cNvPr id="29" name="テキスト ボックス 28"/>
          <p:cNvSpPr txBox="1"/>
          <p:nvPr/>
        </p:nvSpPr>
        <p:spPr>
          <a:xfrm>
            <a:off x="6601712" y="1909443"/>
            <a:ext cx="1487908"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G20</a:t>
            </a:r>
            <a:r>
              <a:rPr lang="ja-JP" altLang="en-US" sz="900" dirty="0" smtClean="0">
                <a:solidFill>
                  <a:srgbClr val="000000"/>
                </a:solidFill>
                <a:latin typeface="Meiryo UI" panose="020B0604030504040204" pitchFamily="50" charset="-128"/>
                <a:ea typeface="Meiryo UI" panose="020B0604030504040204" pitchFamily="50" charset="-128"/>
              </a:rPr>
              <a:t>誘致の表明</a:t>
            </a:r>
            <a:endParaRPr lang="en-US" altLang="ja-JP" sz="900" dirty="0" smtClean="0">
              <a:solidFill>
                <a:srgbClr val="000000"/>
              </a:solidFill>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r>
              <a:rPr lang="zh-TW" altLang="en-US" sz="900" dirty="0" smtClean="0">
                <a:solidFill>
                  <a:srgbClr val="000000"/>
                </a:solidFill>
                <a:latin typeface="Meiryo UI" panose="020B0604030504040204" pitchFamily="50" charset="-128"/>
                <a:ea typeface="Meiryo UI" panose="020B0604030504040204" pitchFamily="50" charset="-128"/>
              </a:rPr>
              <a:t>開催</a:t>
            </a:r>
            <a:r>
              <a:rPr lang="ja-JP" altLang="en-US" sz="900" dirty="0" smtClean="0">
                <a:solidFill>
                  <a:srgbClr val="000000"/>
                </a:solidFill>
                <a:latin typeface="Meiryo UI" panose="020B0604030504040204" pitchFamily="50" charset="-128"/>
                <a:ea typeface="Meiryo UI" panose="020B0604030504040204" pitchFamily="50" charset="-128"/>
              </a:rPr>
              <a:t>地</a:t>
            </a:r>
            <a:r>
              <a:rPr lang="zh-TW" altLang="en-US" sz="900" dirty="0" smtClean="0">
                <a:solidFill>
                  <a:srgbClr val="000000"/>
                </a:solidFill>
                <a:latin typeface="Meiryo UI" panose="020B0604030504040204" pitchFamily="50" charset="-128"/>
                <a:ea typeface="Meiryo UI" panose="020B0604030504040204" pitchFamily="50" charset="-128"/>
              </a:rPr>
              <a:t>決定</a:t>
            </a:r>
            <a:endParaRPr lang="en-US" altLang="ja-JP" sz="900" dirty="0" smtClean="0">
              <a:solidFill>
                <a:srgbClr val="FF0000"/>
              </a:solidFill>
              <a:latin typeface="Meiryo UI" panose="020B0604030504040204" pitchFamily="50" charset="-128"/>
              <a:ea typeface="Meiryo UI" panose="020B0604030504040204" pitchFamily="50" charset="-128"/>
            </a:endParaRPr>
          </a:p>
        </p:txBody>
      </p:sp>
      <p:sp>
        <p:nvSpPr>
          <p:cNvPr id="23" name="テキスト ボックス 22"/>
          <p:cNvSpPr txBox="1"/>
          <p:nvPr/>
        </p:nvSpPr>
        <p:spPr>
          <a:xfrm>
            <a:off x="1939313" y="1055674"/>
            <a:ext cx="2462534"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2011</a:t>
            </a:r>
            <a:r>
              <a:rPr lang="ja-JP" altLang="en-US" sz="900" dirty="0">
                <a:latin typeface="Meiryo UI" panose="020B0604030504040204" pitchFamily="50" charset="-128"/>
                <a:ea typeface="Meiryo UI" panose="020B0604030504040204" pitchFamily="50" charset="-128"/>
              </a:rPr>
              <a:t>／府市</a:t>
            </a:r>
            <a:r>
              <a:rPr lang="ja-JP" altLang="en-US" sz="900" dirty="0" smtClean="0">
                <a:latin typeface="Meiryo UI" panose="020B0604030504040204" pitchFamily="50" charset="-128"/>
                <a:ea typeface="Meiryo UI" panose="020B0604030504040204" pitchFamily="50" charset="-128"/>
              </a:rPr>
              <a:t>の重要</a:t>
            </a:r>
            <a:r>
              <a:rPr lang="ja-JP" altLang="en-US" sz="900" dirty="0">
                <a:latin typeface="Meiryo UI" panose="020B0604030504040204" pitchFamily="50" charset="-128"/>
                <a:ea typeface="Meiryo UI" panose="020B0604030504040204" pitchFamily="50" charset="-128"/>
              </a:rPr>
              <a:t>政策の方向性を</a:t>
            </a:r>
            <a:r>
              <a:rPr lang="ja-JP" altLang="en-US" sz="900" dirty="0" smtClean="0">
                <a:latin typeface="Meiryo UI" panose="020B0604030504040204" pitchFamily="50" charset="-128"/>
                <a:ea typeface="Meiryo UI" panose="020B0604030504040204" pitchFamily="50" charset="-128"/>
              </a:rPr>
              <a:t>決定する</a:t>
            </a:r>
            <a:endParaRPr lang="ja-JP" altLang="en-US" sz="900" dirty="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　 府市統合本部</a:t>
            </a:r>
            <a:r>
              <a:rPr lang="ja-JP" altLang="en-US" sz="900" dirty="0">
                <a:latin typeface="Meiryo UI" panose="020B0604030504040204" pitchFamily="50" charset="-128"/>
                <a:ea typeface="Meiryo UI" panose="020B0604030504040204" pitchFamily="50" charset="-128"/>
              </a:rPr>
              <a:t>を</a:t>
            </a:r>
            <a:r>
              <a:rPr lang="ja-JP" altLang="en-US" sz="900" dirty="0" smtClean="0">
                <a:latin typeface="Meiryo UI" panose="020B0604030504040204" pitchFamily="50" charset="-128"/>
                <a:ea typeface="Meiryo UI" panose="020B0604030504040204" pitchFamily="50" charset="-128"/>
              </a:rPr>
              <a:t>設置</a:t>
            </a:r>
            <a:endParaRPr lang="en-US" altLang="ja-JP" sz="900" dirty="0" smtClean="0">
              <a:latin typeface="Meiryo UI" panose="020B0604030504040204" pitchFamily="50" charset="-128"/>
              <a:ea typeface="Meiryo UI" panose="020B0604030504040204" pitchFamily="50" charset="-128"/>
            </a:endParaRPr>
          </a:p>
        </p:txBody>
      </p:sp>
      <p:sp>
        <p:nvSpPr>
          <p:cNvPr id="30" name="テキスト ボックス 29"/>
          <p:cNvSpPr txBox="1"/>
          <p:nvPr/>
        </p:nvSpPr>
        <p:spPr>
          <a:xfrm>
            <a:off x="4286714" y="1045717"/>
            <a:ext cx="2483372" cy="784830"/>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／都市魅力創造戦略策定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／大阪の成長戦略を一本化</a:t>
            </a:r>
            <a:endParaRPr lang="en-US" altLang="ja-JP" sz="900" dirty="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／新大学ビジョン策定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／府市医療戦略会議、規制改革会議</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エネルギー戦略会議の提言</a:t>
            </a:r>
            <a:endParaRPr lang="en-US" altLang="ja-JP" sz="900" dirty="0" smtClean="0">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4290392" y="3889934"/>
            <a:ext cx="2433680"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／大阪観光局設置</a:t>
            </a: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／大阪・光の饗宴、御堂筋イベント開催</a:t>
            </a:r>
            <a:endParaRPr lang="en-US" altLang="ja-JP" sz="900" dirty="0" smtClean="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2009845" y="3897433"/>
            <a:ext cx="1742785"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2009</a:t>
            </a:r>
            <a:r>
              <a:rPr lang="ja-JP" altLang="en-US" sz="900" dirty="0" smtClean="0">
                <a:latin typeface="Meiryo UI" panose="020B0604030504040204" pitchFamily="50" charset="-128"/>
                <a:ea typeface="Meiryo UI" panose="020B0604030504040204" pitchFamily="50" charset="-128"/>
              </a:rPr>
              <a:t>／水都大阪イベント開催</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／大阪マラソン開催</a:t>
            </a:r>
            <a:endParaRPr lang="en-US" altLang="ja-JP" sz="900" dirty="0" smtClean="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6588711" y="1047155"/>
            <a:ext cx="1880643"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／副首都推進本部</a:t>
            </a:r>
            <a:r>
              <a:rPr lang="ja-JP" altLang="en-US" sz="900" dirty="0">
                <a:latin typeface="Meiryo UI" panose="020B0604030504040204" pitchFamily="50" charset="-128"/>
                <a:ea typeface="Meiryo UI" panose="020B0604030504040204" pitchFamily="50" charset="-128"/>
              </a:rPr>
              <a:t>を</a:t>
            </a:r>
            <a:r>
              <a:rPr lang="ja-JP" altLang="en-US" sz="900" dirty="0" smtClean="0">
                <a:latin typeface="Meiryo UI" panose="020B0604030504040204" pitchFamily="50" charset="-128"/>
                <a:ea typeface="Meiryo UI" panose="020B0604030504040204" pitchFamily="50" charset="-128"/>
              </a:rPr>
              <a:t>設置</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／副首都ビジョン策定</a:t>
            </a:r>
            <a:endParaRPr lang="en-US" altLang="ja-JP" sz="900" dirty="0" smtClean="0">
              <a:latin typeface="Meiryo UI" panose="020B0604030504040204" pitchFamily="50" charset="-128"/>
              <a:ea typeface="Meiryo UI" panose="020B0604030504040204" pitchFamily="50" charset="-128"/>
            </a:endParaRPr>
          </a:p>
        </p:txBody>
      </p:sp>
      <p:sp>
        <p:nvSpPr>
          <p:cNvPr id="31" name="テキスト ボックス 30"/>
          <p:cNvSpPr txBox="1"/>
          <p:nvPr/>
        </p:nvSpPr>
        <p:spPr>
          <a:xfrm>
            <a:off x="4282168" y="5885612"/>
            <a:ext cx="2167581" cy="507831"/>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／バッテリー戦略研究センター設立</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／夢洲メガソーラー本格稼働</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／大型蓄電池システム実証事業</a:t>
            </a:r>
            <a:endParaRPr lang="en-US" altLang="ja-JP" sz="900" dirty="0" smtClean="0">
              <a:latin typeface="Meiryo UI" panose="020B0604030504040204" pitchFamily="50" charset="-128"/>
              <a:ea typeface="Meiryo UI" panose="020B0604030504040204" pitchFamily="50" charset="-128"/>
            </a:endParaRPr>
          </a:p>
        </p:txBody>
      </p:sp>
      <p:sp>
        <p:nvSpPr>
          <p:cNvPr id="32" name="テキスト ボックス 31"/>
          <p:cNvSpPr txBox="1"/>
          <p:nvPr/>
        </p:nvSpPr>
        <p:spPr>
          <a:xfrm>
            <a:off x="6588711" y="5894187"/>
            <a:ext cx="2396810"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／大型蓄電池システム試験・評価施設</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a:t>
            </a:r>
            <a:r>
              <a:rPr lang="en-US" altLang="ja-JP" sz="900" dirty="0" smtClean="0">
                <a:latin typeface="Meiryo UI" panose="020B0604030504040204" pitchFamily="50" charset="-128"/>
                <a:ea typeface="Meiryo UI" panose="020B0604030504040204" pitchFamily="50" charset="-128"/>
              </a:rPr>
              <a:t>NLAB</a:t>
            </a:r>
            <a:r>
              <a:rPr lang="ja-JP" altLang="en-US" sz="900" dirty="0" smtClean="0">
                <a:latin typeface="Meiryo UI" panose="020B0604030504040204" pitchFamily="50" charset="-128"/>
                <a:ea typeface="Meiryo UI" panose="020B0604030504040204" pitchFamily="50" charset="-128"/>
              </a:rPr>
              <a:t>運用開始</a:t>
            </a:r>
            <a:endParaRPr lang="en-US" altLang="ja-JP" sz="900" dirty="0">
              <a:latin typeface="Meiryo UI" panose="020B0604030504040204" pitchFamily="50" charset="-128"/>
              <a:ea typeface="Meiryo UI" panose="020B0604030504040204" pitchFamily="50" charset="-128"/>
            </a:endParaRPr>
          </a:p>
        </p:txBody>
      </p:sp>
      <p:sp>
        <p:nvSpPr>
          <p:cNvPr id="33" name="角丸四角形 32"/>
          <p:cNvSpPr/>
          <p:nvPr/>
        </p:nvSpPr>
        <p:spPr>
          <a:xfrm>
            <a:off x="145768" y="79002"/>
            <a:ext cx="4127297"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１</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成長戦略  </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年表一覧</a:t>
            </a:r>
            <a:r>
              <a:rPr lang="en-US" altLang="ja-JP" b="1" dirty="0" smtClean="0">
                <a:solidFill>
                  <a:schemeClr val="tx1"/>
                </a:solidFill>
                <a:latin typeface="Meiryo UI" panose="020B0604030504040204" pitchFamily="50" charset="-128"/>
                <a:ea typeface="Meiryo UI" panose="020B0604030504040204" pitchFamily="50" charset="-128"/>
              </a:rPr>
              <a:t>]</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2193549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線コネクタ 30"/>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角丸四角形 10"/>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１－①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成長戦略／都市戦略の一元化</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12" name="テキスト ボックス 11"/>
          <p:cNvSpPr txBox="1"/>
          <p:nvPr/>
        </p:nvSpPr>
        <p:spPr>
          <a:xfrm>
            <a:off x="248892" y="699097"/>
            <a:ext cx="8589211"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■大阪</a:t>
            </a:r>
            <a:r>
              <a:rPr lang="ja-JP" altLang="en-US" b="1" dirty="0" smtClean="0">
                <a:latin typeface="Meiryo UI" panose="020B0604030504040204" pitchFamily="50" charset="-128"/>
                <a:ea typeface="Meiryo UI" panose="020B0604030504040204" pitchFamily="50" charset="-128"/>
              </a:rPr>
              <a:t>府</a:t>
            </a:r>
            <a:r>
              <a:rPr lang="ja-JP" altLang="en-US" sz="1600" b="1" dirty="0" smtClean="0">
                <a:latin typeface="Meiryo UI" panose="020B0604030504040204" pitchFamily="50" charset="-128"/>
                <a:ea typeface="Meiryo UI" panose="020B0604030504040204" pitchFamily="50" charset="-128"/>
              </a:rPr>
              <a:t>（都道府県）</a:t>
            </a:r>
            <a:r>
              <a:rPr lang="ja-JP" altLang="en-US" b="1" dirty="0" smtClean="0">
                <a:latin typeface="Meiryo UI" panose="020B0604030504040204" pitchFamily="50" charset="-128"/>
                <a:ea typeface="Meiryo UI" panose="020B0604030504040204" pitchFamily="50" charset="-128"/>
              </a:rPr>
              <a:t>と大阪市</a:t>
            </a:r>
            <a:r>
              <a:rPr lang="ja-JP" altLang="en-US" sz="1600" b="1" dirty="0" smtClean="0">
                <a:latin typeface="Meiryo UI" panose="020B0604030504040204" pitchFamily="50" charset="-128"/>
                <a:ea typeface="Meiryo UI" panose="020B0604030504040204" pitchFamily="50" charset="-128"/>
              </a:rPr>
              <a:t>（政令指定都市）</a:t>
            </a:r>
            <a:r>
              <a:rPr lang="ja-JP" altLang="en-US" b="1" dirty="0" smtClean="0">
                <a:latin typeface="Meiryo UI" panose="020B0604030504040204" pitchFamily="50" charset="-128"/>
                <a:ea typeface="Meiryo UI" panose="020B0604030504040204" pitchFamily="50" charset="-128"/>
              </a:rPr>
              <a:t>が </a:t>
            </a:r>
            <a:r>
              <a:rPr lang="en-US" altLang="ja-JP" b="1" dirty="0" smtClean="0">
                <a:latin typeface="Meiryo UI" panose="020B0604030504040204" pitchFamily="50" charset="-128"/>
                <a:ea typeface="Meiryo UI" panose="020B0604030504040204" pitchFamily="50" charset="-128"/>
              </a:rPr>
              <a:t>『</a:t>
            </a:r>
            <a:r>
              <a:rPr lang="ja-JP" altLang="en-US" b="1" dirty="0" smtClean="0">
                <a:latin typeface="Meiryo UI" panose="020B0604030504040204" pitchFamily="50" charset="-128"/>
                <a:ea typeface="Meiryo UI" panose="020B0604030504040204" pitchFamily="50" charset="-128"/>
              </a:rPr>
              <a:t>成長戦略</a:t>
            </a:r>
            <a:r>
              <a:rPr lang="en-US" altLang="ja-JP" b="1" dirty="0" smtClean="0">
                <a:latin typeface="Meiryo UI" panose="020B0604030504040204" pitchFamily="50" charset="-128"/>
                <a:ea typeface="Meiryo UI" panose="020B0604030504040204" pitchFamily="50" charset="-128"/>
              </a:rPr>
              <a:t>』</a:t>
            </a:r>
            <a:r>
              <a:rPr lang="ja-JP" altLang="en-US" b="1" dirty="0" smtClean="0">
                <a:latin typeface="Meiryo UI" panose="020B0604030504040204" pitchFamily="50" charset="-128"/>
                <a:ea typeface="Meiryo UI" panose="020B0604030504040204" pitchFamily="50" charset="-128"/>
              </a:rPr>
              <a:t>や</a:t>
            </a:r>
            <a:r>
              <a:rPr lang="en-US" altLang="ja-JP" b="1" dirty="0" smtClean="0">
                <a:latin typeface="Meiryo UI" panose="020B0604030504040204" pitchFamily="50" charset="-128"/>
                <a:ea typeface="Meiryo UI" panose="020B0604030504040204" pitchFamily="50" charset="-128"/>
              </a:rPr>
              <a:t> 『</a:t>
            </a:r>
            <a:r>
              <a:rPr lang="ja-JP" altLang="en-US" b="1" dirty="0" smtClean="0">
                <a:latin typeface="Meiryo UI" panose="020B0604030504040204" pitchFamily="50" charset="-128"/>
                <a:ea typeface="Meiryo UI" panose="020B0604030504040204" pitchFamily="50" charset="-128"/>
              </a:rPr>
              <a:t>都市戦略</a:t>
            </a:r>
            <a:r>
              <a:rPr lang="en-US" altLang="ja-JP" b="1" dirty="0" smtClean="0">
                <a:latin typeface="Meiryo UI" panose="020B0604030504040204" pitchFamily="50" charset="-128"/>
                <a:ea typeface="Meiryo UI" panose="020B0604030504040204" pitchFamily="50" charset="-128"/>
              </a:rPr>
              <a:t>』</a:t>
            </a:r>
            <a:r>
              <a:rPr lang="ja-JP" altLang="en-US" b="1" dirty="0" smtClean="0">
                <a:latin typeface="Meiryo UI" panose="020B0604030504040204" pitchFamily="50" charset="-128"/>
                <a:ea typeface="Meiryo UI" panose="020B0604030504040204" pitchFamily="50" charset="-128"/>
              </a:rPr>
              <a:t>を一本化</a:t>
            </a:r>
            <a:endParaRPr kumimoji="1" lang="en-US" altLang="ja-JP" b="1" dirty="0">
              <a:latin typeface="Meiryo UI" panose="020B0604030504040204" pitchFamily="50" charset="-128"/>
              <a:ea typeface="Meiryo UI" panose="020B0604030504040204" pitchFamily="50" charset="-128"/>
            </a:endParaRPr>
          </a:p>
        </p:txBody>
      </p:sp>
      <p:cxnSp>
        <p:nvCxnSpPr>
          <p:cNvPr id="21" name="直線コネクタ 20"/>
          <p:cNvCxnSpPr/>
          <p:nvPr/>
        </p:nvCxnSpPr>
        <p:spPr>
          <a:xfrm>
            <a:off x="280672" y="1107773"/>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スライド番号プレースホルダー 1"/>
          <p:cNvSpPr>
            <a:spLocks noGrp="1"/>
          </p:cNvSpPr>
          <p:nvPr>
            <p:ph type="sldNum" sz="quarter" idx="12"/>
          </p:nvPr>
        </p:nvSpPr>
        <p:spPr>
          <a:xfrm>
            <a:off x="7141478" y="6383647"/>
            <a:ext cx="2057400" cy="365125"/>
          </a:xfrm>
        </p:spPr>
        <p:txBody>
          <a:bodyPr/>
          <a:lstStyle/>
          <a:p>
            <a:fld id="{138CA411-231B-42B9-AF63-97A64194AA60}" type="slidenum">
              <a:rPr kumimoji="1" lang="ja-JP" altLang="en-US" sz="1400" b="1" smtClean="0">
                <a:solidFill>
                  <a:schemeClr val="tx1"/>
                </a:solidFill>
              </a:rPr>
              <a:t>34</a:t>
            </a:fld>
            <a:endParaRPr kumimoji="1" lang="ja-JP" altLang="en-US" sz="1400" b="1">
              <a:solidFill>
                <a:schemeClr val="tx1"/>
              </a:solidFill>
            </a:endParaRPr>
          </a:p>
        </p:txBody>
      </p:sp>
      <p:pic>
        <p:nvPicPr>
          <p:cNvPr id="8" name="図 7"/>
          <p:cNvPicPr>
            <a:picLocks noChangeAspect="1"/>
          </p:cNvPicPr>
          <p:nvPr/>
        </p:nvPicPr>
        <p:blipFill>
          <a:blip r:embed="rId3"/>
          <a:stretch>
            <a:fillRect/>
          </a:stretch>
        </p:blipFill>
        <p:spPr>
          <a:xfrm>
            <a:off x="5409126" y="1626196"/>
            <a:ext cx="3418749" cy="2236867"/>
          </a:xfrm>
          <a:prstGeom prst="rect">
            <a:avLst/>
          </a:prstGeom>
        </p:spPr>
      </p:pic>
      <p:sp>
        <p:nvSpPr>
          <p:cNvPr id="9" name="角丸四角形 8"/>
          <p:cNvSpPr/>
          <p:nvPr/>
        </p:nvSpPr>
        <p:spPr>
          <a:xfrm>
            <a:off x="626381" y="2730086"/>
            <a:ext cx="4412013" cy="919401"/>
          </a:xfrm>
          <a:prstGeom prst="roundRect">
            <a:avLst/>
          </a:prstGeom>
          <a:solidFill>
            <a:schemeClr val="accent1">
              <a:lumMod val="20000"/>
              <a:lumOff val="80000"/>
            </a:schemeClr>
          </a:solidFill>
        </p:spPr>
        <p:txBody>
          <a:bodyPr wrap="square">
            <a:spAutoFit/>
          </a:bodyPr>
          <a:lstStyle/>
          <a:p>
            <a:r>
              <a:rPr lang="en-US" altLang="ja-JP" sz="1200" b="1" dirty="0" smtClean="0">
                <a:latin typeface="Meiryo UI" panose="020B0604030504040204" pitchFamily="50" charset="-128"/>
                <a:ea typeface="Meiryo UI" panose="020B0604030504040204" pitchFamily="50" charset="-128"/>
              </a:rPr>
              <a:t>Ⅰ</a:t>
            </a:r>
            <a:r>
              <a:rPr lang="ja-JP" altLang="en-US" sz="1200" b="1" dirty="0" smtClean="0">
                <a:latin typeface="Meiryo UI" panose="020B0604030504040204" pitchFamily="50" charset="-128"/>
                <a:ea typeface="Meiryo UI" panose="020B0604030504040204" pitchFamily="50" charset="-128"/>
              </a:rPr>
              <a:t>　健康</a:t>
            </a:r>
            <a:r>
              <a:rPr lang="ja-JP" altLang="en-US" sz="1200" b="1" dirty="0">
                <a:latin typeface="Meiryo UI" panose="020B0604030504040204" pitchFamily="50" charset="-128"/>
                <a:ea typeface="Meiryo UI" panose="020B0604030504040204" pitchFamily="50" charset="-128"/>
              </a:rPr>
              <a:t>・医療関連産業の世界的</a:t>
            </a:r>
            <a:r>
              <a:rPr lang="ja-JP" altLang="en-US" sz="1200" b="1" dirty="0" smtClean="0">
                <a:latin typeface="Meiryo UI" panose="020B0604030504040204" pitchFamily="50" charset="-128"/>
                <a:ea typeface="Meiryo UI" panose="020B0604030504040204" pitchFamily="50" charset="-128"/>
              </a:rPr>
              <a:t>なクラスター形成</a:t>
            </a:r>
            <a:endParaRPr lang="en-US" altLang="ja-JP" sz="1200" b="1" dirty="0" smtClean="0">
              <a:latin typeface="Meiryo UI" panose="020B0604030504040204" pitchFamily="50" charset="-128"/>
              <a:ea typeface="Meiryo UI" panose="020B0604030504040204" pitchFamily="50" charset="-128"/>
            </a:endParaRPr>
          </a:p>
          <a:p>
            <a:r>
              <a:rPr lang="en-US" altLang="ja-JP" sz="1200" b="1" dirty="0" smtClean="0">
                <a:latin typeface="Meiryo UI" panose="020B0604030504040204" pitchFamily="50" charset="-128"/>
                <a:ea typeface="Meiryo UI" panose="020B0604030504040204" pitchFamily="50" charset="-128"/>
              </a:rPr>
              <a:t>Ⅱ</a:t>
            </a:r>
            <a:r>
              <a:rPr lang="ja-JP" altLang="en-US" sz="1200" b="1" dirty="0">
                <a:latin typeface="Meiryo UI" panose="020B0604030504040204" pitchFamily="50" charset="-128"/>
                <a:ea typeface="Meiryo UI" panose="020B0604030504040204" pitchFamily="50" charset="-128"/>
              </a:rPr>
              <a:t>　インバウンド</a:t>
            </a:r>
            <a:r>
              <a:rPr lang="ja-JP" altLang="en-US" sz="1200" b="1" dirty="0" smtClean="0">
                <a:latin typeface="Meiryo UI" panose="020B0604030504040204" pitchFamily="50" charset="-128"/>
                <a:ea typeface="Meiryo UI" panose="020B0604030504040204" pitchFamily="50" charset="-128"/>
              </a:rPr>
              <a:t>の</a:t>
            </a:r>
            <a:r>
              <a:rPr lang="ja-JP" altLang="en-US" sz="1200" b="1" dirty="0">
                <a:latin typeface="Meiryo UI" panose="020B0604030504040204" pitchFamily="50" charset="-128"/>
                <a:ea typeface="Meiryo UI" panose="020B0604030504040204" pitchFamily="50" charset="-128"/>
              </a:rPr>
              <a:t>増加を契機と</a:t>
            </a:r>
            <a:r>
              <a:rPr lang="ja-JP" altLang="en-US" sz="1200" b="1" dirty="0" smtClean="0">
                <a:latin typeface="Meiryo UI" panose="020B0604030504040204" pitchFamily="50" charset="-128"/>
                <a:ea typeface="Meiryo UI" panose="020B0604030504040204" pitchFamily="50" charset="-128"/>
              </a:rPr>
              <a:t>した</a:t>
            </a:r>
            <a:r>
              <a:rPr lang="ja-JP" altLang="en-US" sz="1200" b="1" dirty="0">
                <a:latin typeface="Meiryo UI" panose="020B0604030504040204" pitchFamily="50" charset="-128"/>
                <a:ea typeface="Meiryo UI" panose="020B0604030504040204" pitchFamily="50" charset="-128"/>
              </a:rPr>
              <a:t>アジア</a:t>
            </a:r>
            <a:r>
              <a:rPr lang="ja-JP" altLang="en-US" sz="1200" b="1" dirty="0" smtClean="0">
                <a:latin typeface="Meiryo UI" panose="020B0604030504040204" pitchFamily="50" charset="-128"/>
                <a:ea typeface="Meiryo UI" panose="020B0604030504040204" pitchFamily="50" charset="-128"/>
              </a:rPr>
              <a:t>市場</a:t>
            </a:r>
            <a:r>
              <a:rPr lang="ja-JP" altLang="en-US" sz="1200" b="1" dirty="0">
                <a:latin typeface="Meiryo UI" panose="020B0604030504040204" pitchFamily="50" charset="-128"/>
                <a:ea typeface="Meiryo UI" panose="020B0604030504040204" pitchFamily="50" charset="-128"/>
              </a:rPr>
              <a:t>の取り込み</a:t>
            </a:r>
            <a:r>
              <a:rPr lang="ja-JP" altLang="en-US" sz="1200" b="1" dirty="0" smtClean="0">
                <a:latin typeface="Meiryo UI" panose="020B0604030504040204" pitchFamily="50" charset="-128"/>
                <a:ea typeface="Meiryo UI" panose="020B0604030504040204" pitchFamily="50" charset="-128"/>
              </a:rPr>
              <a:t>強化</a:t>
            </a:r>
            <a:endParaRPr lang="en-US" altLang="ja-JP" sz="1200" b="1" dirty="0" smtClean="0">
              <a:latin typeface="Meiryo UI" panose="020B0604030504040204" pitchFamily="50" charset="-128"/>
              <a:ea typeface="Meiryo UI" panose="020B0604030504040204" pitchFamily="50" charset="-128"/>
            </a:endParaRPr>
          </a:p>
          <a:p>
            <a:r>
              <a:rPr lang="en-US" altLang="ja-JP" sz="1200" b="1" dirty="0" smtClean="0">
                <a:latin typeface="Meiryo UI" panose="020B0604030504040204" pitchFamily="50" charset="-128"/>
                <a:ea typeface="Meiryo UI" panose="020B0604030504040204" pitchFamily="50" charset="-128"/>
              </a:rPr>
              <a:t>Ⅲ</a:t>
            </a:r>
            <a:r>
              <a:rPr lang="ja-JP" altLang="en-US" sz="1200" b="1" dirty="0">
                <a:latin typeface="Meiryo UI" panose="020B0604030504040204" pitchFamily="50" charset="-128"/>
                <a:ea typeface="Meiryo UI" panose="020B0604030504040204" pitchFamily="50" charset="-128"/>
              </a:rPr>
              <a:t>　第</a:t>
            </a:r>
            <a:r>
              <a:rPr lang="en-US" altLang="ja-JP" sz="1200" b="1" dirty="0">
                <a:latin typeface="Meiryo UI" panose="020B0604030504040204" pitchFamily="50" charset="-128"/>
                <a:ea typeface="Meiryo UI" panose="020B0604030504040204" pitchFamily="50" charset="-128"/>
              </a:rPr>
              <a:t>4</a:t>
            </a:r>
            <a:r>
              <a:rPr lang="ja-JP" altLang="en-US" sz="1200" b="1" dirty="0">
                <a:latin typeface="Meiryo UI" panose="020B0604030504040204" pitchFamily="50" charset="-128"/>
                <a:ea typeface="Meiryo UI" panose="020B0604030504040204" pitchFamily="50" charset="-128"/>
              </a:rPr>
              <a:t>次産業革命に対応</a:t>
            </a:r>
            <a:r>
              <a:rPr lang="ja-JP" altLang="en-US" sz="1200" b="1" dirty="0" smtClean="0">
                <a:latin typeface="Meiryo UI" panose="020B0604030504040204" pitchFamily="50" charset="-128"/>
                <a:ea typeface="Meiryo UI" panose="020B0604030504040204" pitchFamily="50" charset="-128"/>
              </a:rPr>
              <a:t>した</a:t>
            </a:r>
            <a:r>
              <a:rPr lang="ja-JP" altLang="en-US" sz="1200" b="1" dirty="0">
                <a:latin typeface="Meiryo UI" panose="020B0604030504040204" pitchFamily="50" charset="-128"/>
                <a:ea typeface="Meiryo UI" panose="020B0604030504040204" pitchFamily="50" charset="-128"/>
              </a:rPr>
              <a:t>イノベーション</a:t>
            </a:r>
            <a:r>
              <a:rPr lang="ja-JP" altLang="en-US" sz="1200" b="1" dirty="0" smtClean="0">
                <a:latin typeface="Meiryo UI" panose="020B0604030504040204" pitchFamily="50" charset="-128"/>
                <a:ea typeface="Meiryo UI" panose="020B0604030504040204" pitchFamily="50" charset="-128"/>
              </a:rPr>
              <a:t>の</a:t>
            </a:r>
            <a:r>
              <a:rPr lang="ja-JP" altLang="en-US" sz="1200" b="1" dirty="0">
                <a:latin typeface="Meiryo UI" panose="020B0604030504040204" pitchFamily="50" charset="-128"/>
                <a:ea typeface="Meiryo UI" panose="020B0604030504040204" pitchFamily="50" charset="-128"/>
              </a:rPr>
              <a:t>促進と生産性向上</a:t>
            </a:r>
          </a:p>
          <a:p>
            <a:r>
              <a:rPr lang="en-US" altLang="ja-JP" sz="1200" b="1" dirty="0" smtClean="0">
                <a:latin typeface="Meiryo UI" panose="020B0604030504040204" pitchFamily="50" charset="-128"/>
                <a:ea typeface="Meiryo UI" panose="020B0604030504040204" pitchFamily="50" charset="-128"/>
              </a:rPr>
              <a:t>Ⅳ</a:t>
            </a:r>
            <a:r>
              <a:rPr lang="ja-JP" altLang="en-US" sz="1200" b="1" dirty="0">
                <a:latin typeface="Meiryo UI" panose="020B0604030504040204" pitchFamily="50" charset="-128"/>
                <a:ea typeface="Meiryo UI" panose="020B0604030504040204" pitchFamily="50" charset="-128"/>
              </a:rPr>
              <a:t>　人口の減少と産業構造の変化に対応した人材力</a:t>
            </a:r>
            <a:r>
              <a:rPr lang="ja-JP" altLang="en-US" sz="1200" b="1" dirty="0" smtClean="0">
                <a:latin typeface="Meiryo UI" panose="020B0604030504040204" pitchFamily="50" charset="-128"/>
                <a:ea typeface="Meiryo UI" panose="020B0604030504040204" pitchFamily="50" charset="-128"/>
              </a:rPr>
              <a:t>強化</a:t>
            </a:r>
            <a:endParaRPr lang="ja-JP" altLang="en-US" sz="1200" b="1" dirty="0">
              <a:latin typeface="Meiryo UI" panose="020B0604030504040204" pitchFamily="50" charset="-128"/>
              <a:ea typeface="Meiryo UI" panose="020B0604030504040204" pitchFamily="50" charset="-128"/>
            </a:endParaRPr>
          </a:p>
        </p:txBody>
      </p:sp>
      <p:sp>
        <p:nvSpPr>
          <p:cNvPr id="10" name="正方形/長方形 9"/>
          <p:cNvSpPr/>
          <p:nvPr/>
        </p:nvSpPr>
        <p:spPr>
          <a:xfrm>
            <a:off x="324615" y="1194490"/>
            <a:ext cx="8524057" cy="3240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kumimoji="1" lang="en-US" altLang="ja-JP" sz="1400" b="1" dirty="0" smtClean="0">
                <a:solidFill>
                  <a:schemeClr val="tx1"/>
                </a:solidFill>
                <a:latin typeface="Meiryo UI" panose="020B0604030504040204" pitchFamily="50" charset="-128"/>
                <a:ea typeface="Meiryo UI" panose="020B0604030504040204" pitchFamily="50" charset="-128"/>
              </a:rPr>
              <a:t>『</a:t>
            </a:r>
            <a:r>
              <a:rPr kumimoji="1" lang="ja-JP" altLang="en-US" sz="1400" b="1" dirty="0" smtClean="0">
                <a:solidFill>
                  <a:schemeClr val="tx1"/>
                </a:solidFill>
                <a:latin typeface="Meiryo UI" panose="020B0604030504040204" pitchFamily="50" charset="-128"/>
                <a:ea typeface="Meiryo UI" panose="020B0604030504040204" pitchFamily="50" charset="-128"/>
              </a:rPr>
              <a:t>大阪の成長戦略</a:t>
            </a:r>
            <a:r>
              <a:rPr kumimoji="1" lang="en-US" altLang="ja-JP" sz="1400" b="1" dirty="0" smtClean="0">
                <a:solidFill>
                  <a:schemeClr val="tx1"/>
                </a:solidFill>
                <a:latin typeface="Meiryo UI" panose="020B0604030504040204" pitchFamily="50" charset="-128"/>
                <a:ea typeface="Meiryo UI" panose="020B0604030504040204" pitchFamily="50" charset="-128"/>
              </a:rPr>
              <a:t>』</a:t>
            </a:r>
            <a:r>
              <a:rPr kumimoji="1" lang="ja-JP" altLang="en-US" sz="1400" b="1" dirty="0" smtClean="0">
                <a:solidFill>
                  <a:schemeClr val="tx1"/>
                </a:solidFill>
                <a:latin typeface="Meiryo UI" panose="020B0604030504040204" pitchFamily="50" charset="-128"/>
                <a:ea typeface="Meiryo UI" panose="020B0604030504040204" pitchFamily="50" charset="-128"/>
              </a:rPr>
              <a:t>　</a:t>
            </a:r>
            <a:endParaRPr kumimoji="1" lang="ja-JP" altLang="en-US" sz="1400" b="1" dirty="0">
              <a:solidFill>
                <a:schemeClr val="tx1"/>
              </a:solidFill>
              <a:latin typeface="Meiryo UI" panose="020B0604030504040204" pitchFamily="50" charset="-128"/>
              <a:ea typeface="Meiryo UI" panose="020B0604030504040204" pitchFamily="50" charset="-128"/>
            </a:endParaRPr>
          </a:p>
        </p:txBody>
      </p:sp>
      <p:sp>
        <p:nvSpPr>
          <p:cNvPr id="4" name="正方形/長方形 3"/>
          <p:cNvSpPr/>
          <p:nvPr/>
        </p:nvSpPr>
        <p:spPr>
          <a:xfrm>
            <a:off x="626381" y="1826706"/>
            <a:ext cx="4241833" cy="738664"/>
          </a:xfrm>
          <a:prstGeom prst="rect">
            <a:avLst/>
          </a:prstGeom>
        </p:spPr>
        <p:txBody>
          <a:bodyPr wrap="square">
            <a:spAutoFit/>
          </a:bodyPr>
          <a:lstStyle/>
          <a:p>
            <a:pPr marL="171450" indent="-171450">
              <a:buFont typeface="Arial" panose="020B0604020202020204" pitchFamily="34" charset="0"/>
              <a:buChar char="•"/>
            </a:pPr>
            <a:r>
              <a:rPr lang="ja-JP" altLang="en-US" sz="1400" dirty="0" smtClean="0">
                <a:latin typeface="Meiryo UI" panose="020B0604030504040204" pitchFamily="50" charset="-128"/>
                <a:ea typeface="Meiryo UI" panose="020B0604030504040204" pitchFamily="50" charset="-128"/>
              </a:rPr>
              <a:t>府市で策定する最新の </a:t>
            </a:r>
            <a:r>
              <a:rPr lang="en-US" altLang="ja-JP" sz="1400" dirty="0" smtClean="0">
                <a:latin typeface="Meiryo UI" panose="020B0604030504040204" pitchFamily="50" charset="-128"/>
                <a:ea typeface="Meiryo UI" panose="020B0604030504040204" pitchFamily="50" charset="-128"/>
              </a:rPr>
              <a:t>『</a:t>
            </a:r>
            <a:r>
              <a:rPr lang="ja-JP" altLang="en-US" sz="1400" dirty="0" smtClean="0">
                <a:latin typeface="Meiryo UI" panose="020B0604030504040204" pitchFamily="50" charset="-128"/>
                <a:ea typeface="Meiryo UI" panose="020B0604030504040204" pitchFamily="50" charset="-128"/>
              </a:rPr>
              <a:t>大阪の成長戦略</a:t>
            </a:r>
            <a:r>
              <a:rPr lang="ja-JP" altLang="en-US" sz="1200" dirty="0" smtClean="0">
                <a:latin typeface="Meiryo UI" panose="020B0604030504040204" pitchFamily="50" charset="-128"/>
                <a:ea typeface="Meiryo UI" panose="020B0604030504040204" pitchFamily="50" charset="-128"/>
              </a:rPr>
              <a:t>（</a:t>
            </a:r>
            <a:r>
              <a:rPr lang="en-US" altLang="ja-JP" sz="1200" dirty="0" smtClean="0">
                <a:latin typeface="Meiryo UI" panose="020B0604030504040204" pitchFamily="50" charset="-128"/>
                <a:ea typeface="Meiryo UI" panose="020B0604030504040204" pitchFamily="50" charset="-128"/>
              </a:rPr>
              <a:t>2018.3</a:t>
            </a:r>
            <a:r>
              <a:rPr lang="ja-JP" altLang="en-US" sz="1200" dirty="0" smtClean="0">
                <a:latin typeface="Meiryo UI" panose="020B0604030504040204" pitchFamily="50" charset="-128"/>
                <a:ea typeface="Meiryo UI" panose="020B0604030504040204" pitchFamily="50" charset="-128"/>
              </a:rPr>
              <a:t>改定版）</a:t>
            </a:r>
            <a:r>
              <a:rPr lang="en-US" altLang="ja-JP" sz="1400" dirty="0" smtClean="0">
                <a:latin typeface="Meiryo UI" panose="020B0604030504040204" pitchFamily="50" charset="-128"/>
                <a:ea typeface="Meiryo UI" panose="020B0604030504040204" pitchFamily="50" charset="-128"/>
              </a:rPr>
              <a:t>』 </a:t>
            </a:r>
            <a:r>
              <a:rPr lang="ja-JP" altLang="en-US" sz="1400" dirty="0" smtClean="0">
                <a:latin typeface="Meiryo UI" panose="020B0604030504040204" pitchFamily="50" charset="-128"/>
                <a:ea typeface="Meiryo UI" panose="020B0604030504040204" pitchFamily="50" charset="-128"/>
              </a:rPr>
              <a:t>では、次の四つの「新たに重点化を図る分野」を</a:t>
            </a:r>
            <a:r>
              <a:rPr lang="ja-JP" altLang="en-US" sz="1400" dirty="0">
                <a:latin typeface="Meiryo UI" panose="020B0604030504040204" pitchFamily="50" charset="-128"/>
                <a:ea typeface="Meiryo UI" panose="020B0604030504040204" pitchFamily="50" charset="-128"/>
              </a:rPr>
              <a:t>設定</a:t>
            </a:r>
            <a:r>
              <a:rPr lang="ja-JP" altLang="en-US" sz="1400" dirty="0" smtClean="0">
                <a:latin typeface="Meiryo UI" panose="020B0604030504040204" pitchFamily="50" charset="-128"/>
                <a:ea typeface="Meiryo UI" panose="020B0604030504040204" pitchFamily="50" charset="-128"/>
              </a:rPr>
              <a:t>して、府市で取組みを推進。</a:t>
            </a:r>
            <a:endParaRPr lang="en-US" altLang="ja-JP" sz="1400" dirty="0" smtClean="0">
              <a:latin typeface="Meiryo UI" panose="020B0604030504040204" pitchFamily="50" charset="-128"/>
              <a:ea typeface="Meiryo UI" panose="020B0604030504040204" pitchFamily="50" charset="-128"/>
            </a:endParaRPr>
          </a:p>
        </p:txBody>
      </p:sp>
      <p:sp>
        <p:nvSpPr>
          <p:cNvPr id="13" name="正方形/長方形 12"/>
          <p:cNvSpPr/>
          <p:nvPr/>
        </p:nvSpPr>
        <p:spPr>
          <a:xfrm>
            <a:off x="324615" y="3989225"/>
            <a:ext cx="8524057" cy="3240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kumimoji="1" lang="ja-JP" altLang="en-US" sz="1400" b="1" dirty="0" smtClean="0">
                <a:solidFill>
                  <a:schemeClr val="tx1"/>
                </a:solidFill>
                <a:latin typeface="Meiryo UI" panose="020B0604030504040204" pitchFamily="50" charset="-128"/>
                <a:ea typeface="Meiryo UI" panose="020B0604030504040204" pitchFamily="50" charset="-128"/>
              </a:rPr>
              <a:t>ビジョンや計画などの都市戦略</a:t>
            </a:r>
            <a:endParaRPr kumimoji="1" lang="ja-JP" altLang="en-US" sz="1400" b="1" dirty="0">
              <a:solidFill>
                <a:schemeClr val="tx1"/>
              </a:solidFill>
              <a:latin typeface="Meiryo UI" panose="020B0604030504040204" pitchFamily="50" charset="-128"/>
              <a:ea typeface="Meiryo UI" panose="020B0604030504040204" pitchFamily="50" charset="-128"/>
            </a:endParaRPr>
          </a:p>
        </p:txBody>
      </p:sp>
      <p:graphicFrame>
        <p:nvGraphicFramePr>
          <p:cNvPr id="14" name="表 13"/>
          <p:cNvGraphicFramePr>
            <a:graphicFrameLocks noGrp="1"/>
          </p:cNvGraphicFramePr>
          <p:nvPr>
            <p:extLst/>
          </p:nvPr>
        </p:nvGraphicFramePr>
        <p:xfrm>
          <a:off x="376164" y="4424143"/>
          <a:ext cx="8420106" cy="2285991"/>
        </p:xfrm>
        <a:graphic>
          <a:graphicData uri="http://schemas.openxmlformats.org/drawingml/2006/table">
            <a:tbl>
              <a:tblPr>
                <a:tableStyleId>{5C22544A-7EE6-4342-B048-85BDC9FD1C3A}</a:tableStyleId>
              </a:tblPr>
              <a:tblGrid>
                <a:gridCol w="609138">
                  <a:extLst>
                    <a:ext uri="{9D8B030D-6E8A-4147-A177-3AD203B41FA5}">
                      <a16:colId xmlns:a16="http://schemas.microsoft.com/office/drawing/2014/main" val="20000"/>
                    </a:ext>
                  </a:extLst>
                </a:gridCol>
                <a:gridCol w="1587038">
                  <a:extLst>
                    <a:ext uri="{9D8B030D-6E8A-4147-A177-3AD203B41FA5}">
                      <a16:colId xmlns:a16="http://schemas.microsoft.com/office/drawing/2014/main" val="20001"/>
                    </a:ext>
                  </a:extLst>
                </a:gridCol>
                <a:gridCol w="779000">
                  <a:extLst>
                    <a:ext uri="{9D8B030D-6E8A-4147-A177-3AD203B41FA5}">
                      <a16:colId xmlns:a16="http://schemas.microsoft.com/office/drawing/2014/main" val="20002"/>
                    </a:ext>
                  </a:extLst>
                </a:gridCol>
                <a:gridCol w="5444930">
                  <a:extLst>
                    <a:ext uri="{9D8B030D-6E8A-4147-A177-3AD203B41FA5}">
                      <a16:colId xmlns:a16="http://schemas.microsoft.com/office/drawing/2014/main" val="20003"/>
                    </a:ext>
                  </a:extLst>
                </a:gridCol>
              </a:tblGrid>
              <a:tr h="292206">
                <a:tc gridSpan="2">
                  <a:txBody>
                    <a:bodyPr/>
                    <a:lstStyle/>
                    <a:p>
                      <a:pPr algn="ctr" fontAlgn="ct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名称</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5">
                        <a:lumMod val="20000"/>
                        <a:lumOff val="80000"/>
                      </a:schemeClr>
                    </a:solidFill>
                  </a:tcPr>
                </a:tc>
                <a:tc hMerge="1">
                  <a:txBody>
                    <a:bodyPr/>
                    <a:lstStyle/>
                    <a:p>
                      <a:pPr algn="ctr" fontAlgn="ct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72000" marR="72000" marT="18000" marB="18000" anchor="ctr">
                    <a:lnL w="9525" cap="flat" cmpd="sng" algn="ctr">
                      <a:solidFill>
                        <a:schemeClr val="tx1"/>
                      </a:solidFill>
                      <a:prstDash val="sysDot"/>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策定年</a:t>
                      </a:r>
                      <a:r>
                        <a:rPr lang="ja-JP" altLang="en-US" sz="1100" b="1" u="none" strike="noStrike" dirty="0">
                          <a:solidFill>
                            <a:schemeClr val="tx1"/>
                          </a:solidFill>
                          <a:effectLst/>
                          <a:latin typeface="Meiryo UI" panose="020B0604030504040204" pitchFamily="50" charset="-128"/>
                          <a:ea typeface="Meiryo UI" panose="020B0604030504040204" pitchFamily="50" charset="-128"/>
                        </a:rPr>
                        <a:t>　</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ja-JP" altLang="en-US" sz="1100" b="1" u="none" strike="noStrike" dirty="0">
                          <a:solidFill>
                            <a:schemeClr val="tx1"/>
                          </a:solidFill>
                          <a:effectLst/>
                          <a:latin typeface="Meiryo UI" panose="020B0604030504040204" pitchFamily="50" charset="-128"/>
                          <a:ea typeface="Meiryo UI" panose="020B0604030504040204" pitchFamily="50" charset="-128"/>
                        </a:rPr>
                        <a:t>概要</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0000"/>
                  </a:ext>
                </a:extLst>
              </a:tr>
              <a:tr h="292206">
                <a:tc rowSpan="3">
                  <a:txBody>
                    <a:bodyPr/>
                    <a:lstStyle/>
                    <a:p>
                      <a:pPr algn="l" rtl="0" fontAlgn="ct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ビジョン</a:t>
                      </a:r>
                      <a:endParaRPr lang="en-US" altLang="zh-TW"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l" rtl="0" fontAlgn="ct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大阪</a:t>
                      </a:r>
                      <a:r>
                        <a:rPr lang="zh-TW" altLang="en-US" sz="1100" b="1" u="none" strike="noStrike" dirty="0" smtClean="0">
                          <a:solidFill>
                            <a:schemeClr val="tx1"/>
                          </a:solidFill>
                          <a:effectLst/>
                          <a:latin typeface="Meiryo UI" panose="020B0604030504040204" pitchFamily="50" charset="-128"/>
                          <a:ea typeface="Meiryo UI" panose="020B0604030504040204" pitchFamily="50" charset="-128"/>
                        </a:rPr>
                        <a:t>都市</a:t>
                      </a:r>
                      <a:r>
                        <a:rPr lang="zh-TW" altLang="en-US" sz="1100" b="1" u="none" strike="noStrike" dirty="0">
                          <a:solidFill>
                            <a:schemeClr val="tx1"/>
                          </a:solidFill>
                          <a:effectLst/>
                          <a:latin typeface="Meiryo UI" panose="020B0604030504040204" pitchFamily="50" charset="-128"/>
                          <a:ea typeface="Meiryo UI" panose="020B0604030504040204" pitchFamily="50" charset="-128"/>
                        </a:rPr>
                        <a:t>魅力創造</a:t>
                      </a:r>
                      <a:r>
                        <a:rPr lang="zh-TW" altLang="en-US" sz="1100" b="1" u="none" strike="noStrike" dirty="0" smtClean="0">
                          <a:solidFill>
                            <a:schemeClr val="tx1"/>
                          </a:solidFill>
                          <a:effectLst/>
                          <a:latin typeface="Meiryo UI" panose="020B0604030504040204" pitchFamily="50" charset="-128"/>
                          <a:ea typeface="Meiryo UI" panose="020B0604030504040204" pitchFamily="50" charset="-128"/>
                        </a:rPr>
                        <a:t>戦略</a:t>
                      </a:r>
                      <a:endParaRPr lang="en-US" altLang="zh-TW"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2012/16</a:t>
                      </a:r>
                      <a:endParaRPr lang="en-US" altLang="ja-JP"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a:solidFill>
                            <a:schemeClr val="tx1"/>
                          </a:solidFill>
                          <a:effectLst/>
                          <a:latin typeface="Meiryo UI" panose="020B0604030504040204" pitchFamily="50" charset="-128"/>
                          <a:ea typeface="Meiryo UI" panose="020B0604030504040204" pitchFamily="50" charset="-128"/>
                        </a:rPr>
                        <a:t>世界的な創造都市に向けた観光</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・文化</a:t>
                      </a:r>
                      <a:r>
                        <a:rPr lang="ja-JP" altLang="en-US" sz="1100" u="none" strike="noStrike" dirty="0">
                          <a:solidFill>
                            <a:schemeClr val="tx1"/>
                          </a:solidFill>
                          <a:effectLst/>
                          <a:latin typeface="Meiryo UI" panose="020B0604030504040204" pitchFamily="50" charset="-128"/>
                          <a:ea typeface="Meiryo UI" panose="020B0604030504040204" pitchFamily="50" charset="-128"/>
                        </a:rPr>
                        <a:t>・</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スポーツ・国際交流・各施策の府</a:t>
                      </a:r>
                      <a:r>
                        <a:rPr lang="ja-JP" altLang="en-US" sz="1100" u="none" strike="noStrike" dirty="0">
                          <a:solidFill>
                            <a:schemeClr val="tx1"/>
                          </a:solidFill>
                          <a:effectLst/>
                          <a:latin typeface="Meiryo UI" panose="020B0604030504040204" pitchFamily="50" charset="-128"/>
                          <a:ea typeface="Meiryo UI" panose="020B0604030504040204" pitchFamily="50" charset="-128"/>
                        </a:rPr>
                        <a:t>市共通の</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戦略</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32755">
                <a:tc vMerge="1">
                  <a:txBody>
                    <a:bodyPr/>
                    <a:lstStyle/>
                    <a:p>
                      <a:pPr algn="l" rtl="0" fontAlgn="ct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b="1" u="none" strike="noStrike" dirty="0">
                          <a:solidFill>
                            <a:schemeClr val="tx1"/>
                          </a:solidFill>
                          <a:effectLst/>
                          <a:latin typeface="Meiryo UI" panose="020B0604030504040204" pitchFamily="50" charset="-128"/>
                          <a:ea typeface="Meiryo UI" panose="020B0604030504040204" pitchFamily="50" charset="-128"/>
                        </a:rPr>
                        <a:t>グランドデザイン・大阪</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a:solidFill>
                            <a:schemeClr val="tx1"/>
                          </a:solidFill>
                          <a:effectLst/>
                          <a:latin typeface="Meiryo UI" panose="020B0604030504040204" pitchFamily="50" charset="-128"/>
                          <a:ea typeface="Meiryo UI" panose="020B0604030504040204" pitchFamily="50" charset="-128"/>
                        </a:rPr>
                        <a:t>2012</a:t>
                      </a:r>
                      <a:endParaRPr lang="en-US" altLang="ja-JP" sz="1100" b="0" i="0" u="none" strike="noStrike">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府域全域の方向性を示す「将来ビジョン・大阪」にもとづき、</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2050</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年を目標とする大都市・大阪の都市空間の将来像を示す。 </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292206">
                <a:tc vMerge="1">
                  <a:txBody>
                    <a:bodyPr/>
                    <a:lstStyle/>
                    <a:p>
                      <a:pPr algn="l" rtl="0" fontAlgn="ct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b="1" u="none" strike="noStrike" dirty="0">
                          <a:solidFill>
                            <a:schemeClr val="tx1"/>
                          </a:solidFill>
                          <a:effectLst/>
                          <a:latin typeface="Meiryo UI" panose="020B0604030504040204" pitchFamily="50" charset="-128"/>
                          <a:ea typeface="Meiryo UI" panose="020B0604030504040204" pitchFamily="50" charset="-128"/>
                        </a:rPr>
                        <a:t>副首都ビジョン</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2017</a:t>
                      </a:r>
                      <a:endParaRPr lang="en-US" altLang="ja-JP"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日本</a:t>
                      </a:r>
                      <a:r>
                        <a:rPr lang="ja-JP" altLang="en-US" sz="1100" u="none" strike="noStrike" dirty="0">
                          <a:solidFill>
                            <a:schemeClr val="tx1"/>
                          </a:solidFill>
                          <a:effectLst/>
                          <a:latin typeface="Meiryo UI" panose="020B0604030504040204" pitchFamily="50" charset="-128"/>
                          <a:ea typeface="Meiryo UI" panose="020B0604030504040204" pitchFamily="50" charset="-128"/>
                        </a:rPr>
                        <a:t>の未来を支え、けん引する「副首都・大阪」の確立、発展に向けた</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方向性</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292206">
                <a:tc rowSpan="3">
                  <a:txBody>
                    <a:bodyPr/>
                    <a:lstStyle/>
                    <a:p>
                      <a:pPr algn="l" rtl="0" fontAlgn="ct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計画等</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防潮堤の液状化対策</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2013/14</a:t>
                      </a:r>
                      <a:endParaRPr lang="en-US" altLang="ja-JP"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南海トラフ大地震に備え、</a:t>
                      </a: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2014</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年から</a:t>
                      </a: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10</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年間の完了を目指す防潮堤の耐震・液状化対策</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292206">
                <a:tc vMerge="1">
                  <a:txBody>
                    <a:bodyPr/>
                    <a:lstStyle/>
                    <a:p>
                      <a:pPr algn="l" rtl="0" fontAlgn="ct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うめきた２期</a:t>
                      </a:r>
                      <a:endParaRPr lang="en-US" altLang="ja-JP" sz="1100" b="1" u="none" strike="noStrike" dirty="0" smtClean="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2015</a:t>
                      </a:r>
                      <a:endParaRPr lang="en-US" altLang="ja-JP"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うめきた２期区域まちづくりの方針策定</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292206">
                <a:tc vMerge="1">
                  <a:txBody>
                    <a:bodyPr/>
                    <a:lstStyle/>
                    <a:p>
                      <a:pPr algn="l" rtl="0" fontAlgn="ct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夢洲まちづくり構想</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2017</a:t>
                      </a:r>
                      <a:endParaRPr lang="en-US" altLang="ja-JP"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夢洲まちづくり構想の取りまとめ</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5886963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122301" y="6435068"/>
            <a:ext cx="2057400" cy="365125"/>
          </a:xfrm>
        </p:spPr>
        <p:txBody>
          <a:bodyPr/>
          <a:lstStyle/>
          <a:p>
            <a:fld id="{138CA411-231B-42B9-AF63-97A64194AA60}" type="slidenum">
              <a:rPr lang="ja-JP" altLang="en-US" smtClean="0"/>
              <a:pPr/>
              <a:t>35</a:t>
            </a:fld>
            <a:endParaRPr lang="ja-JP" altLang="en-US" dirty="0"/>
          </a:p>
        </p:txBody>
      </p:sp>
      <p:sp>
        <p:nvSpPr>
          <p:cNvPr id="5" name="テキスト ボックス 4"/>
          <p:cNvSpPr txBox="1"/>
          <p:nvPr/>
        </p:nvSpPr>
        <p:spPr>
          <a:xfrm>
            <a:off x="165466" y="711976"/>
            <a:ext cx="7095212"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■経済発展、都市格形成、認知度向上を目指すビッグプロジェクトの誘致</a:t>
            </a:r>
            <a:endParaRPr kumimoji="1" lang="en-US" altLang="ja-JP" b="1" dirty="0">
              <a:latin typeface="Meiryo UI" panose="020B0604030504040204" pitchFamily="50" charset="-128"/>
              <a:ea typeface="Meiryo UI" panose="020B0604030504040204" pitchFamily="50" charset="-128"/>
            </a:endParaRPr>
          </a:p>
        </p:txBody>
      </p:sp>
      <p:cxnSp>
        <p:nvCxnSpPr>
          <p:cNvPr id="6" name="直線コネクタ 5"/>
          <p:cNvCxnSpPr/>
          <p:nvPr/>
        </p:nvCxnSpPr>
        <p:spPr>
          <a:xfrm>
            <a:off x="185136" y="1093402"/>
            <a:ext cx="878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 name="表 2"/>
          <p:cNvGraphicFramePr>
            <a:graphicFrameLocks noGrp="1"/>
          </p:cNvGraphicFramePr>
          <p:nvPr>
            <p:extLst>
              <p:ext uri="{D42A27DB-BD31-4B8C-83A1-F6EECF244321}">
                <p14:modId xmlns:p14="http://schemas.microsoft.com/office/powerpoint/2010/main" val="602829202"/>
              </p:ext>
            </p:extLst>
          </p:nvPr>
        </p:nvGraphicFramePr>
        <p:xfrm>
          <a:off x="4713468" y="4626302"/>
          <a:ext cx="3986825" cy="2194560"/>
        </p:xfrm>
        <a:graphic>
          <a:graphicData uri="http://schemas.openxmlformats.org/drawingml/2006/table">
            <a:tbl>
              <a:tblPr firstRow="1" bandRow="1">
                <a:tableStyleId>{5940675A-B579-460E-94D1-54222C63F5DA}</a:tableStyleId>
              </a:tblPr>
              <a:tblGrid>
                <a:gridCol w="961370">
                  <a:extLst>
                    <a:ext uri="{9D8B030D-6E8A-4147-A177-3AD203B41FA5}">
                      <a16:colId xmlns:a16="http://schemas.microsoft.com/office/drawing/2014/main" val="20000"/>
                    </a:ext>
                  </a:extLst>
                </a:gridCol>
                <a:gridCol w="3025455">
                  <a:extLst>
                    <a:ext uri="{9D8B030D-6E8A-4147-A177-3AD203B41FA5}">
                      <a16:colId xmlns:a16="http://schemas.microsoft.com/office/drawing/2014/main" val="20001"/>
                    </a:ext>
                  </a:extLst>
                </a:gridCol>
              </a:tblGrid>
              <a:tr h="197542">
                <a:tc>
                  <a:txBody>
                    <a:bodyPr/>
                    <a:lstStyle/>
                    <a:p>
                      <a:pPr algn="ctr"/>
                      <a:r>
                        <a:rPr kumimoji="1" lang="ja-JP" altLang="en-US" sz="1000" dirty="0" smtClean="0">
                          <a:latin typeface="Meiryo UI" panose="020B0604030504040204" pitchFamily="50" charset="-128"/>
                          <a:ea typeface="Meiryo UI" panose="020B0604030504040204" pitchFamily="50" charset="-128"/>
                        </a:rPr>
                        <a:t>日程</a:t>
                      </a:r>
                      <a:endParaRPr kumimoji="1" lang="ja-JP" altLang="en-US" sz="100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000" dirty="0" smtClean="0">
                          <a:latin typeface="Meiryo UI" panose="020B0604030504040204" pitchFamily="50" charset="-128"/>
                          <a:ea typeface="Meiryo UI" panose="020B0604030504040204" pitchFamily="50" charset="-128"/>
                        </a:rPr>
                        <a:t>〇大阪の動き　／　●国・誘致委員会の動き</a:t>
                      </a:r>
                      <a:endParaRPr kumimoji="1" lang="ja-JP" altLang="en-US" sz="100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370840">
                <a:tc>
                  <a:txBody>
                    <a:bodyPr/>
                    <a:lstStyle/>
                    <a:p>
                      <a:pPr algn="ctr"/>
                      <a:r>
                        <a:rPr kumimoji="1" lang="en-US" altLang="ja-JP" sz="1000" dirty="0" smtClean="0">
                          <a:latin typeface="Meiryo UI" panose="020B0604030504040204" pitchFamily="50" charset="-128"/>
                          <a:ea typeface="Meiryo UI" panose="020B0604030504040204" pitchFamily="50" charset="-128"/>
                        </a:rPr>
                        <a:t>2015.4</a:t>
                      </a:r>
                    </a:p>
                    <a:p>
                      <a:pPr algn="ctr"/>
                      <a:r>
                        <a:rPr kumimoji="1" lang="en-US" altLang="ja-JP" sz="1000" dirty="0" smtClean="0">
                          <a:latin typeface="Meiryo UI" panose="020B0604030504040204" pitchFamily="50" charset="-128"/>
                          <a:ea typeface="Meiryo UI" panose="020B0604030504040204" pitchFamily="50" charset="-128"/>
                        </a:rPr>
                        <a:t>2016.6</a:t>
                      </a:r>
                    </a:p>
                    <a:p>
                      <a:pPr algn="ctr"/>
                      <a:r>
                        <a:rPr kumimoji="1" lang="en-US" altLang="ja-JP" sz="1000" dirty="0" smtClean="0">
                          <a:latin typeface="Meiryo UI" panose="020B0604030504040204" pitchFamily="50" charset="-128"/>
                          <a:ea typeface="Meiryo UI" panose="020B0604030504040204" pitchFamily="50" charset="-128"/>
                        </a:rPr>
                        <a:t>2016.11</a:t>
                      </a:r>
                    </a:p>
                    <a:p>
                      <a:pPr algn="ctr"/>
                      <a:r>
                        <a:rPr kumimoji="1" lang="en-US" altLang="ja-JP" sz="1000" dirty="0" smtClean="0">
                          <a:latin typeface="Meiryo UI" panose="020B0604030504040204" pitchFamily="50" charset="-128"/>
                          <a:ea typeface="Meiryo UI" panose="020B0604030504040204" pitchFamily="50" charset="-128"/>
                        </a:rPr>
                        <a:t>2016.12</a:t>
                      </a:r>
                    </a:p>
                    <a:p>
                      <a:pPr algn="ctr"/>
                      <a:r>
                        <a:rPr kumimoji="1" lang="en-US" altLang="ja-JP" sz="1000" dirty="0" smtClean="0">
                          <a:latin typeface="Meiryo UI" panose="020B0604030504040204" pitchFamily="50" charset="-128"/>
                          <a:ea typeface="Meiryo UI" panose="020B0604030504040204" pitchFamily="50" charset="-128"/>
                        </a:rPr>
                        <a:t>2017.4</a:t>
                      </a:r>
                    </a:p>
                    <a:p>
                      <a:pPr algn="ctr"/>
                      <a:r>
                        <a:rPr kumimoji="1" lang="en-US" altLang="ja-JP" sz="1000" dirty="0" smtClean="0">
                          <a:solidFill>
                            <a:schemeClr val="tx1"/>
                          </a:solidFill>
                          <a:latin typeface="Meiryo UI" panose="020B0604030504040204" pitchFamily="50" charset="-128"/>
                          <a:ea typeface="Meiryo UI" panose="020B0604030504040204" pitchFamily="50" charset="-128"/>
                        </a:rPr>
                        <a:t>2017.6</a:t>
                      </a:r>
                    </a:p>
                    <a:p>
                      <a:pPr algn="ctr"/>
                      <a:endParaRPr kumimoji="1" lang="en-US" altLang="ja-JP" sz="1000" dirty="0" smtClean="0">
                        <a:latin typeface="Meiryo UI" panose="020B0604030504040204" pitchFamily="50" charset="-128"/>
                        <a:ea typeface="Meiryo UI" panose="020B0604030504040204" pitchFamily="50" charset="-128"/>
                      </a:endParaRPr>
                    </a:p>
                    <a:p>
                      <a:pPr algn="ctr"/>
                      <a:r>
                        <a:rPr kumimoji="1" lang="en-US" altLang="ja-JP" sz="1000" dirty="0" smtClean="0">
                          <a:latin typeface="Meiryo UI" panose="020B0604030504040204" pitchFamily="50" charset="-128"/>
                          <a:ea typeface="Meiryo UI" panose="020B0604030504040204" pitchFamily="50" charset="-128"/>
                        </a:rPr>
                        <a:t>2017.9</a:t>
                      </a:r>
                    </a:p>
                    <a:p>
                      <a:pPr algn="ctr"/>
                      <a:r>
                        <a:rPr kumimoji="1" lang="en-US" altLang="ja-JP" sz="1000" dirty="0" smtClean="0">
                          <a:latin typeface="Meiryo UI" panose="020B0604030504040204" pitchFamily="50" charset="-128"/>
                          <a:ea typeface="Meiryo UI" panose="020B0604030504040204" pitchFamily="50" charset="-128"/>
                        </a:rPr>
                        <a:t>2017.11</a:t>
                      </a:r>
                    </a:p>
                    <a:p>
                      <a:pPr algn="ctr"/>
                      <a:r>
                        <a:rPr kumimoji="1" lang="en-US" altLang="ja-JP" sz="1000" dirty="0" smtClean="0">
                          <a:latin typeface="Meiryo UI" panose="020B0604030504040204" pitchFamily="50" charset="-128"/>
                          <a:ea typeface="Meiryo UI" panose="020B0604030504040204" pitchFamily="50" charset="-128"/>
                        </a:rPr>
                        <a:t>2018.2</a:t>
                      </a:r>
                    </a:p>
                    <a:p>
                      <a:pPr algn="ctr"/>
                      <a:r>
                        <a:rPr kumimoji="1" lang="en-US" altLang="ja-JP" sz="1000" dirty="0" smtClean="0">
                          <a:latin typeface="Meiryo UI" panose="020B0604030504040204" pitchFamily="50" charset="-128"/>
                          <a:ea typeface="Meiryo UI" panose="020B0604030504040204" pitchFamily="50" charset="-128"/>
                        </a:rPr>
                        <a:t>2018.3</a:t>
                      </a:r>
                    </a:p>
                    <a:p>
                      <a:pPr algn="ctr"/>
                      <a:r>
                        <a:rPr kumimoji="1" lang="en-US" altLang="ja-JP" sz="1050" b="1" dirty="0" smtClean="0">
                          <a:latin typeface="Meiryo UI" panose="020B0604030504040204" pitchFamily="50" charset="-128"/>
                          <a:ea typeface="Meiryo UI" panose="020B0604030504040204" pitchFamily="50" charset="-128"/>
                        </a:rPr>
                        <a:t>2018.11</a:t>
                      </a:r>
                      <a:endParaRPr kumimoji="1" lang="ja-JP" altLang="en-US" sz="1000" b="1" dirty="0">
                        <a:latin typeface="Meiryo UI" panose="020B0604030504040204" pitchFamily="50" charset="-128"/>
                        <a:ea typeface="Meiryo UI" panose="020B0604030504040204" pitchFamily="50" charset="-128"/>
                      </a:endParaRPr>
                    </a:p>
                  </a:txBody>
                  <a:tcPr/>
                </a:tc>
                <a:tc>
                  <a:txBody>
                    <a:bodyPr/>
                    <a:lstStyle/>
                    <a:p>
                      <a:r>
                        <a:rPr kumimoji="1" lang="ja-JP" altLang="en-US" sz="1000" dirty="0" smtClean="0">
                          <a:latin typeface="Meiryo UI" panose="020B0604030504040204" pitchFamily="50" charset="-128"/>
                          <a:ea typeface="Meiryo UI" panose="020B0604030504040204" pitchFamily="50" charset="-128"/>
                        </a:rPr>
                        <a:t>〇「国際博覧会大阪誘致構想検討会」設置</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〇「万博基本構想検討会議」設置</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〇「日本万国博覧会基本構想」を国へ提出</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●「日本万国博覧会誘致委員会」設立</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●立候補と開催申請の閣議決定　→</a:t>
                      </a:r>
                      <a:r>
                        <a:rPr kumimoji="1" lang="en-US" altLang="ja-JP" sz="1000" dirty="0" smtClean="0">
                          <a:latin typeface="Meiryo UI" panose="020B0604030504040204" pitchFamily="50" charset="-128"/>
                          <a:ea typeface="Meiryo UI" panose="020B0604030504040204" pitchFamily="50" charset="-128"/>
                        </a:rPr>
                        <a:t>BIE</a:t>
                      </a:r>
                      <a:r>
                        <a:rPr kumimoji="1" lang="ja-JP" altLang="en-US" sz="1000" dirty="0" smtClean="0">
                          <a:latin typeface="Meiryo UI" panose="020B0604030504040204" pitchFamily="50" charset="-128"/>
                          <a:ea typeface="Meiryo UI" panose="020B0604030504040204" pitchFamily="50" charset="-128"/>
                        </a:rPr>
                        <a:t>提出</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BIE</a:t>
                      </a:r>
                      <a:r>
                        <a:rPr kumimoji="1" lang="ja-JP" altLang="en-US" sz="1000" dirty="0" smtClean="0">
                          <a:latin typeface="Meiryo UI" panose="020B0604030504040204" pitchFamily="50" charset="-128"/>
                          <a:ea typeface="Meiryo UI" panose="020B0604030504040204" pitchFamily="50" charset="-128"/>
                        </a:rPr>
                        <a:t>総会で第１回プレゼンテーション</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（プレゼンテーションは決定日の第</a:t>
                      </a:r>
                      <a:r>
                        <a:rPr kumimoji="1" lang="en-US" altLang="ja-JP" sz="1000" dirty="0" smtClean="0">
                          <a:latin typeface="Meiryo UI" panose="020B0604030504040204" pitchFamily="50" charset="-128"/>
                          <a:ea typeface="Meiryo UI" panose="020B0604030504040204" pitchFamily="50" charset="-128"/>
                        </a:rPr>
                        <a:t>4</a:t>
                      </a:r>
                      <a:r>
                        <a:rPr kumimoji="1" lang="ja-JP" altLang="en-US" sz="1000" dirty="0" smtClean="0">
                          <a:latin typeface="Meiryo UI" panose="020B0604030504040204" pitchFamily="50" charset="-128"/>
                          <a:ea typeface="Meiryo UI" panose="020B0604030504040204" pitchFamily="50" charset="-128"/>
                        </a:rPr>
                        <a:t>回まで）</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●立候補申請文書を提出</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〇大阪府議会「誘致推進議員連盟」発足</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〇大阪市会「誘致推進議員連盟」発足</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BIE</a:t>
                      </a:r>
                      <a:r>
                        <a:rPr kumimoji="1" lang="ja-JP" altLang="en-US" sz="1000" dirty="0" smtClean="0">
                          <a:latin typeface="Meiryo UI" panose="020B0604030504040204" pitchFamily="50" charset="-128"/>
                          <a:ea typeface="Meiryo UI" panose="020B0604030504040204" pitchFamily="50" charset="-128"/>
                        </a:rPr>
                        <a:t>調査団来日・現地視察</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200" b="1" dirty="0" smtClean="0">
                          <a:latin typeface="Meiryo UI" panose="020B0604030504040204" pitchFamily="50" charset="-128"/>
                          <a:ea typeface="Meiryo UI" panose="020B0604030504040204" pitchFamily="50" charset="-128"/>
                        </a:rPr>
                        <a:t>■</a:t>
                      </a:r>
                      <a:r>
                        <a:rPr kumimoji="1" lang="en-US" altLang="ja-JP" sz="1200" b="1" dirty="0" smtClean="0">
                          <a:latin typeface="Meiryo UI" panose="020B0604030504040204" pitchFamily="50" charset="-128"/>
                          <a:ea typeface="Meiryo UI" panose="020B0604030504040204" pitchFamily="50" charset="-128"/>
                        </a:rPr>
                        <a:t>BIE</a:t>
                      </a:r>
                      <a:r>
                        <a:rPr kumimoji="1" lang="ja-JP" altLang="en-US" sz="1200" b="1" dirty="0" smtClean="0">
                          <a:latin typeface="Meiryo UI" panose="020B0604030504040204" pitchFamily="50" charset="-128"/>
                          <a:ea typeface="Meiryo UI" panose="020B0604030504040204" pitchFamily="50" charset="-128"/>
                        </a:rPr>
                        <a:t>総会で「日本・大阪開催」決定</a:t>
                      </a:r>
                      <a:endParaRPr kumimoji="1" lang="ja-JP" altLang="en-US" sz="1000" b="1"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bl>
          </a:graphicData>
        </a:graphic>
      </p:graphicFrame>
      <p:sp>
        <p:nvSpPr>
          <p:cNvPr id="10" name="角丸四角形 9"/>
          <p:cNvSpPr/>
          <p:nvPr/>
        </p:nvSpPr>
        <p:spPr>
          <a:xfrm>
            <a:off x="165465" y="3463557"/>
            <a:ext cx="878535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600" b="1" dirty="0" smtClean="0">
                <a:solidFill>
                  <a:schemeClr val="bg1"/>
                </a:solidFill>
                <a:latin typeface="Meiryo UI" panose="020B0604030504040204" pitchFamily="50" charset="-128"/>
                <a:ea typeface="Meiryo UI" panose="020B0604030504040204" pitchFamily="50" charset="-128"/>
              </a:rPr>
              <a:t>2025</a:t>
            </a:r>
            <a:r>
              <a:rPr lang="ja-JP" altLang="en-US" sz="1600" b="1" dirty="0" smtClean="0">
                <a:solidFill>
                  <a:schemeClr val="bg1"/>
                </a:solidFill>
                <a:latin typeface="Meiryo UI" panose="020B0604030504040204" pitchFamily="50" charset="-128"/>
                <a:ea typeface="Meiryo UI" panose="020B0604030504040204" pitchFamily="50" charset="-128"/>
              </a:rPr>
              <a:t>年　国際博覧会の誘致</a:t>
            </a:r>
            <a:r>
              <a:rPr lang="ja-JP" altLang="en-US" sz="1600" b="1" dirty="0">
                <a:solidFill>
                  <a:schemeClr val="bg1"/>
                </a:solidFill>
                <a:latin typeface="Meiryo UI" panose="020B0604030504040204" pitchFamily="50" charset="-128"/>
                <a:ea typeface="Meiryo UI" panose="020B0604030504040204" pitchFamily="50" charset="-128"/>
              </a:rPr>
              <a:t>　</a:t>
            </a:r>
            <a:r>
              <a:rPr lang="en-US" altLang="ja-JP" sz="1600" b="1" dirty="0" smtClean="0">
                <a:solidFill>
                  <a:schemeClr val="bg1"/>
                </a:solidFill>
                <a:latin typeface="Meiryo UI" panose="020B0604030504040204" pitchFamily="50" charset="-128"/>
                <a:ea typeface="Meiryo UI" panose="020B0604030504040204" pitchFamily="50" charset="-128"/>
              </a:rPr>
              <a:t>【</a:t>
            </a:r>
            <a:r>
              <a:rPr lang="ja-JP" altLang="en-US" sz="1600" b="1" dirty="0" smtClean="0">
                <a:solidFill>
                  <a:schemeClr val="bg1"/>
                </a:solidFill>
                <a:latin typeface="Meiryo UI" panose="020B0604030504040204" pitchFamily="50" charset="-128"/>
                <a:ea typeface="Meiryo UI" panose="020B0604030504040204" pitchFamily="50" charset="-128"/>
              </a:rPr>
              <a:t>決定</a:t>
            </a:r>
            <a:r>
              <a:rPr lang="en-US" altLang="ja-JP" sz="1600" b="1" dirty="0" smtClean="0">
                <a:solidFill>
                  <a:schemeClr val="bg1"/>
                </a:solidFill>
                <a:latin typeface="Meiryo UI" panose="020B0604030504040204" pitchFamily="50" charset="-128"/>
                <a:ea typeface="Meiryo UI" panose="020B0604030504040204" pitchFamily="50" charset="-128"/>
              </a:rPr>
              <a:t>】</a:t>
            </a:r>
            <a:endParaRPr kumimoji="1" lang="ja-JP" altLang="en-US" sz="1600" b="1" dirty="0">
              <a:solidFill>
                <a:schemeClr val="bg1"/>
              </a:solidFill>
              <a:latin typeface="Meiryo UI" panose="020B0604030504040204" pitchFamily="50" charset="-128"/>
              <a:ea typeface="Meiryo UI" panose="020B0604030504040204" pitchFamily="50" charset="-128"/>
            </a:endParaRPr>
          </a:p>
        </p:txBody>
      </p:sp>
      <p:sp>
        <p:nvSpPr>
          <p:cNvPr id="11" name="角丸四角形 10"/>
          <p:cNvSpPr/>
          <p:nvPr/>
        </p:nvSpPr>
        <p:spPr>
          <a:xfrm>
            <a:off x="165465" y="1203531"/>
            <a:ext cx="406800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600" b="1" dirty="0" smtClean="0">
                <a:solidFill>
                  <a:schemeClr val="bg1"/>
                </a:solidFill>
                <a:latin typeface="Meiryo UI" panose="020B0604030504040204" pitchFamily="50" charset="-128"/>
                <a:ea typeface="Meiryo UI" panose="020B0604030504040204" pitchFamily="50" charset="-128"/>
              </a:rPr>
              <a:t>2019</a:t>
            </a:r>
            <a:r>
              <a:rPr lang="ja-JP" altLang="en-US" sz="1600" b="1" dirty="0" smtClean="0">
                <a:solidFill>
                  <a:schemeClr val="bg1"/>
                </a:solidFill>
                <a:latin typeface="Meiryo UI" panose="020B0604030504040204" pitchFamily="50" charset="-128"/>
                <a:ea typeface="Meiryo UI" panose="020B0604030504040204" pitchFamily="50" charset="-128"/>
              </a:rPr>
              <a:t>年　</a:t>
            </a:r>
            <a:r>
              <a:rPr lang="en-US" altLang="ja-JP" sz="1600" b="1" dirty="0" smtClean="0">
                <a:solidFill>
                  <a:schemeClr val="bg1"/>
                </a:solidFill>
                <a:latin typeface="Meiryo UI" panose="020B0604030504040204" pitchFamily="50" charset="-128"/>
                <a:ea typeface="Meiryo UI" panose="020B0604030504040204" pitchFamily="50" charset="-128"/>
              </a:rPr>
              <a:t>G20</a:t>
            </a:r>
            <a:r>
              <a:rPr lang="ja-JP" altLang="en-US" sz="1600" b="1" dirty="0" smtClean="0">
                <a:solidFill>
                  <a:schemeClr val="bg1"/>
                </a:solidFill>
                <a:latin typeface="Meiryo UI" panose="020B0604030504040204" pitchFamily="50" charset="-128"/>
                <a:ea typeface="Meiryo UI" panose="020B0604030504040204" pitchFamily="50" charset="-128"/>
              </a:rPr>
              <a:t>大阪サミット　</a:t>
            </a:r>
            <a:r>
              <a:rPr lang="en-US" altLang="ja-JP" sz="1600" b="1" dirty="0" smtClean="0">
                <a:solidFill>
                  <a:schemeClr val="bg1"/>
                </a:solidFill>
                <a:latin typeface="Meiryo UI" panose="020B0604030504040204" pitchFamily="50" charset="-128"/>
                <a:ea typeface="Meiryo UI" panose="020B0604030504040204" pitchFamily="50" charset="-128"/>
              </a:rPr>
              <a:t>【</a:t>
            </a:r>
            <a:r>
              <a:rPr lang="ja-JP" altLang="en-US" sz="1600" b="1" dirty="0" smtClean="0">
                <a:solidFill>
                  <a:schemeClr val="bg1"/>
                </a:solidFill>
                <a:latin typeface="Meiryo UI" panose="020B0604030504040204" pitchFamily="50" charset="-128"/>
                <a:ea typeface="Meiryo UI" panose="020B0604030504040204" pitchFamily="50" charset="-128"/>
              </a:rPr>
              <a:t>決定</a:t>
            </a:r>
            <a:r>
              <a:rPr lang="en-US" altLang="ja-JP" sz="1600" b="1" dirty="0" smtClean="0">
                <a:solidFill>
                  <a:schemeClr val="bg1"/>
                </a:solidFill>
                <a:latin typeface="Meiryo UI" panose="020B0604030504040204" pitchFamily="50" charset="-128"/>
                <a:ea typeface="Meiryo UI" panose="020B0604030504040204" pitchFamily="50" charset="-128"/>
              </a:rPr>
              <a:t>】</a:t>
            </a:r>
            <a:endParaRPr kumimoji="1" lang="ja-JP" altLang="en-US" sz="1600" b="1" dirty="0">
              <a:solidFill>
                <a:schemeClr val="bg1"/>
              </a:solidFill>
              <a:latin typeface="Meiryo UI" panose="020B0604030504040204" pitchFamily="50" charset="-128"/>
              <a:ea typeface="Meiryo UI" panose="020B0604030504040204" pitchFamily="50" charset="-128"/>
            </a:endParaRPr>
          </a:p>
        </p:txBody>
      </p:sp>
      <p:sp>
        <p:nvSpPr>
          <p:cNvPr id="12" name="角丸四角形 11"/>
          <p:cNvSpPr/>
          <p:nvPr/>
        </p:nvSpPr>
        <p:spPr>
          <a:xfrm>
            <a:off x="4367540" y="1203531"/>
            <a:ext cx="4583273"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600" b="1" dirty="0" smtClean="0">
                <a:solidFill>
                  <a:schemeClr val="bg1"/>
                </a:solidFill>
                <a:latin typeface="Meiryo UI" panose="020B0604030504040204" pitchFamily="50" charset="-128"/>
                <a:ea typeface="Meiryo UI" panose="020B0604030504040204" pitchFamily="50" charset="-128"/>
              </a:rPr>
              <a:t>IR</a:t>
            </a:r>
            <a:r>
              <a:rPr lang="ja-JP" altLang="en-US" sz="1600" b="1" dirty="0" smtClean="0">
                <a:solidFill>
                  <a:schemeClr val="bg1"/>
                </a:solidFill>
                <a:latin typeface="Meiryo UI" panose="020B0604030504040204" pitchFamily="50" charset="-128"/>
                <a:ea typeface="Meiryo UI" panose="020B0604030504040204" pitchFamily="50" charset="-128"/>
              </a:rPr>
              <a:t>（統合型リゾート）</a:t>
            </a:r>
            <a:r>
              <a:rPr lang="en-US" altLang="ja-JP" sz="1600" b="1" dirty="0" smtClean="0">
                <a:solidFill>
                  <a:schemeClr val="bg1"/>
                </a:solidFill>
                <a:latin typeface="Meiryo UI" panose="020B0604030504040204" pitchFamily="50" charset="-128"/>
                <a:ea typeface="Meiryo UI" panose="020B0604030504040204" pitchFamily="50" charset="-128"/>
              </a:rPr>
              <a:t>【</a:t>
            </a:r>
            <a:r>
              <a:rPr lang="ja-JP" altLang="en-US" sz="1600" b="1" dirty="0" smtClean="0">
                <a:solidFill>
                  <a:schemeClr val="bg1"/>
                </a:solidFill>
                <a:latin typeface="Meiryo UI" panose="020B0604030504040204" pitchFamily="50" charset="-128"/>
                <a:ea typeface="Meiryo UI" panose="020B0604030504040204" pitchFamily="50" charset="-128"/>
              </a:rPr>
              <a:t>誘致活動中</a:t>
            </a:r>
            <a:r>
              <a:rPr lang="en-US" altLang="ja-JP" sz="1600" b="1" dirty="0" smtClean="0">
                <a:solidFill>
                  <a:schemeClr val="bg1"/>
                </a:solidFill>
                <a:latin typeface="Meiryo UI" panose="020B0604030504040204" pitchFamily="50" charset="-128"/>
                <a:ea typeface="Meiryo UI" panose="020B0604030504040204" pitchFamily="50" charset="-128"/>
              </a:rPr>
              <a:t>】</a:t>
            </a:r>
            <a:endParaRPr kumimoji="1" lang="ja-JP" altLang="en-US" sz="1600" b="1" dirty="0">
              <a:solidFill>
                <a:schemeClr val="bg1"/>
              </a:solidFill>
              <a:latin typeface="Meiryo UI" panose="020B0604030504040204" pitchFamily="50" charset="-128"/>
              <a:ea typeface="Meiryo UI" panose="020B0604030504040204" pitchFamily="50" charset="-128"/>
            </a:endParaRPr>
          </a:p>
        </p:txBody>
      </p:sp>
      <p:sp>
        <p:nvSpPr>
          <p:cNvPr id="14" name="正方形/長方形 13"/>
          <p:cNvSpPr/>
          <p:nvPr/>
        </p:nvSpPr>
        <p:spPr>
          <a:xfrm>
            <a:off x="165464" y="1677004"/>
            <a:ext cx="3839865" cy="1661993"/>
          </a:xfrm>
          <a:prstGeom prst="rect">
            <a:avLst/>
          </a:prstGeom>
        </p:spPr>
        <p:txBody>
          <a:bodyPr wrap="square">
            <a:spAutoFit/>
          </a:bodyPr>
          <a:lstStyle/>
          <a:p>
            <a:r>
              <a:rPr lang="ja-JP" altLang="en-US" sz="1100" b="1" dirty="0" smtClean="0">
                <a:latin typeface="Meiryo UI" panose="020B0604030504040204" pitchFamily="50" charset="-128"/>
                <a:ea typeface="Meiryo UI" panose="020B0604030504040204" pitchFamily="50" charset="-128"/>
              </a:rPr>
              <a:t>＜開催概要＞</a:t>
            </a:r>
            <a:endParaRPr lang="en-US" altLang="ja-JP" sz="1100" b="1"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日 　程：</a:t>
            </a:r>
            <a:r>
              <a:rPr lang="en-US" altLang="ja-JP" sz="1100" dirty="0" smtClean="0">
                <a:latin typeface="Meiryo UI" panose="020B0604030504040204" pitchFamily="50" charset="-128"/>
                <a:ea typeface="Meiryo UI" panose="020B0604030504040204" pitchFamily="50" charset="-128"/>
              </a:rPr>
              <a:t>2019</a:t>
            </a:r>
            <a:r>
              <a:rPr lang="ja-JP" altLang="en-US" sz="1100" dirty="0" smtClean="0">
                <a:latin typeface="Meiryo UI" panose="020B0604030504040204" pitchFamily="50" charset="-128"/>
                <a:ea typeface="Meiryo UI" panose="020B0604030504040204" pitchFamily="50" charset="-128"/>
              </a:rPr>
              <a:t>年</a:t>
            </a:r>
            <a:r>
              <a:rPr lang="en-US" altLang="ja-JP" sz="1100" dirty="0" smtClean="0">
                <a:latin typeface="Meiryo UI" panose="020B0604030504040204" pitchFamily="50" charset="-128"/>
                <a:ea typeface="Meiryo UI" panose="020B0604030504040204" pitchFamily="50" charset="-128"/>
              </a:rPr>
              <a:t>6</a:t>
            </a:r>
            <a:r>
              <a:rPr lang="ja-JP" altLang="en-US" sz="1100" dirty="0" smtClean="0">
                <a:latin typeface="Meiryo UI" panose="020B0604030504040204" pitchFamily="50" charset="-128"/>
                <a:ea typeface="Meiryo UI" panose="020B0604030504040204" pitchFamily="50" charset="-128"/>
              </a:rPr>
              <a:t>月</a:t>
            </a:r>
            <a:r>
              <a:rPr lang="en-US" altLang="ja-JP" sz="1100" dirty="0" smtClean="0">
                <a:latin typeface="Meiryo UI" panose="020B0604030504040204" pitchFamily="50" charset="-128"/>
                <a:ea typeface="Meiryo UI" panose="020B0604030504040204" pitchFamily="50" charset="-128"/>
              </a:rPr>
              <a:t>28</a:t>
            </a:r>
            <a:r>
              <a:rPr lang="ja-JP" altLang="en-US" sz="1100" dirty="0" smtClean="0">
                <a:latin typeface="Meiryo UI" panose="020B0604030504040204" pitchFamily="50" charset="-128"/>
                <a:ea typeface="Meiryo UI" panose="020B0604030504040204" pitchFamily="50" charset="-128"/>
              </a:rPr>
              <a:t>日・</a:t>
            </a:r>
            <a:r>
              <a:rPr lang="en-US" altLang="ja-JP" sz="1100" dirty="0" smtClean="0">
                <a:latin typeface="Meiryo UI" panose="020B0604030504040204" pitchFamily="50" charset="-128"/>
                <a:ea typeface="Meiryo UI" panose="020B0604030504040204" pitchFamily="50" charset="-128"/>
              </a:rPr>
              <a:t>29</a:t>
            </a:r>
            <a:r>
              <a:rPr lang="ja-JP" altLang="en-US" sz="1100" dirty="0" smtClean="0">
                <a:latin typeface="Meiryo UI" panose="020B0604030504040204" pitchFamily="50" charset="-128"/>
                <a:ea typeface="Meiryo UI" panose="020B0604030504040204" pitchFamily="50" charset="-128"/>
              </a:rPr>
              <a:t>日</a:t>
            </a:r>
            <a:endParaRPr lang="en-US" altLang="ja-JP" sz="110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会　 場：インテックス大阪（住之江区）</a:t>
            </a:r>
            <a:endParaRPr lang="en-US" altLang="ja-JP" sz="110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参加者：</a:t>
            </a:r>
            <a:r>
              <a:rPr lang="ja-JP" altLang="en-US" sz="1100" b="1" dirty="0" smtClean="0">
                <a:latin typeface="Meiryo UI" panose="020B0604030504040204" pitchFamily="50" charset="-128"/>
                <a:ea typeface="Meiryo UI" panose="020B0604030504040204" pitchFamily="50" charset="-128"/>
              </a:rPr>
              <a:t>約３万人</a:t>
            </a:r>
            <a:r>
              <a:rPr lang="ja-JP" altLang="en-US" sz="1000" dirty="0" smtClean="0">
                <a:latin typeface="Meiryo UI" panose="020B0604030504040204" pitchFamily="50" charset="-128"/>
                <a:ea typeface="Meiryo UI" panose="020B0604030504040204" pitchFamily="50" charset="-128"/>
              </a:rPr>
              <a:t>（各国首脳、プレス等）</a:t>
            </a:r>
            <a:endParaRPr lang="en-US" altLang="ja-JP" sz="1400" dirty="0">
              <a:latin typeface="Meiryo UI" panose="020B0604030504040204" pitchFamily="50" charset="-128"/>
              <a:ea typeface="Meiryo UI" panose="020B0604030504040204" pitchFamily="50" charset="-128"/>
            </a:endParaRPr>
          </a:p>
          <a:p>
            <a:endParaRPr lang="en-US" altLang="ja-JP" sz="1400" dirty="0" smtClean="0">
              <a:latin typeface="Meiryo UI" panose="020B0604030504040204" pitchFamily="50" charset="-128"/>
              <a:ea typeface="Meiryo UI" panose="020B0604030504040204" pitchFamily="50" charset="-128"/>
            </a:endParaRPr>
          </a:p>
          <a:p>
            <a:r>
              <a:rPr lang="ja-JP" altLang="en-US" sz="1100" b="1" dirty="0" smtClean="0">
                <a:latin typeface="Meiryo UI" panose="020B0604030504040204" pitchFamily="50" charset="-128"/>
                <a:ea typeface="Meiryo UI" panose="020B0604030504040204" pitchFamily="50" charset="-128"/>
              </a:rPr>
              <a:t>＜大阪開催の意義＞</a:t>
            </a:r>
            <a:endParaRPr lang="en-US" altLang="ja-JP" sz="1100" b="1"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lang="ja-JP" altLang="en-US" sz="1100" dirty="0" smtClean="0">
                <a:latin typeface="Meiryo UI" panose="020B0604030504040204" pitchFamily="50" charset="-128"/>
                <a:ea typeface="Meiryo UI" panose="020B0604030504040204" pitchFamily="50" charset="-128"/>
              </a:rPr>
              <a:t>世界に存在感をアピールし、大阪の都市格向上</a:t>
            </a:r>
            <a:endParaRPr lang="en-US" altLang="ja-JP" sz="1100"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lang="ja-JP" altLang="en-US" sz="1100" dirty="0" smtClean="0">
                <a:latin typeface="Meiryo UI" panose="020B0604030504040204" pitchFamily="50" charset="-128"/>
                <a:ea typeface="Meiryo UI" panose="020B0604030504040204" pitchFamily="50" charset="-128"/>
              </a:rPr>
              <a:t>万全な警備体制を構築し、安全・安心なまち大阪への契機</a:t>
            </a:r>
            <a:endParaRPr lang="en-US" altLang="ja-JP" sz="1100"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lang="en-US" altLang="ja-JP" sz="1100" dirty="0" smtClean="0">
                <a:latin typeface="Meiryo UI" panose="020B0604030504040204" pitchFamily="50" charset="-128"/>
                <a:ea typeface="Meiryo UI" panose="020B0604030504040204" pitchFamily="50" charset="-128"/>
              </a:rPr>
              <a:t>MICE</a:t>
            </a:r>
            <a:r>
              <a:rPr lang="ja-JP" altLang="en-US" sz="1100" dirty="0" smtClean="0">
                <a:latin typeface="Meiryo UI" panose="020B0604030504040204" pitchFamily="50" charset="-128"/>
                <a:ea typeface="Meiryo UI" panose="020B0604030504040204" pitchFamily="50" charset="-128"/>
              </a:rPr>
              <a:t>推進による大阪の経済活性化と魅力向上</a:t>
            </a:r>
            <a:endParaRPr lang="ja-JP" altLang="en-US" sz="1100" dirty="0">
              <a:latin typeface="Meiryo UI" panose="020B0604030504040204" pitchFamily="50" charset="-128"/>
              <a:ea typeface="Meiryo UI" panose="020B0604030504040204" pitchFamily="50" charset="-128"/>
            </a:endParaRPr>
          </a:p>
        </p:txBody>
      </p:sp>
      <p:pic>
        <p:nvPicPr>
          <p:cNvPr id="1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6984"/>
          <a:stretch/>
        </p:blipFill>
        <p:spPr bwMode="auto">
          <a:xfrm>
            <a:off x="2713700" y="1782872"/>
            <a:ext cx="1440000" cy="6874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6" name="テキスト ボックス 15"/>
          <p:cNvSpPr txBox="1"/>
          <p:nvPr/>
        </p:nvSpPr>
        <p:spPr>
          <a:xfrm>
            <a:off x="2672779" y="1533744"/>
            <a:ext cx="1649811" cy="246221"/>
          </a:xfrm>
          <a:prstGeom prst="rect">
            <a:avLst/>
          </a:prstGeom>
          <a:noFill/>
        </p:spPr>
        <p:txBody>
          <a:bodyPr wrap="none" rtlCol="0">
            <a:spAutoFit/>
          </a:bodyPr>
          <a:lstStyle/>
          <a:p>
            <a:r>
              <a:rPr kumimoji="1" lang="ja-JP" altLang="en-US" sz="1000" dirty="0" smtClean="0">
                <a:latin typeface="Meiryo UI" panose="020B0604030504040204" pitchFamily="50" charset="-128"/>
                <a:ea typeface="Meiryo UI" panose="020B0604030504040204" pitchFamily="50" charset="-128"/>
              </a:rPr>
              <a:t>会場予定のインテックス大阪</a:t>
            </a:r>
            <a:endParaRPr kumimoji="1" lang="ja-JP" altLang="en-US" sz="1000" dirty="0">
              <a:latin typeface="Meiryo UI" panose="020B0604030504040204" pitchFamily="50" charset="-128"/>
              <a:ea typeface="Meiryo UI" panose="020B0604030504040204" pitchFamily="50" charset="-128"/>
            </a:endParaRPr>
          </a:p>
        </p:txBody>
      </p:sp>
      <p:sp>
        <p:nvSpPr>
          <p:cNvPr id="17" name="正方形/長方形 16"/>
          <p:cNvSpPr/>
          <p:nvPr/>
        </p:nvSpPr>
        <p:spPr>
          <a:xfrm>
            <a:off x="4424379" y="2287736"/>
            <a:ext cx="1944000" cy="938719"/>
          </a:xfrm>
          <a:prstGeom prst="rect">
            <a:avLst/>
          </a:prstGeom>
        </p:spPr>
        <p:txBody>
          <a:bodyPr wrap="square">
            <a:spAutoFit/>
          </a:bodyPr>
          <a:lstStyle/>
          <a:p>
            <a:r>
              <a:rPr lang="ja-JP" altLang="en-US" sz="1100" dirty="0" smtClean="0">
                <a:latin typeface="Meiryo UI" panose="020B0604030504040204" pitchFamily="50" charset="-128"/>
                <a:ea typeface="Meiryo UI" panose="020B0604030504040204" pitchFamily="50" charset="-128"/>
              </a:rPr>
              <a:t>世界中</a:t>
            </a:r>
            <a:r>
              <a:rPr lang="ja-JP" altLang="en-US" sz="1100" dirty="0">
                <a:latin typeface="Meiryo UI" panose="020B0604030504040204" pitchFamily="50" charset="-128"/>
                <a:ea typeface="Meiryo UI" panose="020B0604030504040204" pitchFamily="50" charset="-128"/>
              </a:rPr>
              <a:t>から人・モノ・投資を呼び込み、経済成長のエンジン</a:t>
            </a:r>
            <a:r>
              <a:rPr lang="ja-JP" altLang="en-US" sz="1100" dirty="0" smtClean="0">
                <a:latin typeface="Meiryo UI" panose="020B0604030504040204" pitchFamily="50" charset="-128"/>
                <a:ea typeface="Meiryo UI" panose="020B0604030504040204" pitchFamily="50" charset="-128"/>
              </a:rPr>
              <a:t>となる</a:t>
            </a:r>
            <a:r>
              <a:rPr lang="ja-JP" altLang="en-US" sz="1100" dirty="0">
                <a:latin typeface="Meiryo UI" panose="020B0604030504040204" pitchFamily="50" charset="-128"/>
                <a:ea typeface="Meiryo UI" panose="020B0604030504040204" pitchFamily="50" charset="-128"/>
              </a:rPr>
              <a:t>ため、ビジネス客、ファミリーなど世界の幅広い層</a:t>
            </a:r>
            <a:r>
              <a:rPr lang="ja-JP" altLang="en-US" sz="1100" dirty="0" smtClean="0">
                <a:latin typeface="Meiryo UI" panose="020B0604030504040204" pitchFamily="50" charset="-128"/>
                <a:ea typeface="Meiryo UI" panose="020B0604030504040204" pitchFamily="50" charset="-128"/>
              </a:rPr>
              <a:t>をターゲット</a:t>
            </a:r>
            <a:r>
              <a:rPr lang="ja-JP" altLang="en-US" sz="1100" dirty="0">
                <a:latin typeface="Meiryo UI" panose="020B0604030504040204" pitchFamily="50" charset="-128"/>
                <a:ea typeface="Meiryo UI" panose="020B0604030504040204" pitchFamily="50" charset="-128"/>
              </a:rPr>
              <a:t>とする「世界最高</a:t>
            </a:r>
            <a:r>
              <a:rPr lang="ja-JP" altLang="en-US" sz="1100" dirty="0" smtClean="0">
                <a:latin typeface="Meiryo UI" panose="020B0604030504040204" pitchFamily="50" charset="-128"/>
                <a:ea typeface="Meiryo UI" panose="020B0604030504040204" pitchFamily="50" charset="-128"/>
              </a:rPr>
              <a:t>水準」のＩＲ</a:t>
            </a:r>
            <a:endParaRPr lang="ja-JP" altLang="en-US" sz="1100" dirty="0">
              <a:latin typeface="Meiryo UI" panose="020B0604030504040204" pitchFamily="50" charset="-128"/>
              <a:ea typeface="Meiryo UI" panose="020B0604030504040204" pitchFamily="50" charset="-128"/>
            </a:endParaRPr>
          </a:p>
        </p:txBody>
      </p:sp>
      <p:sp>
        <p:nvSpPr>
          <p:cNvPr id="18" name="正方形/長方形 17"/>
          <p:cNvSpPr/>
          <p:nvPr/>
        </p:nvSpPr>
        <p:spPr>
          <a:xfrm>
            <a:off x="4390815" y="1859829"/>
            <a:ext cx="2029299" cy="14760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テキスト ボックス 18"/>
          <p:cNvSpPr txBox="1"/>
          <p:nvPr/>
        </p:nvSpPr>
        <p:spPr>
          <a:xfrm>
            <a:off x="4390815" y="1655858"/>
            <a:ext cx="2029299" cy="276999"/>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kumimoji="1" lang="ja-JP" altLang="en-US" sz="1200" b="1" dirty="0" smtClean="0">
                <a:latin typeface="Meiryo UI" panose="020B0604030504040204" pitchFamily="50" charset="-128"/>
                <a:ea typeface="Meiryo UI" panose="020B0604030504040204" pitchFamily="50" charset="-128"/>
              </a:rPr>
              <a:t>基本コンセプト</a:t>
            </a:r>
            <a:endParaRPr kumimoji="1" lang="ja-JP" altLang="en-US" sz="1200" b="1" dirty="0">
              <a:latin typeface="Meiryo UI" panose="020B0604030504040204" pitchFamily="50" charset="-128"/>
              <a:ea typeface="Meiryo UI" panose="020B0604030504040204" pitchFamily="50" charset="-128"/>
            </a:endParaRPr>
          </a:p>
        </p:txBody>
      </p:sp>
      <p:sp>
        <p:nvSpPr>
          <p:cNvPr id="20" name="正方形/長方形 19"/>
          <p:cNvSpPr/>
          <p:nvPr/>
        </p:nvSpPr>
        <p:spPr>
          <a:xfrm>
            <a:off x="4447773" y="1984770"/>
            <a:ext cx="1903085" cy="261610"/>
          </a:xfrm>
          <a:prstGeom prst="rect">
            <a:avLst/>
          </a:prstGeom>
        </p:spPr>
        <p:txBody>
          <a:bodyPr wrap="none">
            <a:spAutoFit/>
          </a:bodyPr>
          <a:lstStyle/>
          <a:p>
            <a:r>
              <a:rPr lang="en-US" altLang="ja-JP" sz="1100" b="1" dirty="0">
                <a:latin typeface="Meiryo UI" panose="020B0604030504040204" pitchFamily="50" charset="-128"/>
                <a:ea typeface="Meiryo UI" panose="020B0604030504040204" pitchFamily="50" charset="-128"/>
              </a:rPr>
              <a:t>【</a:t>
            </a:r>
            <a:r>
              <a:rPr lang="ja-JP" altLang="en-US" sz="1100" b="1" dirty="0">
                <a:latin typeface="Meiryo UI" panose="020B0604030504040204" pitchFamily="50" charset="-128"/>
                <a:ea typeface="Meiryo UI" panose="020B0604030504040204" pitchFamily="50" charset="-128"/>
              </a:rPr>
              <a:t>世界最高水準の成長型</a:t>
            </a:r>
            <a:r>
              <a:rPr lang="en-US" altLang="ja-JP" sz="1100" b="1" dirty="0">
                <a:latin typeface="Meiryo UI" panose="020B0604030504040204" pitchFamily="50" charset="-128"/>
                <a:ea typeface="Meiryo UI" panose="020B0604030504040204" pitchFamily="50" charset="-128"/>
              </a:rPr>
              <a:t>IR】</a:t>
            </a:r>
          </a:p>
        </p:txBody>
      </p:sp>
      <p:graphicFrame>
        <p:nvGraphicFramePr>
          <p:cNvPr id="22" name="表 21"/>
          <p:cNvGraphicFramePr>
            <a:graphicFrameLocks noGrp="1"/>
          </p:cNvGraphicFramePr>
          <p:nvPr>
            <p:extLst/>
          </p:nvPr>
        </p:nvGraphicFramePr>
        <p:xfrm>
          <a:off x="6520079" y="2667694"/>
          <a:ext cx="2436178" cy="464040"/>
        </p:xfrm>
        <a:graphic>
          <a:graphicData uri="http://schemas.openxmlformats.org/drawingml/2006/table">
            <a:tbl>
              <a:tblPr firstRow="1" bandRow="1">
                <a:tableStyleId>{5940675A-B579-460E-94D1-54222C63F5DA}</a:tableStyleId>
              </a:tblPr>
              <a:tblGrid>
                <a:gridCol w="802005">
                  <a:extLst>
                    <a:ext uri="{9D8B030D-6E8A-4147-A177-3AD203B41FA5}">
                      <a16:colId xmlns:a16="http://schemas.microsoft.com/office/drawing/2014/main" val="20000"/>
                    </a:ext>
                  </a:extLst>
                </a:gridCol>
                <a:gridCol w="871855">
                  <a:extLst>
                    <a:ext uri="{9D8B030D-6E8A-4147-A177-3AD203B41FA5}">
                      <a16:colId xmlns:a16="http://schemas.microsoft.com/office/drawing/2014/main" val="20001"/>
                    </a:ext>
                  </a:extLst>
                </a:gridCol>
                <a:gridCol w="762318">
                  <a:extLst>
                    <a:ext uri="{9D8B030D-6E8A-4147-A177-3AD203B41FA5}">
                      <a16:colId xmlns:a16="http://schemas.microsoft.com/office/drawing/2014/main" val="20002"/>
                    </a:ext>
                  </a:extLst>
                </a:gridCol>
              </a:tblGrid>
              <a:tr h="129144">
                <a:tc>
                  <a:txBody>
                    <a:bodyPr/>
                    <a:lstStyle/>
                    <a:p>
                      <a:endParaRPr kumimoji="1" lang="ja-JP" altLang="en-US" sz="1050" dirty="0">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tc>
                  <a:txBody>
                    <a:bodyPr/>
                    <a:lstStyle/>
                    <a:p>
                      <a:pPr algn="ctr"/>
                      <a:r>
                        <a:rPr kumimoji="1" lang="ja-JP" altLang="en-US" sz="900" dirty="0" smtClean="0">
                          <a:latin typeface="Meiryo UI" panose="020B0604030504040204" pitchFamily="50" charset="-128"/>
                          <a:ea typeface="Meiryo UI" panose="020B0604030504040204" pitchFamily="50" charset="-128"/>
                        </a:rPr>
                        <a:t>経済波及効果</a:t>
                      </a:r>
                      <a:endParaRPr kumimoji="1" lang="ja-JP" altLang="en-US" sz="900" dirty="0">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tc>
                  <a:txBody>
                    <a:bodyPr/>
                    <a:lstStyle/>
                    <a:p>
                      <a:pPr algn="ctr"/>
                      <a:r>
                        <a:rPr kumimoji="1" lang="ja-JP" altLang="en-US" sz="1050" dirty="0" smtClean="0">
                          <a:latin typeface="Meiryo UI" panose="020B0604030504040204" pitchFamily="50" charset="-128"/>
                          <a:ea typeface="Meiryo UI" panose="020B0604030504040204" pitchFamily="50" charset="-128"/>
                        </a:rPr>
                        <a:t>雇用創出</a:t>
                      </a:r>
                      <a:endParaRPr kumimoji="1" lang="ja-JP" altLang="en-US" sz="1050" dirty="0">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extLst>
                  <a:ext uri="{0D108BD9-81ED-4DB2-BD59-A6C34878D82A}">
                    <a16:rowId xmlns:a16="http://schemas.microsoft.com/office/drawing/2014/main" val="10000"/>
                  </a:ext>
                </a:extLst>
              </a:tr>
              <a:tr h="129144">
                <a:tc>
                  <a:txBody>
                    <a:bodyPr/>
                    <a:lstStyle/>
                    <a:p>
                      <a:r>
                        <a:rPr kumimoji="1" lang="ja-JP" altLang="en-US" sz="1050" dirty="0" smtClean="0">
                          <a:latin typeface="Meiryo UI" panose="020B0604030504040204" pitchFamily="50" charset="-128"/>
                          <a:ea typeface="Meiryo UI" panose="020B0604030504040204" pitchFamily="50" charset="-128"/>
                        </a:rPr>
                        <a:t>運営</a:t>
                      </a:r>
                      <a:r>
                        <a:rPr kumimoji="1" lang="ja-JP" altLang="en-US" sz="1000" dirty="0" smtClean="0">
                          <a:latin typeface="Meiryo UI" panose="020B0604030504040204" pitchFamily="50" charset="-128"/>
                          <a:ea typeface="Meiryo UI" panose="020B0604030504040204" pitchFamily="50" charset="-128"/>
                        </a:rPr>
                        <a:t>（年</a:t>
                      </a:r>
                      <a:r>
                        <a:rPr kumimoji="1" lang="en-US" altLang="ja-JP" sz="1000" dirty="0" smtClean="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tc>
                  <a:txBody>
                    <a:bodyPr/>
                    <a:lstStyle/>
                    <a:p>
                      <a:pPr algn="r"/>
                      <a:r>
                        <a:rPr kumimoji="1" lang="en-US" altLang="ja-JP" sz="1050" b="1" dirty="0" smtClean="0">
                          <a:latin typeface="Meiryo UI" panose="020B0604030504040204" pitchFamily="50" charset="-128"/>
                          <a:ea typeface="Meiryo UI" panose="020B0604030504040204" pitchFamily="50" charset="-128"/>
                        </a:rPr>
                        <a:t>6,900</a:t>
                      </a:r>
                      <a:r>
                        <a:rPr kumimoji="1" lang="ja-JP" altLang="en-US" sz="1050" b="1" dirty="0" smtClean="0">
                          <a:latin typeface="Meiryo UI" panose="020B0604030504040204" pitchFamily="50" charset="-128"/>
                          <a:ea typeface="Meiryo UI" panose="020B0604030504040204" pitchFamily="50" charset="-128"/>
                        </a:rPr>
                        <a:t>億円</a:t>
                      </a:r>
                      <a:endParaRPr kumimoji="1" lang="ja-JP" altLang="en-US" sz="1050" b="1" dirty="0">
                        <a:latin typeface="Meiryo UI" panose="020B0604030504040204" pitchFamily="50" charset="-128"/>
                        <a:ea typeface="Meiryo UI" panose="020B0604030504040204" pitchFamily="50" charset="-128"/>
                      </a:endParaRPr>
                    </a:p>
                  </a:txBody>
                  <a:tcPr marT="36000" marB="36000"/>
                </a:tc>
                <a:tc>
                  <a:txBody>
                    <a:bodyPr/>
                    <a:lstStyle/>
                    <a:p>
                      <a:pPr algn="r"/>
                      <a:r>
                        <a:rPr kumimoji="1" lang="en-US" altLang="ja-JP" sz="1050" b="1" dirty="0" smtClean="0">
                          <a:latin typeface="Meiryo UI" panose="020B0604030504040204" pitchFamily="50" charset="-128"/>
                          <a:ea typeface="Meiryo UI" panose="020B0604030504040204" pitchFamily="50" charset="-128"/>
                        </a:rPr>
                        <a:t>8.3</a:t>
                      </a:r>
                      <a:r>
                        <a:rPr kumimoji="1" lang="ja-JP" altLang="en-US" sz="1050" b="1" dirty="0" smtClean="0">
                          <a:latin typeface="Meiryo UI" panose="020B0604030504040204" pitchFamily="50" charset="-128"/>
                          <a:ea typeface="Meiryo UI" panose="020B0604030504040204" pitchFamily="50" charset="-128"/>
                        </a:rPr>
                        <a:t>万人</a:t>
                      </a:r>
                      <a:endParaRPr kumimoji="1" lang="ja-JP" altLang="en-US" sz="1050" b="1" dirty="0">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2"/>
                  </a:ext>
                </a:extLst>
              </a:tr>
            </a:tbl>
          </a:graphicData>
        </a:graphic>
      </p:graphicFrame>
      <p:sp>
        <p:nvSpPr>
          <p:cNvPr id="23" name="テキスト ボックス 22"/>
          <p:cNvSpPr txBox="1"/>
          <p:nvPr/>
        </p:nvSpPr>
        <p:spPr>
          <a:xfrm>
            <a:off x="6443580" y="2407770"/>
            <a:ext cx="1260281" cy="261610"/>
          </a:xfrm>
          <a:prstGeom prst="rect">
            <a:avLst/>
          </a:prstGeom>
          <a:noFill/>
        </p:spPr>
        <p:txBody>
          <a:bodyPr wrap="none" rtlCol="0">
            <a:spAutoFit/>
          </a:bodyPr>
          <a:lstStyle/>
          <a:p>
            <a:r>
              <a:rPr lang="ja-JP" altLang="en-US" sz="1100" dirty="0" smtClean="0">
                <a:latin typeface="Meiryo UI" panose="020B0604030504040204" pitchFamily="50" charset="-128"/>
                <a:ea typeface="Meiryo UI" panose="020B0604030504040204" pitchFamily="50" charset="-128"/>
              </a:rPr>
              <a:t>■期待される</a:t>
            </a:r>
            <a:r>
              <a:rPr lang="ja-JP" altLang="en-US" sz="1100" dirty="0">
                <a:latin typeface="Meiryo UI" panose="020B0604030504040204" pitchFamily="50" charset="-128"/>
                <a:ea typeface="Meiryo UI" panose="020B0604030504040204" pitchFamily="50" charset="-128"/>
              </a:rPr>
              <a:t>効果</a:t>
            </a:r>
            <a:endParaRPr kumimoji="1" lang="ja-JP" altLang="en-US" sz="1100" dirty="0">
              <a:latin typeface="Meiryo UI" panose="020B0604030504040204" pitchFamily="50" charset="-128"/>
              <a:ea typeface="Meiryo UI" panose="020B0604030504040204" pitchFamily="50" charset="-128"/>
            </a:endParaRPr>
          </a:p>
        </p:txBody>
      </p:sp>
      <p:pic>
        <p:nvPicPr>
          <p:cNvPr id="31" name="図 30"/>
          <p:cNvPicPr>
            <a:picLocks noChangeAspect="1"/>
          </p:cNvPicPr>
          <p:nvPr/>
        </p:nvPicPr>
        <p:blipFill rotWithShape="1">
          <a:blip r:embed="rId3"/>
          <a:srcRect l="55352" t="52192" r="6197" b="18748"/>
          <a:stretch/>
        </p:blipFill>
        <p:spPr>
          <a:xfrm>
            <a:off x="7082888" y="1577669"/>
            <a:ext cx="1818533" cy="772710"/>
          </a:xfrm>
          <a:prstGeom prst="rect">
            <a:avLst/>
          </a:prstGeom>
        </p:spPr>
      </p:pic>
      <p:sp>
        <p:nvSpPr>
          <p:cNvPr id="32" name="正方形/長方形 31"/>
          <p:cNvSpPr/>
          <p:nvPr/>
        </p:nvSpPr>
        <p:spPr>
          <a:xfrm>
            <a:off x="7701018" y="2314747"/>
            <a:ext cx="1319592" cy="230832"/>
          </a:xfrm>
          <a:prstGeom prst="rect">
            <a:avLst/>
          </a:prstGeom>
        </p:spPr>
        <p:txBody>
          <a:bodyPr wrap="none">
            <a:spAutoFit/>
          </a:bodyPr>
          <a:lstStyle/>
          <a:p>
            <a:r>
              <a:rPr lang="ja-JP" altLang="en-US" sz="900" dirty="0" smtClean="0">
                <a:latin typeface="Meiryo UI" panose="020B0604030504040204" pitchFamily="50" charset="-128"/>
                <a:ea typeface="Meiryo UI" panose="020B0604030504040204" pitchFamily="50" charset="-128"/>
              </a:rPr>
              <a:t>「夢</a:t>
            </a:r>
            <a:r>
              <a:rPr lang="ja-JP" altLang="en-US" sz="900" dirty="0">
                <a:latin typeface="Meiryo UI" panose="020B0604030504040204" pitchFamily="50" charset="-128"/>
                <a:ea typeface="Meiryo UI" panose="020B0604030504040204" pitchFamily="50" charset="-128"/>
              </a:rPr>
              <a:t>洲まちづくり</a:t>
            </a:r>
            <a:r>
              <a:rPr lang="ja-JP" altLang="en-US" sz="900" dirty="0" smtClean="0">
                <a:latin typeface="Meiryo UI" panose="020B0604030504040204" pitchFamily="50" charset="-128"/>
                <a:ea typeface="Meiryo UI" panose="020B0604030504040204" pitchFamily="50" charset="-128"/>
              </a:rPr>
              <a:t>構想」より</a:t>
            </a:r>
            <a:endParaRPr lang="ja-JP" altLang="en-US" sz="900" dirty="0">
              <a:latin typeface="Meiryo UI" panose="020B0604030504040204" pitchFamily="50" charset="-128"/>
              <a:ea typeface="Meiryo UI" panose="020B0604030504040204" pitchFamily="50" charset="-128"/>
            </a:endParaRPr>
          </a:p>
        </p:txBody>
      </p:sp>
      <p:pic>
        <p:nvPicPr>
          <p:cNvPr id="33" name="Picture 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5042" t="7883" r="8311" b="7476"/>
          <a:stretch/>
        </p:blipFill>
        <p:spPr bwMode="auto">
          <a:xfrm>
            <a:off x="3211363" y="4671014"/>
            <a:ext cx="1068115" cy="784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4" name="正方形/長方形 33"/>
          <p:cNvSpPr/>
          <p:nvPr/>
        </p:nvSpPr>
        <p:spPr>
          <a:xfrm>
            <a:off x="3093337" y="4433682"/>
            <a:ext cx="1184940" cy="230832"/>
          </a:xfrm>
          <a:prstGeom prst="rect">
            <a:avLst/>
          </a:prstGeom>
        </p:spPr>
        <p:txBody>
          <a:bodyPr wrap="none">
            <a:spAutoFit/>
          </a:bodyPr>
          <a:lstStyle/>
          <a:p>
            <a:r>
              <a:rPr lang="ja-JP" altLang="en-US" sz="900" dirty="0" smtClean="0">
                <a:latin typeface="Meiryo UI" panose="020B0604030504040204" pitchFamily="50" charset="-128"/>
                <a:ea typeface="Meiryo UI" panose="020B0604030504040204" pitchFamily="50" charset="-128"/>
              </a:rPr>
              <a:t>会場予定地　「夢洲」</a:t>
            </a:r>
            <a:endParaRPr lang="ja-JP" altLang="en-US" sz="900" dirty="0">
              <a:latin typeface="Meiryo UI" panose="020B0604030504040204" pitchFamily="50" charset="-128"/>
              <a:ea typeface="Meiryo UI" panose="020B0604030504040204" pitchFamily="50" charset="-128"/>
            </a:endParaRPr>
          </a:p>
        </p:txBody>
      </p:sp>
      <p:sp>
        <p:nvSpPr>
          <p:cNvPr id="36" name="正方形/長方形 35"/>
          <p:cNvSpPr/>
          <p:nvPr/>
        </p:nvSpPr>
        <p:spPr>
          <a:xfrm>
            <a:off x="221491" y="4504200"/>
            <a:ext cx="2680736" cy="923330"/>
          </a:xfrm>
          <a:prstGeom prst="rect">
            <a:avLst/>
          </a:prstGeom>
        </p:spPr>
        <p:txBody>
          <a:bodyPr wrap="square">
            <a:spAutoFit/>
          </a:bodyPr>
          <a:lstStyle/>
          <a:p>
            <a:endParaRPr lang="en-US" altLang="ja-JP" sz="60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日程：</a:t>
            </a:r>
            <a:r>
              <a:rPr lang="en-US" altLang="ja-JP" sz="1200" dirty="0" smtClean="0">
                <a:latin typeface="Meiryo UI" panose="020B0604030504040204" pitchFamily="50" charset="-128"/>
                <a:ea typeface="Meiryo UI" panose="020B0604030504040204" pitchFamily="50" charset="-128"/>
              </a:rPr>
              <a:t>2025</a:t>
            </a:r>
            <a:r>
              <a:rPr lang="ja-JP" altLang="en-US" sz="1200" dirty="0" smtClean="0">
                <a:latin typeface="Meiryo UI" panose="020B0604030504040204" pitchFamily="50" charset="-128"/>
                <a:ea typeface="Meiryo UI" panose="020B0604030504040204" pitchFamily="50" charset="-128"/>
              </a:rPr>
              <a:t>年</a:t>
            </a:r>
            <a:r>
              <a:rPr lang="en-US" altLang="ja-JP" sz="1200" dirty="0">
                <a:latin typeface="Meiryo UI" panose="020B0604030504040204" pitchFamily="50" charset="-128"/>
                <a:ea typeface="Meiryo UI" panose="020B0604030504040204" pitchFamily="50" charset="-128"/>
              </a:rPr>
              <a:t>5</a:t>
            </a:r>
            <a:r>
              <a:rPr lang="ja-JP" altLang="en-US" sz="1200" dirty="0" smtClean="0">
                <a:latin typeface="Meiryo UI" panose="020B0604030504040204" pitchFamily="50" charset="-128"/>
                <a:ea typeface="Meiryo UI" panose="020B0604030504040204" pitchFamily="50" charset="-128"/>
              </a:rPr>
              <a:t>月</a:t>
            </a:r>
            <a:r>
              <a:rPr lang="en-US" altLang="ja-JP" sz="1200" dirty="0">
                <a:latin typeface="Meiryo UI" panose="020B0604030504040204" pitchFamily="50" charset="-128"/>
                <a:ea typeface="Meiryo UI" panose="020B0604030504040204" pitchFamily="50" charset="-128"/>
              </a:rPr>
              <a:t>3</a:t>
            </a:r>
            <a:r>
              <a:rPr lang="ja-JP" altLang="en-US" sz="1200" dirty="0" smtClean="0">
                <a:latin typeface="Meiryo UI" panose="020B0604030504040204" pitchFamily="50" charset="-128"/>
                <a:ea typeface="Meiryo UI" panose="020B0604030504040204" pitchFamily="50" charset="-128"/>
              </a:rPr>
              <a:t>日</a:t>
            </a:r>
            <a:endParaRPr lang="en-US" altLang="ja-JP" sz="1200" dirty="0" smtClean="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　</a:t>
            </a:r>
            <a:r>
              <a:rPr lang="ja-JP" altLang="en-US" sz="1200" dirty="0" smtClean="0">
                <a:latin typeface="Meiryo UI" panose="020B0604030504040204" pitchFamily="50" charset="-128"/>
                <a:ea typeface="Meiryo UI" panose="020B0604030504040204" pitchFamily="50" charset="-128"/>
              </a:rPr>
              <a:t>　　　　　　　～</a:t>
            </a:r>
            <a:r>
              <a:rPr lang="en-US" altLang="ja-JP" sz="1200" dirty="0" smtClean="0">
                <a:latin typeface="Meiryo UI" panose="020B0604030504040204" pitchFamily="50" charset="-128"/>
                <a:ea typeface="Meiryo UI" panose="020B0604030504040204" pitchFamily="50" charset="-128"/>
              </a:rPr>
              <a:t>11</a:t>
            </a:r>
            <a:r>
              <a:rPr lang="ja-JP" altLang="en-US" sz="1200" dirty="0" smtClean="0">
                <a:latin typeface="Meiryo UI" panose="020B0604030504040204" pitchFamily="50" charset="-128"/>
                <a:ea typeface="Meiryo UI" panose="020B0604030504040204" pitchFamily="50" charset="-128"/>
              </a:rPr>
              <a:t>月</a:t>
            </a:r>
            <a:r>
              <a:rPr lang="en-US" altLang="ja-JP" sz="1200" dirty="0" smtClean="0">
                <a:latin typeface="Meiryo UI" panose="020B0604030504040204" pitchFamily="50" charset="-128"/>
                <a:ea typeface="Meiryo UI" panose="020B0604030504040204" pitchFamily="50" charset="-128"/>
              </a:rPr>
              <a:t>3</a:t>
            </a:r>
            <a:r>
              <a:rPr lang="ja-JP" altLang="en-US" sz="1200" dirty="0" smtClean="0">
                <a:latin typeface="Meiryo UI" panose="020B0604030504040204" pitchFamily="50" charset="-128"/>
                <a:ea typeface="Meiryo UI" panose="020B0604030504040204" pitchFamily="50" charset="-128"/>
              </a:rPr>
              <a:t>日</a:t>
            </a:r>
            <a:r>
              <a:rPr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185</a:t>
            </a:r>
            <a:r>
              <a:rPr lang="ja-JP" altLang="en-US" sz="1050" dirty="0" smtClean="0">
                <a:latin typeface="Meiryo UI" panose="020B0604030504040204" pitchFamily="50" charset="-128"/>
                <a:ea typeface="Meiryo UI" panose="020B0604030504040204" pitchFamily="50" charset="-128"/>
              </a:rPr>
              <a:t>日間＞</a:t>
            </a:r>
            <a:endParaRPr lang="en-US" altLang="ja-JP" sz="105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会場：夢洲（此花区）</a:t>
            </a:r>
            <a:endParaRPr lang="en-US" altLang="ja-JP" sz="120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来場者見込：</a:t>
            </a:r>
            <a:r>
              <a:rPr lang="en-US" altLang="ja-JP" sz="1200" b="1" dirty="0" smtClean="0">
                <a:latin typeface="Meiryo UI" panose="020B0604030504040204" pitchFamily="50" charset="-128"/>
                <a:ea typeface="Meiryo UI" panose="020B0604030504040204" pitchFamily="50" charset="-128"/>
              </a:rPr>
              <a:t>2800</a:t>
            </a:r>
            <a:r>
              <a:rPr lang="ja-JP" altLang="en-US" sz="1200" b="1" dirty="0" smtClean="0">
                <a:latin typeface="Meiryo UI" panose="020B0604030504040204" pitchFamily="50" charset="-128"/>
                <a:ea typeface="Meiryo UI" panose="020B0604030504040204" pitchFamily="50" charset="-128"/>
              </a:rPr>
              <a:t>万人</a:t>
            </a:r>
            <a:endParaRPr lang="en-US" altLang="ja-JP" sz="1600" dirty="0">
              <a:latin typeface="Meiryo UI" panose="020B0604030504040204" pitchFamily="50" charset="-128"/>
              <a:ea typeface="Meiryo UI" panose="020B0604030504040204" pitchFamily="50" charset="-128"/>
            </a:endParaRPr>
          </a:p>
        </p:txBody>
      </p:sp>
      <p:sp>
        <p:nvSpPr>
          <p:cNvPr id="37" name="大かっこ 36"/>
          <p:cNvSpPr/>
          <p:nvPr/>
        </p:nvSpPr>
        <p:spPr>
          <a:xfrm>
            <a:off x="141997" y="2550390"/>
            <a:ext cx="3734543" cy="797758"/>
          </a:xfrm>
          <a:prstGeom prst="bracketPair">
            <a:avLst>
              <a:gd name="adj" fmla="val 10209"/>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9" name="テキスト ボックス 38"/>
          <p:cNvSpPr txBox="1"/>
          <p:nvPr/>
        </p:nvSpPr>
        <p:spPr>
          <a:xfrm>
            <a:off x="249278" y="5725191"/>
            <a:ext cx="4390795" cy="1061829"/>
          </a:xfrm>
          <a:prstGeom prst="rect">
            <a:avLst/>
          </a:prstGeom>
          <a:noFill/>
        </p:spPr>
        <p:txBody>
          <a:bodyPr wrap="square" rtlCol="0">
            <a:spAutoFit/>
          </a:bodyPr>
          <a:lstStyle/>
          <a:p>
            <a:r>
              <a:rPr lang="ja-JP" altLang="en-US" sz="1050" b="1" dirty="0">
                <a:latin typeface="Meiryo UI" panose="020B0604030504040204" pitchFamily="50" charset="-128"/>
                <a:ea typeface="Meiryo UI" panose="020B0604030504040204" pitchFamily="50" charset="-128"/>
              </a:rPr>
              <a:t>＜</a:t>
            </a:r>
            <a:r>
              <a:rPr kumimoji="1" lang="ja-JP" altLang="en-US" sz="1050" b="1" dirty="0" smtClean="0">
                <a:latin typeface="Meiryo UI" panose="020B0604030504040204" pitchFamily="50" charset="-128"/>
                <a:ea typeface="Meiryo UI" panose="020B0604030504040204" pitchFamily="50" charset="-128"/>
              </a:rPr>
              <a:t>大阪・関西にとっての開催意義＞</a:t>
            </a:r>
            <a:endParaRPr kumimoji="1" lang="en-US" altLang="ja-JP" sz="1050" b="1" dirty="0" smtClean="0">
              <a:latin typeface="Meiryo UI" panose="020B0604030504040204" pitchFamily="50" charset="-128"/>
              <a:ea typeface="Meiryo UI" panose="020B0604030504040204" pitchFamily="50" charset="-128"/>
            </a:endParaRPr>
          </a:p>
          <a:p>
            <a:pPr marL="285750" indent="-285750">
              <a:buFont typeface="+mj-lt"/>
              <a:buAutoNum type="romanUcPeriod"/>
            </a:pPr>
            <a:r>
              <a:rPr kumimoji="1" lang="ja-JP" altLang="en-US" sz="1050" dirty="0" smtClean="0">
                <a:latin typeface="Meiryo UI" panose="020B0604030504040204" pitchFamily="50" charset="-128"/>
                <a:ea typeface="Meiryo UI" panose="020B0604030504040204" pitchFamily="50" charset="-128"/>
              </a:rPr>
              <a:t>地域の持続可能な成長の起爆剤</a:t>
            </a:r>
            <a:endParaRPr kumimoji="1" lang="en-US" altLang="ja-JP" sz="1050" dirty="0" smtClean="0">
              <a:latin typeface="Meiryo UI" panose="020B0604030504040204" pitchFamily="50" charset="-128"/>
              <a:ea typeface="Meiryo UI" panose="020B0604030504040204" pitchFamily="50" charset="-128"/>
            </a:endParaRPr>
          </a:p>
          <a:p>
            <a:pPr marL="285750" indent="-285750">
              <a:buFont typeface="+mj-lt"/>
              <a:buAutoNum type="romanUcPeriod"/>
            </a:pPr>
            <a:r>
              <a:rPr lang="ja-JP" altLang="en-US" sz="1050" dirty="0" smtClean="0">
                <a:latin typeface="Meiryo UI" panose="020B0604030504040204" pitchFamily="50" charset="-128"/>
                <a:ea typeface="Meiryo UI" panose="020B0604030504040204" pitchFamily="50" charset="-128"/>
              </a:rPr>
              <a:t>世界</a:t>
            </a:r>
            <a:r>
              <a:rPr lang="ja-JP" altLang="en-US" sz="1050" dirty="0">
                <a:latin typeface="Meiryo UI" panose="020B0604030504040204" pitchFamily="50" charset="-128"/>
                <a:ea typeface="Meiryo UI" panose="020B0604030504040204" pitchFamily="50" charset="-128"/>
              </a:rPr>
              <a:t>レベル</a:t>
            </a:r>
            <a:r>
              <a:rPr lang="ja-JP" altLang="en-US" sz="1050" dirty="0" smtClean="0">
                <a:latin typeface="Meiryo UI" panose="020B0604030504040204" pitchFamily="50" charset="-128"/>
                <a:ea typeface="Meiryo UI" panose="020B0604030504040204" pitchFamily="50" charset="-128"/>
              </a:rPr>
              <a:t>のライフサイエンスやバイオメディカル分野の強みを活かす機会</a:t>
            </a:r>
            <a:endParaRPr lang="en-US" altLang="ja-JP" sz="1050" dirty="0" smtClean="0">
              <a:latin typeface="Meiryo UI" panose="020B0604030504040204" pitchFamily="50" charset="-128"/>
              <a:ea typeface="Meiryo UI" panose="020B0604030504040204" pitchFamily="50" charset="-128"/>
            </a:endParaRPr>
          </a:p>
          <a:p>
            <a:pPr marL="285750" indent="-285750">
              <a:buFont typeface="+mj-lt"/>
              <a:buAutoNum type="romanUcPeriod"/>
            </a:pPr>
            <a:r>
              <a:rPr kumimoji="1" lang="ja-JP" altLang="en-US" sz="1050" dirty="0">
                <a:latin typeface="Meiryo UI" panose="020B0604030504040204" pitchFamily="50" charset="-128"/>
                <a:ea typeface="Meiryo UI" panose="020B0604030504040204" pitchFamily="50" charset="-128"/>
              </a:rPr>
              <a:t>世界</a:t>
            </a:r>
            <a:r>
              <a:rPr kumimoji="1" lang="ja-JP" altLang="en-US" sz="1050" dirty="0" smtClean="0">
                <a:latin typeface="Meiryo UI" panose="020B0604030504040204" pitchFamily="50" charset="-128"/>
                <a:ea typeface="Meiryo UI" panose="020B0604030504040204" pitchFamily="50" charset="-128"/>
              </a:rPr>
              <a:t>における関西地域の認知度向上と地域経済活性化</a:t>
            </a:r>
            <a:endParaRPr kumimoji="1" lang="en-US" altLang="ja-JP" sz="1050" dirty="0" smtClean="0">
              <a:latin typeface="Meiryo UI" panose="020B0604030504040204" pitchFamily="50" charset="-128"/>
              <a:ea typeface="Meiryo UI" panose="020B0604030504040204" pitchFamily="50" charset="-128"/>
            </a:endParaRPr>
          </a:p>
          <a:p>
            <a:pPr marL="285750" indent="-285750">
              <a:buFont typeface="+mj-lt"/>
              <a:buAutoNum type="romanUcPeriod"/>
            </a:pPr>
            <a:r>
              <a:rPr lang="ja-JP" altLang="en-US" sz="1050" dirty="0" smtClean="0">
                <a:latin typeface="Meiryo UI" panose="020B0604030504040204" pitchFamily="50" charset="-128"/>
                <a:ea typeface="Meiryo UI" panose="020B0604030504040204" pitchFamily="50" charset="-128"/>
              </a:rPr>
              <a:t>地元起業家の万博参加を促進</a:t>
            </a:r>
            <a:endParaRPr kumimoji="1" lang="en-US" altLang="ja-JP" sz="1050" dirty="0" smtClean="0">
              <a:latin typeface="Meiryo UI" panose="020B0604030504040204" pitchFamily="50" charset="-128"/>
              <a:ea typeface="Meiryo UI" panose="020B0604030504040204" pitchFamily="50" charset="-128"/>
            </a:endParaRPr>
          </a:p>
          <a:p>
            <a:pPr marL="285750" indent="-285750">
              <a:buFont typeface="+mj-lt"/>
              <a:buAutoNum type="romanUcPeriod"/>
            </a:pPr>
            <a:r>
              <a:rPr lang="ja-JP" altLang="en-US" sz="1050" dirty="0" smtClean="0">
                <a:latin typeface="Meiryo UI" panose="020B0604030504040204" pitchFamily="50" charset="-128"/>
                <a:ea typeface="Meiryo UI" panose="020B0604030504040204" pitchFamily="50" charset="-128"/>
              </a:rPr>
              <a:t>異なる文化</a:t>
            </a:r>
            <a:r>
              <a:rPr lang="ja-JP" altLang="en-US" sz="1050" dirty="0">
                <a:latin typeface="Meiryo UI" panose="020B0604030504040204" pitchFamily="50" charset="-128"/>
                <a:ea typeface="Meiryo UI" panose="020B0604030504040204" pitchFamily="50" charset="-128"/>
              </a:rPr>
              <a:t>交流</a:t>
            </a:r>
            <a:r>
              <a:rPr lang="ja-JP" altLang="en-US" sz="1050" dirty="0" smtClean="0">
                <a:latin typeface="Meiryo UI" panose="020B0604030504040204" pitchFamily="50" charset="-128"/>
                <a:ea typeface="Meiryo UI" panose="020B0604030504040204" pitchFamily="50" charset="-128"/>
              </a:rPr>
              <a:t>を通じた歴史文化のさらなる醸成</a:t>
            </a:r>
            <a:endParaRPr kumimoji="1" lang="ja-JP" altLang="en-US" sz="1050" dirty="0">
              <a:latin typeface="Meiryo UI" panose="020B0604030504040204" pitchFamily="50" charset="-128"/>
              <a:ea typeface="Meiryo UI" panose="020B0604030504040204" pitchFamily="50" charset="-128"/>
            </a:endParaRPr>
          </a:p>
        </p:txBody>
      </p:sp>
      <p:sp>
        <p:nvSpPr>
          <p:cNvPr id="44" name="正方形/長方形 43"/>
          <p:cNvSpPr/>
          <p:nvPr/>
        </p:nvSpPr>
        <p:spPr>
          <a:xfrm>
            <a:off x="168501" y="3802615"/>
            <a:ext cx="8732919" cy="523220"/>
          </a:xfrm>
          <a:prstGeom prst="rect">
            <a:avLst/>
          </a:prstGeom>
        </p:spPr>
        <p:txBody>
          <a:bodyPr wrap="square">
            <a:spAutoFit/>
          </a:bodyPr>
          <a:lstStyle/>
          <a:p>
            <a:pPr marL="285750" indent="-285750">
              <a:buFont typeface="Wingdings" panose="05000000000000000000" pitchFamily="2" charset="2"/>
              <a:buChar char="n"/>
            </a:pPr>
            <a:r>
              <a:rPr lang="ja-JP" altLang="en-US" sz="1400" dirty="0">
                <a:latin typeface="Meiryo UI" panose="020B0604030504040204" pitchFamily="50" charset="-128"/>
                <a:ea typeface="Meiryo UI" panose="020B0604030504040204" pitchFamily="50" charset="-128"/>
              </a:rPr>
              <a:t>東京オリンピック・パラリンピックの後の成長の起爆剤。　大阪・関西の強みをいかし、健康・ライフサイエンス分野でのイノベーションを起こす。未来技術の「実証都市」をめざす。</a:t>
            </a:r>
          </a:p>
        </p:txBody>
      </p:sp>
      <p:sp>
        <p:nvSpPr>
          <p:cNvPr id="46" name="正方形/長方形 45"/>
          <p:cNvSpPr/>
          <p:nvPr/>
        </p:nvSpPr>
        <p:spPr>
          <a:xfrm>
            <a:off x="4640074" y="4318972"/>
            <a:ext cx="2066806" cy="276999"/>
          </a:xfrm>
          <a:prstGeom prst="rect">
            <a:avLst/>
          </a:prstGeom>
        </p:spPr>
        <p:txBody>
          <a:bodyPr wrap="square">
            <a:spAutoFit/>
          </a:bodyPr>
          <a:lstStyle/>
          <a:p>
            <a:r>
              <a:rPr lang="ja-JP" altLang="en-US" sz="1200" b="1" u="sng" dirty="0" smtClean="0">
                <a:latin typeface="Meiryo UI" panose="020B0604030504040204" pitchFamily="50" charset="-128"/>
                <a:ea typeface="Meiryo UI" panose="020B0604030504040204" pitchFamily="50" charset="-128"/>
              </a:rPr>
              <a:t>＜誘致のプロセス＞</a:t>
            </a:r>
            <a:endParaRPr lang="en-US" altLang="ja-JP" sz="1200" b="1" u="sng" dirty="0" smtClean="0">
              <a:latin typeface="Meiryo UI" panose="020B0604030504040204" pitchFamily="50" charset="-128"/>
              <a:ea typeface="Meiryo UI" panose="020B0604030504040204" pitchFamily="50" charset="-128"/>
            </a:endParaRPr>
          </a:p>
        </p:txBody>
      </p:sp>
      <p:sp>
        <p:nvSpPr>
          <p:cNvPr id="47" name="正方形/長方形 46"/>
          <p:cNvSpPr/>
          <p:nvPr/>
        </p:nvSpPr>
        <p:spPr>
          <a:xfrm>
            <a:off x="196398" y="5471149"/>
            <a:ext cx="1514319" cy="278333"/>
          </a:xfrm>
          <a:prstGeom prst="rect">
            <a:avLst/>
          </a:prstGeom>
        </p:spPr>
        <p:txBody>
          <a:bodyPr wrap="square">
            <a:spAutoFit/>
          </a:bodyPr>
          <a:lstStyle/>
          <a:p>
            <a:r>
              <a:rPr lang="ja-JP" altLang="en-US" sz="1200" b="1" u="sng" dirty="0">
                <a:latin typeface="Meiryo UI" panose="020B0604030504040204" pitchFamily="50" charset="-128"/>
                <a:ea typeface="Meiryo UI" panose="020B0604030504040204" pitchFamily="50" charset="-128"/>
              </a:rPr>
              <a:t>＜</a:t>
            </a:r>
            <a:r>
              <a:rPr lang="ja-JP" altLang="en-US" sz="1200" b="1" u="sng" dirty="0" smtClean="0">
                <a:latin typeface="Meiryo UI" panose="020B0604030504040204" pitchFamily="50" charset="-128"/>
                <a:ea typeface="Meiryo UI" panose="020B0604030504040204" pitchFamily="50" charset="-128"/>
              </a:rPr>
              <a:t>期待される効果＞</a:t>
            </a:r>
            <a:endParaRPr lang="en-US" altLang="ja-JP" sz="1200" b="1" u="sng" dirty="0" smtClean="0">
              <a:latin typeface="Meiryo UI" panose="020B0604030504040204" pitchFamily="50" charset="-128"/>
              <a:ea typeface="Meiryo UI" panose="020B0604030504040204" pitchFamily="50" charset="-128"/>
            </a:endParaRPr>
          </a:p>
        </p:txBody>
      </p:sp>
      <p:sp>
        <p:nvSpPr>
          <p:cNvPr id="48" name="正方形/長方形 47"/>
          <p:cNvSpPr/>
          <p:nvPr/>
        </p:nvSpPr>
        <p:spPr>
          <a:xfrm>
            <a:off x="168731" y="4318972"/>
            <a:ext cx="1107996" cy="276999"/>
          </a:xfrm>
          <a:prstGeom prst="rect">
            <a:avLst/>
          </a:prstGeom>
        </p:spPr>
        <p:txBody>
          <a:bodyPr wrap="none">
            <a:spAutoFit/>
          </a:bodyPr>
          <a:lstStyle/>
          <a:p>
            <a:r>
              <a:rPr lang="ja-JP" altLang="en-US" sz="1200" b="1" u="sng" dirty="0" smtClean="0">
                <a:latin typeface="Meiryo UI" panose="020B0604030504040204" pitchFamily="50" charset="-128"/>
                <a:ea typeface="Meiryo UI" panose="020B0604030504040204" pitchFamily="50" charset="-128"/>
              </a:rPr>
              <a:t>＜開催概要＞</a:t>
            </a:r>
            <a:endParaRPr lang="en-US" altLang="ja-JP" sz="1200" b="1" u="sng" dirty="0">
              <a:latin typeface="Meiryo UI" panose="020B0604030504040204" pitchFamily="50" charset="-128"/>
              <a:ea typeface="Meiryo UI" panose="020B0604030504040204" pitchFamily="50" charset="-128"/>
            </a:endParaRPr>
          </a:p>
        </p:txBody>
      </p:sp>
      <p:sp>
        <p:nvSpPr>
          <p:cNvPr id="35" name="角丸四角形 34"/>
          <p:cNvSpPr/>
          <p:nvPr/>
        </p:nvSpPr>
        <p:spPr>
          <a:xfrm>
            <a:off x="145769" y="79002"/>
            <a:ext cx="5649724"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１－</a:t>
            </a:r>
            <a:r>
              <a:rPr lang="ja-JP" altLang="en-US" b="1" dirty="0">
                <a:solidFill>
                  <a:schemeClr val="tx1"/>
                </a:solidFill>
                <a:latin typeface="Meiryo UI" panose="020B0604030504040204" pitchFamily="50" charset="-128"/>
                <a:ea typeface="Meiryo UI" panose="020B0604030504040204" pitchFamily="50" charset="-128"/>
              </a:rPr>
              <a:t>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成長戦略／ビッグプロジェクト</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2935805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線コネクタ 30"/>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テキスト ボックス 32"/>
          <p:cNvSpPr txBox="1"/>
          <p:nvPr/>
        </p:nvSpPr>
        <p:spPr>
          <a:xfrm>
            <a:off x="323896" y="725681"/>
            <a:ext cx="6383479"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■観光とグローバル化で大阪を活気づけるインバウンド戦略を推進</a:t>
            </a:r>
            <a:endParaRPr kumimoji="1" lang="en-US" altLang="ja-JP" b="1" dirty="0">
              <a:latin typeface="Meiryo UI" panose="020B0604030504040204" pitchFamily="50" charset="-128"/>
              <a:ea typeface="Meiryo UI" panose="020B0604030504040204" pitchFamily="50" charset="-128"/>
            </a:endParaRPr>
          </a:p>
        </p:txBody>
      </p:sp>
      <p:graphicFrame>
        <p:nvGraphicFramePr>
          <p:cNvPr id="40" name="グラフ 39">
            <a:extLst>
              <a:ext uri="{FF2B5EF4-FFF2-40B4-BE49-F238E27FC236}">
                <a16:creationId xmlns:a16="http://schemas.microsoft.com/office/drawing/2014/main" id="{7E66BCE1-64D7-461A-A4A4-2EA063A71904}"/>
              </a:ext>
            </a:extLst>
          </p:cNvPr>
          <p:cNvGraphicFramePr/>
          <p:nvPr>
            <p:extLst>
              <p:ext uri="{D42A27DB-BD31-4B8C-83A1-F6EECF244321}">
                <p14:modId xmlns:p14="http://schemas.microsoft.com/office/powerpoint/2010/main" val="3653242726"/>
              </p:ext>
            </p:extLst>
          </p:nvPr>
        </p:nvGraphicFramePr>
        <p:xfrm>
          <a:off x="285530" y="1884314"/>
          <a:ext cx="4093961" cy="2232000"/>
        </p:xfrm>
        <a:graphic>
          <a:graphicData uri="http://schemas.openxmlformats.org/drawingml/2006/chart">
            <c:chart xmlns:c="http://schemas.openxmlformats.org/drawingml/2006/chart" xmlns:r="http://schemas.openxmlformats.org/officeDocument/2006/relationships" r:id="rId3"/>
          </a:graphicData>
        </a:graphic>
      </p:graphicFrame>
      <p:sp>
        <p:nvSpPr>
          <p:cNvPr id="41" name="テキスト ボックス 40"/>
          <p:cNvSpPr txBox="1"/>
          <p:nvPr/>
        </p:nvSpPr>
        <p:spPr>
          <a:xfrm>
            <a:off x="563410" y="1456967"/>
            <a:ext cx="2137868" cy="276999"/>
          </a:xfrm>
          <a:prstGeom prst="rect">
            <a:avLst/>
          </a:prstGeom>
          <a:noFill/>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■インバウンド訪問率は全国一</a:t>
            </a:r>
            <a:endParaRPr kumimoji="1" lang="ja-JP" altLang="en-US" sz="1200" b="1" dirty="0">
              <a:latin typeface="Meiryo UI" panose="020B0604030504040204" pitchFamily="50" charset="-128"/>
              <a:ea typeface="Meiryo UI" panose="020B0604030504040204" pitchFamily="50" charset="-128"/>
            </a:endParaRPr>
          </a:p>
        </p:txBody>
      </p:sp>
      <p:sp>
        <p:nvSpPr>
          <p:cNvPr id="44" name="正方形/長方形 43"/>
          <p:cNvSpPr/>
          <p:nvPr/>
        </p:nvSpPr>
        <p:spPr>
          <a:xfrm>
            <a:off x="325796" y="3966448"/>
            <a:ext cx="2377574" cy="230832"/>
          </a:xfrm>
          <a:prstGeom prst="rect">
            <a:avLst/>
          </a:prstGeom>
        </p:spPr>
        <p:txBody>
          <a:bodyPr wrap="none">
            <a:spAutoFit/>
          </a:bodyPr>
          <a:lstStyle/>
          <a:p>
            <a:r>
              <a:rPr lang="ja-JP" altLang="en-US" sz="900" dirty="0">
                <a:latin typeface="Meiryo UI" panose="020B0604030504040204" pitchFamily="50" charset="-128"/>
                <a:ea typeface="Meiryo UI" panose="020B0604030504040204" pitchFamily="50" charset="-128"/>
              </a:rPr>
              <a:t>出典：</a:t>
            </a:r>
            <a:r>
              <a:rPr lang="zh-TW" altLang="en-US" sz="900" dirty="0">
                <a:latin typeface="Meiryo UI" panose="020B0604030504040204" pitchFamily="50" charset="-128"/>
                <a:ea typeface="Meiryo UI" panose="020B0604030504040204" pitchFamily="50" charset="-128"/>
              </a:rPr>
              <a:t>訪日外国人消費動向調査</a:t>
            </a:r>
            <a:r>
              <a:rPr lang="ja-JP" altLang="en-US" sz="900" dirty="0">
                <a:latin typeface="Meiryo UI" panose="020B0604030504040204" pitchFamily="50" charset="-128"/>
                <a:ea typeface="Meiryo UI" panose="020B0604030504040204" pitchFamily="50" charset="-128"/>
              </a:rPr>
              <a:t>（観光庁）</a:t>
            </a:r>
          </a:p>
        </p:txBody>
      </p:sp>
      <p:sp>
        <p:nvSpPr>
          <p:cNvPr id="45" name="テキスト ボックス 44"/>
          <p:cNvSpPr txBox="1"/>
          <p:nvPr/>
        </p:nvSpPr>
        <p:spPr>
          <a:xfrm>
            <a:off x="191274" y="1726856"/>
            <a:ext cx="492443" cy="215444"/>
          </a:xfrm>
          <a:prstGeom prst="rect">
            <a:avLst/>
          </a:prstGeom>
          <a:noFill/>
        </p:spPr>
        <p:txBody>
          <a:bodyPr wrap="none" rtlCol="0">
            <a:spAutoFit/>
          </a:bodyPr>
          <a:lstStyle/>
          <a:p>
            <a:r>
              <a:rPr kumimoji="1" lang="ja-JP" altLang="en-US" sz="800" dirty="0">
                <a:latin typeface="Meiryo UI" panose="020B0604030504040204" pitchFamily="50" charset="-128"/>
                <a:ea typeface="Meiryo UI" panose="020B0604030504040204" pitchFamily="50" charset="-128"/>
              </a:rPr>
              <a:t>（％）</a:t>
            </a:r>
          </a:p>
        </p:txBody>
      </p:sp>
      <p:sp>
        <p:nvSpPr>
          <p:cNvPr id="51" name="正方形/長方形 50"/>
          <p:cNvSpPr/>
          <p:nvPr/>
        </p:nvSpPr>
        <p:spPr>
          <a:xfrm>
            <a:off x="228360" y="1141189"/>
            <a:ext cx="4600940" cy="307777"/>
          </a:xfrm>
          <a:prstGeom prst="rect">
            <a:avLst/>
          </a:prstGeom>
          <a:solidFill>
            <a:schemeClr val="accent4">
              <a:lumMod val="40000"/>
              <a:lumOff val="60000"/>
            </a:schemeClr>
          </a:solidFill>
          <a:ln>
            <a:solidFill>
              <a:schemeClr val="accent2"/>
            </a:solidFill>
          </a:ln>
        </p:spPr>
        <p:txBody>
          <a:bodyPr wrap="none">
            <a:spAutoFit/>
          </a:bodyPr>
          <a:lstStyle/>
          <a:p>
            <a:r>
              <a:rPr lang="ja-JP" altLang="en-US" sz="1400" b="1" dirty="0" smtClean="0">
                <a:latin typeface="Meiryo UI" panose="020B0604030504040204" pitchFamily="50" charset="-128"/>
                <a:ea typeface="Meiryo UI" panose="020B0604030504040204" pitchFamily="50" charset="-128"/>
              </a:rPr>
              <a:t>１．大阪で急増するインバウンド　　　　　　　　　　　　　　　　　</a:t>
            </a:r>
            <a:endParaRPr lang="en-US" altLang="ja-JP" sz="1400" b="1" dirty="0">
              <a:latin typeface="Meiryo UI" panose="020B0604030504040204" pitchFamily="50" charset="-128"/>
              <a:ea typeface="Meiryo UI" panose="020B0604030504040204" pitchFamily="50" charset="-128"/>
            </a:endParaRPr>
          </a:p>
        </p:txBody>
      </p:sp>
      <p:sp>
        <p:nvSpPr>
          <p:cNvPr id="52" name="テキスト ボックス 51"/>
          <p:cNvSpPr txBox="1"/>
          <p:nvPr/>
        </p:nvSpPr>
        <p:spPr>
          <a:xfrm>
            <a:off x="623072" y="1786150"/>
            <a:ext cx="2300630"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cs typeface="Malgun Gothic Semilight" panose="020B0502040204020203" pitchFamily="50" charset="-128"/>
              </a:rPr>
              <a:t>＜外国人訪問率（上位３都府県＞</a:t>
            </a:r>
            <a:endParaRPr kumimoji="1" lang="ja-JP" altLang="en-US" sz="1100" b="1" dirty="0">
              <a:latin typeface="Meiryo UI" panose="020B0604030504040204" pitchFamily="50" charset="-128"/>
              <a:ea typeface="Meiryo UI" panose="020B0604030504040204" pitchFamily="50" charset="-128"/>
              <a:cs typeface="Malgun Gothic Semilight" panose="020B0502040204020203" pitchFamily="50" charset="-128"/>
            </a:endParaRPr>
          </a:p>
        </p:txBody>
      </p:sp>
      <p:sp>
        <p:nvSpPr>
          <p:cNvPr id="7" name="テキスト ボックス 6"/>
          <p:cNvSpPr txBox="1"/>
          <p:nvPr/>
        </p:nvSpPr>
        <p:spPr>
          <a:xfrm>
            <a:off x="1734298" y="2139866"/>
            <a:ext cx="588623" cy="253916"/>
          </a:xfrm>
          <a:prstGeom prst="rect">
            <a:avLst/>
          </a:prstGeom>
          <a:noFill/>
        </p:spPr>
        <p:txBody>
          <a:bodyPr wrap="none" rtlCol="0">
            <a:spAutoFit/>
          </a:bodyPr>
          <a:lstStyle/>
          <a:p>
            <a:r>
              <a:rPr kumimoji="1" lang="ja-JP" altLang="en-US" sz="1050" dirty="0" smtClean="0"/>
              <a:t>東京都</a:t>
            </a:r>
            <a:endParaRPr kumimoji="1" lang="ja-JP" altLang="en-US" sz="1050" dirty="0"/>
          </a:p>
        </p:txBody>
      </p:sp>
      <p:sp>
        <p:nvSpPr>
          <p:cNvPr id="53" name="テキスト ボックス 52"/>
          <p:cNvSpPr txBox="1"/>
          <p:nvPr/>
        </p:nvSpPr>
        <p:spPr>
          <a:xfrm>
            <a:off x="1646372" y="2519904"/>
            <a:ext cx="588623" cy="253916"/>
          </a:xfrm>
          <a:prstGeom prst="rect">
            <a:avLst/>
          </a:prstGeom>
          <a:noFill/>
        </p:spPr>
        <p:txBody>
          <a:bodyPr wrap="none" rtlCol="0">
            <a:spAutoFit/>
          </a:bodyPr>
          <a:lstStyle/>
          <a:p>
            <a:r>
              <a:rPr lang="ja-JP" altLang="en-US" sz="1050" dirty="0" smtClean="0"/>
              <a:t>大阪</a:t>
            </a:r>
            <a:r>
              <a:rPr lang="ja-JP" altLang="en-US" sz="1050" dirty="0"/>
              <a:t>府</a:t>
            </a:r>
            <a:endParaRPr kumimoji="1" lang="ja-JP" altLang="en-US" sz="1050" dirty="0"/>
          </a:p>
        </p:txBody>
      </p:sp>
      <p:sp>
        <p:nvSpPr>
          <p:cNvPr id="54" name="テキスト ボックス 53"/>
          <p:cNvSpPr txBox="1"/>
          <p:nvPr/>
        </p:nvSpPr>
        <p:spPr>
          <a:xfrm>
            <a:off x="1696470" y="3011151"/>
            <a:ext cx="588623" cy="253916"/>
          </a:xfrm>
          <a:prstGeom prst="rect">
            <a:avLst/>
          </a:prstGeom>
          <a:noFill/>
        </p:spPr>
        <p:txBody>
          <a:bodyPr wrap="none" rtlCol="0">
            <a:spAutoFit/>
          </a:bodyPr>
          <a:lstStyle/>
          <a:p>
            <a:r>
              <a:rPr lang="ja-JP" altLang="en-US" sz="1050" dirty="0"/>
              <a:t>千葉県</a:t>
            </a:r>
            <a:endParaRPr kumimoji="1" lang="ja-JP" altLang="en-US" sz="1050" dirty="0"/>
          </a:p>
        </p:txBody>
      </p:sp>
      <p:sp>
        <p:nvSpPr>
          <p:cNvPr id="74" name="正方形/長方形 73"/>
          <p:cNvSpPr/>
          <p:nvPr/>
        </p:nvSpPr>
        <p:spPr>
          <a:xfrm>
            <a:off x="5086026" y="1141189"/>
            <a:ext cx="3888000" cy="307777"/>
          </a:xfrm>
          <a:prstGeom prst="rect">
            <a:avLst/>
          </a:prstGeom>
          <a:solidFill>
            <a:schemeClr val="accent4">
              <a:lumMod val="40000"/>
              <a:lumOff val="60000"/>
            </a:schemeClr>
          </a:solidFill>
          <a:ln>
            <a:solidFill>
              <a:schemeClr val="accent2"/>
            </a:solidFill>
          </a:ln>
        </p:spPr>
        <p:txBody>
          <a:bodyPr wrap="none">
            <a:spAutoFit/>
          </a:bodyPr>
          <a:lstStyle/>
          <a:p>
            <a:r>
              <a:rPr lang="ja-JP" altLang="en-US" sz="1400" b="1" dirty="0">
                <a:latin typeface="Meiryo UI" panose="020B0604030504040204" pitchFamily="50" charset="-128"/>
                <a:ea typeface="Meiryo UI" panose="020B0604030504040204" pitchFamily="50" charset="-128"/>
              </a:rPr>
              <a:t>２</a:t>
            </a:r>
            <a:r>
              <a:rPr lang="ja-JP" altLang="en-US" sz="1400" b="1" dirty="0" smtClean="0">
                <a:latin typeface="Meiryo UI" panose="020B0604030504040204" pitchFamily="50" charset="-128"/>
                <a:ea typeface="Meiryo UI" panose="020B0604030504040204" pitchFamily="50" charset="-128"/>
              </a:rPr>
              <a:t>．大阪観光局事業の状況　　　　　　　　　　　　</a:t>
            </a:r>
            <a:endParaRPr lang="en-US" altLang="ja-JP" sz="1400" b="1" dirty="0">
              <a:latin typeface="Meiryo UI" panose="020B0604030504040204" pitchFamily="50" charset="-128"/>
              <a:ea typeface="Meiryo UI" panose="020B0604030504040204" pitchFamily="50" charset="-128"/>
            </a:endParaRPr>
          </a:p>
        </p:txBody>
      </p:sp>
      <p:sp>
        <p:nvSpPr>
          <p:cNvPr id="75" name="テキスト ボックス 74"/>
          <p:cNvSpPr txBox="1"/>
          <p:nvPr/>
        </p:nvSpPr>
        <p:spPr>
          <a:xfrm>
            <a:off x="5030065" y="1815729"/>
            <a:ext cx="2069797" cy="415498"/>
          </a:xfrm>
          <a:prstGeom prst="rect">
            <a:avLst/>
          </a:prstGeom>
          <a:noFill/>
        </p:spPr>
        <p:txBody>
          <a:bodyPr wrap="none" rtlCol="0">
            <a:spAutoFit/>
          </a:bodyPr>
          <a:lstStyle/>
          <a:p>
            <a:pPr algn="ctr"/>
            <a:r>
              <a:rPr kumimoji="1" lang="ja-JP" altLang="en-US" sz="1050" b="1" dirty="0" smtClean="0">
                <a:latin typeface="Meiryo UI" panose="020B0604030504040204" pitchFamily="50" charset="-128"/>
                <a:ea typeface="Meiryo UI" panose="020B0604030504040204" pitchFamily="50" charset="-128"/>
                <a:cs typeface="Malgun Gothic Semilight" panose="020B0502040204020203" pitchFamily="50" charset="-128"/>
              </a:rPr>
              <a:t>＜観光案内所外国人来訪者数＞</a:t>
            </a:r>
            <a:endParaRPr kumimoji="1" lang="en-US" altLang="ja-JP" sz="1050" b="1" dirty="0" smtClean="0">
              <a:latin typeface="Meiryo UI" panose="020B0604030504040204" pitchFamily="50" charset="-128"/>
              <a:ea typeface="Meiryo UI" panose="020B0604030504040204" pitchFamily="50" charset="-128"/>
              <a:cs typeface="Malgun Gothic Semilight" panose="020B0502040204020203" pitchFamily="50" charset="-128"/>
            </a:endParaRPr>
          </a:p>
          <a:p>
            <a:pPr algn="ctr"/>
            <a:r>
              <a:rPr lang="ja-JP" altLang="en-US" sz="1050" b="1" dirty="0" smtClean="0">
                <a:latin typeface="Meiryo UI" panose="020B0604030504040204" pitchFamily="50" charset="-128"/>
                <a:ea typeface="Meiryo UI" panose="020B0604030504040204" pitchFamily="50" charset="-128"/>
                <a:cs typeface="Malgun Gothic Semilight" panose="020B0502040204020203" pitchFamily="50" charset="-128"/>
              </a:rPr>
              <a:t>（単位：千人）</a:t>
            </a:r>
            <a:endParaRPr kumimoji="1" lang="ja-JP" altLang="en-US" sz="1050" b="1" dirty="0">
              <a:latin typeface="Meiryo UI" panose="020B0604030504040204" pitchFamily="50" charset="-128"/>
              <a:ea typeface="Meiryo UI" panose="020B0604030504040204" pitchFamily="50" charset="-128"/>
              <a:cs typeface="Malgun Gothic Semilight" panose="020B0502040204020203" pitchFamily="50" charset="-128"/>
            </a:endParaRPr>
          </a:p>
        </p:txBody>
      </p:sp>
      <p:sp>
        <p:nvSpPr>
          <p:cNvPr id="76" name="テキスト ボックス 75"/>
          <p:cNvSpPr txBox="1"/>
          <p:nvPr/>
        </p:nvSpPr>
        <p:spPr>
          <a:xfrm>
            <a:off x="7235101" y="1802850"/>
            <a:ext cx="1494319" cy="415498"/>
          </a:xfrm>
          <a:prstGeom prst="rect">
            <a:avLst/>
          </a:prstGeom>
          <a:noFill/>
        </p:spPr>
        <p:txBody>
          <a:bodyPr wrap="none" rtlCol="0">
            <a:spAutoFit/>
          </a:bodyPr>
          <a:lstStyle/>
          <a:p>
            <a:pPr algn="ctr"/>
            <a:r>
              <a:rPr kumimoji="1" lang="ja-JP" altLang="en-US" sz="1050" b="1" dirty="0" smtClean="0">
                <a:latin typeface="Meiryo UI" panose="020B0604030504040204" pitchFamily="50" charset="-128"/>
                <a:ea typeface="Meiryo UI" panose="020B0604030504040204" pitchFamily="50" charset="-128"/>
                <a:cs typeface="Malgun Gothic Semilight" panose="020B0502040204020203" pitchFamily="50" charset="-128"/>
              </a:rPr>
              <a:t>＜周遊パス売上枚数＞</a:t>
            </a:r>
            <a:endParaRPr kumimoji="1" lang="en-US" altLang="ja-JP" sz="1050" b="1" dirty="0" smtClean="0">
              <a:latin typeface="Meiryo UI" panose="020B0604030504040204" pitchFamily="50" charset="-128"/>
              <a:ea typeface="Meiryo UI" panose="020B0604030504040204" pitchFamily="50" charset="-128"/>
              <a:cs typeface="Malgun Gothic Semilight" panose="020B0502040204020203" pitchFamily="50" charset="-128"/>
            </a:endParaRPr>
          </a:p>
          <a:p>
            <a:pPr algn="ctr"/>
            <a:r>
              <a:rPr lang="ja-JP" altLang="en-US" sz="1050" b="1" dirty="0" smtClean="0">
                <a:latin typeface="Meiryo UI" panose="020B0604030504040204" pitchFamily="50" charset="-128"/>
                <a:ea typeface="Meiryo UI" panose="020B0604030504040204" pitchFamily="50" charset="-128"/>
                <a:cs typeface="Malgun Gothic Semilight" panose="020B0502040204020203" pitchFamily="50" charset="-128"/>
              </a:rPr>
              <a:t>（単位：千枚）</a:t>
            </a:r>
            <a:endParaRPr kumimoji="1" lang="ja-JP" altLang="en-US" sz="1050" b="1" dirty="0">
              <a:latin typeface="Meiryo UI" panose="020B0604030504040204" pitchFamily="50" charset="-128"/>
              <a:ea typeface="Meiryo UI" panose="020B0604030504040204" pitchFamily="50" charset="-128"/>
              <a:cs typeface="Malgun Gothic Semilight" panose="020B0502040204020203" pitchFamily="50" charset="-128"/>
            </a:endParaRPr>
          </a:p>
        </p:txBody>
      </p:sp>
      <p:sp>
        <p:nvSpPr>
          <p:cNvPr id="77" name="テキスト ボックス 76"/>
          <p:cNvSpPr txBox="1"/>
          <p:nvPr/>
        </p:nvSpPr>
        <p:spPr>
          <a:xfrm>
            <a:off x="5086026" y="1486136"/>
            <a:ext cx="2372765" cy="276999"/>
          </a:xfrm>
          <a:prstGeom prst="rect">
            <a:avLst/>
          </a:prstGeom>
          <a:noFill/>
        </p:spPr>
        <p:txBody>
          <a:bodyPr wrap="none" rtlCol="0">
            <a:spAutoFit/>
          </a:bodyPr>
          <a:lstStyle/>
          <a:p>
            <a:r>
              <a:rPr lang="ja-JP" altLang="en-US" sz="1200" b="1" dirty="0" smtClean="0">
                <a:latin typeface="Meiryo UI" panose="020B0604030504040204" pitchFamily="50" charset="-128"/>
                <a:ea typeface="Meiryo UI" panose="020B0604030504040204" pitchFamily="50" charset="-128"/>
              </a:rPr>
              <a:t>■観光局事業は順調に右肩上がり</a:t>
            </a:r>
            <a:endParaRPr kumimoji="1" lang="ja-JP" altLang="en-US" sz="1200" b="1" dirty="0">
              <a:latin typeface="Meiryo UI" panose="020B0604030504040204" pitchFamily="50" charset="-128"/>
              <a:ea typeface="Meiryo UI" panose="020B0604030504040204" pitchFamily="50" charset="-128"/>
            </a:endParaRPr>
          </a:p>
        </p:txBody>
      </p:sp>
      <p:graphicFrame>
        <p:nvGraphicFramePr>
          <p:cNvPr id="78" name="グラフ 77"/>
          <p:cNvGraphicFramePr/>
          <p:nvPr>
            <p:extLst>
              <p:ext uri="{D42A27DB-BD31-4B8C-83A1-F6EECF244321}">
                <p14:modId xmlns:p14="http://schemas.microsoft.com/office/powerpoint/2010/main" val="750011432"/>
              </p:ext>
            </p:extLst>
          </p:nvPr>
        </p:nvGraphicFramePr>
        <p:xfrm>
          <a:off x="4996291" y="2248770"/>
          <a:ext cx="2009003" cy="177461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9" name="グラフ 78"/>
          <p:cNvGraphicFramePr/>
          <p:nvPr>
            <p:extLst>
              <p:ext uri="{D42A27DB-BD31-4B8C-83A1-F6EECF244321}">
                <p14:modId xmlns:p14="http://schemas.microsoft.com/office/powerpoint/2010/main" val="3761012158"/>
              </p:ext>
            </p:extLst>
          </p:nvPr>
        </p:nvGraphicFramePr>
        <p:xfrm>
          <a:off x="6884439" y="2218639"/>
          <a:ext cx="2009003" cy="1774611"/>
        </p:xfrm>
        <a:graphic>
          <a:graphicData uri="http://schemas.openxmlformats.org/drawingml/2006/chart">
            <c:chart xmlns:c="http://schemas.openxmlformats.org/drawingml/2006/chart" xmlns:r="http://schemas.openxmlformats.org/officeDocument/2006/relationships" r:id="rId5"/>
          </a:graphicData>
        </a:graphic>
      </p:graphicFrame>
      <p:sp>
        <p:nvSpPr>
          <p:cNvPr id="80" name="テキスト ボックス 79"/>
          <p:cNvSpPr txBox="1"/>
          <p:nvPr/>
        </p:nvSpPr>
        <p:spPr>
          <a:xfrm>
            <a:off x="6506300" y="2551978"/>
            <a:ext cx="417102" cy="261610"/>
          </a:xfrm>
          <a:prstGeom prst="rect">
            <a:avLst/>
          </a:prstGeom>
          <a:noFill/>
        </p:spPr>
        <p:txBody>
          <a:bodyPr wrap="none" rtlCol="0">
            <a:spAutoFit/>
          </a:bodyPr>
          <a:lstStyle/>
          <a:p>
            <a:r>
              <a:rPr lang="en-US" altLang="ja-JP" sz="1100" dirty="0">
                <a:latin typeface="HGP創英角ﾎﾟｯﾌﾟ体" panose="040B0A00000000000000" pitchFamily="50" charset="-128"/>
                <a:ea typeface="HGP創英角ﾎﾟｯﾌﾟ体" panose="040B0A00000000000000" pitchFamily="50" charset="-128"/>
              </a:rPr>
              <a:t>2</a:t>
            </a:r>
            <a:r>
              <a:rPr kumimoji="1" lang="ja-JP" altLang="en-US" sz="1100" dirty="0" smtClean="0">
                <a:latin typeface="HGP創英角ﾎﾟｯﾌﾟ体" panose="040B0A00000000000000" pitchFamily="50" charset="-128"/>
                <a:ea typeface="HGP創英角ﾎﾟｯﾌﾟ体" panose="040B0A00000000000000" pitchFamily="50" charset="-128"/>
              </a:rPr>
              <a:t>倍</a:t>
            </a:r>
            <a:endParaRPr kumimoji="1" lang="ja-JP" altLang="en-US" sz="1100" dirty="0">
              <a:latin typeface="HGP創英角ﾎﾟｯﾌﾟ体" panose="040B0A00000000000000" pitchFamily="50" charset="-128"/>
              <a:ea typeface="HGP創英角ﾎﾟｯﾌﾟ体" panose="040B0A00000000000000" pitchFamily="50" charset="-128"/>
            </a:endParaRPr>
          </a:p>
        </p:txBody>
      </p:sp>
      <p:sp>
        <p:nvSpPr>
          <p:cNvPr id="81" name="テキスト ボックス 80"/>
          <p:cNvSpPr txBox="1"/>
          <p:nvPr/>
        </p:nvSpPr>
        <p:spPr>
          <a:xfrm>
            <a:off x="8435643" y="2500499"/>
            <a:ext cx="417102" cy="261610"/>
          </a:xfrm>
          <a:prstGeom prst="rect">
            <a:avLst/>
          </a:prstGeom>
          <a:noFill/>
        </p:spPr>
        <p:txBody>
          <a:bodyPr wrap="none" rtlCol="0">
            <a:spAutoFit/>
          </a:bodyPr>
          <a:lstStyle/>
          <a:p>
            <a:r>
              <a:rPr kumimoji="1" lang="en-US" altLang="ja-JP" sz="1100" dirty="0" smtClean="0">
                <a:latin typeface="HGP創英角ﾎﾟｯﾌﾟ体" panose="040B0A00000000000000" pitchFamily="50" charset="-128"/>
                <a:ea typeface="HGP創英角ﾎﾟｯﾌﾟ体" panose="040B0A00000000000000" pitchFamily="50" charset="-128"/>
              </a:rPr>
              <a:t>5</a:t>
            </a:r>
            <a:r>
              <a:rPr kumimoji="1" lang="ja-JP" altLang="en-US" sz="1100" dirty="0" smtClean="0">
                <a:latin typeface="HGP創英角ﾎﾟｯﾌﾟ体" panose="040B0A00000000000000" pitchFamily="50" charset="-128"/>
                <a:ea typeface="HGP創英角ﾎﾟｯﾌﾟ体" panose="040B0A00000000000000" pitchFamily="50" charset="-128"/>
              </a:rPr>
              <a:t>倍</a:t>
            </a:r>
            <a:endParaRPr kumimoji="1" lang="ja-JP" altLang="en-US" sz="1100" dirty="0">
              <a:latin typeface="HGP創英角ﾎﾟｯﾌﾟ体" panose="040B0A00000000000000" pitchFamily="50" charset="-128"/>
              <a:ea typeface="HGP創英角ﾎﾟｯﾌﾟ体" panose="040B0A00000000000000" pitchFamily="50" charset="-128"/>
            </a:endParaRPr>
          </a:p>
        </p:txBody>
      </p:sp>
      <p:cxnSp>
        <p:nvCxnSpPr>
          <p:cNvPr id="82" name="直線矢印コネクタ 81"/>
          <p:cNvCxnSpPr/>
          <p:nvPr/>
        </p:nvCxnSpPr>
        <p:spPr>
          <a:xfrm flipV="1">
            <a:off x="5534334" y="2812443"/>
            <a:ext cx="1005326" cy="294922"/>
          </a:xfrm>
          <a:prstGeom prst="straightConnector1">
            <a:avLst/>
          </a:prstGeom>
          <a:ln w="19050">
            <a:solidFill>
              <a:schemeClr val="tx1"/>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3" name="直線矢印コネクタ 82"/>
          <p:cNvCxnSpPr/>
          <p:nvPr/>
        </p:nvCxnSpPr>
        <p:spPr>
          <a:xfrm flipV="1">
            <a:off x="7495611" y="2682783"/>
            <a:ext cx="939839" cy="758140"/>
          </a:xfrm>
          <a:prstGeom prst="straightConnector1">
            <a:avLst/>
          </a:prstGeom>
          <a:ln w="19050">
            <a:solidFill>
              <a:schemeClr val="tx1"/>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84" name="正方形/長方形 83"/>
          <p:cNvSpPr/>
          <p:nvPr/>
        </p:nvSpPr>
        <p:spPr>
          <a:xfrm>
            <a:off x="235393" y="4265044"/>
            <a:ext cx="4624984" cy="307777"/>
          </a:xfrm>
          <a:prstGeom prst="rect">
            <a:avLst/>
          </a:prstGeom>
          <a:solidFill>
            <a:schemeClr val="accent4">
              <a:lumMod val="40000"/>
              <a:lumOff val="60000"/>
            </a:schemeClr>
          </a:solidFill>
          <a:ln>
            <a:solidFill>
              <a:schemeClr val="accent2"/>
            </a:solidFill>
          </a:ln>
        </p:spPr>
        <p:txBody>
          <a:bodyPr wrap="none">
            <a:spAutoFit/>
          </a:bodyPr>
          <a:lstStyle/>
          <a:p>
            <a:r>
              <a:rPr lang="ja-JP" altLang="en-US" sz="1400" b="1" dirty="0">
                <a:latin typeface="Meiryo UI" panose="020B0604030504040204" pitchFamily="50" charset="-128"/>
                <a:ea typeface="Meiryo UI" panose="020B0604030504040204" pitchFamily="50" charset="-128"/>
              </a:rPr>
              <a:t>３</a:t>
            </a:r>
            <a:r>
              <a:rPr lang="ja-JP" altLang="en-US" sz="1400" b="1" dirty="0" smtClean="0">
                <a:latin typeface="Meiryo UI" panose="020B0604030504040204" pitchFamily="50" charset="-128"/>
                <a:ea typeface="Meiryo UI" panose="020B0604030504040204" pitchFamily="50" charset="-128"/>
              </a:rPr>
              <a:t>．大阪観光局の戦略と取組み事例　　　　　　　　　　　　　　</a:t>
            </a:r>
            <a:endParaRPr lang="en-US" altLang="ja-JP" sz="1400" b="1" dirty="0">
              <a:latin typeface="Meiryo UI" panose="020B0604030504040204" pitchFamily="50" charset="-128"/>
              <a:ea typeface="Meiryo UI" panose="020B0604030504040204" pitchFamily="50" charset="-128"/>
            </a:endParaRPr>
          </a:p>
        </p:txBody>
      </p:sp>
      <p:graphicFrame>
        <p:nvGraphicFramePr>
          <p:cNvPr id="85" name="表 84"/>
          <p:cNvGraphicFramePr>
            <a:graphicFrameLocks noGrp="1"/>
          </p:cNvGraphicFramePr>
          <p:nvPr>
            <p:extLst>
              <p:ext uri="{D42A27DB-BD31-4B8C-83A1-F6EECF244321}">
                <p14:modId xmlns:p14="http://schemas.microsoft.com/office/powerpoint/2010/main" val="953199319"/>
              </p:ext>
            </p:extLst>
          </p:nvPr>
        </p:nvGraphicFramePr>
        <p:xfrm>
          <a:off x="271395" y="4744776"/>
          <a:ext cx="3531235" cy="2026920"/>
        </p:xfrm>
        <a:graphic>
          <a:graphicData uri="http://schemas.openxmlformats.org/drawingml/2006/table">
            <a:tbl>
              <a:tblPr firstRow="1" bandRow="1">
                <a:tableStyleId>{5940675A-B579-460E-94D1-54222C63F5DA}</a:tableStyleId>
              </a:tblPr>
              <a:tblGrid>
                <a:gridCol w="1325880">
                  <a:extLst>
                    <a:ext uri="{9D8B030D-6E8A-4147-A177-3AD203B41FA5}">
                      <a16:colId xmlns:a16="http://schemas.microsoft.com/office/drawing/2014/main" val="20000"/>
                    </a:ext>
                  </a:extLst>
                </a:gridCol>
                <a:gridCol w="2205355">
                  <a:extLst>
                    <a:ext uri="{9D8B030D-6E8A-4147-A177-3AD203B41FA5}">
                      <a16:colId xmlns:a16="http://schemas.microsoft.com/office/drawing/2014/main" val="20001"/>
                    </a:ext>
                  </a:extLst>
                </a:gridCol>
              </a:tblGrid>
              <a:tr h="230746">
                <a:tc>
                  <a:txBody>
                    <a:bodyPr/>
                    <a:lstStyle/>
                    <a:p>
                      <a:pPr algn="ctr"/>
                      <a:r>
                        <a:rPr kumimoji="1" lang="ja-JP" altLang="en-US" sz="1100" dirty="0" smtClean="0">
                          <a:latin typeface="Meiryo UI" panose="020B0604030504040204" pitchFamily="50" charset="-128"/>
                          <a:ea typeface="Meiryo UI" panose="020B0604030504040204" pitchFamily="50" charset="-128"/>
                        </a:rPr>
                        <a:t>分野</a:t>
                      </a:r>
                      <a:endParaRPr kumimoji="1" lang="ja-JP" altLang="en-US" sz="110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100" dirty="0" smtClean="0">
                          <a:latin typeface="Meiryo UI" panose="020B0604030504040204" pitchFamily="50" charset="-128"/>
                          <a:ea typeface="Meiryo UI" panose="020B0604030504040204" pitchFamily="50" charset="-128"/>
                        </a:rPr>
                        <a:t>事例</a:t>
                      </a:r>
                      <a:endParaRPr kumimoji="1" lang="ja-JP" altLang="en-US" sz="110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230746">
                <a:tc>
                  <a:txBody>
                    <a:bodyPr/>
                    <a:lstStyle/>
                    <a:p>
                      <a:r>
                        <a:rPr kumimoji="1" lang="ja-JP" altLang="en-US" sz="1100" dirty="0" smtClean="0">
                          <a:latin typeface="Meiryo UI" panose="020B0604030504040204" pitchFamily="50" charset="-128"/>
                          <a:ea typeface="Meiryo UI" panose="020B0604030504040204" pitchFamily="50" charset="-128"/>
                        </a:rPr>
                        <a:t>①案内窓口等</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ja-JP" altLang="en-US" sz="900" dirty="0" smtClean="0">
                          <a:latin typeface="Meiryo UI" panose="020B0604030504040204" pitchFamily="50" charset="-128"/>
                          <a:ea typeface="Meiryo UI" panose="020B0604030504040204" pitchFamily="50" charset="-128"/>
                        </a:rPr>
                        <a:t>トラベルサービスセンター大阪</a:t>
                      </a:r>
                      <a:endParaRPr kumimoji="1" lang="en-US" altLang="ja-JP" sz="900" dirty="0" smtClean="0">
                        <a:latin typeface="Meiryo UI" panose="020B0604030504040204" pitchFamily="50" charset="-128"/>
                        <a:ea typeface="Meiryo UI" panose="020B0604030504040204" pitchFamily="50" charset="-128"/>
                      </a:endParaRPr>
                    </a:p>
                    <a:p>
                      <a:r>
                        <a:rPr kumimoji="1" lang="en-US" altLang="ja-JP" sz="900" dirty="0" smtClean="0">
                          <a:latin typeface="Meiryo UI" panose="020B0604030504040204" pitchFamily="50" charset="-128"/>
                          <a:ea typeface="Meiryo UI" panose="020B0604030504040204" pitchFamily="50" charset="-128"/>
                        </a:rPr>
                        <a:t>24</a:t>
                      </a:r>
                      <a:r>
                        <a:rPr kumimoji="1" lang="ja-JP" altLang="en-US" sz="900" dirty="0" smtClean="0">
                          <a:latin typeface="Meiryo UI" panose="020B0604030504040204" pitchFamily="50" charset="-128"/>
                          <a:ea typeface="Meiryo UI" panose="020B0604030504040204" pitchFamily="50" charset="-128"/>
                        </a:rPr>
                        <a:t>時間多言語コールセンター</a:t>
                      </a:r>
                      <a:endParaRPr kumimoji="1" lang="ja-JP" altLang="en-US" sz="9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230746">
                <a:tc>
                  <a:txBody>
                    <a:bodyPr/>
                    <a:lstStyle/>
                    <a:p>
                      <a:r>
                        <a:rPr kumimoji="1" lang="ja-JP" altLang="en-US" sz="1100" dirty="0" smtClean="0">
                          <a:latin typeface="Meiryo UI" panose="020B0604030504040204" pitchFamily="50" charset="-128"/>
                          <a:ea typeface="Meiryo UI" panose="020B0604030504040204" pitchFamily="50" charset="-128"/>
                        </a:rPr>
                        <a:t>②プロモーション</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ja-JP" altLang="en-US" sz="900" dirty="0" smtClean="0">
                          <a:latin typeface="Meiryo UI" panose="020B0604030504040204" pitchFamily="50" charset="-128"/>
                          <a:ea typeface="Meiryo UI" panose="020B0604030504040204" pitchFamily="50" charset="-128"/>
                        </a:rPr>
                        <a:t>海外プロモーション</a:t>
                      </a:r>
                      <a:endParaRPr kumimoji="1" lang="en-US" altLang="ja-JP" sz="90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「食の都・大阪」ブランディング</a:t>
                      </a:r>
                      <a:endParaRPr kumimoji="1" lang="en-US" altLang="ja-JP" sz="900" dirty="0" smtClean="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r h="230746">
                <a:tc>
                  <a:txBody>
                    <a:bodyPr/>
                    <a:lstStyle/>
                    <a:p>
                      <a:r>
                        <a:rPr kumimoji="1" lang="ja-JP" altLang="en-US" sz="1100" dirty="0" smtClean="0">
                          <a:latin typeface="Meiryo UI" panose="020B0604030504040204" pitchFamily="50" charset="-128"/>
                          <a:ea typeface="Meiryo UI" panose="020B0604030504040204" pitchFamily="50" charset="-128"/>
                        </a:rPr>
                        <a:t>③マーケティング</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latin typeface="Meiryo UI" panose="020B0604030504040204" pitchFamily="50" charset="-128"/>
                          <a:ea typeface="Meiryo UI" panose="020B0604030504040204" pitchFamily="50" charset="-128"/>
                        </a:rPr>
                        <a:t>外国人同行調査、夜間動向調査等</a:t>
                      </a:r>
                      <a:endParaRPr kumimoji="1" lang="ja-JP" altLang="en-US" sz="105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3"/>
                  </a:ext>
                </a:extLst>
              </a:tr>
              <a:tr h="230746">
                <a:tc>
                  <a:txBody>
                    <a:bodyPr/>
                    <a:lstStyle/>
                    <a:p>
                      <a:r>
                        <a:rPr kumimoji="1" lang="ja-JP" altLang="en-US" sz="1100" dirty="0" smtClean="0">
                          <a:latin typeface="Meiryo UI" panose="020B0604030504040204" pitchFamily="50" charset="-128"/>
                          <a:ea typeface="Meiryo UI" panose="020B0604030504040204" pitchFamily="50" charset="-128"/>
                        </a:rPr>
                        <a:t>④情報発信</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ja-JP" altLang="en-US" sz="1100" dirty="0" smtClean="0">
                          <a:latin typeface="Meiryo UI" panose="020B0604030504040204" pitchFamily="50" charset="-128"/>
                          <a:ea typeface="Meiryo UI" panose="020B0604030504040204" pitchFamily="50" charset="-128"/>
                        </a:rPr>
                        <a:t>シンボルキャラクター関ジャニ∞</a:t>
                      </a:r>
                      <a:endParaRPr kumimoji="1" lang="ja-JP" altLang="en-US" sz="11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4"/>
                  </a:ext>
                </a:extLst>
              </a:tr>
              <a:tr h="230746">
                <a:tc>
                  <a:txBody>
                    <a:bodyPr/>
                    <a:lstStyle/>
                    <a:p>
                      <a:r>
                        <a:rPr kumimoji="1" lang="ja-JP" altLang="en-US" sz="1100" dirty="0" smtClean="0">
                          <a:latin typeface="Meiryo UI" panose="020B0604030504040204" pitchFamily="50" charset="-128"/>
                          <a:ea typeface="Meiryo UI" panose="020B0604030504040204" pitchFamily="50" charset="-128"/>
                        </a:rPr>
                        <a:t>⑤</a:t>
                      </a:r>
                      <a:r>
                        <a:rPr kumimoji="1" lang="en-US" altLang="ja-JP" sz="1100" dirty="0" smtClean="0">
                          <a:latin typeface="Meiryo UI" panose="020B0604030504040204" pitchFamily="50" charset="-128"/>
                          <a:ea typeface="Meiryo UI" panose="020B0604030504040204" pitchFamily="50" charset="-128"/>
                        </a:rPr>
                        <a:t>MICE</a:t>
                      </a:r>
                      <a:r>
                        <a:rPr kumimoji="1" lang="ja-JP" altLang="en-US" sz="1100" dirty="0" smtClean="0">
                          <a:latin typeface="Meiryo UI" panose="020B0604030504040204" pitchFamily="50" charset="-128"/>
                          <a:ea typeface="Meiryo UI" panose="020B0604030504040204" pitchFamily="50" charset="-128"/>
                        </a:rPr>
                        <a:t>誘致</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en-US" altLang="ja-JP" sz="1000" dirty="0" smtClean="0">
                          <a:latin typeface="Meiryo UI" panose="020B0604030504040204" pitchFamily="50" charset="-128"/>
                          <a:ea typeface="Meiryo UI" panose="020B0604030504040204" pitchFamily="50" charset="-128"/>
                        </a:rPr>
                        <a:t>MICE</a:t>
                      </a:r>
                      <a:r>
                        <a:rPr kumimoji="1" lang="ja-JP" altLang="en-US" sz="1000" dirty="0" smtClean="0">
                          <a:latin typeface="Meiryo UI" panose="020B0604030504040204" pitchFamily="50" charset="-128"/>
                          <a:ea typeface="Meiryo UI" panose="020B0604030504040204" pitchFamily="50" charset="-128"/>
                        </a:rPr>
                        <a:t>見本市、インセンティブツアー誘致</a:t>
                      </a:r>
                      <a:endParaRPr kumimoji="1" lang="ja-JP" altLang="en-US" sz="10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5"/>
                  </a:ext>
                </a:extLst>
              </a:tr>
              <a:tr h="230746">
                <a:tc>
                  <a:txBody>
                    <a:bodyPr/>
                    <a:lstStyle/>
                    <a:p>
                      <a:r>
                        <a:rPr kumimoji="1" lang="ja-JP" altLang="en-US" sz="1100" dirty="0" smtClean="0">
                          <a:latin typeface="Meiryo UI" panose="020B0604030504040204" pitchFamily="50" charset="-128"/>
                          <a:ea typeface="Meiryo UI" panose="020B0604030504040204" pitchFamily="50" charset="-128"/>
                        </a:rPr>
                        <a:t>⑥観光インフラ整備</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en-US" altLang="ja-JP" sz="1100" dirty="0" smtClean="0">
                          <a:latin typeface="Meiryo UI" panose="020B0604030504040204" pitchFamily="50" charset="-128"/>
                          <a:ea typeface="Meiryo UI" panose="020B0604030504040204" pitchFamily="50" charset="-128"/>
                        </a:rPr>
                        <a:t>Free</a:t>
                      </a:r>
                      <a:r>
                        <a:rPr kumimoji="1" lang="ja-JP" altLang="en-US" sz="1100" baseline="0" dirty="0" smtClean="0">
                          <a:latin typeface="Meiryo UI" panose="020B0604030504040204" pitchFamily="50" charset="-128"/>
                          <a:ea typeface="Meiryo UI" panose="020B0604030504040204" pitchFamily="50" charset="-128"/>
                        </a:rPr>
                        <a:t> </a:t>
                      </a:r>
                      <a:r>
                        <a:rPr kumimoji="1" lang="en-US" altLang="ja-JP" sz="1100" dirty="0" smtClean="0">
                          <a:latin typeface="Meiryo UI" panose="020B0604030504040204" pitchFamily="50" charset="-128"/>
                          <a:ea typeface="Meiryo UI" panose="020B0604030504040204" pitchFamily="50" charset="-128"/>
                        </a:rPr>
                        <a:t>Wi-Fi</a:t>
                      </a:r>
                      <a:r>
                        <a:rPr kumimoji="1" lang="ja-JP" altLang="en-US" sz="1100" dirty="0" err="1" smtClean="0">
                          <a:latin typeface="Meiryo UI" panose="020B0604030504040204" pitchFamily="50" charset="-128"/>
                          <a:ea typeface="Meiryo UI" panose="020B0604030504040204" pitchFamily="50" charset="-128"/>
                        </a:rPr>
                        <a:t>、</a:t>
                      </a:r>
                      <a:r>
                        <a:rPr kumimoji="1" lang="ja-JP" altLang="en-US" sz="1100" dirty="0" smtClean="0">
                          <a:latin typeface="Meiryo UI" panose="020B0604030504040204" pitchFamily="50" charset="-128"/>
                          <a:ea typeface="Meiryo UI" panose="020B0604030504040204" pitchFamily="50" charset="-128"/>
                        </a:rPr>
                        <a:t>観光案内所</a:t>
                      </a:r>
                      <a:endParaRPr kumimoji="1" lang="ja-JP" altLang="en-US" sz="11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7"/>
                  </a:ext>
                </a:extLst>
              </a:tr>
            </a:tbl>
          </a:graphicData>
        </a:graphic>
      </p:graphicFrame>
      <p:pic>
        <p:nvPicPr>
          <p:cNvPr id="86" name="図 85"/>
          <p:cNvPicPr>
            <a:picLocks noChangeAspect="1"/>
          </p:cNvPicPr>
          <p:nvPr/>
        </p:nvPicPr>
        <p:blipFill>
          <a:blip r:embed="rId6"/>
          <a:stretch>
            <a:fillRect/>
          </a:stretch>
        </p:blipFill>
        <p:spPr>
          <a:xfrm>
            <a:off x="3898336" y="5760636"/>
            <a:ext cx="969595" cy="722976"/>
          </a:xfrm>
          <a:prstGeom prst="rect">
            <a:avLst/>
          </a:prstGeom>
        </p:spPr>
      </p:pic>
      <p:pic>
        <p:nvPicPr>
          <p:cNvPr id="87" name="図 86"/>
          <p:cNvPicPr>
            <a:picLocks noChangeAspect="1"/>
          </p:cNvPicPr>
          <p:nvPr/>
        </p:nvPicPr>
        <p:blipFill rotWithShape="1">
          <a:blip r:embed="rId7"/>
          <a:srcRect t="18826"/>
          <a:stretch/>
        </p:blipFill>
        <p:spPr>
          <a:xfrm>
            <a:off x="3898336" y="4726818"/>
            <a:ext cx="874939" cy="533169"/>
          </a:xfrm>
          <a:prstGeom prst="rect">
            <a:avLst/>
          </a:prstGeom>
        </p:spPr>
      </p:pic>
      <p:sp>
        <p:nvSpPr>
          <p:cNvPr id="89" name="正方形/長方形 88"/>
          <p:cNvSpPr/>
          <p:nvPr/>
        </p:nvSpPr>
        <p:spPr>
          <a:xfrm>
            <a:off x="3833173" y="6479526"/>
            <a:ext cx="1241990" cy="369332"/>
          </a:xfrm>
          <a:prstGeom prst="rect">
            <a:avLst/>
          </a:prstGeom>
        </p:spPr>
        <p:txBody>
          <a:bodyPr wrap="square">
            <a:spAutoFit/>
          </a:bodyPr>
          <a:lstStyle/>
          <a:p>
            <a:r>
              <a:rPr lang="ja-JP" altLang="en-US" sz="900" dirty="0" smtClean="0">
                <a:latin typeface="Meiryo UI" panose="020B0604030504040204" pitchFamily="50" charset="-128"/>
                <a:ea typeface="Meiryo UI" panose="020B0604030504040204" pitchFamily="50" charset="-128"/>
              </a:rPr>
              <a:t>大阪観光シンボルキャラクター「関ジャニ∞」</a:t>
            </a:r>
            <a:endParaRPr lang="ja-JP" altLang="en-US" sz="900" dirty="0">
              <a:latin typeface="Meiryo UI" panose="020B0604030504040204" pitchFamily="50" charset="-128"/>
              <a:ea typeface="Meiryo UI" panose="020B0604030504040204" pitchFamily="50" charset="-128"/>
            </a:endParaRPr>
          </a:p>
        </p:txBody>
      </p:sp>
      <p:sp>
        <p:nvSpPr>
          <p:cNvPr id="90" name="正方形/長方形 89"/>
          <p:cNvSpPr/>
          <p:nvPr/>
        </p:nvSpPr>
        <p:spPr>
          <a:xfrm>
            <a:off x="5086026" y="4265044"/>
            <a:ext cx="3888000" cy="307777"/>
          </a:xfrm>
          <a:prstGeom prst="rect">
            <a:avLst/>
          </a:prstGeom>
          <a:solidFill>
            <a:schemeClr val="accent4">
              <a:lumMod val="40000"/>
              <a:lumOff val="60000"/>
            </a:schemeClr>
          </a:solidFill>
          <a:ln>
            <a:solidFill>
              <a:schemeClr val="accent2"/>
            </a:solidFill>
          </a:ln>
        </p:spPr>
        <p:txBody>
          <a:bodyPr wrap="none">
            <a:spAutoFit/>
          </a:bodyPr>
          <a:lstStyle/>
          <a:p>
            <a:r>
              <a:rPr lang="ja-JP" altLang="en-US" sz="1400" b="1" dirty="0">
                <a:latin typeface="Meiryo UI" panose="020B0604030504040204" pitchFamily="50" charset="-128"/>
                <a:ea typeface="Meiryo UI" panose="020B0604030504040204" pitchFamily="50" charset="-128"/>
              </a:rPr>
              <a:t>４</a:t>
            </a:r>
            <a:r>
              <a:rPr lang="ja-JP" altLang="en-US" sz="1400" b="1" dirty="0" smtClean="0">
                <a:latin typeface="Meiryo UI" panose="020B0604030504040204" pitchFamily="50" charset="-128"/>
                <a:ea typeface="Meiryo UI" panose="020B0604030504040204" pitchFamily="50" charset="-128"/>
              </a:rPr>
              <a:t>．大阪観光局の組織と事業スキーム　　　　　　</a:t>
            </a:r>
            <a:endParaRPr lang="en-US" altLang="ja-JP" sz="1400" b="1" dirty="0">
              <a:latin typeface="Meiryo UI" panose="020B0604030504040204" pitchFamily="50" charset="-128"/>
              <a:ea typeface="Meiryo UI" panose="020B0604030504040204" pitchFamily="50" charset="-128"/>
            </a:endParaRPr>
          </a:p>
        </p:txBody>
      </p:sp>
      <p:sp>
        <p:nvSpPr>
          <p:cNvPr id="91" name="角丸四角形 90"/>
          <p:cNvSpPr/>
          <p:nvPr/>
        </p:nvSpPr>
        <p:spPr>
          <a:xfrm>
            <a:off x="5229049" y="5482419"/>
            <a:ext cx="2210075" cy="1276829"/>
          </a:xfrm>
          <a:prstGeom prst="roundRect">
            <a:avLst>
              <a:gd name="adj" fmla="val 14420"/>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92" name="正方形/長方形 91"/>
          <p:cNvSpPr/>
          <p:nvPr/>
        </p:nvSpPr>
        <p:spPr>
          <a:xfrm>
            <a:off x="5664551" y="5333664"/>
            <a:ext cx="1415446" cy="234917"/>
          </a:xfrm>
          <a:prstGeom prst="rect">
            <a:avLst/>
          </a:prstGeom>
          <a:solidFill>
            <a:schemeClr val="accent1">
              <a:lumMod val="40000"/>
              <a:lumOff val="60000"/>
            </a:schemeClr>
          </a:solidFill>
        </p:spPr>
        <p:style>
          <a:lnRef idx="2">
            <a:schemeClr val="dk1"/>
          </a:lnRef>
          <a:fillRef idx="1">
            <a:schemeClr val="lt1"/>
          </a:fillRef>
          <a:effectRef idx="0">
            <a:schemeClr val="dk1"/>
          </a:effectRef>
          <a:fontRef idx="minor">
            <a:schemeClr val="dk1"/>
          </a:fontRef>
        </p:style>
        <p:txBody>
          <a:bodyPr wrap="none" rtlCol="0" anchor="ctr"/>
          <a:lstStyle/>
          <a:p>
            <a:pPr algn="ctr"/>
            <a:r>
              <a:rPr lang="en-US" altLang="ja-JP" sz="1200" dirty="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公財</a:t>
            </a:r>
            <a:r>
              <a:rPr kumimoji="1" lang="en-US" altLang="ja-JP" sz="1200" dirty="0" smtClean="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大阪観光局</a:t>
            </a:r>
            <a:endParaRPr kumimoji="1" lang="ja-JP" altLang="en-US" sz="1200" dirty="0">
              <a:latin typeface="Meiryo UI" panose="020B0604030504040204" pitchFamily="50" charset="-128"/>
              <a:ea typeface="Meiryo UI" panose="020B0604030504040204" pitchFamily="50" charset="-128"/>
            </a:endParaRPr>
          </a:p>
        </p:txBody>
      </p:sp>
      <p:sp>
        <p:nvSpPr>
          <p:cNvPr id="93" name="テキスト ボックス 92"/>
          <p:cNvSpPr txBox="1"/>
          <p:nvPr/>
        </p:nvSpPr>
        <p:spPr>
          <a:xfrm>
            <a:off x="5184685" y="4636312"/>
            <a:ext cx="3406702" cy="646331"/>
          </a:xfrm>
          <a:prstGeom prst="rect">
            <a:avLst/>
          </a:prstGeom>
          <a:noFill/>
        </p:spPr>
        <p:txBody>
          <a:bodyPr wrap="none" rtlCol="0">
            <a:spAutoFit/>
          </a:bodyPr>
          <a:lstStyle/>
          <a:p>
            <a:r>
              <a:rPr kumimoji="1" lang="ja-JP" altLang="en-US" sz="1200" b="1" dirty="0" smtClean="0">
                <a:latin typeface="Meiryo UI" panose="020B0604030504040204" pitchFamily="50" charset="-128"/>
                <a:ea typeface="Meiryo UI" panose="020B0604030504040204" pitchFamily="50" charset="-128"/>
              </a:rPr>
              <a:t>■府・市・経済界一体によるオール大阪の推進体制</a:t>
            </a:r>
            <a:endParaRPr kumimoji="1" lang="en-US" altLang="ja-JP" sz="1200" b="1" dirty="0" smtClean="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■民間出身のトップによる戦略的な事業</a:t>
            </a:r>
            <a:r>
              <a:rPr lang="ja-JP" altLang="en-US" sz="1200" b="1" dirty="0">
                <a:latin typeface="Meiryo UI" panose="020B0604030504040204" pitchFamily="50" charset="-128"/>
                <a:ea typeface="Meiryo UI" panose="020B0604030504040204" pitchFamily="50" charset="-128"/>
              </a:rPr>
              <a:t>展開</a:t>
            </a:r>
          </a:p>
          <a:p>
            <a:r>
              <a:rPr lang="ja-JP" altLang="en-US" sz="1200" b="1" dirty="0" smtClean="0">
                <a:latin typeface="Meiryo UI" panose="020B0604030504040204" pitchFamily="50" charset="-128"/>
                <a:ea typeface="Meiryo UI" panose="020B0604030504040204" pitchFamily="50" charset="-128"/>
              </a:rPr>
              <a:t>■日本版</a:t>
            </a:r>
            <a:r>
              <a:rPr lang="en-US" altLang="ja-JP" sz="1200" b="1" dirty="0" smtClean="0">
                <a:latin typeface="Meiryo UI" panose="020B0604030504040204" pitchFamily="50" charset="-128"/>
                <a:ea typeface="Meiryo UI" panose="020B0604030504040204" pitchFamily="50" charset="-128"/>
              </a:rPr>
              <a:t>DMO</a:t>
            </a:r>
            <a:r>
              <a:rPr lang="ja-JP" altLang="en-US" sz="1200" b="1" dirty="0" smtClean="0">
                <a:latin typeface="Meiryo UI" panose="020B0604030504040204" pitchFamily="50" charset="-128"/>
                <a:ea typeface="Meiryo UI" panose="020B0604030504040204" pitchFamily="50" charset="-128"/>
              </a:rPr>
              <a:t>の登録法人（</a:t>
            </a:r>
            <a:r>
              <a:rPr lang="en-US" altLang="ja-JP" sz="1200" b="1" dirty="0" smtClean="0">
                <a:latin typeface="Meiryo UI" panose="020B0604030504040204" pitchFamily="50" charset="-128"/>
                <a:ea typeface="Meiryo UI" panose="020B0604030504040204" pitchFamily="50" charset="-128"/>
              </a:rPr>
              <a:t>2017</a:t>
            </a:r>
            <a:r>
              <a:rPr lang="ja-JP" altLang="en-US" sz="1200" b="1" dirty="0" smtClean="0">
                <a:latin typeface="Meiryo UI" panose="020B0604030504040204" pitchFamily="50" charset="-128"/>
                <a:ea typeface="Meiryo UI" panose="020B0604030504040204" pitchFamily="50" charset="-128"/>
              </a:rPr>
              <a:t>年</a:t>
            </a:r>
            <a:r>
              <a:rPr lang="en-US" altLang="ja-JP" sz="1200" b="1" dirty="0" smtClean="0">
                <a:latin typeface="Meiryo UI" panose="020B0604030504040204" pitchFamily="50" charset="-128"/>
                <a:ea typeface="Meiryo UI" panose="020B0604030504040204" pitchFamily="50" charset="-128"/>
              </a:rPr>
              <a:t>11</a:t>
            </a:r>
            <a:r>
              <a:rPr lang="ja-JP" altLang="en-US" sz="1200" b="1" dirty="0" smtClean="0">
                <a:latin typeface="Meiryo UI" panose="020B0604030504040204" pitchFamily="50" charset="-128"/>
                <a:ea typeface="Meiryo UI" panose="020B0604030504040204" pitchFamily="50" charset="-128"/>
              </a:rPr>
              <a:t>月）</a:t>
            </a:r>
            <a:endParaRPr kumimoji="1" lang="ja-JP" altLang="en-US" sz="1200" b="1" dirty="0">
              <a:latin typeface="Meiryo UI" panose="020B0604030504040204" pitchFamily="50" charset="-128"/>
              <a:ea typeface="Meiryo UI" panose="020B0604030504040204" pitchFamily="50" charset="-128"/>
            </a:endParaRPr>
          </a:p>
        </p:txBody>
      </p:sp>
      <p:sp>
        <p:nvSpPr>
          <p:cNvPr id="94" name="角丸四角形 93"/>
          <p:cNvSpPr/>
          <p:nvPr/>
        </p:nvSpPr>
        <p:spPr>
          <a:xfrm>
            <a:off x="5339170" y="5690035"/>
            <a:ext cx="936000" cy="83454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テキスト ボックス 94"/>
          <p:cNvSpPr txBox="1"/>
          <p:nvPr/>
        </p:nvSpPr>
        <p:spPr>
          <a:xfrm>
            <a:off x="5442560" y="5759771"/>
            <a:ext cx="720000" cy="261610"/>
          </a:xfrm>
          <a:prstGeom prst="rect">
            <a:avLst/>
          </a:prstGeom>
          <a:noFill/>
          <a:ln w="12700">
            <a:solidFill>
              <a:schemeClr val="tx1"/>
            </a:solidFill>
          </a:ln>
        </p:spPr>
        <p:txBody>
          <a:bodyPr wrap="square" rtlCol="0">
            <a:spAutoFit/>
          </a:bodyPr>
          <a:lstStyle/>
          <a:p>
            <a:pPr algn="ctr"/>
            <a:r>
              <a:rPr lang="ja-JP" altLang="en-US" sz="1050" dirty="0" smtClean="0">
                <a:latin typeface="Meiryo UI" panose="020B0604030504040204" pitchFamily="50" charset="-128"/>
                <a:ea typeface="Meiryo UI" panose="020B0604030504040204" pitchFamily="50" charset="-128"/>
              </a:rPr>
              <a:t>評議員</a:t>
            </a:r>
            <a:r>
              <a:rPr lang="ja-JP" altLang="en-US" sz="1050" dirty="0">
                <a:latin typeface="Meiryo UI" panose="020B0604030504040204" pitchFamily="50" charset="-128"/>
                <a:ea typeface="Meiryo UI" panose="020B0604030504040204" pitchFamily="50" charset="-128"/>
              </a:rPr>
              <a:t>会</a:t>
            </a:r>
            <a:endParaRPr kumimoji="1" lang="ja-JP" altLang="en-US" sz="1050" dirty="0">
              <a:latin typeface="Meiryo UI" panose="020B0604030504040204" pitchFamily="50" charset="-128"/>
              <a:ea typeface="Meiryo UI" panose="020B0604030504040204" pitchFamily="50" charset="-128"/>
            </a:endParaRPr>
          </a:p>
        </p:txBody>
      </p:sp>
      <p:sp>
        <p:nvSpPr>
          <p:cNvPr id="96" name="テキスト ボックス 95"/>
          <p:cNvSpPr txBox="1"/>
          <p:nvPr/>
        </p:nvSpPr>
        <p:spPr>
          <a:xfrm>
            <a:off x="5442560" y="6203031"/>
            <a:ext cx="720000" cy="261610"/>
          </a:xfrm>
          <a:prstGeom prst="rect">
            <a:avLst/>
          </a:prstGeom>
          <a:noFill/>
          <a:ln w="12700">
            <a:solidFill>
              <a:schemeClr val="tx1"/>
            </a:solidFill>
          </a:ln>
        </p:spPr>
        <p:txBody>
          <a:bodyPr wrap="square" rtlCol="0">
            <a:spAutoFit/>
          </a:bodyPr>
          <a:lstStyle/>
          <a:p>
            <a:pPr algn="ctr"/>
            <a:r>
              <a:rPr lang="ja-JP" altLang="en-US" sz="1050" dirty="0">
                <a:latin typeface="Meiryo UI" panose="020B0604030504040204" pitchFamily="50" charset="-128"/>
                <a:ea typeface="Meiryo UI" panose="020B0604030504040204" pitchFamily="50" charset="-128"/>
              </a:rPr>
              <a:t>理事会</a:t>
            </a:r>
            <a:endParaRPr kumimoji="1" lang="ja-JP" altLang="en-US" sz="1050" dirty="0">
              <a:latin typeface="Meiryo UI" panose="020B0604030504040204" pitchFamily="50" charset="-128"/>
              <a:ea typeface="Meiryo UI" panose="020B0604030504040204" pitchFamily="50" charset="-128"/>
            </a:endParaRPr>
          </a:p>
        </p:txBody>
      </p:sp>
      <p:cxnSp>
        <p:nvCxnSpPr>
          <p:cNvPr id="97" name="直線コネクタ 96"/>
          <p:cNvCxnSpPr>
            <a:stCxn id="95" idx="2"/>
            <a:endCxn id="96" idx="0"/>
          </p:cNvCxnSpPr>
          <p:nvPr/>
        </p:nvCxnSpPr>
        <p:spPr>
          <a:xfrm>
            <a:off x="5802560" y="6021381"/>
            <a:ext cx="0" cy="181650"/>
          </a:xfrm>
          <a:prstGeom prst="line">
            <a:avLst/>
          </a:prstGeom>
          <a:ln w="12700"/>
        </p:spPr>
        <p:style>
          <a:lnRef idx="1">
            <a:schemeClr val="dk1"/>
          </a:lnRef>
          <a:fillRef idx="0">
            <a:schemeClr val="dk1"/>
          </a:fillRef>
          <a:effectRef idx="0">
            <a:schemeClr val="dk1"/>
          </a:effectRef>
          <a:fontRef idx="minor">
            <a:schemeClr val="tx1"/>
          </a:fontRef>
        </p:style>
      </p:cxnSp>
      <p:sp>
        <p:nvSpPr>
          <p:cNvPr id="98" name="右矢印 97"/>
          <p:cNvSpPr/>
          <p:nvPr/>
        </p:nvSpPr>
        <p:spPr>
          <a:xfrm>
            <a:off x="6303603" y="5771301"/>
            <a:ext cx="263147" cy="6720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100" dirty="0">
              <a:latin typeface="Meiryo UI" panose="020B0604030504040204" pitchFamily="50" charset="-128"/>
              <a:ea typeface="Meiryo UI" panose="020B0604030504040204" pitchFamily="50" charset="-128"/>
            </a:endParaRPr>
          </a:p>
        </p:txBody>
      </p:sp>
      <p:sp>
        <p:nvSpPr>
          <p:cNvPr id="99" name="テキスト ボックス 98"/>
          <p:cNvSpPr txBox="1"/>
          <p:nvPr/>
        </p:nvSpPr>
        <p:spPr>
          <a:xfrm>
            <a:off x="6181794" y="6464641"/>
            <a:ext cx="933198" cy="261610"/>
          </a:xfrm>
          <a:prstGeom prst="rect">
            <a:avLst/>
          </a:prstGeom>
          <a:noFill/>
        </p:spPr>
        <p:txBody>
          <a:bodyPr wrap="square" rtlCol="0">
            <a:spAutoFit/>
          </a:bodyPr>
          <a:lstStyle/>
          <a:p>
            <a:r>
              <a:rPr lang="ja-JP" altLang="en-US" sz="1050" dirty="0" smtClean="0">
                <a:latin typeface="Meiryo UI" panose="020B0604030504040204" pitchFamily="50" charset="-128"/>
                <a:ea typeface="Meiryo UI" panose="020B0604030504040204" pitchFamily="50" charset="-128"/>
              </a:rPr>
              <a:t>監督・評価</a:t>
            </a:r>
            <a:endParaRPr kumimoji="1" lang="ja-JP" altLang="en-US" sz="1050" dirty="0">
              <a:latin typeface="Meiryo UI" panose="020B0604030504040204" pitchFamily="50" charset="-128"/>
              <a:ea typeface="Meiryo UI" panose="020B0604030504040204" pitchFamily="50" charset="-128"/>
            </a:endParaRPr>
          </a:p>
        </p:txBody>
      </p:sp>
      <p:sp>
        <p:nvSpPr>
          <p:cNvPr id="100" name="テキスト ボックス 99"/>
          <p:cNvSpPr txBox="1"/>
          <p:nvPr/>
        </p:nvSpPr>
        <p:spPr>
          <a:xfrm>
            <a:off x="6566415" y="5690035"/>
            <a:ext cx="876980" cy="892552"/>
          </a:xfrm>
          <a:prstGeom prst="rect">
            <a:avLst/>
          </a:prstGeom>
          <a:noFill/>
        </p:spPr>
        <p:txBody>
          <a:bodyPr wrap="square" rtlCol="0">
            <a:spAutoFit/>
          </a:bodyPr>
          <a:lstStyle/>
          <a:p>
            <a:pPr algn="ctr"/>
            <a:r>
              <a:rPr kumimoji="1" lang="ja-JP" altLang="en-US" sz="1100" b="1" dirty="0" smtClean="0">
                <a:latin typeface="Meiryo UI" panose="020B0604030504040204" pitchFamily="50" charset="-128"/>
                <a:ea typeface="Meiryo UI" panose="020B0604030504040204" pitchFamily="50" charset="-128"/>
              </a:rPr>
              <a:t>理事長</a:t>
            </a:r>
            <a:endParaRPr kumimoji="1" lang="en-US" altLang="ja-JP" sz="1100" b="1" dirty="0" smtClean="0">
              <a:latin typeface="Meiryo UI" panose="020B0604030504040204" pitchFamily="50" charset="-128"/>
              <a:ea typeface="Meiryo UI" panose="020B0604030504040204" pitchFamily="50" charset="-128"/>
            </a:endParaRPr>
          </a:p>
          <a:p>
            <a:pPr algn="ctr"/>
            <a:r>
              <a:rPr lang="en-US" altLang="ja-JP" sz="1000" dirty="0" smtClean="0">
                <a:latin typeface="Meiryo UI" panose="020B0604030504040204" pitchFamily="50" charset="-128"/>
                <a:ea typeface="Meiryo UI" panose="020B0604030504040204" pitchFamily="50" charset="-128"/>
              </a:rPr>
              <a:t>(</a:t>
            </a:r>
            <a:r>
              <a:rPr lang="ja-JP" altLang="en-US" sz="1000" dirty="0" smtClean="0">
                <a:latin typeface="Meiryo UI" panose="020B0604030504040204" pitchFamily="50" charset="-128"/>
                <a:ea typeface="Meiryo UI" panose="020B0604030504040204" pitchFamily="50" charset="-128"/>
              </a:rPr>
              <a:t>観光局長</a:t>
            </a:r>
            <a:r>
              <a:rPr lang="en-US" altLang="ja-JP" sz="1000" dirty="0" smtClean="0">
                <a:latin typeface="Meiryo UI" panose="020B0604030504040204" pitchFamily="50" charset="-128"/>
                <a:ea typeface="Meiryo UI" panose="020B0604030504040204" pitchFamily="50" charset="-128"/>
              </a:rPr>
              <a:t>)</a:t>
            </a:r>
          </a:p>
          <a:p>
            <a:pPr algn="ctr"/>
            <a:r>
              <a:rPr lang="en-US" altLang="ja-JP" sz="1000" dirty="0" smtClean="0">
                <a:latin typeface="Meiryo UI" panose="020B0604030504040204" pitchFamily="50" charset="-128"/>
                <a:ea typeface="Meiryo UI" panose="020B0604030504040204" pitchFamily="50" charset="-128"/>
              </a:rPr>
              <a:t>|</a:t>
            </a:r>
          </a:p>
          <a:p>
            <a:pPr algn="ctr"/>
            <a:r>
              <a:rPr lang="ja-JP" altLang="en-US" sz="1000" dirty="0" smtClean="0">
                <a:latin typeface="Meiryo UI" panose="020B0604030504040204" pitchFamily="50" charset="-128"/>
                <a:ea typeface="Meiryo UI" panose="020B0604030504040204" pitchFamily="50" charset="-128"/>
              </a:rPr>
              <a:t>事務局</a:t>
            </a:r>
            <a:endParaRPr lang="en-US" altLang="ja-JP" sz="1000" dirty="0">
              <a:latin typeface="Meiryo UI" panose="020B0604030504040204" pitchFamily="50" charset="-128"/>
              <a:ea typeface="Meiryo UI" panose="020B0604030504040204" pitchFamily="50" charset="-128"/>
            </a:endParaRPr>
          </a:p>
          <a:p>
            <a:pPr algn="ctr"/>
            <a:endParaRPr kumimoji="1" lang="ja-JP" altLang="en-US" sz="1100" dirty="0">
              <a:latin typeface="Meiryo UI" panose="020B0604030504040204" pitchFamily="50" charset="-128"/>
              <a:ea typeface="Meiryo UI" panose="020B0604030504040204" pitchFamily="50" charset="-128"/>
            </a:endParaRPr>
          </a:p>
        </p:txBody>
      </p:sp>
      <p:sp>
        <p:nvSpPr>
          <p:cNvPr id="101" name="左矢印 100"/>
          <p:cNvSpPr/>
          <p:nvPr/>
        </p:nvSpPr>
        <p:spPr>
          <a:xfrm>
            <a:off x="7448459" y="5599239"/>
            <a:ext cx="585016" cy="200541"/>
          </a:xfrm>
          <a:prstGeom prst="leftArrow">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dirty="0" smtClean="0">
                <a:solidFill>
                  <a:schemeClr val="tx1"/>
                </a:solidFill>
                <a:latin typeface="Meiryo UI" panose="020B0604030504040204" pitchFamily="50" charset="-128"/>
                <a:ea typeface="Meiryo UI" panose="020B0604030504040204" pitchFamily="50" charset="-128"/>
              </a:rPr>
              <a:t>分担金</a:t>
            </a:r>
            <a:endParaRPr kumimoji="1" lang="ja-JP" altLang="en-US" sz="800" dirty="0">
              <a:solidFill>
                <a:schemeClr val="tx1"/>
              </a:solidFill>
              <a:latin typeface="Meiryo UI" panose="020B0604030504040204" pitchFamily="50" charset="-128"/>
              <a:ea typeface="Meiryo UI" panose="020B0604030504040204" pitchFamily="50" charset="-128"/>
            </a:endParaRPr>
          </a:p>
        </p:txBody>
      </p:sp>
      <p:sp>
        <p:nvSpPr>
          <p:cNvPr id="102" name="左矢印 101"/>
          <p:cNvSpPr/>
          <p:nvPr/>
        </p:nvSpPr>
        <p:spPr>
          <a:xfrm>
            <a:off x="7468937" y="6514491"/>
            <a:ext cx="576466" cy="200541"/>
          </a:xfrm>
          <a:prstGeom prst="leftArrow">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800" dirty="0" smtClean="0">
                <a:solidFill>
                  <a:schemeClr val="tx1"/>
                </a:solidFill>
                <a:latin typeface="Meiryo UI" panose="020B0604030504040204" pitchFamily="50" charset="-128"/>
                <a:ea typeface="Meiryo UI" panose="020B0604030504040204" pitchFamily="50" charset="-128"/>
              </a:rPr>
              <a:t>会費</a:t>
            </a:r>
            <a:endParaRPr kumimoji="1" lang="ja-JP" altLang="en-US" sz="800" dirty="0">
              <a:solidFill>
                <a:schemeClr val="tx1"/>
              </a:solidFill>
              <a:latin typeface="Meiryo UI" panose="020B0604030504040204" pitchFamily="50" charset="-128"/>
              <a:ea typeface="Meiryo UI" panose="020B0604030504040204" pitchFamily="50" charset="-128"/>
            </a:endParaRPr>
          </a:p>
        </p:txBody>
      </p:sp>
      <p:sp>
        <p:nvSpPr>
          <p:cNvPr id="103" name="左矢印 102"/>
          <p:cNvSpPr/>
          <p:nvPr/>
        </p:nvSpPr>
        <p:spPr>
          <a:xfrm>
            <a:off x="7457009" y="5880392"/>
            <a:ext cx="576466" cy="200541"/>
          </a:xfrm>
          <a:prstGeom prst="leftArrow">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smtClean="0">
                <a:solidFill>
                  <a:schemeClr val="tx1"/>
                </a:solidFill>
                <a:latin typeface="Meiryo UI" panose="020B0604030504040204" pitchFamily="50" charset="-128"/>
                <a:ea typeface="Meiryo UI" panose="020B0604030504040204" pitchFamily="50" charset="-128"/>
              </a:rPr>
              <a:t>分担金</a:t>
            </a:r>
            <a:endParaRPr kumimoji="1" lang="ja-JP" altLang="en-US" sz="800" dirty="0">
              <a:solidFill>
                <a:schemeClr val="tx1"/>
              </a:solidFill>
              <a:latin typeface="Meiryo UI" panose="020B0604030504040204" pitchFamily="50" charset="-128"/>
              <a:ea typeface="Meiryo UI" panose="020B0604030504040204" pitchFamily="50" charset="-128"/>
            </a:endParaRPr>
          </a:p>
        </p:txBody>
      </p:sp>
      <p:sp>
        <p:nvSpPr>
          <p:cNvPr id="104" name="左矢印 103"/>
          <p:cNvSpPr/>
          <p:nvPr/>
        </p:nvSpPr>
        <p:spPr>
          <a:xfrm>
            <a:off x="7468937" y="6179157"/>
            <a:ext cx="564537" cy="200541"/>
          </a:xfrm>
          <a:prstGeom prst="leftArrow">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800" dirty="0" smtClean="0">
                <a:solidFill>
                  <a:schemeClr val="tx1"/>
                </a:solidFill>
                <a:latin typeface="Meiryo UI" panose="020B0604030504040204" pitchFamily="50" charset="-128"/>
                <a:ea typeface="Meiryo UI" panose="020B0604030504040204" pitchFamily="50" charset="-128"/>
              </a:rPr>
              <a:t> 物的・</a:t>
            </a:r>
            <a:endParaRPr lang="en-US" altLang="ja-JP" sz="800" dirty="0" smtClean="0">
              <a:solidFill>
                <a:schemeClr val="tx1"/>
              </a:solidFill>
              <a:latin typeface="Meiryo UI" panose="020B0604030504040204" pitchFamily="50" charset="-128"/>
              <a:ea typeface="Meiryo UI" panose="020B0604030504040204" pitchFamily="50" charset="-128"/>
            </a:endParaRPr>
          </a:p>
          <a:p>
            <a:pPr algn="ctr"/>
            <a:r>
              <a:rPr lang="ja-JP" altLang="en-US" sz="800" dirty="0" smtClean="0">
                <a:solidFill>
                  <a:schemeClr val="tx1"/>
                </a:solidFill>
                <a:latin typeface="Meiryo UI" panose="020B0604030504040204" pitchFamily="50" charset="-128"/>
                <a:ea typeface="Meiryo UI" panose="020B0604030504040204" pitchFamily="50" charset="-128"/>
              </a:rPr>
              <a:t>人的</a:t>
            </a:r>
            <a:endParaRPr lang="en-US" altLang="ja-JP" sz="800" dirty="0" smtClean="0">
              <a:solidFill>
                <a:schemeClr val="tx1"/>
              </a:solidFill>
              <a:latin typeface="Meiryo UI" panose="020B0604030504040204" pitchFamily="50" charset="-128"/>
              <a:ea typeface="Meiryo UI" panose="020B0604030504040204" pitchFamily="50" charset="-128"/>
            </a:endParaRPr>
          </a:p>
          <a:p>
            <a:pPr algn="ctr"/>
            <a:r>
              <a:rPr lang="ja-JP" altLang="en-US" sz="800" dirty="0" smtClean="0">
                <a:solidFill>
                  <a:schemeClr val="tx1"/>
                </a:solidFill>
                <a:latin typeface="Meiryo UI" panose="020B0604030504040204" pitchFamily="50" charset="-128"/>
                <a:ea typeface="Meiryo UI" panose="020B0604030504040204" pitchFamily="50" charset="-128"/>
              </a:rPr>
              <a:t>負担</a:t>
            </a:r>
            <a:endParaRPr kumimoji="1" lang="ja-JP" altLang="en-US" sz="800" dirty="0">
              <a:solidFill>
                <a:schemeClr val="tx1"/>
              </a:solidFill>
              <a:latin typeface="Meiryo UI" panose="020B0604030504040204" pitchFamily="50" charset="-128"/>
              <a:ea typeface="Meiryo UI" panose="020B0604030504040204" pitchFamily="50" charset="-128"/>
            </a:endParaRPr>
          </a:p>
        </p:txBody>
      </p:sp>
      <p:sp>
        <p:nvSpPr>
          <p:cNvPr id="105" name="テキスト ボックス 104"/>
          <p:cNvSpPr txBox="1"/>
          <p:nvPr/>
        </p:nvSpPr>
        <p:spPr>
          <a:xfrm>
            <a:off x="8043887" y="5592346"/>
            <a:ext cx="900000" cy="216000"/>
          </a:xfrm>
          <a:prstGeom prst="rect">
            <a:avLst/>
          </a:prstGeom>
          <a:solidFill>
            <a:schemeClr val="accent1"/>
          </a:solidFill>
          <a:ln>
            <a:solidFill>
              <a:schemeClr val="accent1">
                <a:shade val="50000"/>
              </a:schemeClr>
            </a:solidFill>
          </a:ln>
        </p:spPr>
        <p:txBody>
          <a:bodyPr wrap="square" lIns="0" tIns="0" rIns="0" bIns="0" rtlCol="0" anchor="ctr" anchorCtr="0">
            <a:noAutofit/>
          </a:bodyPr>
          <a:lstStyle/>
          <a:p>
            <a:pPr algn="ctr"/>
            <a:r>
              <a:rPr kumimoji="1" lang="ja-JP" altLang="en-US" sz="1100" dirty="0" smtClean="0">
                <a:latin typeface="Meiryo UI" panose="020B0604030504040204" pitchFamily="50" charset="-128"/>
                <a:ea typeface="Meiryo UI" panose="020B0604030504040204" pitchFamily="50" charset="-128"/>
              </a:rPr>
              <a:t>大阪府</a:t>
            </a:r>
            <a:endParaRPr kumimoji="1" lang="ja-JP" altLang="en-US" sz="1100" dirty="0">
              <a:latin typeface="Meiryo UI" panose="020B0604030504040204" pitchFamily="50" charset="-128"/>
              <a:ea typeface="Meiryo UI" panose="020B0604030504040204" pitchFamily="50" charset="-128"/>
            </a:endParaRPr>
          </a:p>
        </p:txBody>
      </p:sp>
      <p:sp>
        <p:nvSpPr>
          <p:cNvPr id="106" name="テキスト ボックス 105"/>
          <p:cNvSpPr txBox="1"/>
          <p:nvPr/>
        </p:nvSpPr>
        <p:spPr>
          <a:xfrm>
            <a:off x="8044650" y="5880745"/>
            <a:ext cx="900000" cy="216000"/>
          </a:xfrm>
          <a:prstGeom prst="rect">
            <a:avLst/>
          </a:prstGeom>
          <a:solidFill>
            <a:schemeClr val="accent1"/>
          </a:solidFill>
          <a:ln>
            <a:solidFill>
              <a:schemeClr val="accent1">
                <a:shade val="50000"/>
              </a:schemeClr>
            </a:solidFill>
          </a:ln>
        </p:spPr>
        <p:txBody>
          <a:bodyPr wrap="square" lIns="0" tIns="0" rIns="0" bIns="0" rtlCol="0" anchor="ctr" anchorCtr="0">
            <a:noAutofit/>
          </a:bodyPr>
          <a:lstStyle/>
          <a:p>
            <a:pPr algn="ctr"/>
            <a:r>
              <a:rPr kumimoji="1" lang="ja-JP" altLang="en-US" sz="1100" dirty="0" smtClean="0">
                <a:latin typeface="Meiryo UI" panose="020B0604030504040204" pitchFamily="50" charset="-128"/>
                <a:ea typeface="Meiryo UI" panose="020B0604030504040204" pitchFamily="50" charset="-128"/>
              </a:rPr>
              <a:t>大阪市</a:t>
            </a:r>
            <a:endParaRPr kumimoji="1" lang="ja-JP" altLang="en-US" sz="1100" dirty="0">
              <a:latin typeface="Meiryo UI" panose="020B0604030504040204" pitchFamily="50" charset="-128"/>
              <a:ea typeface="Meiryo UI" panose="020B0604030504040204" pitchFamily="50" charset="-128"/>
            </a:endParaRPr>
          </a:p>
        </p:txBody>
      </p:sp>
      <p:sp>
        <p:nvSpPr>
          <p:cNvPr id="107" name="テキスト ボックス 106"/>
          <p:cNvSpPr txBox="1"/>
          <p:nvPr/>
        </p:nvSpPr>
        <p:spPr>
          <a:xfrm>
            <a:off x="8043887" y="6182023"/>
            <a:ext cx="900000" cy="216000"/>
          </a:xfrm>
          <a:prstGeom prst="rect">
            <a:avLst/>
          </a:prstGeom>
          <a:solidFill>
            <a:schemeClr val="accent1">
              <a:lumMod val="40000"/>
              <a:lumOff val="60000"/>
            </a:schemeClr>
          </a:solidFill>
          <a:ln>
            <a:solidFill>
              <a:schemeClr val="accent1">
                <a:shade val="50000"/>
              </a:schemeClr>
            </a:solidFill>
          </a:ln>
        </p:spPr>
        <p:txBody>
          <a:bodyPr wrap="square" lIns="0" tIns="0" rIns="0" bIns="0" rtlCol="0" anchor="ctr" anchorCtr="0">
            <a:noAutofit/>
          </a:bodyPr>
          <a:lstStyle/>
          <a:p>
            <a:pPr algn="ctr"/>
            <a:r>
              <a:rPr lang="ja-JP" altLang="en-US" sz="1100" dirty="0">
                <a:latin typeface="Meiryo UI" panose="020B0604030504040204" pitchFamily="50" charset="-128"/>
                <a:ea typeface="Meiryo UI" panose="020B0604030504040204" pitchFamily="50" charset="-128"/>
              </a:rPr>
              <a:t>経済界</a:t>
            </a:r>
            <a:endParaRPr kumimoji="1" lang="ja-JP" altLang="en-US" sz="1100" dirty="0">
              <a:latin typeface="Meiryo UI" panose="020B0604030504040204" pitchFamily="50" charset="-128"/>
              <a:ea typeface="Meiryo UI" panose="020B0604030504040204" pitchFamily="50" charset="-128"/>
            </a:endParaRPr>
          </a:p>
        </p:txBody>
      </p:sp>
      <p:sp>
        <p:nvSpPr>
          <p:cNvPr id="108" name="テキスト ボックス 107"/>
          <p:cNvSpPr txBox="1"/>
          <p:nvPr/>
        </p:nvSpPr>
        <p:spPr>
          <a:xfrm>
            <a:off x="8047652" y="6480875"/>
            <a:ext cx="901422" cy="292388"/>
          </a:xfrm>
          <a:prstGeom prst="rect">
            <a:avLst/>
          </a:prstGeom>
          <a:solidFill>
            <a:schemeClr val="accent1">
              <a:lumMod val="40000"/>
              <a:lumOff val="60000"/>
            </a:schemeClr>
          </a:solidFill>
          <a:ln>
            <a:solidFill>
              <a:schemeClr val="accent1">
                <a:shade val="50000"/>
              </a:schemeClr>
            </a:solidFill>
          </a:ln>
        </p:spPr>
        <p:txBody>
          <a:bodyPr wrap="square" lIns="0" tIns="0" rIns="0" bIns="0" rtlCol="0">
            <a:spAutoFit/>
          </a:bodyPr>
          <a:lstStyle/>
          <a:p>
            <a:r>
              <a:rPr lang="ja-JP" altLang="en-US" sz="1100" dirty="0" smtClean="0">
                <a:latin typeface="Meiryo UI" panose="020B0604030504040204" pitchFamily="50" charset="-128"/>
                <a:ea typeface="Meiryo UI" panose="020B0604030504040204" pitchFamily="50" charset="-128"/>
              </a:rPr>
              <a:t> 賛助会員</a:t>
            </a:r>
            <a:endParaRPr lang="en-US" altLang="ja-JP" sz="1100" dirty="0" smtClean="0">
              <a:latin typeface="Meiryo UI" panose="020B0604030504040204" pitchFamily="50" charset="-128"/>
              <a:ea typeface="Meiryo UI" panose="020B0604030504040204" pitchFamily="50" charset="-128"/>
            </a:endParaRPr>
          </a:p>
          <a:p>
            <a:r>
              <a:rPr kumimoji="1" lang="en-US" altLang="ja-JP" sz="800" dirty="0" smtClean="0">
                <a:latin typeface="Meiryo UI" panose="020B0604030504040204" pitchFamily="50" charset="-128"/>
                <a:ea typeface="Meiryo UI" panose="020B0604030504040204" pitchFamily="50" charset="-128"/>
              </a:rPr>
              <a:t>(</a:t>
            </a:r>
            <a:r>
              <a:rPr kumimoji="1" lang="ja-JP" altLang="en-US" sz="800" dirty="0" smtClean="0">
                <a:latin typeface="Meiryo UI" panose="020B0604030504040204" pitchFamily="50" charset="-128"/>
                <a:ea typeface="Meiryo UI" panose="020B0604030504040204" pitchFamily="50" charset="-128"/>
              </a:rPr>
              <a:t>市町村・各事業者</a:t>
            </a:r>
            <a:r>
              <a:rPr kumimoji="1" lang="en-US" altLang="ja-JP" sz="800" dirty="0" smtClean="0">
                <a:latin typeface="Meiryo UI" panose="020B0604030504040204" pitchFamily="50" charset="-128"/>
                <a:ea typeface="Meiryo UI" panose="020B0604030504040204" pitchFamily="50" charset="-128"/>
              </a:rPr>
              <a:t>)</a:t>
            </a:r>
            <a:endParaRPr kumimoji="1" lang="ja-JP" altLang="en-US" sz="800" dirty="0">
              <a:latin typeface="Meiryo UI" panose="020B0604030504040204" pitchFamily="50" charset="-128"/>
              <a:ea typeface="Meiryo UI" panose="020B0604030504040204" pitchFamily="50" charset="-128"/>
            </a:endParaRPr>
          </a:p>
        </p:txBody>
      </p:sp>
      <p:sp>
        <p:nvSpPr>
          <p:cNvPr id="10" name="スライド番号プレースホルダー 9"/>
          <p:cNvSpPr>
            <a:spLocks noGrp="1"/>
          </p:cNvSpPr>
          <p:nvPr>
            <p:ph type="sldNum" sz="quarter" idx="12"/>
          </p:nvPr>
        </p:nvSpPr>
        <p:spPr>
          <a:xfrm>
            <a:off x="7110139" y="6521983"/>
            <a:ext cx="2057400" cy="365125"/>
          </a:xfrm>
        </p:spPr>
        <p:txBody>
          <a:bodyPr/>
          <a:lstStyle/>
          <a:p>
            <a:fld id="{138CA411-231B-42B9-AF63-97A64194AA60}" type="slidenum">
              <a:rPr kumimoji="1" lang="ja-JP" altLang="en-US" sz="1400" b="1" smtClean="0">
                <a:solidFill>
                  <a:schemeClr val="tx1"/>
                </a:solidFill>
              </a:rPr>
              <a:t>36</a:t>
            </a:fld>
            <a:endParaRPr kumimoji="1" lang="ja-JP" altLang="en-US" sz="1400" b="1">
              <a:solidFill>
                <a:schemeClr val="tx1"/>
              </a:solidFill>
            </a:endParaRPr>
          </a:p>
        </p:txBody>
      </p:sp>
      <p:sp>
        <p:nvSpPr>
          <p:cNvPr id="2" name="テキスト ボックス 1"/>
          <p:cNvSpPr txBox="1"/>
          <p:nvPr/>
        </p:nvSpPr>
        <p:spPr>
          <a:xfrm>
            <a:off x="3801862" y="2180521"/>
            <a:ext cx="436338" cy="261610"/>
          </a:xfrm>
          <a:prstGeom prst="rect">
            <a:avLst/>
          </a:prstGeom>
          <a:solidFill>
            <a:schemeClr val="bg1"/>
          </a:solidFill>
        </p:spPr>
        <p:txBody>
          <a:bodyPr wrap="none" rtlCol="0">
            <a:spAutoFit/>
          </a:bodyPr>
          <a:lstStyle/>
          <a:p>
            <a:r>
              <a:rPr kumimoji="1" lang="en-US" altLang="ja-JP" sz="1100" dirty="0" smtClean="0"/>
              <a:t>44.1</a:t>
            </a:r>
            <a:endParaRPr kumimoji="1" lang="ja-JP" altLang="en-US" sz="1100" dirty="0"/>
          </a:p>
        </p:txBody>
      </p:sp>
      <p:sp>
        <p:nvSpPr>
          <p:cNvPr id="50" name="楕円 12">
            <a:extLst>
              <a:ext uri="{FF2B5EF4-FFF2-40B4-BE49-F238E27FC236}">
                <a16:creationId xmlns:a16="http://schemas.microsoft.com/office/drawing/2014/main" id="{FB5343CA-FFBD-4A32-A6DD-0B5546B9F960}"/>
              </a:ext>
            </a:extLst>
          </p:cNvPr>
          <p:cNvSpPr/>
          <p:nvPr/>
        </p:nvSpPr>
        <p:spPr>
          <a:xfrm>
            <a:off x="3759838" y="2107329"/>
            <a:ext cx="432000" cy="825149"/>
          </a:xfrm>
          <a:prstGeom prst="ellipse">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角丸四角形 54"/>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１－③</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成長戦略／大阪観光局</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56" name="正方形/長方形 55"/>
          <p:cNvSpPr/>
          <p:nvPr/>
        </p:nvSpPr>
        <p:spPr>
          <a:xfrm>
            <a:off x="3844909" y="5293047"/>
            <a:ext cx="1345021" cy="369332"/>
          </a:xfrm>
          <a:prstGeom prst="rect">
            <a:avLst/>
          </a:prstGeom>
        </p:spPr>
        <p:txBody>
          <a:bodyPr wrap="square">
            <a:spAutoFit/>
          </a:bodyPr>
          <a:lstStyle/>
          <a:p>
            <a:r>
              <a:rPr lang="en-US" altLang="ja-JP" sz="900" dirty="0" smtClean="0">
                <a:latin typeface="Meiryo UI" panose="020B0604030504040204" pitchFamily="50" charset="-128"/>
                <a:ea typeface="Meiryo UI" panose="020B0604030504040204" pitchFamily="50" charset="-128"/>
              </a:rPr>
              <a:t>Wi-Fi6,154</a:t>
            </a:r>
            <a:r>
              <a:rPr lang="ja-JP" altLang="en-US" sz="900" dirty="0" smtClean="0">
                <a:latin typeface="Meiryo UI" panose="020B0604030504040204" pitchFamily="50" charset="-128"/>
                <a:ea typeface="Meiryo UI" panose="020B0604030504040204" pitchFamily="50" charset="-128"/>
              </a:rPr>
              <a:t>台</a:t>
            </a:r>
            <a:endParaRPr lang="en-US" altLang="ja-JP" sz="900" dirty="0" smtClean="0">
              <a:latin typeface="Meiryo UI" panose="020B0604030504040204" pitchFamily="50" charset="-128"/>
              <a:ea typeface="Meiryo UI" panose="020B0604030504040204" pitchFamily="50" charset="-128"/>
            </a:endParaRPr>
          </a:p>
          <a:p>
            <a:r>
              <a:rPr lang="en-US" altLang="ja-JP" sz="900" dirty="0" smtClean="0">
                <a:latin typeface="Meiryo UI" panose="020B0604030504040204" pitchFamily="50" charset="-128"/>
                <a:ea typeface="Meiryo UI" panose="020B0604030504040204" pitchFamily="50" charset="-128"/>
              </a:rPr>
              <a:t>(2018.8</a:t>
            </a:r>
            <a:r>
              <a:rPr lang="ja-JP" altLang="en-US" sz="900" dirty="0" smtClean="0">
                <a:latin typeface="Meiryo UI" panose="020B0604030504040204" pitchFamily="50" charset="-128"/>
                <a:ea typeface="Meiryo UI" panose="020B0604030504040204" pitchFamily="50" charset="-128"/>
              </a:rPr>
              <a:t>月末</a:t>
            </a:r>
            <a:r>
              <a:rPr lang="en-US" altLang="ja-JP" sz="900" dirty="0" smtClean="0">
                <a:latin typeface="Meiryo UI" panose="020B0604030504040204" pitchFamily="50" charset="-128"/>
                <a:ea typeface="Meiryo UI" panose="020B0604030504040204" pitchFamily="50" charset="-128"/>
              </a:rPr>
              <a:t>)</a:t>
            </a:r>
            <a:endParaRPr lang="ja-JP" altLang="en-US" sz="9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1679836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197376" y="724855"/>
            <a:ext cx="6264857"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■都市の魅力を発信する大規模イベントの府市共同で開催　　　</a:t>
            </a:r>
            <a:endParaRPr kumimoji="1" lang="en-US" altLang="ja-JP" sz="1200" dirty="0">
              <a:latin typeface="Meiryo UI" panose="020B0604030504040204" pitchFamily="50" charset="-128"/>
              <a:ea typeface="Meiryo UI" panose="020B0604030504040204" pitchFamily="50" charset="-128"/>
            </a:endParaRPr>
          </a:p>
        </p:txBody>
      </p:sp>
      <p:cxnSp>
        <p:nvCxnSpPr>
          <p:cNvPr id="10" name="直線コネクタ 9"/>
          <p:cNvCxnSpPr/>
          <p:nvPr/>
        </p:nvCxnSpPr>
        <p:spPr>
          <a:xfrm>
            <a:off x="177640" y="1119114"/>
            <a:ext cx="874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スライド番号プレースホルダー 42"/>
          <p:cNvSpPr>
            <a:spLocks noGrp="1"/>
          </p:cNvSpPr>
          <p:nvPr>
            <p:ph type="sldNum" sz="quarter" idx="12"/>
          </p:nvPr>
        </p:nvSpPr>
        <p:spPr>
          <a:xfrm>
            <a:off x="7035084" y="6444434"/>
            <a:ext cx="2057400" cy="365125"/>
          </a:xfrm>
        </p:spPr>
        <p:txBody>
          <a:bodyPr/>
          <a:lstStyle/>
          <a:p>
            <a:fld id="{138CA411-231B-42B9-AF63-97A64194AA60}" type="slidenum">
              <a:rPr lang="ja-JP" altLang="en-US" smtClean="0"/>
              <a:pPr/>
              <a:t>37</a:t>
            </a:fld>
            <a:endParaRPr lang="ja-JP" altLang="en-US"/>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7563" y="1592157"/>
            <a:ext cx="765088" cy="501698"/>
          </a:xfrm>
          <a:prstGeom prst="rect">
            <a:avLst/>
          </a:prstGeom>
        </p:spPr>
      </p:pic>
      <p:pic>
        <p:nvPicPr>
          <p:cNvPr id="15" name="図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96115" y="1600048"/>
            <a:ext cx="750771" cy="493605"/>
          </a:xfrm>
          <a:prstGeom prst="rect">
            <a:avLst/>
          </a:prstGeom>
        </p:spPr>
      </p:pic>
      <p:sp>
        <p:nvSpPr>
          <p:cNvPr id="2" name="正方形/長方形 1"/>
          <p:cNvSpPr/>
          <p:nvPr/>
        </p:nvSpPr>
        <p:spPr>
          <a:xfrm>
            <a:off x="257577" y="1283653"/>
            <a:ext cx="141668" cy="2016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正方形/長方形 2"/>
          <p:cNvSpPr/>
          <p:nvPr/>
        </p:nvSpPr>
        <p:spPr>
          <a:xfrm>
            <a:off x="4082930" y="1710605"/>
            <a:ext cx="1818917" cy="276999"/>
          </a:xfrm>
          <a:prstGeom prst="rect">
            <a:avLst/>
          </a:prstGeom>
          <a:solidFill>
            <a:schemeClr val="accent2">
              <a:lumMod val="20000"/>
              <a:lumOff val="80000"/>
            </a:schemeClr>
          </a:solidFill>
          <a:ln>
            <a:solidFill>
              <a:schemeClr val="bg1">
                <a:lumMod val="50000"/>
              </a:schemeClr>
            </a:solidFill>
          </a:ln>
        </p:spPr>
        <p:txBody>
          <a:bodyPr wrap="square">
            <a:spAutoFit/>
          </a:bodyPr>
          <a:lstStyle/>
          <a:p>
            <a:r>
              <a:rPr lang="ja-JP" altLang="en-US" sz="1200" dirty="0" smtClean="0">
                <a:latin typeface="Meiryo UI" panose="020B0604030504040204" pitchFamily="50" charset="-128"/>
                <a:ea typeface="Meiryo UI" panose="020B0604030504040204" pitchFamily="50" charset="-128"/>
              </a:rPr>
              <a:t>■</a:t>
            </a:r>
            <a:r>
              <a:rPr lang="en-US" altLang="ja-JP" sz="1200" dirty="0" smtClean="0">
                <a:latin typeface="Meiryo UI" panose="020B0604030504040204" pitchFamily="50" charset="-128"/>
                <a:ea typeface="Meiryo UI" panose="020B0604030504040204" pitchFamily="50" charset="-128"/>
              </a:rPr>
              <a:t>OSAKA</a:t>
            </a:r>
            <a:r>
              <a:rPr lang="ja-JP" altLang="en-US" sz="1200" dirty="0" smtClean="0">
                <a:latin typeface="Meiryo UI" panose="020B0604030504040204" pitchFamily="50" charset="-128"/>
                <a:ea typeface="Meiryo UI" panose="020B0604030504040204" pitchFamily="50" charset="-128"/>
              </a:rPr>
              <a:t>光</a:t>
            </a:r>
            <a:r>
              <a:rPr lang="ja-JP" altLang="en-US" sz="1200" dirty="0">
                <a:latin typeface="Meiryo UI" panose="020B0604030504040204" pitchFamily="50" charset="-128"/>
                <a:ea typeface="Meiryo UI" panose="020B0604030504040204" pitchFamily="50" charset="-128"/>
              </a:rPr>
              <a:t>のルネサンス</a:t>
            </a:r>
          </a:p>
        </p:txBody>
      </p:sp>
      <p:sp>
        <p:nvSpPr>
          <p:cNvPr id="4" name="正方形/長方形 3"/>
          <p:cNvSpPr/>
          <p:nvPr/>
        </p:nvSpPr>
        <p:spPr>
          <a:xfrm>
            <a:off x="4082929" y="2503580"/>
            <a:ext cx="1818917" cy="276999"/>
          </a:xfrm>
          <a:prstGeom prst="rect">
            <a:avLst/>
          </a:prstGeom>
          <a:solidFill>
            <a:schemeClr val="accent2">
              <a:lumMod val="20000"/>
              <a:lumOff val="80000"/>
            </a:schemeClr>
          </a:solidFill>
          <a:ln>
            <a:solidFill>
              <a:schemeClr val="bg1">
                <a:lumMod val="50000"/>
              </a:schemeClr>
            </a:solidFill>
          </a:ln>
        </p:spPr>
        <p:txBody>
          <a:bodyPr wrap="square">
            <a:spAutoFit/>
          </a:bodyPr>
          <a:lstStyle/>
          <a:p>
            <a:r>
              <a:rPr lang="ja-JP" altLang="en-US" sz="1200" dirty="0" smtClean="0">
                <a:latin typeface="Meiryo UI" panose="020B0604030504040204" pitchFamily="50" charset="-128"/>
                <a:ea typeface="Meiryo UI" panose="020B0604030504040204" pitchFamily="50" charset="-128"/>
              </a:rPr>
              <a:t>■御堂筋イルミネーション</a:t>
            </a:r>
            <a:endParaRPr lang="ja-JP" altLang="en-US" sz="1200" dirty="0">
              <a:latin typeface="Meiryo UI" panose="020B0604030504040204" pitchFamily="50" charset="-128"/>
              <a:ea typeface="Meiryo UI" panose="020B0604030504040204" pitchFamily="50" charset="-128"/>
            </a:endParaRPr>
          </a:p>
        </p:txBody>
      </p:sp>
      <p:sp>
        <p:nvSpPr>
          <p:cNvPr id="7" name="正方形/長方形 6"/>
          <p:cNvSpPr/>
          <p:nvPr/>
        </p:nvSpPr>
        <p:spPr>
          <a:xfrm>
            <a:off x="438463" y="5207584"/>
            <a:ext cx="2223686" cy="307777"/>
          </a:xfrm>
          <a:prstGeom prst="rect">
            <a:avLst/>
          </a:prstGeom>
        </p:spPr>
        <p:txBody>
          <a:bodyPr wrap="none">
            <a:spAutoFit/>
          </a:bodyPr>
          <a:lstStyle/>
          <a:p>
            <a:r>
              <a:rPr lang="ja-JP" altLang="en-US" sz="1400" b="1" dirty="0">
                <a:latin typeface="Meiryo UI" panose="020B0604030504040204" pitchFamily="50" charset="-128"/>
                <a:ea typeface="Meiryo UI" panose="020B0604030504040204" pitchFamily="50" charset="-128"/>
              </a:rPr>
              <a:t>大阪</a:t>
            </a:r>
            <a:r>
              <a:rPr lang="ja-JP" altLang="en-US" sz="1400" b="1" dirty="0" smtClean="0">
                <a:latin typeface="Meiryo UI" panose="020B0604030504040204" pitchFamily="50" charset="-128"/>
                <a:ea typeface="Meiryo UI" panose="020B0604030504040204" pitchFamily="50" charset="-128"/>
              </a:rPr>
              <a:t>マラソン・・・　</a:t>
            </a:r>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８回目</a:t>
            </a:r>
            <a:r>
              <a:rPr lang="en-US" altLang="ja-JP" sz="1400" b="1" dirty="0" smtClean="0">
                <a:latin typeface="Meiryo UI" panose="020B0604030504040204" pitchFamily="50" charset="-128"/>
                <a:ea typeface="Meiryo UI" panose="020B0604030504040204" pitchFamily="50" charset="-128"/>
              </a:rPr>
              <a:t>】</a:t>
            </a:r>
            <a:endParaRPr lang="ja-JP" altLang="en-US" sz="1400" b="1" dirty="0">
              <a:latin typeface="Meiryo UI" panose="020B0604030504040204" pitchFamily="50" charset="-128"/>
              <a:ea typeface="Meiryo UI" panose="020B0604030504040204" pitchFamily="50" charset="-128"/>
            </a:endParaRPr>
          </a:p>
        </p:txBody>
      </p:sp>
      <p:sp>
        <p:nvSpPr>
          <p:cNvPr id="18" name="正方形/長方形 17"/>
          <p:cNvSpPr/>
          <p:nvPr/>
        </p:nvSpPr>
        <p:spPr>
          <a:xfrm>
            <a:off x="4082928" y="1997707"/>
            <a:ext cx="2692701" cy="415498"/>
          </a:xfrm>
          <a:prstGeom prst="rect">
            <a:avLst/>
          </a:prstGeom>
        </p:spPr>
        <p:txBody>
          <a:bodyPr wrap="square">
            <a:spAutoFit/>
          </a:bodyPr>
          <a:lstStyle/>
          <a:p>
            <a:pPr marL="171450" indent="-171450">
              <a:buFont typeface="Wingdings" panose="05000000000000000000" pitchFamily="2" charset="2"/>
              <a:buChar char="Ø"/>
            </a:pPr>
            <a:r>
              <a:rPr lang="ja-JP" altLang="en-US" sz="1050" dirty="0">
                <a:latin typeface="Meiryo UI" panose="020B0604030504040204" pitchFamily="50" charset="-128"/>
                <a:ea typeface="Meiryo UI" panose="020B0604030504040204" pitchFamily="50" charset="-128"/>
              </a:rPr>
              <a:t>中之島エリアで中央公会堂のライトアップ等、光のアート作品を展開</a:t>
            </a:r>
          </a:p>
        </p:txBody>
      </p:sp>
      <p:sp>
        <p:nvSpPr>
          <p:cNvPr id="21" name="正方形/長方形 20"/>
          <p:cNvSpPr/>
          <p:nvPr/>
        </p:nvSpPr>
        <p:spPr>
          <a:xfrm>
            <a:off x="399245" y="1289096"/>
            <a:ext cx="2488182" cy="307777"/>
          </a:xfrm>
          <a:prstGeom prst="rect">
            <a:avLst/>
          </a:prstGeom>
        </p:spPr>
        <p:txBody>
          <a:bodyPr wrap="none">
            <a:spAutoFit/>
          </a:bodyPr>
          <a:lstStyle/>
          <a:p>
            <a:r>
              <a:rPr lang="ja-JP" altLang="en-US" sz="1400" b="1" dirty="0" smtClean="0">
                <a:latin typeface="Meiryo UI" panose="020B0604030504040204" pitchFamily="50" charset="-128"/>
                <a:ea typeface="Meiryo UI" panose="020B0604030504040204" pitchFamily="50" charset="-128"/>
              </a:rPr>
              <a:t>大阪・光の饗宴・・・</a:t>
            </a:r>
            <a:r>
              <a:rPr lang="ja-JP" altLang="en-US" sz="1400" b="1" dirty="0">
                <a:latin typeface="Meiryo UI" panose="020B0604030504040204" pitchFamily="50" charset="-128"/>
                <a:ea typeface="Meiryo UI" panose="020B0604030504040204" pitchFamily="50" charset="-128"/>
              </a:rPr>
              <a:t>　</a:t>
            </a:r>
            <a:r>
              <a:rPr lang="en-US" altLang="ja-JP" sz="1400" b="1" dirty="0" smtClean="0">
                <a:latin typeface="Meiryo UI" panose="020B0604030504040204" pitchFamily="50" charset="-128"/>
                <a:ea typeface="Meiryo UI" panose="020B0604030504040204" pitchFamily="50" charset="-128"/>
              </a:rPr>
              <a:t>【6</a:t>
            </a:r>
            <a:r>
              <a:rPr lang="ja-JP" altLang="en-US" sz="1400" b="1" dirty="0" smtClean="0">
                <a:latin typeface="Meiryo UI" panose="020B0604030504040204" pitchFamily="50" charset="-128"/>
                <a:ea typeface="Meiryo UI" panose="020B0604030504040204" pitchFamily="50" charset="-128"/>
              </a:rPr>
              <a:t>回目</a:t>
            </a:r>
            <a:r>
              <a:rPr lang="en-US" altLang="ja-JP" sz="1400" b="1" dirty="0" smtClean="0">
                <a:latin typeface="Meiryo UI" panose="020B0604030504040204" pitchFamily="50" charset="-128"/>
                <a:ea typeface="Meiryo UI" panose="020B0604030504040204" pitchFamily="50" charset="-128"/>
              </a:rPr>
              <a:t>】</a:t>
            </a:r>
            <a:endParaRPr lang="ja-JP" altLang="en-US" sz="1400" b="1" dirty="0">
              <a:latin typeface="Meiryo UI" panose="020B0604030504040204" pitchFamily="50" charset="-128"/>
              <a:ea typeface="Meiryo UI" panose="020B0604030504040204" pitchFamily="50" charset="-128"/>
            </a:endParaRPr>
          </a:p>
        </p:txBody>
      </p:sp>
      <p:sp>
        <p:nvSpPr>
          <p:cNvPr id="23" name="正方形/長方形 22"/>
          <p:cNvSpPr/>
          <p:nvPr/>
        </p:nvSpPr>
        <p:spPr>
          <a:xfrm>
            <a:off x="257577" y="3522799"/>
            <a:ext cx="141668" cy="1440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p:cNvSpPr/>
          <p:nvPr/>
        </p:nvSpPr>
        <p:spPr>
          <a:xfrm>
            <a:off x="399245" y="3570334"/>
            <a:ext cx="3267241" cy="307777"/>
          </a:xfrm>
          <a:prstGeom prst="rect">
            <a:avLst/>
          </a:prstGeom>
        </p:spPr>
        <p:txBody>
          <a:bodyPr wrap="none">
            <a:spAutoFit/>
          </a:bodyPr>
          <a:lstStyle/>
          <a:p>
            <a:r>
              <a:rPr lang="ja-JP" altLang="en-US" sz="1400" b="1" dirty="0">
                <a:latin typeface="Meiryo UI" panose="020B0604030504040204" pitchFamily="50" charset="-128"/>
                <a:ea typeface="Meiryo UI" panose="020B0604030504040204" pitchFamily="50" charset="-128"/>
              </a:rPr>
              <a:t>御堂筋</a:t>
            </a:r>
            <a:r>
              <a:rPr lang="ja-JP" altLang="en-US" sz="1400" b="1" dirty="0" smtClean="0">
                <a:latin typeface="Meiryo UI" panose="020B0604030504040204" pitchFamily="50" charset="-128"/>
                <a:ea typeface="Meiryo UI" panose="020B0604030504040204" pitchFamily="50" charset="-128"/>
              </a:rPr>
              <a:t>オータムパーティー・・・　</a:t>
            </a:r>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４回目</a:t>
            </a:r>
            <a:r>
              <a:rPr lang="en-US" altLang="ja-JP" sz="1400" b="1" dirty="0" smtClean="0">
                <a:latin typeface="Meiryo UI" panose="020B0604030504040204" pitchFamily="50" charset="-128"/>
                <a:ea typeface="Meiryo UI" panose="020B0604030504040204" pitchFamily="50" charset="-128"/>
              </a:rPr>
              <a:t>】</a:t>
            </a:r>
            <a:endParaRPr lang="ja-JP" altLang="en-US" sz="1400" b="1" dirty="0">
              <a:latin typeface="Meiryo UI" panose="020B0604030504040204" pitchFamily="50" charset="-128"/>
              <a:ea typeface="Meiryo UI" panose="020B0604030504040204" pitchFamily="50" charset="-128"/>
            </a:endParaRPr>
          </a:p>
        </p:txBody>
      </p:sp>
      <p:sp>
        <p:nvSpPr>
          <p:cNvPr id="22" name="正方形/長方形 21"/>
          <p:cNvSpPr/>
          <p:nvPr/>
        </p:nvSpPr>
        <p:spPr>
          <a:xfrm>
            <a:off x="552777" y="1635510"/>
            <a:ext cx="3491187" cy="1615827"/>
          </a:xfrm>
          <a:prstGeom prst="rect">
            <a:avLst/>
          </a:prstGeom>
          <a:ln>
            <a:solidFill>
              <a:schemeClr val="bg1">
                <a:lumMod val="75000"/>
              </a:schemeClr>
            </a:solidFill>
          </a:ln>
        </p:spPr>
        <p:txBody>
          <a:bodyPr wrap="square">
            <a:spAutoFit/>
          </a:bodyPr>
          <a:lstStyle/>
          <a:p>
            <a:r>
              <a:rPr lang="ja-JP" altLang="en-US" sz="1100" b="1" dirty="0" smtClean="0">
                <a:latin typeface="Meiryo UI" panose="020B0604030504040204" pitchFamily="50" charset="-128"/>
                <a:ea typeface="Meiryo UI" panose="020B0604030504040204" pitchFamily="50" charset="-128"/>
              </a:rPr>
              <a:t>１．開催</a:t>
            </a:r>
            <a:r>
              <a:rPr lang="ja-JP" altLang="en-US" sz="1100" b="1" dirty="0">
                <a:latin typeface="Meiryo UI" panose="020B0604030504040204" pitchFamily="50" charset="-128"/>
                <a:ea typeface="Meiryo UI" panose="020B0604030504040204" pitchFamily="50" charset="-128"/>
              </a:rPr>
              <a:t>テーマ</a:t>
            </a:r>
          </a:p>
          <a:p>
            <a:r>
              <a:rPr lang="ja-JP" altLang="en-US" sz="1100" dirty="0" smtClean="0">
                <a:latin typeface="Meiryo UI" panose="020B0604030504040204" pitchFamily="50" charset="-128"/>
                <a:ea typeface="Meiryo UI" panose="020B0604030504040204" pitchFamily="50" charset="-128"/>
              </a:rPr>
              <a:t>　大阪</a:t>
            </a:r>
            <a:r>
              <a:rPr lang="ja-JP" altLang="en-US" sz="1100" dirty="0">
                <a:latin typeface="Meiryo UI" panose="020B0604030504040204" pitchFamily="50" charset="-128"/>
                <a:ea typeface="Meiryo UI" panose="020B0604030504040204" pitchFamily="50" charset="-128"/>
              </a:rPr>
              <a:t>の魅力を彩る「光のミュージアム」と</a:t>
            </a:r>
            <a:r>
              <a:rPr lang="ja-JP" altLang="en-US" sz="1100" dirty="0" smtClean="0">
                <a:latin typeface="Meiryo UI" panose="020B0604030504040204" pitchFamily="50" charset="-128"/>
                <a:ea typeface="Meiryo UI" panose="020B0604030504040204" pitchFamily="50" charset="-128"/>
              </a:rPr>
              <a:t>して６年目を迎え、</a:t>
            </a:r>
            <a:r>
              <a:rPr lang="ja-JP" altLang="en-US" sz="1100" dirty="0">
                <a:latin typeface="Meiryo UI" panose="020B0604030504040204" pitchFamily="50" charset="-128"/>
                <a:ea typeface="Meiryo UI" panose="020B0604030504040204" pitchFamily="50" charset="-128"/>
              </a:rPr>
              <a:t>「水と光の首都大阪」のブランド確立・向上や大阪の観光振興、活力向上に</a:t>
            </a:r>
            <a:r>
              <a:rPr lang="ja-JP" altLang="en-US" sz="1100" dirty="0" smtClean="0">
                <a:latin typeface="Meiryo UI" panose="020B0604030504040204" pitchFamily="50" charset="-128"/>
                <a:ea typeface="Meiryo UI" panose="020B0604030504040204" pitchFamily="50" charset="-128"/>
              </a:rPr>
              <a:t>取り組む。</a:t>
            </a:r>
            <a:endParaRPr lang="en-US" altLang="ja-JP" sz="1100" dirty="0" smtClean="0">
              <a:latin typeface="Meiryo UI" panose="020B0604030504040204" pitchFamily="50" charset="-128"/>
              <a:ea typeface="Meiryo UI" panose="020B0604030504040204" pitchFamily="50" charset="-128"/>
            </a:endParaRPr>
          </a:p>
          <a:p>
            <a:endParaRPr lang="en-US" altLang="ja-JP" sz="1050" dirty="0" smtClean="0">
              <a:latin typeface="Meiryo UI" panose="020B0604030504040204" pitchFamily="50" charset="-128"/>
              <a:ea typeface="Meiryo UI" panose="020B0604030504040204" pitchFamily="50" charset="-128"/>
            </a:endParaRPr>
          </a:p>
          <a:p>
            <a:r>
              <a:rPr lang="ja-JP" altLang="en-US" sz="1100" b="1" dirty="0" smtClean="0">
                <a:latin typeface="Meiryo UI" panose="020B0604030504040204" pitchFamily="50" charset="-128"/>
                <a:ea typeface="Meiryo UI" panose="020B0604030504040204" pitchFamily="50" charset="-128"/>
              </a:rPr>
              <a:t>２．プログラム（次の三つで構成）</a:t>
            </a:r>
            <a:endParaRPr lang="en-US" altLang="ja-JP" sz="1100" b="1" dirty="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①御堂筋</a:t>
            </a:r>
            <a:r>
              <a:rPr lang="ja-JP" altLang="en-US" sz="1100" dirty="0">
                <a:latin typeface="Meiryo UI" panose="020B0604030504040204" pitchFamily="50" charset="-128"/>
                <a:ea typeface="Meiryo UI" panose="020B0604030504040204" pitchFamily="50" charset="-128"/>
              </a:rPr>
              <a:t>と中之島を光で彩る</a:t>
            </a:r>
            <a:r>
              <a:rPr lang="ja-JP" altLang="en-US" sz="1100" dirty="0" smtClean="0">
                <a:latin typeface="Meiryo UI" panose="020B0604030504040204" pitchFamily="50" charset="-128"/>
                <a:ea typeface="Meiryo UI" panose="020B0604030504040204" pitchFamily="50" charset="-128"/>
              </a:rPr>
              <a:t>コアプログラム</a:t>
            </a:r>
            <a:endParaRPr lang="en-US" altLang="ja-JP" sz="110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②大阪府域</a:t>
            </a:r>
            <a:r>
              <a:rPr lang="ja-JP" altLang="en-US" sz="1100" dirty="0">
                <a:latin typeface="Meiryo UI" panose="020B0604030504040204" pitchFamily="50" charset="-128"/>
                <a:ea typeface="Meiryo UI" panose="020B0604030504040204" pitchFamily="50" charset="-128"/>
              </a:rPr>
              <a:t>各所の魅力を活かした</a:t>
            </a:r>
            <a:r>
              <a:rPr lang="ja-JP" altLang="en-US" sz="1100" dirty="0" smtClean="0">
                <a:latin typeface="Meiryo UI" panose="020B0604030504040204" pitchFamily="50" charset="-128"/>
                <a:ea typeface="Meiryo UI" panose="020B0604030504040204" pitchFamily="50" charset="-128"/>
              </a:rPr>
              <a:t>エリアプログラム</a:t>
            </a:r>
            <a:endParaRPr lang="en-US" altLang="ja-JP" sz="110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③光</a:t>
            </a:r>
            <a:r>
              <a:rPr lang="ja-JP" altLang="en-US" sz="1100" dirty="0">
                <a:latin typeface="Meiryo UI" panose="020B0604030504040204" pitchFamily="50" charset="-128"/>
                <a:ea typeface="Meiryo UI" panose="020B0604030504040204" pitchFamily="50" charset="-128"/>
              </a:rPr>
              <a:t>に加え大阪の食などを堪能できる魅力促進</a:t>
            </a:r>
            <a:r>
              <a:rPr lang="ja-JP" altLang="en-US" sz="1100" dirty="0" smtClean="0">
                <a:latin typeface="Meiryo UI" panose="020B0604030504040204" pitchFamily="50" charset="-128"/>
                <a:ea typeface="Meiryo UI" panose="020B0604030504040204" pitchFamily="50" charset="-128"/>
              </a:rPr>
              <a:t>プログラム</a:t>
            </a:r>
            <a:endParaRPr lang="en-US" altLang="ja-JP" sz="1100" dirty="0" smtClean="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4058336" y="1425706"/>
            <a:ext cx="1063112" cy="276999"/>
          </a:xfrm>
          <a:prstGeom prst="rect">
            <a:avLst/>
          </a:prstGeom>
          <a:noFill/>
        </p:spPr>
        <p:txBody>
          <a:bodyPr wrap="none" rtlCol="0">
            <a:spAutoFit/>
          </a:bodyPr>
          <a:lstStyle/>
          <a:p>
            <a:r>
              <a:rPr kumimoji="1" lang="ja-JP" altLang="en-US" sz="1200" b="1" u="sng" dirty="0" smtClean="0">
                <a:latin typeface="Meiryo UI" panose="020B0604030504040204" pitchFamily="50" charset="-128"/>
                <a:ea typeface="Meiryo UI" panose="020B0604030504040204" pitchFamily="50" charset="-128"/>
              </a:rPr>
              <a:t>コアプログラム</a:t>
            </a:r>
            <a:endParaRPr kumimoji="1" lang="ja-JP" altLang="en-US" sz="1200" b="1" u="sng" dirty="0">
              <a:latin typeface="Meiryo UI" panose="020B0604030504040204" pitchFamily="50" charset="-128"/>
              <a:ea typeface="Meiryo UI" panose="020B0604030504040204" pitchFamily="50" charset="-128"/>
            </a:endParaRPr>
          </a:p>
        </p:txBody>
      </p:sp>
      <p:sp>
        <p:nvSpPr>
          <p:cNvPr id="27" name="正方形/長方形 26"/>
          <p:cNvSpPr/>
          <p:nvPr/>
        </p:nvSpPr>
        <p:spPr>
          <a:xfrm>
            <a:off x="257577" y="5141130"/>
            <a:ext cx="141668" cy="1620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p:cNvSpPr/>
          <p:nvPr/>
        </p:nvSpPr>
        <p:spPr>
          <a:xfrm>
            <a:off x="552776" y="3962185"/>
            <a:ext cx="3491187" cy="769441"/>
          </a:xfrm>
          <a:prstGeom prst="rect">
            <a:avLst/>
          </a:prstGeom>
          <a:ln>
            <a:solidFill>
              <a:schemeClr val="bg1">
                <a:lumMod val="75000"/>
              </a:schemeClr>
            </a:solidFill>
          </a:ln>
        </p:spPr>
        <p:txBody>
          <a:bodyPr wrap="square">
            <a:spAutoFit/>
          </a:bodyPr>
          <a:lstStyle/>
          <a:p>
            <a:r>
              <a:rPr lang="ja-JP" altLang="en-US" sz="1100" dirty="0" smtClean="0">
                <a:latin typeface="Meiryo UI" panose="020B0604030504040204" pitchFamily="50" charset="-128"/>
                <a:ea typeface="Meiryo UI" panose="020B0604030504040204" pitchFamily="50" charset="-128"/>
              </a:rPr>
              <a:t>御堂筋</a:t>
            </a:r>
            <a:r>
              <a:rPr lang="ja-JP" altLang="en-US" sz="1100" dirty="0">
                <a:latin typeface="Meiryo UI" panose="020B0604030504040204" pitchFamily="50" charset="-128"/>
                <a:ea typeface="Meiryo UI" panose="020B0604030504040204" pitchFamily="50" charset="-128"/>
              </a:rPr>
              <a:t>パ－ティ</a:t>
            </a:r>
            <a:r>
              <a:rPr lang="ja-JP" altLang="en-US" sz="1100" dirty="0" smtClean="0">
                <a:latin typeface="Meiryo UI" panose="020B0604030504040204" pitchFamily="50" charset="-128"/>
                <a:ea typeface="Meiryo UI" panose="020B0604030504040204" pitchFamily="50" charset="-128"/>
              </a:rPr>
              <a:t>－実行</a:t>
            </a:r>
            <a:r>
              <a:rPr lang="ja-JP" altLang="en-US" sz="1100" dirty="0">
                <a:latin typeface="Meiryo UI" panose="020B0604030504040204" pitchFamily="50" charset="-128"/>
                <a:ea typeface="Meiryo UI" panose="020B0604030504040204" pitchFamily="50" charset="-128"/>
              </a:rPr>
              <a:t>委員会</a:t>
            </a:r>
            <a:r>
              <a:rPr lang="ja-JP" altLang="en-US" sz="1100" dirty="0" smtClean="0">
                <a:latin typeface="Meiryo UI" panose="020B0604030504040204" pitchFamily="50" charset="-128"/>
                <a:ea typeface="Meiryo UI" panose="020B0604030504040204" pitchFamily="50" charset="-128"/>
              </a:rPr>
              <a:t>（大阪府</a:t>
            </a:r>
            <a:r>
              <a:rPr lang="ja-JP" altLang="en-US" sz="1100" dirty="0">
                <a:latin typeface="Meiryo UI" panose="020B0604030504040204" pitchFamily="50" charset="-128"/>
                <a:ea typeface="Meiryo UI" panose="020B0604030504040204" pitchFamily="50" charset="-128"/>
              </a:rPr>
              <a:t>、大阪市、経済団体等</a:t>
            </a:r>
            <a:r>
              <a:rPr lang="ja-JP" altLang="en-US" sz="1100" dirty="0" smtClean="0">
                <a:latin typeface="Meiryo UI" panose="020B0604030504040204" pitchFamily="50" charset="-128"/>
                <a:ea typeface="Meiryo UI" panose="020B0604030504040204" pitchFamily="50" charset="-128"/>
              </a:rPr>
              <a:t>）が、</a:t>
            </a:r>
            <a:r>
              <a:rPr lang="ja-JP" altLang="en-US" sz="1100" dirty="0">
                <a:latin typeface="Meiryo UI" panose="020B0604030504040204" pitchFamily="50" charset="-128"/>
                <a:ea typeface="Meiryo UI" panose="020B0604030504040204" pitchFamily="50" charset="-128"/>
              </a:rPr>
              <a:t>大阪のメインストリートである「御堂筋」を活用して一層のにぎわいを創出し、御堂筋及び大阪を国内外にアピールする御堂筋オータムパーティー</a:t>
            </a:r>
            <a:endParaRPr lang="en-US" altLang="ja-JP" sz="1100" dirty="0" smtClean="0">
              <a:latin typeface="Meiryo UI" panose="020B0604030504040204" pitchFamily="50" charset="-128"/>
              <a:ea typeface="Meiryo UI" panose="020B0604030504040204" pitchFamily="50" charset="-128"/>
            </a:endParaRPr>
          </a:p>
        </p:txBody>
      </p:sp>
      <p:graphicFrame>
        <p:nvGraphicFramePr>
          <p:cNvPr id="33" name="表 32"/>
          <p:cNvGraphicFramePr>
            <a:graphicFrameLocks noGrp="1"/>
          </p:cNvGraphicFramePr>
          <p:nvPr>
            <p:extLst/>
          </p:nvPr>
        </p:nvGraphicFramePr>
        <p:xfrm>
          <a:off x="4101205" y="3620045"/>
          <a:ext cx="3037523" cy="1480140"/>
        </p:xfrm>
        <a:graphic>
          <a:graphicData uri="http://schemas.openxmlformats.org/drawingml/2006/table">
            <a:tbl>
              <a:tblPr firstRow="1" bandRow="1">
                <a:tableStyleId>{5940675A-B579-460E-94D1-54222C63F5DA}</a:tableStyleId>
              </a:tblPr>
              <a:tblGrid>
                <a:gridCol w="692468">
                  <a:extLst>
                    <a:ext uri="{9D8B030D-6E8A-4147-A177-3AD203B41FA5}">
                      <a16:colId xmlns:a16="http://schemas.microsoft.com/office/drawing/2014/main" val="20000"/>
                    </a:ext>
                  </a:extLst>
                </a:gridCol>
                <a:gridCol w="2345055">
                  <a:extLst>
                    <a:ext uri="{9D8B030D-6E8A-4147-A177-3AD203B41FA5}">
                      <a16:colId xmlns:a16="http://schemas.microsoft.com/office/drawing/2014/main" val="20001"/>
                    </a:ext>
                  </a:extLst>
                </a:gridCol>
              </a:tblGrid>
              <a:tr h="193518">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開催年</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tc>
                  <a:txBody>
                    <a:bodyPr/>
                    <a:lstStyle/>
                    <a:p>
                      <a:pPr algn="ctr"/>
                      <a:r>
                        <a:rPr kumimoji="1" lang="ja-JP" altLang="en-US" sz="1050" dirty="0" smtClean="0">
                          <a:solidFill>
                            <a:schemeClr val="tx1"/>
                          </a:solidFill>
                          <a:latin typeface="Meiryo UI" panose="020B0604030504040204" pitchFamily="50" charset="-128"/>
                          <a:ea typeface="Meiryo UI" panose="020B0604030504040204" pitchFamily="50" charset="-128"/>
                        </a:rPr>
                        <a:t>主な催事</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extLst>
                  <a:ext uri="{0D108BD9-81ED-4DB2-BD59-A6C34878D82A}">
                    <a16:rowId xmlns:a16="http://schemas.microsoft.com/office/drawing/2014/main" val="10000"/>
                  </a:ext>
                </a:extLst>
              </a:tr>
              <a:tr h="193518">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2015</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36000" marB="36000"/>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Ｆ１カーの走行</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1"/>
                  </a:ext>
                </a:extLst>
              </a:tr>
              <a:tr h="193518">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2016</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36000" marB="36000"/>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蜷川実花さんの和装コレクション</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2"/>
                  </a:ext>
                </a:extLst>
              </a:tr>
              <a:tr h="193518">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2017</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36000" marB="36000"/>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荻野目洋子と府立登美丘高校ダンス部・ダウンタウンの出演</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3"/>
                  </a:ext>
                </a:extLst>
              </a:tr>
              <a:tr h="305678">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2018</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36000" marB="36000"/>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コブクロによるスペシャルライブ</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ダウンタウンの出演　等</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4"/>
                  </a:ext>
                </a:extLst>
              </a:tr>
            </a:tbl>
          </a:graphicData>
        </a:graphic>
      </p:graphicFrame>
      <p:sp>
        <p:nvSpPr>
          <p:cNvPr id="35" name="正方形/長方形 34"/>
          <p:cNvSpPr/>
          <p:nvPr/>
        </p:nvSpPr>
        <p:spPr>
          <a:xfrm>
            <a:off x="8285258" y="3608260"/>
            <a:ext cx="856728" cy="553998"/>
          </a:xfrm>
          <a:prstGeom prst="rect">
            <a:avLst/>
          </a:prstGeom>
        </p:spPr>
        <p:txBody>
          <a:bodyPr wrap="square">
            <a:spAutoFit/>
          </a:bodyPr>
          <a:lstStyle/>
          <a:p>
            <a:r>
              <a:rPr lang="en-US" altLang="ja-JP" sz="1000" dirty="0" smtClean="0">
                <a:latin typeface="Meiryo UI" panose="020B0604030504040204" pitchFamily="50" charset="-128"/>
                <a:ea typeface="Meiryo UI" panose="020B0604030504040204" pitchFamily="50" charset="-128"/>
              </a:rPr>
              <a:t>400</a:t>
            </a:r>
            <a:r>
              <a:rPr lang="ja-JP" altLang="en-US" sz="1000" dirty="0" smtClean="0">
                <a:latin typeface="Meiryo UI" panose="020B0604030504040204" pitchFamily="50" charset="-128"/>
                <a:ea typeface="Meiryo UI" panose="020B0604030504040204" pitchFamily="50" charset="-128"/>
              </a:rPr>
              <a:t>メートル超のレッドカーペット</a:t>
            </a:r>
            <a:endParaRPr lang="ja-JP" altLang="en-US" sz="1000" dirty="0">
              <a:latin typeface="Meiryo UI" panose="020B0604030504040204" pitchFamily="50" charset="-128"/>
              <a:ea typeface="Meiryo UI" panose="020B0604030504040204" pitchFamily="50" charset="-128"/>
            </a:endParaRPr>
          </a:p>
        </p:txBody>
      </p:sp>
      <p:cxnSp>
        <p:nvCxnSpPr>
          <p:cNvPr id="37" name="直線コネクタ 36"/>
          <p:cNvCxnSpPr/>
          <p:nvPr/>
        </p:nvCxnSpPr>
        <p:spPr>
          <a:xfrm>
            <a:off x="328410" y="1283653"/>
            <a:ext cx="8532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9" name="直線コネクタ 38"/>
          <p:cNvCxnSpPr/>
          <p:nvPr/>
        </p:nvCxnSpPr>
        <p:spPr>
          <a:xfrm>
            <a:off x="257577" y="3524573"/>
            <a:ext cx="8532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1" name="直線コネクタ 40"/>
          <p:cNvCxnSpPr/>
          <p:nvPr/>
        </p:nvCxnSpPr>
        <p:spPr>
          <a:xfrm>
            <a:off x="247004" y="5141130"/>
            <a:ext cx="8532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pic>
        <p:nvPicPr>
          <p:cNvPr id="40" name="図 39"/>
          <p:cNvPicPr>
            <a:picLocks noChangeAspect="1"/>
          </p:cNvPicPr>
          <p:nvPr/>
        </p:nvPicPr>
        <p:blipFill>
          <a:blip r:embed="rId5"/>
          <a:stretch>
            <a:fillRect/>
          </a:stretch>
        </p:blipFill>
        <p:spPr>
          <a:xfrm>
            <a:off x="7775549" y="4279578"/>
            <a:ext cx="1004142" cy="669428"/>
          </a:xfrm>
          <a:prstGeom prst="rect">
            <a:avLst/>
          </a:prstGeom>
        </p:spPr>
      </p:pic>
      <p:pic>
        <p:nvPicPr>
          <p:cNvPr id="42" name="図 41"/>
          <p:cNvPicPr>
            <a:picLocks noChangeAspect="1"/>
          </p:cNvPicPr>
          <p:nvPr/>
        </p:nvPicPr>
        <p:blipFill>
          <a:blip r:embed="rId6"/>
          <a:stretch>
            <a:fillRect/>
          </a:stretch>
        </p:blipFill>
        <p:spPr>
          <a:xfrm>
            <a:off x="7297981" y="5901939"/>
            <a:ext cx="1051055" cy="712005"/>
          </a:xfrm>
          <a:prstGeom prst="rect">
            <a:avLst/>
          </a:prstGeom>
        </p:spPr>
      </p:pic>
      <p:pic>
        <p:nvPicPr>
          <p:cNvPr id="46" name="図 45"/>
          <p:cNvPicPr>
            <a:picLocks noChangeAspect="1"/>
          </p:cNvPicPr>
          <p:nvPr/>
        </p:nvPicPr>
        <p:blipFill>
          <a:blip r:embed="rId7"/>
          <a:stretch>
            <a:fillRect/>
          </a:stretch>
        </p:blipFill>
        <p:spPr>
          <a:xfrm>
            <a:off x="7586967" y="5245878"/>
            <a:ext cx="1055481" cy="712545"/>
          </a:xfrm>
          <a:prstGeom prst="rect">
            <a:avLst/>
          </a:prstGeom>
        </p:spPr>
      </p:pic>
      <p:pic>
        <p:nvPicPr>
          <p:cNvPr id="38" name="図 3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97981" y="3663125"/>
            <a:ext cx="972000" cy="648000"/>
          </a:xfrm>
          <a:prstGeom prst="rect">
            <a:avLst/>
          </a:prstGeom>
        </p:spPr>
      </p:pic>
      <p:sp>
        <p:nvSpPr>
          <p:cNvPr id="11" name="テキスト ボックス 10"/>
          <p:cNvSpPr txBox="1"/>
          <p:nvPr/>
        </p:nvSpPr>
        <p:spPr>
          <a:xfrm>
            <a:off x="516878" y="4727030"/>
            <a:ext cx="3326552" cy="253916"/>
          </a:xfrm>
          <a:prstGeom prst="rect">
            <a:avLst/>
          </a:prstGeom>
          <a:noFill/>
        </p:spPr>
        <p:txBody>
          <a:bodyPr wrap="none" rtlCol="0">
            <a:spAutoFit/>
          </a:bodyPr>
          <a:lstStyle/>
          <a:p>
            <a:r>
              <a:rPr kumimoji="1" lang="en-US" altLang="ja-JP" sz="1050" dirty="0" smtClean="0">
                <a:latin typeface="Meiryo UI" panose="020B0604030504040204" pitchFamily="50" charset="-128"/>
                <a:ea typeface="Meiryo UI" panose="020B0604030504040204" pitchFamily="50" charset="-128"/>
              </a:rPr>
              <a:t>※</a:t>
            </a:r>
            <a:r>
              <a:rPr kumimoji="1" lang="ja-JP" altLang="en-US" sz="1050" dirty="0" smtClean="0">
                <a:latin typeface="Meiryo UI" panose="020B0604030504040204" pitchFamily="50" charset="-128"/>
                <a:ea typeface="Meiryo UI" panose="020B0604030504040204" pitchFamily="50" charset="-128"/>
              </a:rPr>
              <a:t>　</a:t>
            </a:r>
            <a:r>
              <a:rPr kumimoji="1" lang="en-US" altLang="ja-JP" sz="1050" dirty="0" smtClean="0">
                <a:latin typeface="Meiryo UI" panose="020B0604030504040204" pitchFamily="50" charset="-128"/>
                <a:ea typeface="Meiryo UI" panose="020B0604030504040204" pitchFamily="50" charset="-128"/>
              </a:rPr>
              <a:t>2008</a:t>
            </a:r>
            <a:r>
              <a:rPr kumimoji="1" lang="ja-JP" altLang="en-US" sz="1050" dirty="0" smtClean="0">
                <a:latin typeface="Meiryo UI" panose="020B0604030504040204" pitchFamily="50" charset="-128"/>
                <a:ea typeface="Meiryo UI" panose="020B0604030504040204" pitchFamily="50" charset="-128"/>
              </a:rPr>
              <a:t>年～</a:t>
            </a:r>
            <a:r>
              <a:rPr kumimoji="1" lang="en-US" altLang="ja-JP" sz="1050" dirty="0" smtClean="0">
                <a:latin typeface="Meiryo UI" panose="020B0604030504040204" pitchFamily="50" charset="-128"/>
                <a:ea typeface="Meiryo UI" panose="020B0604030504040204" pitchFamily="50" charset="-128"/>
              </a:rPr>
              <a:t>2014</a:t>
            </a:r>
            <a:r>
              <a:rPr lang="ja-JP" altLang="en-US" sz="1050" dirty="0" smtClean="0">
                <a:latin typeface="Meiryo UI" panose="020B0604030504040204" pitchFamily="50" charset="-128"/>
                <a:ea typeface="Meiryo UI" panose="020B0604030504040204" pitchFamily="50" charset="-128"/>
              </a:rPr>
              <a:t>年</a:t>
            </a:r>
            <a:r>
              <a:rPr kumimoji="1" lang="ja-JP" altLang="en-US" sz="1050" dirty="0" smtClean="0">
                <a:latin typeface="Meiryo UI" panose="020B0604030504040204" pitchFamily="50" charset="-128"/>
                <a:ea typeface="Meiryo UI" panose="020B0604030504040204" pitchFamily="50" charset="-128"/>
              </a:rPr>
              <a:t>は府市で「御堂筋</a:t>
            </a:r>
            <a:r>
              <a:rPr kumimoji="1" lang="en-US" altLang="ja-JP" sz="1050" dirty="0" smtClean="0">
                <a:latin typeface="Meiryo UI" panose="020B0604030504040204" pitchFamily="50" charset="-128"/>
                <a:ea typeface="Meiryo UI" panose="020B0604030504040204" pitchFamily="50" charset="-128"/>
              </a:rPr>
              <a:t>KAPPO</a:t>
            </a:r>
            <a:r>
              <a:rPr kumimoji="1" lang="ja-JP" altLang="en-US" sz="1050" dirty="0" smtClean="0">
                <a:latin typeface="Meiryo UI" panose="020B0604030504040204" pitchFamily="50" charset="-128"/>
                <a:ea typeface="Meiryo UI" panose="020B0604030504040204" pitchFamily="50" charset="-128"/>
              </a:rPr>
              <a:t>」を開催</a:t>
            </a:r>
            <a:endParaRPr kumimoji="1" lang="ja-JP" altLang="en-US" sz="1050" dirty="0">
              <a:latin typeface="Meiryo UI" panose="020B0604030504040204" pitchFamily="50" charset="-128"/>
              <a:ea typeface="Meiryo UI" panose="020B0604030504040204" pitchFamily="50" charset="-128"/>
            </a:endParaRPr>
          </a:p>
        </p:txBody>
      </p:sp>
      <p:sp>
        <p:nvSpPr>
          <p:cNvPr id="13" name="正方形/長方形 12"/>
          <p:cNvSpPr/>
          <p:nvPr/>
        </p:nvSpPr>
        <p:spPr>
          <a:xfrm>
            <a:off x="6672391" y="851502"/>
            <a:ext cx="2302233" cy="253916"/>
          </a:xfrm>
          <a:prstGeom prst="rect">
            <a:avLst/>
          </a:prstGeom>
        </p:spPr>
        <p:txBody>
          <a:bodyPr wrap="none">
            <a:spAutoFit/>
          </a:bodyPr>
          <a:lstStyle/>
          <a:p>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　</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　</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　の回数は</a:t>
            </a:r>
            <a:r>
              <a:rPr lang="en-US" altLang="ja-JP" sz="1050" dirty="0">
                <a:latin typeface="Meiryo UI" panose="020B0604030504040204" pitchFamily="50" charset="-128"/>
                <a:ea typeface="Meiryo UI" panose="020B0604030504040204" pitchFamily="50" charset="-128"/>
              </a:rPr>
              <a:t>2018</a:t>
            </a:r>
            <a:r>
              <a:rPr lang="ja-JP" altLang="en-US" sz="1050" dirty="0">
                <a:latin typeface="Meiryo UI" panose="020B0604030504040204" pitchFamily="50" charset="-128"/>
                <a:ea typeface="Meiryo UI" panose="020B0604030504040204" pitchFamily="50" charset="-128"/>
              </a:rPr>
              <a:t>年度分を含む</a:t>
            </a:r>
            <a:endParaRPr lang="en-US" altLang="ja-JP" sz="1050" dirty="0">
              <a:latin typeface="Meiryo UI" panose="020B0604030504040204" pitchFamily="50" charset="-128"/>
              <a:ea typeface="Meiryo UI" panose="020B0604030504040204" pitchFamily="50" charset="-128"/>
            </a:endParaRPr>
          </a:p>
        </p:txBody>
      </p:sp>
      <p:graphicFrame>
        <p:nvGraphicFramePr>
          <p:cNvPr id="47" name="グラフ 46"/>
          <p:cNvGraphicFramePr/>
          <p:nvPr>
            <p:extLst/>
          </p:nvPr>
        </p:nvGraphicFramePr>
        <p:xfrm>
          <a:off x="6132147" y="2340150"/>
          <a:ext cx="2990832" cy="1260457"/>
        </p:xfrm>
        <a:graphic>
          <a:graphicData uri="http://schemas.openxmlformats.org/drawingml/2006/chart">
            <c:chart xmlns:c="http://schemas.openxmlformats.org/drawingml/2006/chart" xmlns:r="http://schemas.openxmlformats.org/officeDocument/2006/relationships" r:id="rId9"/>
          </a:graphicData>
        </a:graphic>
      </p:graphicFrame>
      <p:sp>
        <p:nvSpPr>
          <p:cNvPr id="14" name="テキスト ボックス 13"/>
          <p:cNvSpPr txBox="1"/>
          <p:nvPr/>
        </p:nvSpPr>
        <p:spPr>
          <a:xfrm>
            <a:off x="6677230" y="2136416"/>
            <a:ext cx="1996624" cy="246221"/>
          </a:xfrm>
          <a:prstGeom prst="rect">
            <a:avLst/>
          </a:prstGeom>
          <a:noFill/>
        </p:spPr>
        <p:txBody>
          <a:bodyPr wrap="square" rtlCol="0">
            <a:spAutoFit/>
          </a:bodyPr>
          <a:lstStyle/>
          <a:p>
            <a:pPr algn="ctr"/>
            <a:r>
              <a:rPr kumimoji="1" lang="ja-JP" altLang="en-US" sz="1000" dirty="0" smtClean="0">
                <a:latin typeface="Meiryo UI" panose="020B0604030504040204" pitchFamily="50" charset="-128"/>
                <a:ea typeface="Meiryo UI" panose="020B0604030504040204" pitchFamily="50" charset="-128"/>
              </a:rPr>
              <a:t>光の饗宴参加者数、経済効果</a:t>
            </a:r>
            <a:endParaRPr kumimoji="1" lang="ja-JP" altLang="en-US" sz="1000" dirty="0">
              <a:latin typeface="Meiryo UI" panose="020B0604030504040204" pitchFamily="50" charset="-128"/>
              <a:ea typeface="Meiryo UI" panose="020B0604030504040204" pitchFamily="50" charset="-128"/>
            </a:endParaRPr>
          </a:p>
        </p:txBody>
      </p:sp>
      <p:sp>
        <p:nvSpPr>
          <p:cNvPr id="48" name="テキスト ボックス 47"/>
          <p:cNvSpPr txBox="1"/>
          <p:nvPr/>
        </p:nvSpPr>
        <p:spPr>
          <a:xfrm>
            <a:off x="5918828" y="2229658"/>
            <a:ext cx="889896" cy="200055"/>
          </a:xfrm>
          <a:prstGeom prst="rect">
            <a:avLst/>
          </a:prstGeom>
          <a:noFill/>
        </p:spPr>
        <p:txBody>
          <a:bodyPr wrap="square" rtlCol="0">
            <a:spAutoFit/>
          </a:bodyPr>
          <a:lstStyle/>
          <a:p>
            <a:pPr algn="ctr"/>
            <a:r>
              <a:rPr kumimoji="1" lang="ja-JP" altLang="en-US" sz="700" dirty="0" smtClean="0">
                <a:latin typeface="Meiryo UI" panose="020B0604030504040204" pitchFamily="50" charset="-128"/>
                <a:ea typeface="Meiryo UI" panose="020B0604030504040204" pitchFamily="50" charset="-128"/>
              </a:rPr>
              <a:t>参加者</a:t>
            </a:r>
            <a:r>
              <a:rPr kumimoji="1" lang="en-US" altLang="ja-JP" sz="700" dirty="0" smtClean="0">
                <a:latin typeface="Meiryo UI" panose="020B0604030504040204" pitchFamily="50" charset="-128"/>
                <a:ea typeface="Meiryo UI" panose="020B0604030504040204" pitchFamily="50" charset="-128"/>
              </a:rPr>
              <a:t>(</a:t>
            </a:r>
            <a:r>
              <a:rPr kumimoji="1" lang="ja-JP" altLang="en-US" sz="700" dirty="0" smtClean="0">
                <a:latin typeface="Meiryo UI" panose="020B0604030504040204" pitchFamily="50" charset="-128"/>
                <a:ea typeface="Meiryo UI" panose="020B0604030504040204" pitchFamily="50" charset="-128"/>
              </a:rPr>
              <a:t>万人</a:t>
            </a:r>
            <a:r>
              <a:rPr kumimoji="1" lang="en-US" altLang="ja-JP" sz="700" dirty="0" smtClean="0">
                <a:latin typeface="Meiryo UI" panose="020B0604030504040204" pitchFamily="50" charset="-128"/>
                <a:ea typeface="Meiryo UI" panose="020B0604030504040204" pitchFamily="50" charset="-128"/>
              </a:rPr>
              <a:t>)</a:t>
            </a:r>
            <a:endParaRPr kumimoji="1" lang="ja-JP" altLang="en-US" sz="700" dirty="0">
              <a:latin typeface="Meiryo UI" panose="020B0604030504040204" pitchFamily="50" charset="-128"/>
              <a:ea typeface="Meiryo UI" panose="020B0604030504040204" pitchFamily="50" charset="-128"/>
            </a:endParaRPr>
          </a:p>
        </p:txBody>
      </p:sp>
      <p:sp>
        <p:nvSpPr>
          <p:cNvPr id="49" name="テキスト ボックス 48"/>
          <p:cNvSpPr txBox="1"/>
          <p:nvPr/>
        </p:nvSpPr>
        <p:spPr>
          <a:xfrm>
            <a:off x="8379900" y="2190363"/>
            <a:ext cx="889896" cy="200055"/>
          </a:xfrm>
          <a:prstGeom prst="rect">
            <a:avLst/>
          </a:prstGeom>
          <a:noFill/>
        </p:spPr>
        <p:txBody>
          <a:bodyPr wrap="square" rtlCol="0">
            <a:spAutoFit/>
          </a:bodyPr>
          <a:lstStyle/>
          <a:p>
            <a:pPr algn="ctr"/>
            <a:r>
              <a:rPr lang="ja-JP" altLang="en-US" sz="700" dirty="0" smtClean="0">
                <a:latin typeface="Meiryo UI" panose="020B0604030504040204" pitchFamily="50" charset="-128"/>
                <a:ea typeface="Meiryo UI" panose="020B0604030504040204" pitchFamily="50" charset="-128"/>
              </a:rPr>
              <a:t>経済</a:t>
            </a:r>
            <a:r>
              <a:rPr lang="ja-JP" altLang="en-US" sz="700" dirty="0">
                <a:latin typeface="Meiryo UI" panose="020B0604030504040204" pitchFamily="50" charset="-128"/>
                <a:ea typeface="Meiryo UI" panose="020B0604030504040204" pitchFamily="50" charset="-128"/>
              </a:rPr>
              <a:t>効果</a:t>
            </a:r>
            <a:r>
              <a:rPr kumimoji="1" lang="en-US" altLang="ja-JP" sz="700" dirty="0" smtClean="0">
                <a:latin typeface="Meiryo UI" panose="020B0604030504040204" pitchFamily="50" charset="-128"/>
                <a:ea typeface="Meiryo UI" panose="020B0604030504040204" pitchFamily="50" charset="-128"/>
              </a:rPr>
              <a:t>(</a:t>
            </a:r>
            <a:r>
              <a:rPr lang="ja-JP" altLang="en-US" sz="700" dirty="0">
                <a:latin typeface="Meiryo UI" panose="020B0604030504040204" pitchFamily="50" charset="-128"/>
                <a:ea typeface="Meiryo UI" panose="020B0604030504040204" pitchFamily="50" charset="-128"/>
              </a:rPr>
              <a:t>億円</a:t>
            </a:r>
            <a:r>
              <a:rPr kumimoji="1" lang="en-US" altLang="ja-JP" sz="700" dirty="0" smtClean="0">
                <a:latin typeface="Meiryo UI" panose="020B0604030504040204" pitchFamily="50" charset="-128"/>
                <a:ea typeface="Meiryo UI" panose="020B0604030504040204" pitchFamily="50" charset="-128"/>
              </a:rPr>
              <a:t>)</a:t>
            </a:r>
            <a:endParaRPr kumimoji="1" lang="ja-JP" altLang="en-US" sz="700" dirty="0">
              <a:latin typeface="Meiryo UI" panose="020B0604030504040204" pitchFamily="50" charset="-128"/>
              <a:ea typeface="Meiryo UI" panose="020B0604030504040204" pitchFamily="50" charset="-128"/>
            </a:endParaRPr>
          </a:p>
        </p:txBody>
      </p:sp>
      <p:graphicFrame>
        <p:nvGraphicFramePr>
          <p:cNvPr id="50" name="グラフ 49"/>
          <p:cNvGraphicFramePr/>
          <p:nvPr>
            <p:extLst/>
          </p:nvPr>
        </p:nvGraphicFramePr>
        <p:xfrm>
          <a:off x="4116749" y="5499342"/>
          <a:ext cx="2990832" cy="1260457"/>
        </p:xfrm>
        <a:graphic>
          <a:graphicData uri="http://schemas.openxmlformats.org/drawingml/2006/chart">
            <c:chart xmlns:c="http://schemas.openxmlformats.org/drawingml/2006/chart" xmlns:r="http://schemas.openxmlformats.org/officeDocument/2006/relationships" r:id="rId10"/>
          </a:graphicData>
        </a:graphic>
      </p:graphicFrame>
      <p:sp>
        <p:nvSpPr>
          <p:cNvPr id="51" name="テキスト ボックス 50"/>
          <p:cNvSpPr txBox="1"/>
          <p:nvPr/>
        </p:nvSpPr>
        <p:spPr>
          <a:xfrm>
            <a:off x="3928889" y="5441598"/>
            <a:ext cx="889896" cy="200055"/>
          </a:xfrm>
          <a:prstGeom prst="rect">
            <a:avLst/>
          </a:prstGeom>
          <a:noFill/>
        </p:spPr>
        <p:txBody>
          <a:bodyPr wrap="square" rtlCol="0">
            <a:spAutoFit/>
          </a:bodyPr>
          <a:lstStyle/>
          <a:p>
            <a:pPr algn="ctr"/>
            <a:r>
              <a:rPr kumimoji="1" lang="ja-JP" altLang="en-US" sz="700" dirty="0" smtClean="0">
                <a:latin typeface="Meiryo UI" panose="020B0604030504040204" pitchFamily="50" charset="-128"/>
                <a:ea typeface="Meiryo UI" panose="020B0604030504040204" pitchFamily="50" charset="-128"/>
              </a:rPr>
              <a:t>参加者</a:t>
            </a:r>
            <a:r>
              <a:rPr kumimoji="1" lang="en-US" altLang="ja-JP" sz="700" dirty="0" smtClean="0">
                <a:latin typeface="Meiryo UI" panose="020B0604030504040204" pitchFamily="50" charset="-128"/>
                <a:ea typeface="Meiryo UI" panose="020B0604030504040204" pitchFamily="50" charset="-128"/>
              </a:rPr>
              <a:t>(</a:t>
            </a:r>
            <a:r>
              <a:rPr kumimoji="1" lang="ja-JP" altLang="en-US" sz="700" dirty="0" smtClean="0">
                <a:latin typeface="Meiryo UI" panose="020B0604030504040204" pitchFamily="50" charset="-128"/>
                <a:ea typeface="Meiryo UI" panose="020B0604030504040204" pitchFamily="50" charset="-128"/>
              </a:rPr>
              <a:t>人</a:t>
            </a:r>
            <a:r>
              <a:rPr kumimoji="1" lang="en-US" altLang="ja-JP" sz="700" dirty="0" smtClean="0">
                <a:latin typeface="Meiryo UI" panose="020B0604030504040204" pitchFamily="50" charset="-128"/>
                <a:ea typeface="Meiryo UI" panose="020B0604030504040204" pitchFamily="50" charset="-128"/>
              </a:rPr>
              <a:t>)</a:t>
            </a:r>
            <a:endParaRPr kumimoji="1" lang="ja-JP" altLang="en-US" sz="700" dirty="0">
              <a:latin typeface="Meiryo UI" panose="020B0604030504040204" pitchFamily="50" charset="-128"/>
              <a:ea typeface="Meiryo UI" panose="020B0604030504040204" pitchFamily="50" charset="-128"/>
            </a:endParaRPr>
          </a:p>
        </p:txBody>
      </p:sp>
      <p:sp>
        <p:nvSpPr>
          <p:cNvPr id="52" name="テキスト ボックス 51"/>
          <p:cNvSpPr txBox="1"/>
          <p:nvPr/>
        </p:nvSpPr>
        <p:spPr>
          <a:xfrm>
            <a:off x="4557965" y="5139567"/>
            <a:ext cx="2241425" cy="400110"/>
          </a:xfrm>
          <a:prstGeom prst="rect">
            <a:avLst/>
          </a:prstGeom>
          <a:noFill/>
        </p:spPr>
        <p:txBody>
          <a:bodyPr wrap="square" rtlCol="0">
            <a:spAutoFit/>
          </a:bodyPr>
          <a:lstStyle/>
          <a:p>
            <a:pPr algn="ctr"/>
            <a:r>
              <a:rPr kumimoji="1" lang="ja-JP" altLang="en-US" sz="1000" dirty="0" smtClean="0">
                <a:latin typeface="Meiryo UI" panose="020B0604030504040204" pitchFamily="50" charset="-128"/>
                <a:ea typeface="Meiryo UI" panose="020B0604030504040204" pitchFamily="50" charset="-128"/>
              </a:rPr>
              <a:t>大阪マラソン　</a:t>
            </a:r>
            <a:endParaRPr kumimoji="1" lang="en-US" altLang="ja-JP" sz="1000" dirty="0" smtClean="0">
              <a:latin typeface="Meiryo UI" panose="020B0604030504040204" pitchFamily="50" charset="-128"/>
              <a:ea typeface="Meiryo UI" panose="020B0604030504040204" pitchFamily="50" charset="-128"/>
            </a:endParaRPr>
          </a:p>
          <a:p>
            <a:pPr algn="ctr"/>
            <a:r>
              <a:rPr kumimoji="1" lang="ja-JP" altLang="en-US" sz="1000" dirty="0" smtClean="0">
                <a:latin typeface="Meiryo UI" panose="020B0604030504040204" pitchFamily="50" charset="-128"/>
                <a:ea typeface="Meiryo UI" panose="020B0604030504040204" pitchFamily="50" charset="-128"/>
              </a:rPr>
              <a:t>参加者数、来場数等</a:t>
            </a:r>
            <a:endParaRPr kumimoji="1" lang="ja-JP" altLang="en-US" sz="1000" dirty="0">
              <a:latin typeface="Meiryo UI" panose="020B0604030504040204" pitchFamily="50" charset="-128"/>
              <a:ea typeface="Meiryo UI" panose="020B0604030504040204" pitchFamily="50" charset="-128"/>
            </a:endParaRPr>
          </a:p>
        </p:txBody>
      </p:sp>
      <p:sp>
        <p:nvSpPr>
          <p:cNvPr id="53" name="正方形/長方形 52"/>
          <p:cNvSpPr/>
          <p:nvPr/>
        </p:nvSpPr>
        <p:spPr>
          <a:xfrm>
            <a:off x="567149" y="5651048"/>
            <a:ext cx="3491187" cy="600164"/>
          </a:xfrm>
          <a:prstGeom prst="rect">
            <a:avLst/>
          </a:prstGeom>
          <a:ln>
            <a:solidFill>
              <a:schemeClr val="bg1">
                <a:lumMod val="75000"/>
              </a:schemeClr>
            </a:solidFill>
          </a:ln>
        </p:spPr>
        <p:txBody>
          <a:bodyPr wrap="square">
            <a:spAutoFit/>
          </a:bodyPr>
          <a:lstStyle/>
          <a:p>
            <a:pPr lvl="0" defTabSz="957700">
              <a:defRPr/>
            </a:pPr>
            <a:r>
              <a:rPr lang="ja-JP" altLang="en-US" sz="1100" dirty="0">
                <a:latin typeface="Meiryo UI"/>
                <a:ea typeface="Meiryo UI"/>
              </a:rPr>
              <a:t>元気あふれる大阪を世界に発信するため</a:t>
            </a:r>
            <a:r>
              <a:rPr lang="ja-JP" altLang="en-US" sz="1100" dirty="0" smtClean="0">
                <a:latin typeface="Meiryo UI"/>
                <a:ea typeface="Meiryo UI"/>
              </a:rPr>
              <a:t>、世界</a:t>
            </a:r>
            <a:r>
              <a:rPr lang="ja-JP" altLang="en-US" sz="1100" dirty="0">
                <a:latin typeface="Meiryo UI"/>
                <a:ea typeface="Meiryo UI"/>
              </a:rPr>
              <a:t>トップレベルの市民マラソンを目指して、大阪マラソンを実施</a:t>
            </a:r>
            <a:r>
              <a:rPr lang="ja-JP" altLang="en-US" sz="1100" dirty="0" smtClean="0">
                <a:latin typeface="Meiryo UI"/>
                <a:ea typeface="Meiryo UI"/>
              </a:rPr>
              <a:t>。</a:t>
            </a:r>
            <a:r>
              <a:rPr lang="ja-JP" altLang="en-US" sz="1100" dirty="0">
                <a:latin typeface="Meiryo UI"/>
                <a:ea typeface="Meiryo UI"/>
              </a:rPr>
              <a:t>　　　　　　大阪の秋の風物詩として定着。</a:t>
            </a:r>
            <a:endParaRPr lang="en-US" altLang="ja-JP" sz="1100" dirty="0">
              <a:latin typeface="Meiryo UI"/>
              <a:ea typeface="Meiryo UI"/>
            </a:endParaRPr>
          </a:p>
        </p:txBody>
      </p:sp>
      <p:sp>
        <p:nvSpPr>
          <p:cNvPr id="54" name="テキスト ボックス 53"/>
          <p:cNvSpPr txBox="1"/>
          <p:nvPr/>
        </p:nvSpPr>
        <p:spPr>
          <a:xfrm>
            <a:off x="6547393" y="5389361"/>
            <a:ext cx="889896" cy="200055"/>
          </a:xfrm>
          <a:prstGeom prst="rect">
            <a:avLst/>
          </a:prstGeom>
          <a:noFill/>
        </p:spPr>
        <p:txBody>
          <a:bodyPr wrap="square" rtlCol="0">
            <a:spAutoFit/>
          </a:bodyPr>
          <a:lstStyle/>
          <a:p>
            <a:pPr algn="ctr"/>
            <a:r>
              <a:rPr lang="ja-JP" altLang="en-US" sz="700" dirty="0" smtClean="0">
                <a:latin typeface="Meiryo UI" panose="020B0604030504040204" pitchFamily="50" charset="-128"/>
                <a:ea typeface="Meiryo UI" panose="020B0604030504040204" pitchFamily="50" charset="-128"/>
              </a:rPr>
              <a:t>来場数等</a:t>
            </a:r>
            <a:r>
              <a:rPr lang="en-US" altLang="ja-JP" sz="700" dirty="0" smtClean="0">
                <a:latin typeface="Meiryo UI" panose="020B0604030504040204" pitchFamily="50" charset="-128"/>
                <a:ea typeface="Meiryo UI" panose="020B0604030504040204" pitchFamily="50" charset="-128"/>
              </a:rPr>
              <a:t>※</a:t>
            </a:r>
            <a:r>
              <a:rPr kumimoji="1" lang="en-US" altLang="ja-JP" sz="700" dirty="0" smtClean="0">
                <a:latin typeface="Meiryo UI" panose="020B0604030504040204" pitchFamily="50" charset="-128"/>
                <a:ea typeface="Meiryo UI" panose="020B0604030504040204" pitchFamily="50" charset="-128"/>
              </a:rPr>
              <a:t>(</a:t>
            </a:r>
            <a:r>
              <a:rPr kumimoji="1" lang="ja-JP" altLang="en-US" sz="700" dirty="0" smtClean="0">
                <a:latin typeface="Meiryo UI" panose="020B0604030504040204" pitchFamily="50" charset="-128"/>
                <a:ea typeface="Meiryo UI" panose="020B0604030504040204" pitchFamily="50" charset="-128"/>
              </a:rPr>
              <a:t>万人</a:t>
            </a:r>
            <a:r>
              <a:rPr kumimoji="1" lang="en-US" altLang="ja-JP" sz="700" dirty="0" smtClean="0">
                <a:latin typeface="Meiryo UI" panose="020B0604030504040204" pitchFamily="50" charset="-128"/>
                <a:ea typeface="Meiryo UI" panose="020B0604030504040204" pitchFamily="50" charset="-128"/>
              </a:rPr>
              <a:t>)</a:t>
            </a:r>
            <a:endParaRPr kumimoji="1" lang="ja-JP" altLang="en-US" sz="700" dirty="0">
              <a:latin typeface="Meiryo UI" panose="020B0604030504040204" pitchFamily="50" charset="-128"/>
              <a:ea typeface="Meiryo UI" panose="020B0604030504040204" pitchFamily="50" charset="-128"/>
            </a:endParaRPr>
          </a:p>
        </p:txBody>
      </p:sp>
      <p:sp>
        <p:nvSpPr>
          <p:cNvPr id="57" name="テキスト ボックス 56"/>
          <p:cNvSpPr txBox="1"/>
          <p:nvPr/>
        </p:nvSpPr>
        <p:spPr>
          <a:xfrm>
            <a:off x="4605232" y="6644567"/>
            <a:ext cx="1744767" cy="200055"/>
          </a:xfrm>
          <a:prstGeom prst="rect">
            <a:avLst/>
          </a:prstGeom>
          <a:noFill/>
        </p:spPr>
        <p:txBody>
          <a:bodyPr wrap="square" rtlCol="0">
            <a:spAutoFit/>
          </a:bodyPr>
          <a:lstStyle/>
          <a:p>
            <a:r>
              <a:rPr lang="en-US" altLang="ja-JP" sz="700" dirty="0" smtClean="0">
                <a:latin typeface="Meiryo UI" panose="020B0604030504040204" pitchFamily="50" charset="-128"/>
                <a:ea typeface="Meiryo UI" panose="020B0604030504040204" pitchFamily="50" charset="-128"/>
              </a:rPr>
              <a:t>※</a:t>
            </a:r>
            <a:r>
              <a:rPr lang="ja-JP" altLang="en-US" sz="700" dirty="0" smtClean="0">
                <a:latin typeface="Meiryo UI" panose="020B0604030504040204" pitchFamily="50" charset="-128"/>
                <a:ea typeface="Meiryo UI" panose="020B0604030504040204" pitchFamily="50" charset="-128"/>
              </a:rPr>
              <a:t>沿道応援、</a:t>
            </a:r>
            <a:r>
              <a:rPr lang="en-US" altLang="ja-JP" sz="700" dirty="0" smtClean="0">
                <a:latin typeface="Meiryo UI" panose="020B0604030504040204" pitchFamily="50" charset="-128"/>
                <a:ea typeface="Meiryo UI" panose="020B0604030504040204" pitchFamily="50" charset="-128"/>
              </a:rPr>
              <a:t>EXPO</a:t>
            </a:r>
            <a:r>
              <a:rPr lang="ja-JP" altLang="en-US" sz="700" dirty="0" smtClean="0">
                <a:latin typeface="Meiryo UI" panose="020B0604030504040204" pitchFamily="50" charset="-128"/>
                <a:ea typeface="Meiryo UI" panose="020B0604030504040204" pitchFamily="50" charset="-128"/>
              </a:rPr>
              <a:t>来場数</a:t>
            </a:r>
            <a:endParaRPr kumimoji="1" lang="ja-JP" altLang="en-US" sz="700" dirty="0">
              <a:latin typeface="Meiryo UI" panose="020B0604030504040204" pitchFamily="50" charset="-128"/>
              <a:ea typeface="Meiryo UI" panose="020B0604030504040204" pitchFamily="50" charset="-128"/>
            </a:endParaRPr>
          </a:p>
        </p:txBody>
      </p:sp>
      <p:sp>
        <p:nvSpPr>
          <p:cNvPr id="44" name="角丸四角形 43"/>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１－④</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成長戦略／大規模共同イベント</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45" name="正方形/長方形 44"/>
          <p:cNvSpPr/>
          <p:nvPr/>
        </p:nvSpPr>
        <p:spPr>
          <a:xfrm>
            <a:off x="4105507" y="2877821"/>
            <a:ext cx="2744216" cy="577081"/>
          </a:xfrm>
          <a:prstGeom prst="rect">
            <a:avLst/>
          </a:prstGeom>
        </p:spPr>
        <p:txBody>
          <a:bodyPr wrap="square">
            <a:spAutoFit/>
          </a:bodyPr>
          <a:lstStyle/>
          <a:p>
            <a:pPr marL="171450" indent="-171450">
              <a:buFont typeface="Wingdings" panose="05000000000000000000" pitchFamily="2" charset="2"/>
              <a:buChar char="Ø"/>
            </a:pPr>
            <a:r>
              <a:rPr lang="ja-JP" altLang="en-US" sz="1050" dirty="0">
                <a:latin typeface="Meiryo UI" panose="020B0604030504040204" pitchFamily="50" charset="-128"/>
                <a:ea typeface="Meiryo UI" panose="020B0604030504040204" pitchFamily="50" charset="-128"/>
              </a:rPr>
              <a:t>大阪のシンボルストリート御堂筋</a:t>
            </a:r>
            <a:r>
              <a:rPr lang="ja-JP" altLang="en-US" sz="1050" dirty="0" smtClean="0">
                <a:latin typeface="Meiryo UI" panose="020B0604030504040204" pitchFamily="50" charset="-128"/>
                <a:ea typeface="Meiryo UI" panose="020B0604030504040204" pitchFamily="50" charset="-128"/>
              </a:rPr>
              <a:t>を</a:t>
            </a:r>
            <a:endParaRPr lang="en-US" altLang="ja-JP" sz="1050" dirty="0" smtClean="0">
              <a:latin typeface="Meiryo UI" panose="020B0604030504040204" pitchFamily="50" charset="-128"/>
              <a:ea typeface="Meiryo UI" panose="020B0604030504040204" pitchFamily="50" charset="-128"/>
            </a:endParaRPr>
          </a:p>
          <a:p>
            <a:r>
              <a:rPr lang="ja-JP" altLang="en-US" sz="1050" b="1" dirty="0" smtClean="0">
                <a:latin typeface="Meiryo UI" panose="020B0604030504040204" pitchFamily="50" charset="-128"/>
                <a:ea typeface="Meiryo UI" panose="020B0604030504040204" pitchFamily="50" charset="-128"/>
              </a:rPr>
              <a:t>   </a:t>
            </a:r>
            <a:r>
              <a:rPr lang="ja-JP" altLang="en-US" sz="1050" b="1" u="sng" dirty="0" smtClean="0">
                <a:latin typeface="Meiryo UI" panose="020B0604030504040204" pitchFamily="50" charset="-128"/>
                <a:ea typeface="Meiryo UI" panose="020B0604030504040204" pitchFamily="50" charset="-128"/>
              </a:rPr>
              <a:t>４㎞</a:t>
            </a:r>
            <a:r>
              <a:rPr lang="ja-JP" altLang="en-US" sz="1050" dirty="0">
                <a:latin typeface="Meiryo UI" panose="020B0604030504040204" pitchFamily="50" charset="-128"/>
                <a:ea typeface="Meiryo UI" panose="020B0604030504040204" pitchFamily="50" charset="-128"/>
              </a:rPr>
              <a:t>に</a:t>
            </a:r>
            <a:r>
              <a:rPr lang="ja-JP" altLang="en-US" sz="1050" dirty="0" smtClean="0">
                <a:latin typeface="Meiryo UI" panose="020B0604030504040204" pitchFamily="50" charset="-128"/>
                <a:ea typeface="Meiryo UI" panose="020B0604030504040204" pitchFamily="50" charset="-128"/>
              </a:rPr>
              <a:t>わたるイルミネーション</a:t>
            </a:r>
            <a:endParaRPr lang="en-US" altLang="ja-JP" sz="1050" dirty="0" smtClean="0">
              <a:latin typeface="Meiryo UI" panose="020B0604030504040204" pitchFamily="50" charset="-128"/>
              <a:ea typeface="Meiryo UI" panose="020B0604030504040204" pitchFamily="50" charset="-128"/>
            </a:endParaRPr>
          </a:p>
          <a:p>
            <a:r>
              <a:rPr lang="en-US" altLang="ja-JP" sz="1050" b="1" dirty="0">
                <a:latin typeface="Meiryo UI" panose="020B0604030504040204" pitchFamily="50" charset="-128"/>
                <a:ea typeface="Meiryo UI" panose="020B0604030504040204" pitchFamily="50" charset="-128"/>
              </a:rPr>
              <a:t> </a:t>
            </a:r>
            <a:r>
              <a:rPr lang="ja-JP" altLang="en-US" sz="1050" b="1" dirty="0" smtClean="0">
                <a:latin typeface="Meiryo UI" panose="020B0604030504040204" pitchFamily="50" charset="-128"/>
                <a:ea typeface="Meiryo UI" panose="020B0604030504040204" pitchFamily="50" charset="-128"/>
              </a:rPr>
              <a:t>（</a:t>
            </a:r>
            <a:r>
              <a:rPr lang="en-US" altLang="ja-JP" sz="1050" b="1" dirty="0" smtClean="0">
                <a:latin typeface="Meiryo UI" panose="020B0604030504040204" pitchFamily="50" charset="-128"/>
                <a:ea typeface="Meiryo UI" panose="020B0604030504040204" pitchFamily="50" charset="-128"/>
              </a:rPr>
              <a:t>2015</a:t>
            </a:r>
            <a:r>
              <a:rPr lang="ja-JP" altLang="en-US" sz="1050" b="1" dirty="0" smtClean="0">
                <a:latin typeface="Meiryo UI" panose="020B0604030504040204" pitchFamily="50" charset="-128"/>
                <a:ea typeface="Meiryo UI" panose="020B0604030504040204" pitchFamily="50" charset="-128"/>
              </a:rPr>
              <a:t>年ギネス世界記録</a:t>
            </a:r>
            <a:r>
              <a:rPr lang="en-US" altLang="ja-JP" sz="1050" b="1" dirty="0" smtClean="0">
                <a:latin typeface="Meiryo UI" panose="020B0604030504040204" pitchFamily="50" charset="-128"/>
                <a:ea typeface="Meiryo UI" panose="020B0604030504040204" pitchFamily="50" charset="-128"/>
              </a:rPr>
              <a:t>(TM)</a:t>
            </a:r>
            <a:r>
              <a:rPr lang="ja-JP" altLang="en-US" sz="1050" b="1" dirty="0" smtClean="0">
                <a:latin typeface="Meiryo UI" panose="020B0604030504040204" pitchFamily="50" charset="-128"/>
                <a:ea typeface="Meiryo UI" panose="020B0604030504040204" pitchFamily="50" charset="-128"/>
              </a:rPr>
              <a:t>に認定）</a:t>
            </a:r>
            <a:endParaRPr lang="ja-JP" altLang="en-US" sz="1050" b="1"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6704206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197376" y="660460"/>
            <a:ext cx="7524817"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■規制緩和によるイノベーションで、経済成長を促進</a:t>
            </a:r>
            <a:r>
              <a:rPr lang="ja-JP" altLang="en-US" b="1" dirty="0" smtClean="0">
                <a:latin typeface="Meiryo UI" panose="020B0604030504040204" pitchFamily="50" charset="-128"/>
                <a:ea typeface="Meiryo UI" panose="020B0604030504040204" pitchFamily="50" charset="-128"/>
              </a:rPr>
              <a:t>させる </a:t>
            </a:r>
            <a:r>
              <a:rPr lang="en-US" altLang="ja-JP" b="1" dirty="0" smtClean="0">
                <a:latin typeface="Meiryo UI" panose="020B0604030504040204" pitchFamily="50" charset="-128"/>
                <a:ea typeface="Meiryo UI" panose="020B0604030504040204" pitchFamily="50" charset="-128"/>
              </a:rPr>
              <a:t>『</a:t>
            </a:r>
            <a:r>
              <a:rPr kumimoji="1" lang="ja-JP" altLang="en-US" b="1" dirty="0" smtClean="0">
                <a:latin typeface="Meiryo UI" panose="020B0604030504040204" pitchFamily="50" charset="-128"/>
                <a:ea typeface="Meiryo UI" panose="020B0604030504040204" pitchFamily="50" charset="-128"/>
              </a:rPr>
              <a:t>特区</a:t>
            </a:r>
            <a:r>
              <a:rPr kumimoji="1" lang="en-US" altLang="ja-JP" b="1" dirty="0" smtClean="0">
                <a:latin typeface="Meiryo UI" panose="020B0604030504040204" pitchFamily="50" charset="-128"/>
                <a:ea typeface="Meiryo UI" panose="020B0604030504040204" pitchFamily="50" charset="-128"/>
              </a:rPr>
              <a:t>』 </a:t>
            </a:r>
            <a:r>
              <a:rPr kumimoji="1" lang="ja-JP" altLang="en-US" b="1" dirty="0" smtClean="0">
                <a:latin typeface="Meiryo UI" panose="020B0604030504040204" pitchFamily="50" charset="-128"/>
                <a:ea typeface="Meiryo UI" panose="020B0604030504040204" pitchFamily="50" charset="-128"/>
              </a:rPr>
              <a:t>の取組み</a:t>
            </a:r>
            <a:endParaRPr kumimoji="1" lang="en-US" altLang="ja-JP" b="1" dirty="0">
              <a:latin typeface="Meiryo UI" panose="020B0604030504040204" pitchFamily="50" charset="-128"/>
              <a:ea typeface="Meiryo UI" panose="020B0604030504040204" pitchFamily="50" charset="-128"/>
            </a:endParaRPr>
          </a:p>
        </p:txBody>
      </p:sp>
      <p:cxnSp>
        <p:nvCxnSpPr>
          <p:cNvPr id="42" name="直線コネクタ 41"/>
          <p:cNvCxnSpPr/>
          <p:nvPr/>
        </p:nvCxnSpPr>
        <p:spPr>
          <a:xfrm>
            <a:off x="177640" y="1056257"/>
            <a:ext cx="874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スライド番号プレースホルダー 26"/>
          <p:cNvSpPr>
            <a:spLocks noGrp="1"/>
          </p:cNvSpPr>
          <p:nvPr>
            <p:ph type="sldNum" sz="quarter" idx="12"/>
          </p:nvPr>
        </p:nvSpPr>
        <p:spPr>
          <a:xfrm>
            <a:off x="7086600" y="6473143"/>
            <a:ext cx="2057400" cy="365125"/>
          </a:xfrm>
        </p:spPr>
        <p:txBody>
          <a:bodyPr/>
          <a:lstStyle/>
          <a:p>
            <a:fld id="{138CA411-231B-42B9-AF63-97A64194AA60}" type="slidenum">
              <a:rPr lang="ja-JP" altLang="en-US" smtClean="0"/>
              <a:pPr/>
              <a:t>38</a:t>
            </a:fld>
            <a:endParaRPr lang="ja-JP" altLang="en-US" dirty="0"/>
          </a:p>
        </p:txBody>
      </p:sp>
      <p:sp>
        <p:nvSpPr>
          <p:cNvPr id="65" name="正方形/長方形 64"/>
          <p:cNvSpPr/>
          <p:nvPr/>
        </p:nvSpPr>
        <p:spPr>
          <a:xfrm>
            <a:off x="5053483" y="1140027"/>
            <a:ext cx="3924000" cy="241321"/>
          </a:xfrm>
          <a:prstGeom prst="rect">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ja-JP" altLang="en-US" sz="1100" b="1" dirty="0" smtClean="0">
                <a:solidFill>
                  <a:schemeClr val="bg1"/>
                </a:solidFill>
                <a:latin typeface="Meiryo UI" panose="020B0604030504040204" pitchFamily="50" charset="-128"/>
                <a:ea typeface="Meiryo UI" panose="020B0604030504040204" pitchFamily="50" charset="-128"/>
              </a:rPr>
              <a:t>■　国家</a:t>
            </a:r>
            <a:r>
              <a:rPr lang="ja-JP" altLang="en-US" sz="1100" b="1" dirty="0">
                <a:solidFill>
                  <a:schemeClr val="bg1"/>
                </a:solidFill>
                <a:latin typeface="Meiryo UI" panose="020B0604030504040204" pitchFamily="50" charset="-128"/>
                <a:ea typeface="Meiryo UI" panose="020B0604030504040204" pitchFamily="50" charset="-128"/>
              </a:rPr>
              <a:t>戦略特別区域</a:t>
            </a:r>
            <a:r>
              <a:rPr lang="en-US" altLang="ja-JP" sz="1100" b="1" dirty="0">
                <a:solidFill>
                  <a:schemeClr val="bg1"/>
                </a:solidFill>
                <a:latin typeface="Meiryo UI" panose="020B0604030504040204" pitchFamily="50" charset="-128"/>
                <a:ea typeface="Meiryo UI" panose="020B0604030504040204" pitchFamily="50" charset="-128"/>
              </a:rPr>
              <a:t>:</a:t>
            </a:r>
            <a:r>
              <a:rPr lang="ja-JP" altLang="en-US" sz="1100" b="1" dirty="0">
                <a:solidFill>
                  <a:schemeClr val="bg1"/>
                </a:solidFill>
                <a:latin typeface="Meiryo UI" panose="020B0604030504040204" pitchFamily="50" charset="-128"/>
                <a:ea typeface="Meiryo UI" panose="020B0604030504040204" pitchFamily="50" charset="-128"/>
              </a:rPr>
              <a:t>大阪府、兵庫県及び</a:t>
            </a:r>
            <a:r>
              <a:rPr lang="ja-JP" altLang="en-US" sz="1100" b="1" dirty="0" smtClean="0">
                <a:solidFill>
                  <a:schemeClr val="bg1"/>
                </a:solidFill>
                <a:latin typeface="Meiryo UI" panose="020B0604030504040204" pitchFamily="50" charset="-128"/>
                <a:ea typeface="Meiryo UI" panose="020B0604030504040204" pitchFamily="50" charset="-128"/>
              </a:rPr>
              <a:t>京都府</a:t>
            </a:r>
            <a:endParaRPr kumimoji="1" lang="ja-JP" altLang="en-US" sz="1100" b="1" dirty="0" smtClean="0">
              <a:solidFill>
                <a:schemeClr val="bg1"/>
              </a:solidFill>
              <a:latin typeface="Meiryo UI" panose="020B0604030504040204" pitchFamily="50" charset="-128"/>
              <a:ea typeface="Meiryo UI" panose="020B0604030504040204" pitchFamily="50" charset="-128"/>
            </a:endParaRPr>
          </a:p>
        </p:txBody>
      </p:sp>
      <p:graphicFrame>
        <p:nvGraphicFramePr>
          <p:cNvPr id="71" name="表 70"/>
          <p:cNvGraphicFramePr>
            <a:graphicFrameLocks noGrp="1"/>
          </p:cNvGraphicFramePr>
          <p:nvPr>
            <p:extLst>
              <p:ext uri="{D42A27DB-BD31-4B8C-83A1-F6EECF244321}">
                <p14:modId xmlns:p14="http://schemas.microsoft.com/office/powerpoint/2010/main" val="3062888188"/>
              </p:ext>
            </p:extLst>
          </p:nvPr>
        </p:nvGraphicFramePr>
        <p:xfrm>
          <a:off x="384950" y="1569370"/>
          <a:ext cx="4232911" cy="2856240"/>
        </p:xfrm>
        <a:graphic>
          <a:graphicData uri="http://schemas.openxmlformats.org/drawingml/2006/table">
            <a:tbl>
              <a:tblPr firstRow="1" bandRow="1">
                <a:tableStyleId>{5C22544A-7EE6-4342-B048-85BDC9FD1C3A}</a:tableStyleId>
              </a:tblPr>
              <a:tblGrid>
                <a:gridCol w="3041968">
                  <a:extLst>
                    <a:ext uri="{9D8B030D-6E8A-4147-A177-3AD203B41FA5}">
                      <a16:colId xmlns:a16="http://schemas.microsoft.com/office/drawing/2014/main" val="20000"/>
                    </a:ext>
                  </a:extLst>
                </a:gridCol>
                <a:gridCol w="1190943">
                  <a:extLst>
                    <a:ext uri="{9D8B030D-6E8A-4147-A177-3AD203B41FA5}">
                      <a16:colId xmlns:a16="http://schemas.microsoft.com/office/drawing/2014/main" val="20002"/>
                    </a:ext>
                  </a:extLst>
                </a:gridCol>
              </a:tblGrid>
              <a:tr h="191029">
                <a:tc>
                  <a:txBody>
                    <a:bodyPr/>
                    <a:lstStyle/>
                    <a:p>
                      <a:pPr algn="ctr"/>
                      <a:r>
                        <a:rPr kumimoji="1" lang="ja-JP" altLang="en-US" sz="9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規制改革事項等</a:t>
                      </a:r>
                      <a:endParaRPr kumimoji="1" lang="ja-JP" altLang="en-US" sz="9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9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区域計画認定日</a:t>
                      </a:r>
                      <a:endParaRPr kumimoji="1" lang="en-US" altLang="ja-JP" sz="9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184755">
                <a:tc>
                  <a:txBody>
                    <a:bodyPr/>
                    <a:lstStyle/>
                    <a:p>
                      <a:r>
                        <a:rPr kumimoji="1" lang="ja-JP" altLang="en-US" sz="8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保険外併用療養に関する特例</a:t>
                      </a:r>
                      <a:endParaRPr kumimoji="1" lang="ja-JP" altLang="en-US" sz="8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2014</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年９月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30</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184755">
                <a:tc>
                  <a:txBody>
                    <a:bodyPr/>
                    <a:lstStyle/>
                    <a:p>
                      <a:r>
                        <a:rPr kumimoji="1" lang="ja-JP" altLang="en-US"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雇用労働相談センターの設置</a:t>
                      </a:r>
                      <a:endParaRPr kumimoji="1" lang="ja-JP" altLang="en-US" sz="800" i="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2014</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12</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19</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184755">
                <a:tc>
                  <a:txBody>
                    <a:bodyPr/>
                    <a:lstStyle/>
                    <a:p>
                      <a:r>
                        <a:rPr kumimoji="1" lang="ja-JP" altLang="en-US"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エリアマネジメントに係る道路法の特例</a:t>
                      </a:r>
                      <a:endParaRPr kumimoji="1" lang="ja-JP" altLang="en-US" sz="800" i="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2015</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年３月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19</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285136">
                <a:tc>
                  <a:txBody>
                    <a:bodyPr/>
                    <a:lstStyle/>
                    <a:p>
                      <a:r>
                        <a:rPr kumimoji="1" lang="ja-JP" altLang="en-US"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保育士資格に係る児童福祉法等の特例</a:t>
                      </a:r>
                      <a:endParaRPr kumimoji="1" lang="en-US" altLang="ja-JP"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r>
                        <a:rPr kumimoji="1" lang="ja-JP" altLang="en-US" sz="6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（地域限定保育士試験の実施）</a:t>
                      </a:r>
                      <a:endParaRPr kumimoji="1" lang="ja-JP" altLang="en-US" sz="600" i="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2015</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年９月９日</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184755">
                <a:tc>
                  <a:txBody>
                    <a:bodyPr/>
                    <a:lstStyle/>
                    <a:p>
                      <a:r>
                        <a:rPr kumimoji="1" lang="ja-JP" altLang="en-US"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設備投資に係る課税の特例</a:t>
                      </a:r>
                      <a:endParaRPr kumimoji="1" lang="ja-JP" altLang="en-US" sz="800" i="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2015</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11</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27</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日ほか</a:t>
                      </a:r>
                      <a:endPar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184755">
                <a:tc>
                  <a:txBody>
                    <a:bodyPr/>
                    <a:lstStyle/>
                    <a:p>
                      <a:r>
                        <a:rPr kumimoji="1" lang="zh-TW" altLang="en-US"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特区医療機器薬事戦略相談</a:t>
                      </a:r>
                      <a:endParaRPr kumimoji="1" lang="ja-JP" altLang="en-US" sz="800" i="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2015</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11</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27</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184755">
                <a:tc>
                  <a:txBody>
                    <a:bodyPr/>
                    <a:lstStyle/>
                    <a:p>
                      <a:r>
                        <a:rPr kumimoji="1" lang="ja-JP" altLang="en-US"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旅館業法の特例（特区民泊）</a:t>
                      </a:r>
                      <a:endParaRPr kumimoji="1" lang="ja-JP" altLang="en-US" sz="800" i="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2015</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12</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15</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日ほか</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310231">
                <a:tc>
                  <a:txBody>
                    <a:bodyPr/>
                    <a:lstStyle/>
                    <a:p>
                      <a:r>
                        <a:rPr kumimoji="1" lang="ja-JP" altLang="en-US" sz="800" i="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外国人家事支援人材の受入れに係る出入国管理</a:t>
                      </a:r>
                      <a:endParaRPr kumimoji="1" lang="en-US" altLang="ja-JP" sz="800" i="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r>
                        <a:rPr kumimoji="1" lang="ja-JP" altLang="en-US" sz="800" i="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及び難民認定法の特例</a:t>
                      </a:r>
                      <a:endParaRPr kumimoji="1" lang="en-US" altLang="ja-JP" sz="800" i="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2016</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年４月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13</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r h="184755">
                <a:tc>
                  <a:txBody>
                    <a:bodyPr/>
                    <a:lstStyle/>
                    <a:p>
                      <a:r>
                        <a:rPr kumimoji="1" lang="ja-JP" altLang="en-US" sz="800" i="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土壌汚染対策法施行規則の特例</a:t>
                      </a:r>
                      <a:endParaRPr kumimoji="1" lang="en-US" altLang="ja-JP" sz="800" i="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2016</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年４月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13</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r h="184755">
                <a:tc>
                  <a:txBody>
                    <a:bodyPr/>
                    <a:lstStyle/>
                    <a:p>
                      <a:r>
                        <a:rPr kumimoji="1" lang="ja-JP" altLang="en-US"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都市公園の占用許可に係る都市公園法の特例</a:t>
                      </a:r>
                      <a:endParaRPr kumimoji="1" lang="ja-JP" altLang="en-US" sz="800" i="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2016</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年９月９日ほか</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0"/>
                  </a:ext>
                </a:extLst>
              </a:tr>
              <a:tr h="297683">
                <a:tc>
                  <a:txBody>
                    <a:bodyPr/>
                    <a:lstStyle/>
                    <a:p>
                      <a:r>
                        <a:rPr kumimoji="1" lang="ja-JP" altLang="en-US"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公立学校運営の民間開放に係る学校教育法等の特例</a:t>
                      </a:r>
                      <a:endParaRPr kumimoji="1" lang="en-US" altLang="ja-JP" sz="8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r>
                        <a:rPr kumimoji="1" lang="ja-JP" altLang="en-US" sz="700" i="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（公設民営学校の設置）</a:t>
                      </a:r>
                      <a:endParaRPr kumimoji="1" lang="ja-JP" altLang="en-US" sz="700" i="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2017</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12</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15</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1"/>
                  </a:ext>
                </a:extLst>
              </a:tr>
              <a:tr h="184755">
                <a:tc>
                  <a:txBody>
                    <a:bodyPr/>
                    <a:lstStyle/>
                    <a:p>
                      <a:r>
                        <a:rPr kumimoji="1" lang="ja-JP" altLang="en-US" sz="8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革新的な医薬品の開発迅速化</a:t>
                      </a:r>
                      <a:endParaRPr kumimoji="1" lang="ja-JP" altLang="en-US" sz="8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2017</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年</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12</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月</a:t>
                      </a:r>
                      <a:r>
                        <a:rPr kumimoji="1" lang="en-US" altLang="ja-JP"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15</a:t>
                      </a:r>
                      <a:r>
                        <a:rPr kumimoji="1" lang="ja-JP" altLang="en-US" sz="7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日</a:t>
                      </a:r>
                      <a:endParaRPr kumimoji="1" lang="ja-JP" altLang="en-US" sz="7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2"/>
                  </a:ext>
                </a:extLst>
              </a:tr>
            </a:tbl>
          </a:graphicData>
        </a:graphic>
      </p:graphicFrame>
      <p:sp>
        <p:nvSpPr>
          <p:cNvPr id="80" name="正方形/長方形 79"/>
          <p:cNvSpPr/>
          <p:nvPr/>
        </p:nvSpPr>
        <p:spPr>
          <a:xfrm>
            <a:off x="5053483" y="4419179"/>
            <a:ext cx="3924000" cy="222632"/>
          </a:xfrm>
          <a:prstGeom prst="rect">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ja-JP" altLang="en-US" sz="1100" b="1" dirty="0" smtClean="0">
                <a:solidFill>
                  <a:schemeClr val="bg1"/>
                </a:solidFill>
                <a:latin typeface="Meiryo UI" panose="020B0604030504040204" pitchFamily="50" charset="-128"/>
                <a:ea typeface="Meiryo UI" panose="020B0604030504040204" pitchFamily="50" charset="-128"/>
              </a:rPr>
              <a:t>■　法人</a:t>
            </a:r>
            <a:r>
              <a:rPr lang="ja-JP" altLang="en-US" sz="1100" b="1" dirty="0">
                <a:solidFill>
                  <a:schemeClr val="bg1"/>
                </a:solidFill>
                <a:latin typeface="Meiryo UI" panose="020B0604030504040204" pitchFamily="50" charset="-128"/>
                <a:ea typeface="Meiryo UI" panose="020B0604030504040204" pitchFamily="50" charset="-128"/>
              </a:rPr>
              <a:t>所得課税の実効税率の国際</a:t>
            </a:r>
            <a:r>
              <a:rPr lang="ja-JP" altLang="en-US" sz="1100" b="1" dirty="0" smtClean="0">
                <a:solidFill>
                  <a:schemeClr val="bg1"/>
                </a:solidFill>
                <a:latin typeface="Meiryo UI" panose="020B0604030504040204" pitchFamily="50" charset="-128"/>
                <a:ea typeface="Meiryo UI" panose="020B0604030504040204" pitchFamily="50" charset="-128"/>
              </a:rPr>
              <a:t>比較と大阪特区</a:t>
            </a:r>
            <a:endParaRPr lang="ja-JP" altLang="en-US" sz="1100" b="1" dirty="0">
              <a:solidFill>
                <a:schemeClr val="bg1"/>
              </a:solidFill>
              <a:latin typeface="Meiryo UI" panose="020B0604030504040204" pitchFamily="50" charset="-128"/>
              <a:ea typeface="Meiryo UI" panose="020B0604030504040204" pitchFamily="50" charset="-128"/>
            </a:endParaRPr>
          </a:p>
        </p:txBody>
      </p:sp>
      <p:pic>
        <p:nvPicPr>
          <p:cNvPr id="4" name="図 3"/>
          <p:cNvPicPr>
            <a:picLocks noChangeAspect="1"/>
          </p:cNvPicPr>
          <p:nvPr/>
        </p:nvPicPr>
        <p:blipFill>
          <a:blip r:embed="rId3"/>
          <a:stretch>
            <a:fillRect/>
          </a:stretch>
        </p:blipFill>
        <p:spPr>
          <a:xfrm>
            <a:off x="384950" y="5085113"/>
            <a:ext cx="4235350" cy="1688760"/>
          </a:xfrm>
          <a:prstGeom prst="rect">
            <a:avLst/>
          </a:prstGeom>
        </p:spPr>
      </p:pic>
      <p:sp>
        <p:nvSpPr>
          <p:cNvPr id="10" name="正方形/長方形 9"/>
          <p:cNvSpPr/>
          <p:nvPr/>
        </p:nvSpPr>
        <p:spPr>
          <a:xfrm>
            <a:off x="5032100" y="3098107"/>
            <a:ext cx="3839680" cy="1223412"/>
          </a:xfrm>
          <a:prstGeom prst="rect">
            <a:avLst/>
          </a:prstGeom>
          <a:ln>
            <a:solidFill>
              <a:schemeClr val="bg1">
                <a:lumMod val="75000"/>
              </a:schemeClr>
            </a:solidFill>
          </a:ln>
        </p:spPr>
        <p:txBody>
          <a:bodyPr wrap="square">
            <a:spAutoFit/>
          </a:bodyPr>
          <a:lstStyle/>
          <a:p>
            <a:r>
              <a:rPr lang="en-US" altLang="ja-JP" sz="1050" b="1" dirty="0">
                <a:latin typeface="Meiryo UI" panose="020B0604030504040204" pitchFamily="50" charset="-128"/>
                <a:ea typeface="Meiryo UI" panose="020B0604030504040204" pitchFamily="50" charset="-128"/>
              </a:rPr>
              <a:t>【</a:t>
            </a:r>
            <a:r>
              <a:rPr lang="ja-JP" altLang="en-US" sz="1050" b="1" dirty="0">
                <a:latin typeface="Meiryo UI" panose="020B0604030504040204" pitchFamily="50" charset="-128"/>
                <a:ea typeface="Meiryo UI" panose="020B0604030504040204" pitchFamily="50" charset="-128"/>
              </a:rPr>
              <a:t>家事支援外国人の受入</a:t>
            </a:r>
            <a:r>
              <a:rPr lang="en-US" altLang="ja-JP" sz="1050" b="1" dirty="0">
                <a:latin typeface="Meiryo UI" panose="020B0604030504040204" pitchFamily="50" charset="-128"/>
                <a:ea typeface="Meiryo UI" panose="020B0604030504040204" pitchFamily="50" charset="-128"/>
              </a:rPr>
              <a:t>】(2016.6</a:t>
            </a:r>
            <a:r>
              <a:rPr lang="ja-JP" altLang="en-US" sz="1050" b="1" dirty="0">
                <a:latin typeface="Meiryo UI" panose="020B0604030504040204" pitchFamily="50" charset="-128"/>
                <a:ea typeface="Meiryo UI" panose="020B0604030504040204" pitchFamily="50" charset="-128"/>
              </a:rPr>
              <a:t>～</a:t>
            </a:r>
            <a:r>
              <a:rPr lang="en-US" altLang="ja-JP" sz="1050" b="1" dirty="0">
                <a:latin typeface="Meiryo UI" panose="020B0604030504040204" pitchFamily="50" charset="-128"/>
                <a:ea typeface="Meiryo UI" panose="020B0604030504040204" pitchFamily="50" charset="-128"/>
              </a:rPr>
              <a:t>)</a:t>
            </a:r>
          </a:p>
          <a:p>
            <a:pPr marL="171450" indent="-171450">
              <a:buFont typeface="Arial" panose="020B0604020202020204" pitchFamily="34" charset="0"/>
              <a:buChar char="•"/>
            </a:pPr>
            <a:r>
              <a:rPr lang="ja-JP" altLang="en-US" sz="1050" dirty="0" smtClean="0">
                <a:latin typeface="Meiryo UI" panose="020B0604030504040204" pitchFamily="50" charset="-128"/>
                <a:ea typeface="Meiryo UI" panose="020B0604030504040204" pitchFamily="50" charset="-128"/>
              </a:rPr>
              <a:t>外国人</a:t>
            </a:r>
            <a:r>
              <a:rPr lang="ja-JP" altLang="en-US" sz="1050" dirty="0">
                <a:latin typeface="Meiryo UI" panose="020B0604030504040204" pitchFamily="50" charset="-128"/>
                <a:ea typeface="Meiryo UI" panose="020B0604030504040204" pitchFamily="50" charset="-128"/>
              </a:rPr>
              <a:t>家事支援人材を受け入れ、利用世帯に対し</a:t>
            </a:r>
            <a:r>
              <a:rPr lang="ja-JP" altLang="en-US" sz="1050" dirty="0" smtClean="0">
                <a:latin typeface="Meiryo UI" panose="020B0604030504040204" pitchFamily="50" charset="-128"/>
                <a:ea typeface="Meiryo UI" panose="020B0604030504040204" pitchFamily="50" charset="-128"/>
              </a:rPr>
              <a:t>、家事</a:t>
            </a:r>
            <a:r>
              <a:rPr lang="ja-JP" altLang="en-US" sz="1050" dirty="0">
                <a:latin typeface="Meiryo UI" panose="020B0604030504040204" pitchFamily="50" charset="-128"/>
                <a:ea typeface="Meiryo UI" panose="020B0604030504040204" pitchFamily="50" charset="-128"/>
              </a:rPr>
              <a:t>支援サービスを</a:t>
            </a:r>
            <a:r>
              <a:rPr lang="ja-JP" altLang="en-US" sz="1050" dirty="0" smtClean="0">
                <a:latin typeface="Meiryo UI" panose="020B0604030504040204" pitchFamily="50" charset="-128"/>
                <a:ea typeface="Meiryo UI" panose="020B0604030504040204" pitchFamily="50" charset="-128"/>
              </a:rPr>
              <a:t>提供</a:t>
            </a:r>
            <a:endParaRPr lang="en-US" altLang="ja-JP" sz="105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endParaRPr lang="ja-JP" altLang="en-US" sz="1050" dirty="0">
              <a:latin typeface="Meiryo UI" panose="020B0604030504040204" pitchFamily="50" charset="-128"/>
              <a:ea typeface="Meiryo UI" panose="020B0604030504040204" pitchFamily="50" charset="-128"/>
            </a:endParaRPr>
          </a:p>
          <a:p>
            <a:r>
              <a:rPr lang="en-US" altLang="ja-JP" sz="1050" b="1" dirty="0" smtClean="0">
                <a:latin typeface="Meiryo UI" panose="020B0604030504040204" pitchFamily="50" charset="-128"/>
                <a:ea typeface="Meiryo UI" panose="020B0604030504040204" pitchFamily="50" charset="-128"/>
              </a:rPr>
              <a:t>【</a:t>
            </a:r>
            <a:r>
              <a:rPr lang="ja-JP" altLang="en-US" sz="1050" b="1" dirty="0">
                <a:latin typeface="Meiryo UI" panose="020B0604030504040204" pitchFamily="50" charset="-128"/>
                <a:ea typeface="Meiryo UI" panose="020B0604030504040204" pitchFamily="50" charset="-128"/>
              </a:rPr>
              <a:t>雇用労働相談センター</a:t>
            </a:r>
            <a:r>
              <a:rPr lang="en-US" altLang="ja-JP" sz="1050" b="1" dirty="0">
                <a:latin typeface="Meiryo UI" panose="020B0604030504040204" pitchFamily="50" charset="-128"/>
                <a:ea typeface="Meiryo UI" panose="020B0604030504040204" pitchFamily="50" charset="-128"/>
              </a:rPr>
              <a:t>】(2015.1</a:t>
            </a:r>
            <a:r>
              <a:rPr lang="ja-JP" altLang="en-US" sz="1050" b="1" dirty="0">
                <a:latin typeface="Meiryo UI" panose="020B0604030504040204" pitchFamily="50" charset="-128"/>
                <a:ea typeface="Meiryo UI" panose="020B0604030504040204" pitchFamily="50" charset="-128"/>
              </a:rPr>
              <a:t>～</a:t>
            </a:r>
            <a:r>
              <a:rPr lang="en-US" altLang="ja-JP" sz="1050" b="1" dirty="0">
                <a:latin typeface="Meiryo UI" panose="020B0604030504040204" pitchFamily="50" charset="-128"/>
                <a:ea typeface="Meiryo UI" panose="020B0604030504040204" pitchFamily="50" charset="-128"/>
              </a:rPr>
              <a:t>)</a:t>
            </a:r>
          </a:p>
          <a:p>
            <a:pPr marL="171450" indent="-171450">
              <a:buFont typeface="Arial" panose="020B0604020202020204" pitchFamily="34" charset="0"/>
              <a:buChar char="•"/>
            </a:pPr>
            <a:r>
              <a:rPr lang="ja-JP" altLang="en-US" sz="1050" dirty="0" smtClean="0">
                <a:latin typeface="Meiryo UI" panose="020B0604030504040204" pitchFamily="50" charset="-128"/>
                <a:ea typeface="Meiryo UI" panose="020B0604030504040204" pitchFamily="50" charset="-128"/>
              </a:rPr>
              <a:t>弁護士</a:t>
            </a:r>
            <a:r>
              <a:rPr lang="ja-JP" altLang="en-US" sz="1050" dirty="0">
                <a:latin typeface="Meiryo UI" panose="020B0604030504040204" pitchFamily="50" charset="-128"/>
                <a:ea typeface="Meiryo UI" panose="020B0604030504040204" pitchFamily="50" charset="-128"/>
              </a:rPr>
              <a:t>等が、労働法制面からグローバル、ベンチャー企業</a:t>
            </a:r>
            <a:r>
              <a:rPr lang="ja-JP" altLang="en-US" sz="1050" dirty="0" smtClean="0">
                <a:latin typeface="Meiryo UI" panose="020B0604030504040204" pitchFamily="50" charset="-128"/>
                <a:ea typeface="Meiryo UI" panose="020B0604030504040204" pitchFamily="50" charset="-128"/>
              </a:rPr>
              <a:t>をサポート</a:t>
            </a:r>
            <a:r>
              <a:rPr lang="ja-JP" altLang="en-US" sz="1050" dirty="0">
                <a:latin typeface="Meiryo UI" panose="020B0604030504040204" pitchFamily="50" charset="-128"/>
                <a:ea typeface="Meiryo UI" panose="020B0604030504040204" pitchFamily="50" charset="-128"/>
              </a:rPr>
              <a:t>。労働関係紛争を未然に</a:t>
            </a:r>
            <a:r>
              <a:rPr lang="ja-JP" altLang="en-US" sz="1050" dirty="0" smtClean="0">
                <a:latin typeface="Meiryo UI" panose="020B0604030504040204" pitchFamily="50" charset="-128"/>
                <a:ea typeface="Meiryo UI" panose="020B0604030504040204" pitchFamily="50" charset="-128"/>
              </a:rPr>
              <a:t>防止</a:t>
            </a:r>
            <a:endParaRPr lang="en-US" altLang="ja-JP" sz="1050" dirty="0" smtClean="0">
              <a:latin typeface="Meiryo UI" panose="020B0604030504040204" pitchFamily="50" charset="-128"/>
              <a:ea typeface="Meiryo UI" panose="020B0604030504040204" pitchFamily="50" charset="-128"/>
            </a:endParaRPr>
          </a:p>
        </p:txBody>
      </p:sp>
      <p:pic>
        <p:nvPicPr>
          <p:cNvPr id="11" name="図 10"/>
          <p:cNvPicPr>
            <a:picLocks noChangeAspect="1"/>
          </p:cNvPicPr>
          <p:nvPr/>
        </p:nvPicPr>
        <p:blipFill>
          <a:blip r:embed="rId4"/>
          <a:stretch>
            <a:fillRect/>
          </a:stretch>
        </p:blipFill>
        <p:spPr>
          <a:xfrm>
            <a:off x="5097940" y="1379165"/>
            <a:ext cx="1805382" cy="1370449"/>
          </a:xfrm>
          <a:prstGeom prst="rect">
            <a:avLst/>
          </a:prstGeom>
        </p:spPr>
      </p:pic>
      <p:sp>
        <p:nvSpPr>
          <p:cNvPr id="36" name="正方形/長方形 35"/>
          <p:cNvSpPr/>
          <p:nvPr/>
        </p:nvSpPr>
        <p:spPr>
          <a:xfrm>
            <a:off x="5053483" y="2796016"/>
            <a:ext cx="3924000" cy="241321"/>
          </a:xfrm>
          <a:prstGeom prst="rect">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ja-JP" altLang="en-US" sz="1100" b="1" dirty="0" smtClean="0">
                <a:solidFill>
                  <a:schemeClr val="bg1"/>
                </a:solidFill>
                <a:latin typeface="Meiryo UI" panose="020B0604030504040204" pitchFamily="50" charset="-128"/>
                <a:ea typeface="Meiryo UI" panose="020B0604030504040204" pitchFamily="50" charset="-128"/>
              </a:rPr>
              <a:t>■　特</a:t>
            </a:r>
            <a:r>
              <a:rPr lang="ja-JP" altLang="en-US" sz="1100" b="1" dirty="0">
                <a:solidFill>
                  <a:schemeClr val="bg1"/>
                </a:solidFill>
                <a:latin typeface="Meiryo UI" panose="020B0604030504040204" pitchFamily="50" charset="-128"/>
                <a:ea typeface="Meiryo UI" panose="020B0604030504040204" pitchFamily="50" charset="-128"/>
              </a:rPr>
              <a:t>区</a:t>
            </a:r>
            <a:r>
              <a:rPr lang="ja-JP" altLang="en-US" sz="1100" b="1" dirty="0" smtClean="0">
                <a:solidFill>
                  <a:schemeClr val="bg1"/>
                </a:solidFill>
                <a:latin typeface="Meiryo UI" panose="020B0604030504040204" pitchFamily="50" charset="-128"/>
                <a:ea typeface="Meiryo UI" panose="020B0604030504040204" pitchFamily="50" charset="-128"/>
              </a:rPr>
              <a:t>で</a:t>
            </a:r>
            <a:r>
              <a:rPr lang="ja-JP" altLang="en-US" sz="1100" b="1" dirty="0">
                <a:solidFill>
                  <a:schemeClr val="bg1"/>
                </a:solidFill>
                <a:latin typeface="Meiryo UI" panose="020B0604030504040204" pitchFamily="50" charset="-128"/>
                <a:ea typeface="Meiryo UI" panose="020B0604030504040204" pitchFamily="50" charset="-128"/>
              </a:rPr>
              <a:t>実現</a:t>
            </a:r>
            <a:r>
              <a:rPr lang="ja-JP" altLang="en-US" sz="1100" b="1" dirty="0" smtClean="0">
                <a:solidFill>
                  <a:schemeClr val="bg1"/>
                </a:solidFill>
                <a:latin typeface="Meiryo UI" panose="020B0604030504040204" pitchFamily="50" charset="-128"/>
                <a:ea typeface="Meiryo UI" panose="020B0604030504040204" pitchFamily="50" charset="-128"/>
              </a:rPr>
              <a:t>した</a:t>
            </a:r>
            <a:r>
              <a:rPr lang="ja-JP" altLang="en-US" sz="1100" b="1" dirty="0">
                <a:solidFill>
                  <a:schemeClr val="bg1"/>
                </a:solidFill>
                <a:latin typeface="Meiryo UI" panose="020B0604030504040204" pitchFamily="50" charset="-128"/>
                <a:ea typeface="Meiryo UI" panose="020B0604030504040204" pitchFamily="50" charset="-128"/>
              </a:rPr>
              <a:t>主</a:t>
            </a:r>
            <a:r>
              <a:rPr lang="ja-JP" altLang="en-US" sz="1100" b="1" dirty="0" smtClean="0">
                <a:solidFill>
                  <a:schemeClr val="bg1"/>
                </a:solidFill>
                <a:latin typeface="Meiryo UI" panose="020B0604030504040204" pitchFamily="50" charset="-128"/>
                <a:ea typeface="Meiryo UI" panose="020B0604030504040204" pitchFamily="50" charset="-128"/>
              </a:rPr>
              <a:t>なも</a:t>
            </a:r>
            <a:r>
              <a:rPr lang="ja-JP" altLang="en-US" sz="1100" b="1" dirty="0">
                <a:solidFill>
                  <a:schemeClr val="bg1"/>
                </a:solidFill>
                <a:latin typeface="Meiryo UI" panose="020B0604030504040204" pitchFamily="50" charset="-128"/>
                <a:ea typeface="Meiryo UI" panose="020B0604030504040204" pitchFamily="50" charset="-128"/>
              </a:rPr>
              <a:t>の</a:t>
            </a:r>
            <a:endParaRPr kumimoji="1" lang="ja-JP" altLang="en-US" sz="1100" b="1" dirty="0" smtClean="0">
              <a:solidFill>
                <a:schemeClr val="bg1"/>
              </a:solidFill>
              <a:latin typeface="Meiryo UI" panose="020B0604030504040204" pitchFamily="50" charset="-128"/>
              <a:ea typeface="Meiryo UI" panose="020B0604030504040204" pitchFamily="50" charset="-128"/>
            </a:endParaRPr>
          </a:p>
        </p:txBody>
      </p:sp>
      <p:sp>
        <p:nvSpPr>
          <p:cNvPr id="22" name="正方形/長方形 21"/>
          <p:cNvSpPr/>
          <p:nvPr/>
        </p:nvSpPr>
        <p:spPr>
          <a:xfrm>
            <a:off x="6885779" y="1454702"/>
            <a:ext cx="2189295" cy="1223412"/>
          </a:xfrm>
          <a:prstGeom prst="rect">
            <a:avLst/>
          </a:prstGeom>
          <a:ln>
            <a:solidFill>
              <a:schemeClr val="bg1">
                <a:lumMod val="75000"/>
              </a:schemeClr>
            </a:solid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制度創設・区域指定までの経緯</a:t>
            </a:r>
            <a:r>
              <a:rPr lang="en-US" altLang="ja-JP" sz="1050" b="1" dirty="0" smtClean="0">
                <a:latin typeface="Meiryo UI" panose="020B0604030504040204" pitchFamily="50" charset="-128"/>
                <a:ea typeface="Meiryo UI" panose="020B0604030504040204" pitchFamily="50" charset="-128"/>
              </a:rPr>
              <a:t>】</a:t>
            </a:r>
          </a:p>
          <a:p>
            <a:r>
              <a:rPr lang="en-US" altLang="ja-JP" sz="1050" dirty="0" smtClean="0">
                <a:latin typeface="Meiryo UI" panose="020B0604030504040204" pitchFamily="50" charset="-128"/>
                <a:ea typeface="Meiryo UI" panose="020B0604030504040204" pitchFamily="50" charset="-128"/>
              </a:rPr>
              <a:t>’13</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6</a:t>
            </a:r>
            <a:r>
              <a:rPr lang="ja-JP" altLang="en-US" sz="1050" dirty="0" smtClean="0">
                <a:latin typeface="Meiryo UI" panose="020B0604030504040204" pitchFamily="50" charset="-128"/>
                <a:ea typeface="Meiryo UI" panose="020B0604030504040204" pitchFamily="50" charset="-128"/>
              </a:rPr>
              <a:t>月　日本再興戦略</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→「国家戦略特区」創設を明記</a:t>
            </a:r>
            <a:endParaRPr lang="en-US" altLang="ja-JP" sz="1050" dirty="0" smtClean="0">
              <a:latin typeface="Meiryo UI" panose="020B0604030504040204" pitchFamily="50" charset="-128"/>
              <a:ea typeface="Meiryo UI" panose="020B0604030504040204" pitchFamily="50" charset="-128"/>
            </a:endParaRPr>
          </a:p>
          <a:p>
            <a:r>
              <a:rPr lang="en-US" altLang="ja-JP" sz="1050" dirty="0" smtClean="0">
                <a:latin typeface="Meiryo UI" panose="020B0604030504040204" pitchFamily="50" charset="-128"/>
                <a:ea typeface="Meiryo UI" panose="020B0604030504040204" pitchFamily="50" charset="-128"/>
              </a:rPr>
              <a:t>’13</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9</a:t>
            </a:r>
            <a:r>
              <a:rPr lang="ja-JP" altLang="en-US" sz="1050" dirty="0" smtClean="0">
                <a:latin typeface="Meiryo UI" panose="020B0604030504040204" pitchFamily="50" charset="-128"/>
                <a:ea typeface="Meiryo UI" panose="020B0604030504040204" pitchFamily="50" charset="-128"/>
              </a:rPr>
              <a:t>月　府市で規制緩和提案</a:t>
            </a:r>
            <a:endParaRPr lang="en-US" altLang="ja-JP" sz="1050" dirty="0" smtClean="0">
              <a:latin typeface="Meiryo UI" panose="020B0604030504040204" pitchFamily="50" charset="-128"/>
              <a:ea typeface="Meiryo UI" panose="020B0604030504040204" pitchFamily="50" charset="-128"/>
            </a:endParaRPr>
          </a:p>
          <a:p>
            <a:r>
              <a:rPr lang="en-US" altLang="ja-JP" sz="1050" dirty="0" smtClean="0">
                <a:latin typeface="Meiryo UI" panose="020B0604030504040204" pitchFamily="50" charset="-128"/>
                <a:ea typeface="Meiryo UI" panose="020B0604030504040204" pitchFamily="50" charset="-128"/>
              </a:rPr>
              <a:t>’13</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12</a:t>
            </a:r>
            <a:r>
              <a:rPr lang="ja-JP" altLang="en-US" sz="1050" dirty="0" smtClean="0">
                <a:latin typeface="Meiryo UI" panose="020B0604030504040204" pitchFamily="50" charset="-128"/>
                <a:ea typeface="Meiryo UI" panose="020B0604030504040204" pitchFamily="50" charset="-128"/>
              </a:rPr>
              <a:t>月　国家戦略特区法制定</a:t>
            </a:r>
            <a:endParaRPr lang="en-US" altLang="ja-JP" sz="1050" b="1" dirty="0">
              <a:latin typeface="Meiryo UI" panose="020B0604030504040204" pitchFamily="50" charset="-128"/>
              <a:ea typeface="Meiryo UI" panose="020B0604030504040204" pitchFamily="50" charset="-128"/>
            </a:endParaRPr>
          </a:p>
          <a:p>
            <a:r>
              <a:rPr lang="en-US" altLang="ja-JP" sz="1050" dirty="0" smtClean="0">
                <a:latin typeface="Meiryo UI" panose="020B0604030504040204" pitchFamily="50" charset="-128"/>
                <a:ea typeface="Meiryo UI" panose="020B0604030504040204" pitchFamily="50" charset="-128"/>
              </a:rPr>
              <a:t>’14</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5</a:t>
            </a:r>
            <a:r>
              <a:rPr lang="ja-JP" altLang="en-US" sz="1050" dirty="0" smtClean="0">
                <a:latin typeface="Meiryo UI" panose="020B0604030504040204" pitchFamily="50" charset="-128"/>
                <a:ea typeface="Meiryo UI" panose="020B0604030504040204" pitchFamily="50" charset="-128"/>
              </a:rPr>
              <a:t>月　関西圏で区域指定獲得</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１次指定（全国</a:t>
            </a:r>
            <a:r>
              <a:rPr lang="en-US" altLang="ja-JP" sz="1050" dirty="0" smtClean="0">
                <a:latin typeface="Meiryo UI" panose="020B0604030504040204" pitchFamily="50" charset="-128"/>
                <a:ea typeface="Meiryo UI" panose="020B0604030504040204" pitchFamily="50" charset="-128"/>
              </a:rPr>
              <a:t>6</a:t>
            </a:r>
            <a:r>
              <a:rPr lang="ja-JP" altLang="en-US" sz="1050" dirty="0" smtClean="0">
                <a:latin typeface="Meiryo UI" panose="020B0604030504040204" pitchFamily="50" charset="-128"/>
                <a:ea typeface="Meiryo UI" panose="020B0604030504040204" pitchFamily="50" charset="-128"/>
              </a:rPr>
              <a:t>地域）</a:t>
            </a:r>
            <a:endParaRPr lang="en-US" altLang="ja-JP" sz="1050" b="1" dirty="0">
              <a:latin typeface="Meiryo UI" panose="020B0604030504040204" pitchFamily="50" charset="-128"/>
              <a:ea typeface="Meiryo UI" panose="020B0604030504040204" pitchFamily="50" charset="-128"/>
            </a:endParaRPr>
          </a:p>
        </p:txBody>
      </p:sp>
      <p:sp>
        <p:nvSpPr>
          <p:cNvPr id="23" name="角丸四角形 22"/>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１－④</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成長戦略／特区等</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21" name="正方形/長方形 20"/>
          <p:cNvSpPr/>
          <p:nvPr/>
        </p:nvSpPr>
        <p:spPr>
          <a:xfrm>
            <a:off x="235035" y="1059956"/>
            <a:ext cx="4382826" cy="523220"/>
          </a:xfrm>
          <a:prstGeom prst="rect">
            <a:avLst/>
          </a:prstGeom>
        </p:spPr>
        <p:txBody>
          <a:bodyPr wrap="square">
            <a:spAutoFit/>
          </a:bodyPr>
          <a:lstStyle/>
          <a:p>
            <a:r>
              <a:rPr lang="ja-JP" altLang="en-US" sz="1400" b="1" dirty="0" smtClean="0">
                <a:latin typeface="Meiryo UI" panose="020B0604030504040204" pitchFamily="50" charset="-128"/>
                <a:ea typeface="Meiryo UI" panose="020B0604030504040204" pitchFamily="50" charset="-128"/>
              </a:rPr>
              <a:t>１．</a:t>
            </a:r>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国家</a:t>
            </a:r>
            <a:r>
              <a:rPr lang="ja-JP" altLang="en-US" sz="1400" b="1" dirty="0">
                <a:latin typeface="Meiryo UI" panose="020B0604030504040204" pitchFamily="50" charset="-128"/>
                <a:ea typeface="Meiryo UI" panose="020B0604030504040204" pitchFamily="50" charset="-128"/>
              </a:rPr>
              <a:t>戦略特</a:t>
            </a:r>
            <a:r>
              <a:rPr lang="ja-JP" altLang="en-US" sz="1400" b="1" dirty="0" smtClean="0">
                <a:latin typeface="Meiryo UI" panose="020B0604030504040204" pitchFamily="50" charset="-128"/>
                <a:ea typeface="Meiryo UI" panose="020B0604030504040204" pitchFamily="50" charset="-128"/>
              </a:rPr>
              <a:t>区</a:t>
            </a:r>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　の</a:t>
            </a:r>
            <a:r>
              <a:rPr lang="ja-JP" altLang="en-US" sz="1400" b="1" dirty="0">
                <a:latin typeface="Meiryo UI" panose="020B0604030504040204" pitchFamily="50" charset="-128"/>
                <a:ea typeface="Meiryo UI" panose="020B0604030504040204" pitchFamily="50" charset="-128"/>
              </a:rPr>
              <a:t>活用</a:t>
            </a:r>
            <a:r>
              <a:rPr lang="ja-JP" altLang="en-US" sz="1400" b="1" dirty="0" smtClean="0">
                <a:latin typeface="Meiryo UI" panose="020B0604030504040204" pitchFamily="50" charset="-128"/>
                <a:ea typeface="Meiryo UI" panose="020B0604030504040204" pitchFamily="50" charset="-128"/>
              </a:rPr>
              <a:t>状況</a:t>
            </a:r>
            <a:endParaRPr lang="en-US" altLang="ja-JP" sz="1400" b="1" dirty="0" smtClean="0">
              <a:latin typeface="Meiryo UI" panose="020B0604030504040204" pitchFamily="50" charset="-128"/>
              <a:ea typeface="Meiryo UI" panose="020B0604030504040204" pitchFamily="50" charset="-128"/>
            </a:endParaRPr>
          </a:p>
          <a:p>
            <a:r>
              <a:rPr lang="ja-JP" altLang="en-US" sz="1400" b="1" dirty="0">
                <a:latin typeface="Meiryo UI" panose="020B0604030504040204" pitchFamily="50" charset="-128"/>
                <a:ea typeface="Meiryo UI" panose="020B0604030504040204" pitchFamily="50" charset="-128"/>
              </a:rPr>
              <a:t>　</a:t>
            </a:r>
            <a:r>
              <a:rPr lang="ja-JP" altLang="en-US" sz="1400" b="1" dirty="0" smtClean="0">
                <a:latin typeface="Meiryo UI" panose="020B0604030504040204" pitchFamily="50" charset="-128"/>
                <a:ea typeface="Meiryo UI" panose="020B0604030504040204" pitchFamily="50" charset="-128"/>
              </a:rPr>
              <a:t>　⇒　関西圏</a:t>
            </a:r>
            <a:r>
              <a:rPr lang="ja-JP" altLang="en-US" sz="1400" b="1" dirty="0">
                <a:latin typeface="Meiryo UI" panose="020B0604030504040204" pitchFamily="50" charset="-128"/>
                <a:ea typeface="Meiryo UI" panose="020B0604030504040204" pitchFamily="50" charset="-128"/>
              </a:rPr>
              <a:t>で</a:t>
            </a:r>
            <a:r>
              <a:rPr lang="en-US" altLang="ja-JP" sz="1400" b="1" dirty="0" smtClean="0">
                <a:latin typeface="Meiryo UI" panose="020B0604030504040204" pitchFamily="50" charset="-128"/>
                <a:ea typeface="Meiryo UI" panose="020B0604030504040204" pitchFamily="50" charset="-128"/>
              </a:rPr>
              <a:t>37</a:t>
            </a:r>
            <a:r>
              <a:rPr lang="ja-JP" altLang="en-US" sz="1400" b="1" dirty="0" smtClean="0">
                <a:latin typeface="Meiryo UI" panose="020B0604030504040204" pitchFamily="50" charset="-128"/>
                <a:ea typeface="Meiryo UI" panose="020B0604030504040204" pitchFamily="50" charset="-128"/>
              </a:rPr>
              <a:t>事業</a:t>
            </a:r>
            <a:r>
              <a:rPr lang="ja-JP" altLang="en-US" sz="1400" b="1" dirty="0">
                <a:latin typeface="Meiryo UI" panose="020B0604030504040204" pitchFamily="50" charset="-128"/>
                <a:ea typeface="Meiryo UI" panose="020B0604030504040204" pitchFamily="50" charset="-128"/>
              </a:rPr>
              <a:t>（大阪府は</a:t>
            </a:r>
            <a:r>
              <a:rPr lang="en-US" altLang="ja-JP" sz="1400" b="1" dirty="0" smtClean="0">
                <a:latin typeface="Meiryo UI" panose="020B0604030504040204" pitchFamily="50" charset="-128"/>
                <a:ea typeface="Meiryo UI" panose="020B0604030504040204" pitchFamily="50" charset="-128"/>
              </a:rPr>
              <a:t>19</a:t>
            </a:r>
            <a:r>
              <a:rPr lang="ja-JP" altLang="en-US" sz="1400" b="1" dirty="0" smtClean="0">
                <a:latin typeface="Meiryo UI" panose="020B0604030504040204" pitchFamily="50" charset="-128"/>
                <a:ea typeface="Meiryo UI" panose="020B0604030504040204" pitchFamily="50" charset="-128"/>
              </a:rPr>
              <a:t>事業</a:t>
            </a:r>
            <a:r>
              <a:rPr lang="ja-JP" altLang="en-US" sz="1400" b="1" dirty="0">
                <a:latin typeface="Meiryo UI" panose="020B0604030504040204" pitchFamily="50" charset="-128"/>
                <a:ea typeface="Meiryo UI" panose="020B0604030504040204" pitchFamily="50" charset="-128"/>
              </a:rPr>
              <a:t>）実施</a:t>
            </a:r>
          </a:p>
        </p:txBody>
      </p:sp>
      <p:sp>
        <p:nvSpPr>
          <p:cNvPr id="24" name="正方形/長方形 23"/>
          <p:cNvSpPr/>
          <p:nvPr/>
        </p:nvSpPr>
        <p:spPr>
          <a:xfrm>
            <a:off x="275979" y="4377339"/>
            <a:ext cx="4382826" cy="738664"/>
          </a:xfrm>
          <a:prstGeom prst="rect">
            <a:avLst/>
          </a:prstGeom>
        </p:spPr>
        <p:txBody>
          <a:bodyPr wrap="square">
            <a:spAutoFit/>
          </a:bodyPr>
          <a:lstStyle/>
          <a:p>
            <a:r>
              <a:rPr lang="en-US" altLang="ja-JP" sz="1400" b="1" dirty="0" smtClean="0">
                <a:latin typeface="Meiryo UI" panose="020B0604030504040204" pitchFamily="50" charset="-128"/>
                <a:ea typeface="Meiryo UI" panose="020B0604030504040204" pitchFamily="50" charset="-128"/>
              </a:rPr>
              <a:t>2</a:t>
            </a:r>
            <a:r>
              <a:rPr lang="ja-JP" altLang="en-US" sz="1400" b="1" dirty="0" err="1">
                <a:latin typeface="Meiryo UI" panose="020B0604030504040204" pitchFamily="50" charset="-128"/>
                <a:ea typeface="Meiryo UI" panose="020B0604030504040204" pitchFamily="50" charset="-128"/>
              </a:rPr>
              <a:t>．</a:t>
            </a:r>
            <a:r>
              <a:rPr lang="en-US" altLang="ja-JP" sz="1400" b="1" dirty="0" smtClean="0">
                <a:latin typeface="Meiryo UI" panose="020B0604030504040204" pitchFamily="50" charset="-128"/>
                <a:ea typeface="Meiryo UI" panose="020B0604030504040204" pitchFamily="50" charset="-128"/>
              </a:rPr>
              <a:t>『</a:t>
            </a:r>
            <a:r>
              <a:rPr lang="zh-CN" altLang="en-US" sz="1400" b="1" dirty="0">
                <a:latin typeface="Meiryo UI" panose="020B0604030504040204" pitchFamily="50" charset="-128"/>
                <a:ea typeface="Meiryo UI" panose="020B0604030504040204" pitchFamily="50" charset="-128"/>
              </a:rPr>
              <a:t>国際戦略総合特</a:t>
            </a:r>
            <a:r>
              <a:rPr lang="zh-CN" altLang="en-US" sz="1400" b="1" dirty="0" smtClean="0">
                <a:latin typeface="Meiryo UI" panose="020B0604030504040204" pitchFamily="50" charset="-128"/>
                <a:ea typeface="Meiryo UI" panose="020B0604030504040204" pitchFamily="50" charset="-128"/>
              </a:rPr>
              <a:t>区</a:t>
            </a:r>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　の</a:t>
            </a:r>
            <a:r>
              <a:rPr lang="ja-JP" altLang="en-US" sz="1400" b="1" dirty="0">
                <a:latin typeface="Meiryo UI" panose="020B0604030504040204" pitchFamily="50" charset="-128"/>
                <a:ea typeface="Meiryo UI" panose="020B0604030504040204" pitchFamily="50" charset="-128"/>
              </a:rPr>
              <a:t>活用</a:t>
            </a:r>
            <a:r>
              <a:rPr lang="ja-JP" altLang="en-US" sz="1400" b="1" dirty="0" smtClean="0">
                <a:latin typeface="Meiryo UI" panose="020B0604030504040204" pitchFamily="50" charset="-128"/>
                <a:ea typeface="Meiryo UI" panose="020B0604030504040204" pitchFamily="50" charset="-128"/>
              </a:rPr>
              <a:t>状況</a:t>
            </a:r>
            <a:endParaRPr lang="en-US" altLang="ja-JP" sz="1400" b="1" dirty="0" smtClean="0">
              <a:latin typeface="Meiryo UI" panose="020B0604030504040204" pitchFamily="50" charset="-128"/>
              <a:ea typeface="Meiryo UI" panose="020B0604030504040204" pitchFamily="50" charset="-128"/>
            </a:endParaRPr>
          </a:p>
          <a:p>
            <a:r>
              <a:rPr lang="ja-JP" altLang="en-US" sz="1400" b="1" dirty="0">
                <a:latin typeface="Meiryo UI" panose="020B0604030504040204" pitchFamily="50" charset="-128"/>
                <a:ea typeface="Meiryo UI" panose="020B0604030504040204" pitchFamily="50" charset="-128"/>
              </a:rPr>
              <a:t>　</a:t>
            </a:r>
            <a:r>
              <a:rPr lang="ja-JP" altLang="en-US" sz="1400" b="1" dirty="0" smtClean="0">
                <a:latin typeface="Meiryo UI" panose="020B0604030504040204" pitchFamily="50" charset="-128"/>
                <a:ea typeface="Meiryo UI" panose="020B0604030504040204" pitchFamily="50" charset="-128"/>
              </a:rPr>
              <a:t>　⇒　全国最多の</a:t>
            </a:r>
            <a:r>
              <a:rPr lang="en-US" altLang="ja-JP" sz="1400" b="1" dirty="0" smtClean="0">
                <a:latin typeface="Meiryo UI" panose="020B0604030504040204" pitchFamily="50" charset="-128"/>
                <a:ea typeface="Meiryo UI" panose="020B0604030504040204" pitchFamily="50" charset="-128"/>
              </a:rPr>
              <a:t>51</a:t>
            </a:r>
            <a:r>
              <a:rPr lang="ja-JP" altLang="en-US" sz="1400" b="1" dirty="0" smtClean="0">
                <a:latin typeface="Meiryo UI" panose="020B0604030504040204" pitchFamily="50" charset="-128"/>
                <a:ea typeface="Meiryo UI" panose="020B0604030504040204" pitchFamily="50" charset="-128"/>
              </a:rPr>
              <a:t>プロジェクト</a:t>
            </a:r>
            <a:r>
              <a:rPr lang="en-US" altLang="ja-JP" sz="1400" b="1" dirty="0" smtClean="0">
                <a:latin typeface="Meiryo UI" panose="020B0604030504040204" pitchFamily="50" charset="-128"/>
                <a:ea typeface="Meiryo UI" panose="020B0604030504040204" pitchFamily="50" charset="-128"/>
              </a:rPr>
              <a:t>95</a:t>
            </a:r>
            <a:r>
              <a:rPr lang="ja-JP" altLang="en-US" sz="1400" b="1" dirty="0" smtClean="0">
                <a:latin typeface="Meiryo UI" panose="020B0604030504040204" pitchFamily="50" charset="-128"/>
                <a:ea typeface="Meiryo UI" panose="020B0604030504040204" pitchFamily="50" charset="-128"/>
              </a:rPr>
              <a:t>案件</a:t>
            </a:r>
            <a:endParaRPr lang="en-US" altLang="ja-JP" sz="1400" b="1" dirty="0" smtClean="0">
              <a:latin typeface="Meiryo UI" panose="020B0604030504040204" pitchFamily="50" charset="-128"/>
              <a:ea typeface="Meiryo UI" panose="020B0604030504040204" pitchFamily="50" charset="-128"/>
            </a:endParaRPr>
          </a:p>
          <a:p>
            <a:r>
              <a:rPr lang="ja-JP" altLang="en-US" sz="1400" b="1" dirty="0">
                <a:latin typeface="Meiryo UI" panose="020B0604030504040204" pitchFamily="50" charset="-128"/>
                <a:ea typeface="Meiryo UI" panose="020B0604030504040204" pitchFamily="50" charset="-128"/>
              </a:rPr>
              <a:t>　</a:t>
            </a:r>
            <a:r>
              <a:rPr lang="ja-JP" altLang="en-US" sz="1400" b="1" dirty="0" smtClean="0">
                <a:latin typeface="Meiryo UI" panose="020B0604030504040204" pitchFamily="50" charset="-128"/>
                <a:ea typeface="Meiryo UI" panose="020B0604030504040204" pitchFamily="50" charset="-128"/>
              </a:rPr>
              <a:t>　　　（大阪府は</a:t>
            </a:r>
            <a:r>
              <a:rPr lang="en-US" altLang="ja-JP" sz="1400" b="1" dirty="0" smtClean="0">
                <a:latin typeface="Meiryo UI" panose="020B0604030504040204" pitchFamily="50" charset="-128"/>
                <a:ea typeface="Meiryo UI" panose="020B0604030504040204" pitchFamily="50" charset="-128"/>
              </a:rPr>
              <a:t>31</a:t>
            </a:r>
            <a:r>
              <a:rPr lang="ja-JP" altLang="en-US" sz="1400" b="1" dirty="0" smtClean="0">
                <a:latin typeface="Meiryo UI" panose="020B0604030504040204" pitchFamily="50" charset="-128"/>
                <a:ea typeface="Meiryo UI" panose="020B0604030504040204" pitchFamily="50" charset="-128"/>
              </a:rPr>
              <a:t>プロジェクト</a:t>
            </a:r>
            <a:r>
              <a:rPr lang="en-US" altLang="ja-JP" sz="1400" b="1" dirty="0" smtClean="0">
                <a:latin typeface="Meiryo UI" panose="020B0604030504040204" pitchFamily="50" charset="-128"/>
                <a:ea typeface="Meiryo UI" panose="020B0604030504040204" pitchFamily="50" charset="-128"/>
              </a:rPr>
              <a:t>53</a:t>
            </a:r>
            <a:r>
              <a:rPr lang="ja-JP" altLang="en-US" sz="1400" b="1" dirty="0" smtClean="0">
                <a:latin typeface="Meiryo UI" panose="020B0604030504040204" pitchFamily="50" charset="-128"/>
                <a:ea typeface="Meiryo UI" panose="020B0604030504040204" pitchFamily="50" charset="-128"/>
              </a:rPr>
              <a:t>案件）</a:t>
            </a:r>
            <a:endParaRPr lang="ja-JP" altLang="en-US" sz="1400" b="1" dirty="0">
              <a:latin typeface="Meiryo UI" panose="020B0604030504040204" pitchFamily="50" charset="-128"/>
              <a:ea typeface="Meiryo UI" panose="020B0604030504040204" pitchFamily="50" charset="-128"/>
            </a:endParaRPr>
          </a:p>
        </p:txBody>
      </p:sp>
      <p:pic>
        <p:nvPicPr>
          <p:cNvPr id="25" name="図 24"/>
          <p:cNvPicPr>
            <a:picLocks noChangeAspect="1"/>
          </p:cNvPicPr>
          <p:nvPr/>
        </p:nvPicPr>
        <p:blipFill>
          <a:blip r:embed="rId5"/>
          <a:stretch>
            <a:fillRect/>
          </a:stretch>
        </p:blipFill>
        <p:spPr>
          <a:xfrm>
            <a:off x="5032100" y="4805801"/>
            <a:ext cx="3988059" cy="1738841"/>
          </a:xfrm>
          <a:prstGeom prst="rect">
            <a:avLst/>
          </a:prstGeom>
        </p:spPr>
      </p:pic>
    </p:spTree>
    <p:extLst>
      <p:ext uri="{BB962C8B-B14F-4D97-AF65-F5344CB8AC3E}">
        <p14:creationId xmlns:p14="http://schemas.microsoft.com/office/powerpoint/2010/main" val="6306184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39</a:t>
            </a:fld>
            <a:endParaRPr lang="ja-JP" altLang="en-US"/>
          </a:p>
        </p:txBody>
      </p:sp>
      <p:cxnSp>
        <p:nvCxnSpPr>
          <p:cNvPr id="5" name="直線コネクタ 4"/>
          <p:cNvCxnSpPr/>
          <p:nvPr/>
        </p:nvCxnSpPr>
        <p:spPr>
          <a:xfrm>
            <a:off x="147332" y="594657"/>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 name="表 2"/>
          <p:cNvGraphicFramePr>
            <a:graphicFrameLocks noGrp="1"/>
          </p:cNvGraphicFramePr>
          <p:nvPr>
            <p:extLst>
              <p:ext uri="{D42A27DB-BD31-4B8C-83A1-F6EECF244321}">
                <p14:modId xmlns:p14="http://schemas.microsoft.com/office/powerpoint/2010/main" val="3798701339"/>
              </p:ext>
            </p:extLst>
          </p:nvPr>
        </p:nvGraphicFramePr>
        <p:xfrm>
          <a:off x="378442" y="938430"/>
          <a:ext cx="8423109" cy="5431059"/>
        </p:xfrm>
        <a:graphic>
          <a:graphicData uri="http://schemas.openxmlformats.org/drawingml/2006/table">
            <a:tbl>
              <a:tblPr firstRow="1" bandRow="1">
                <a:tableStyleId>{5940675A-B579-460E-94D1-54222C63F5DA}</a:tableStyleId>
              </a:tblPr>
              <a:tblGrid>
                <a:gridCol w="862857">
                  <a:extLst>
                    <a:ext uri="{9D8B030D-6E8A-4147-A177-3AD203B41FA5}">
                      <a16:colId xmlns:a16="http://schemas.microsoft.com/office/drawing/2014/main" val="2458811462"/>
                    </a:ext>
                  </a:extLst>
                </a:gridCol>
                <a:gridCol w="862857">
                  <a:extLst>
                    <a:ext uri="{9D8B030D-6E8A-4147-A177-3AD203B41FA5}">
                      <a16:colId xmlns:a16="http://schemas.microsoft.com/office/drawing/2014/main" val="2005192100"/>
                    </a:ext>
                  </a:extLst>
                </a:gridCol>
                <a:gridCol w="2232465">
                  <a:extLst>
                    <a:ext uri="{9D8B030D-6E8A-4147-A177-3AD203B41FA5}">
                      <a16:colId xmlns:a16="http://schemas.microsoft.com/office/drawing/2014/main" val="581732490"/>
                    </a:ext>
                  </a:extLst>
                </a:gridCol>
                <a:gridCol w="2232465">
                  <a:extLst>
                    <a:ext uri="{9D8B030D-6E8A-4147-A177-3AD203B41FA5}">
                      <a16:colId xmlns:a16="http://schemas.microsoft.com/office/drawing/2014/main" val="3315289617"/>
                    </a:ext>
                  </a:extLst>
                </a:gridCol>
                <a:gridCol w="2232465">
                  <a:extLst>
                    <a:ext uri="{9D8B030D-6E8A-4147-A177-3AD203B41FA5}">
                      <a16:colId xmlns:a16="http://schemas.microsoft.com/office/drawing/2014/main" val="1633748337"/>
                    </a:ext>
                  </a:extLst>
                </a:gridCol>
              </a:tblGrid>
              <a:tr h="310821">
                <a:tc gridSpan="2">
                  <a:txBody>
                    <a:bodyPr/>
                    <a:lstStyle/>
                    <a:p>
                      <a:pPr algn="ctr"/>
                      <a:r>
                        <a:rPr kumimoji="1" lang="ja-JP" altLang="en-US" sz="1000" b="1" dirty="0" smtClean="0">
                          <a:solidFill>
                            <a:schemeClr val="bg1"/>
                          </a:solidFill>
                          <a:latin typeface="Meiryo UI" panose="020B0604030504040204" pitchFamily="50" charset="-128"/>
                          <a:ea typeface="Meiryo UI" panose="020B0604030504040204" pitchFamily="50" charset="-128"/>
                        </a:rPr>
                        <a:t>年度</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hMerge="1">
                  <a:txBody>
                    <a:bodyPr/>
                    <a:lstStyle/>
                    <a:p>
                      <a:pPr algn="ct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2008</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2011</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2012</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2014</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2015</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2018</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014395087"/>
                  </a:ext>
                </a:extLst>
              </a:tr>
              <a:tr h="1101608">
                <a:tc grid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①関西国際空港</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(78)</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a:tc>
                <a:tc h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10846341"/>
                  </a:ext>
                </a:extLst>
              </a:tr>
              <a:tr h="856206">
                <a:tc rowSpan="3">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②鉄道・道路</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(a)</a:t>
                      </a:r>
                      <a:r>
                        <a:rPr kumimoji="1" lang="ja-JP" altLang="en-US" sz="1000" dirty="0" smtClean="0">
                          <a:solidFill>
                            <a:schemeClr val="tx1"/>
                          </a:solidFill>
                          <a:latin typeface="Meiryo UI" panose="020B0604030504040204" pitchFamily="50" charset="-128"/>
                          <a:ea typeface="Meiryo UI" panose="020B0604030504040204" pitchFamily="50" charset="-128"/>
                        </a:rPr>
                        <a:t>鉄道</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(81)【87､88】</a:t>
                      </a:r>
                      <a:endParaRPr kumimoji="1" lang="ja-JP" altLang="en-US"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538847188"/>
                  </a:ext>
                </a:extLst>
              </a:tr>
              <a:tr h="831595">
                <a:tc v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(b)</a:t>
                      </a:r>
                      <a:r>
                        <a:rPr kumimoji="1" lang="ja-JP" altLang="en-US" sz="1000" dirty="0" smtClean="0">
                          <a:solidFill>
                            <a:schemeClr val="tx1"/>
                          </a:solidFill>
                          <a:latin typeface="Meiryo UI" panose="020B0604030504040204" pitchFamily="50" charset="-128"/>
                          <a:ea typeface="Meiryo UI" panose="020B0604030504040204" pitchFamily="50" charset="-128"/>
                        </a:rPr>
                        <a:t>高速道路</a:t>
                      </a:r>
                    </a:p>
                    <a:p>
                      <a:r>
                        <a:rPr kumimoji="1" lang="en-US" altLang="ja-JP" sz="1000" dirty="0" smtClean="0">
                          <a:solidFill>
                            <a:schemeClr val="tx1"/>
                          </a:solidFill>
                          <a:latin typeface="Meiryo UI" panose="020B0604030504040204" pitchFamily="50" charset="-128"/>
                          <a:ea typeface="Meiryo UI" panose="020B0604030504040204" pitchFamily="50" charset="-128"/>
                        </a:rPr>
                        <a:t>(79､80)【89】</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393353277"/>
                  </a:ext>
                </a:extLst>
              </a:tr>
              <a:tr h="642362">
                <a:tc v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(c)</a:t>
                      </a:r>
                      <a:r>
                        <a:rPr kumimoji="1" lang="ja-JP" altLang="en-US" sz="1000" dirty="0" smtClean="0">
                          <a:solidFill>
                            <a:schemeClr val="tx1"/>
                          </a:solidFill>
                          <a:latin typeface="Meiryo UI" panose="020B0604030504040204" pitchFamily="50" charset="-128"/>
                          <a:ea typeface="Meiryo UI" panose="020B0604030504040204" pitchFamily="50" charset="-128"/>
                        </a:rPr>
                        <a:t>リニア・北陸新幹線</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(82)</a:t>
                      </a:r>
                      <a:endParaRPr kumimoji="1" lang="ja-JP" altLang="en-US"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61547750"/>
                  </a:ext>
                </a:extLst>
              </a:tr>
              <a:tr h="859809">
                <a:tc row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③防災インフラ</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(a)</a:t>
                      </a:r>
                      <a:r>
                        <a:rPr kumimoji="1" lang="ja-JP" altLang="en-US" sz="1000" dirty="0" smtClean="0">
                          <a:solidFill>
                            <a:schemeClr val="tx1"/>
                          </a:solidFill>
                          <a:latin typeface="Meiryo UI" panose="020B0604030504040204" pitchFamily="50" charset="-128"/>
                          <a:ea typeface="Meiryo UI" panose="020B0604030504040204" pitchFamily="50" charset="-128"/>
                        </a:rPr>
                        <a:t>地震・津波</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(83､84)</a:t>
                      </a:r>
                    </a:p>
                    <a:p>
                      <a:r>
                        <a:rPr kumimoji="1" lang="en-US" altLang="ja-JP" sz="1000" dirty="0" smtClean="0">
                          <a:solidFill>
                            <a:schemeClr val="tx1"/>
                          </a:solidFill>
                          <a:latin typeface="Meiryo UI" panose="020B0604030504040204" pitchFamily="50" charset="-128"/>
                          <a:ea typeface="Meiryo UI" panose="020B0604030504040204" pitchFamily="50" charset="-128"/>
                        </a:rPr>
                        <a:t>【91】</a:t>
                      </a:r>
                    </a:p>
                  </a:txBody>
                  <a:tcPr>
                    <a:lnL w="3175" cap="flat" cmpd="sng" algn="ctr">
                      <a:solidFill>
                        <a:schemeClr val="tx1"/>
                      </a:solidFill>
                      <a:prstDash val="sysDot"/>
                      <a:round/>
                      <a:headEnd type="none" w="med" len="med"/>
                      <a:tailEnd type="none" w="med" len="med"/>
                    </a:lnL>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415766334"/>
                  </a:ext>
                </a:extLst>
              </a:tr>
              <a:tr h="828658">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tc>
                <a:tc>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(b)</a:t>
                      </a:r>
                      <a:r>
                        <a:rPr kumimoji="1" lang="ja-JP" altLang="en-US" sz="1000" dirty="0" smtClean="0">
                          <a:solidFill>
                            <a:schemeClr val="tx1"/>
                          </a:solidFill>
                          <a:latin typeface="Meiryo UI" panose="020B0604030504040204" pitchFamily="50" charset="-128"/>
                          <a:ea typeface="Meiryo UI" panose="020B0604030504040204" pitchFamily="50" charset="-128"/>
                        </a:rPr>
                        <a:t>治水</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(85)</a:t>
                      </a: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0014411"/>
                  </a:ext>
                </a:extLst>
              </a:tr>
            </a:tbl>
          </a:graphicData>
        </a:graphic>
      </p:graphicFrame>
      <p:sp>
        <p:nvSpPr>
          <p:cNvPr id="9" name="テキスト ボックス 8"/>
          <p:cNvSpPr txBox="1"/>
          <p:nvPr/>
        </p:nvSpPr>
        <p:spPr>
          <a:xfrm>
            <a:off x="2052458" y="1339806"/>
            <a:ext cx="2427268" cy="507831"/>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2008</a:t>
            </a:r>
            <a:r>
              <a:rPr lang="ja-JP" altLang="en-US" sz="900" dirty="0" smtClean="0">
                <a:latin typeface="Meiryo UI" panose="020B0604030504040204" pitchFamily="50" charset="-128"/>
                <a:ea typeface="Meiryo UI" panose="020B0604030504040204" pitchFamily="50" charset="-128"/>
              </a:rPr>
              <a:t>／知事が関空の課題を国に問題提起</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2010</a:t>
            </a:r>
            <a:r>
              <a:rPr lang="ja-JP" altLang="en-US" sz="900" dirty="0" smtClean="0">
                <a:latin typeface="Meiryo UI" panose="020B0604030504040204" pitchFamily="50" charset="-128"/>
                <a:ea typeface="Meiryo UI" panose="020B0604030504040204" pitchFamily="50" charset="-128"/>
              </a:rPr>
              <a:t>／国際拠点空港化を国に要望</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2010</a:t>
            </a:r>
            <a:r>
              <a:rPr lang="ja-JP" altLang="en-US" sz="900" dirty="0" smtClean="0">
                <a:latin typeface="Meiryo UI" panose="020B0604030504040204" pitchFamily="50" charset="-128"/>
                <a:ea typeface="Meiryo UI" panose="020B0604030504040204" pitchFamily="50" charset="-128"/>
              </a:rPr>
              <a:t>／国</a:t>
            </a:r>
            <a:r>
              <a:rPr lang="ja-JP" altLang="en-US" sz="900" dirty="0">
                <a:latin typeface="Meiryo UI" panose="020B0604030504040204" pitchFamily="50" charset="-128"/>
                <a:ea typeface="Meiryo UI" panose="020B0604030504040204" pitchFamily="50" charset="-128"/>
              </a:rPr>
              <a:t>が関空・</a:t>
            </a:r>
            <a:r>
              <a:rPr lang="ja-JP" altLang="en-US" sz="900" dirty="0" smtClean="0">
                <a:latin typeface="Meiryo UI" panose="020B0604030504040204" pitchFamily="50" charset="-128"/>
                <a:ea typeface="Meiryo UI" panose="020B0604030504040204" pitchFamily="50" charset="-128"/>
              </a:rPr>
              <a:t>伊丹の</a:t>
            </a:r>
            <a:r>
              <a:rPr lang="ja-JP" altLang="en-US" sz="900" dirty="0">
                <a:latin typeface="Meiryo UI" panose="020B0604030504040204" pitchFamily="50" charset="-128"/>
                <a:ea typeface="Meiryo UI" panose="020B0604030504040204" pitchFamily="50" charset="-128"/>
              </a:rPr>
              <a:t>統合方針を</a:t>
            </a:r>
            <a:r>
              <a:rPr lang="ja-JP" altLang="en-US" sz="900" dirty="0" smtClean="0">
                <a:latin typeface="Meiryo UI" panose="020B0604030504040204" pitchFamily="50" charset="-128"/>
                <a:ea typeface="Meiryo UI" panose="020B0604030504040204" pitchFamily="50" charset="-128"/>
              </a:rPr>
              <a:t>決定</a:t>
            </a:r>
            <a:endParaRPr lang="ja-JP" altLang="en-US" sz="900" dirty="0">
              <a:solidFill>
                <a:srgbClr val="000000"/>
              </a:solidFill>
              <a:latin typeface="Meiryo UI" panose="020B0604030504040204" pitchFamily="50" charset="-128"/>
              <a:ea typeface="Meiryo UI" panose="020B0604030504040204" pitchFamily="50" charset="-128"/>
            </a:endParaRPr>
          </a:p>
        </p:txBody>
      </p:sp>
      <p:sp>
        <p:nvSpPr>
          <p:cNvPr id="10" name="テキスト ボックス 9"/>
          <p:cNvSpPr txBox="1"/>
          <p:nvPr/>
        </p:nvSpPr>
        <p:spPr>
          <a:xfrm>
            <a:off x="4317055" y="1335720"/>
            <a:ext cx="2329484" cy="784830"/>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／関空</a:t>
            </a:r>
            <a:r>
              <a:rPr lang="ja-JP" altLang="en-US" sz="900" dirty="0">
                <a:latin typeface="Meiryo UI" panose="020B0604030504040204" pitchFamily="50" charset="-128"/>
                <a:ea typeface="Meiryo UI" panose="020B0604030504040204" pitchFamily="50" charset="-128"/>
              </a:rPr>
              <a:t>･伊丹空港の経営統合</a:t>
            </a:r>
            <a:endParaRPr lang="ja-JP" altLang="en-US" sz="900" dirty="0">
              <a:solidFill>
                <a:srgbClr val="000000"/>
              </a:solidFill>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LCC</a:t>
            </a:r>
            <a:r>
              <a:rPr lang="ja-JP" altLang="en-US" sz="900" dirty="0">
                <a:latin typeface="Meiryo UI" panose="020B0604030504040204" pitchFamily="50" charset="-128"/>
                <a:ea typeface="Meiryo UI" panose="020B0604030504040204" pitchFamily="50" charset="-128"/>
              </a:rPr>
              <a:t>専用ターミナル</a:t>
            </a:r>
            <a:r>
              <a:rPr lang="ja-JP" altLang="en-US" sz="900" dirty="0" smtClean="0">
                <a:latin typeface="Meiryo UI" panose="020B0604030504040204" pitchFamily="50" charset="-128"/>
                <a:ea typeface="Meiryo UI" panose="020B0604030504040204" pitchFamily="50" charset="-128"/>
              </a:rPr>
              <a:t>開設</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solidFill>
                  <a:srgbClr val="000000"/>
                </a:solidFill>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2013</a:t>
            </a:r>
            <a:r>
              <a:rPr lang="ja-JP" altLang="en-US" sz="900" dirty="0">
                <a:solidFill>
                  <a:srgbClr val="000000"/>
                </a:solidFill>
                <a:latin typeface="Meiryo UI" panose="020B0604030504040204" pitchFamily="50" charset="-128"/>
                <a:ea typeface="Meiryo UI" panose="020B0604030504040204" pitchFamily="50" charset="-128"/>
              </a:rPr>
              <a:t>／</a:t>
            </a:r>
            <a:r>
              <a:rPr lang="ja-JP" altLang="en-US" sz="900" dirty="0" smtClean="0">
                <a:solidFill>
                  <a:srgbClr val="000000"/>
                </a:solidFill>
                <a:latin typeface="Meiryo UI" panose="020B0604030504040204" pitchFamily="50" charset="-128"/>
                <a:ea typeface="Meiryo UI" panose="020B0604030504040204" pitchFamily="50" charset="-128"/>
              </a:rPr>
              <a:t>伊丹ターミナルビルとの</a:t>
            </a:r>
            <a:r>
              <a:rPr lang="ja-JP" altLang="en-US" sz="900" dirty="0">
                <a:solidFill>
                  <a:srgbClr val="000000"/>
                </a:solidFill>
                <a:latin typeface="Meiryo UI" panose="020B0604030504040204" pitchFamily="50" charset="-128"/>
                <a:ea typeface="Meiryo UI" panose="020B0604030504040204" pitchFamily="50" charset="-128"/>
              </a:rPr>
              <a:t>経営一元化</a:t>
            </a:r>
            <a:endParaRPr lang="en-US" altLang="ja-JP" sz="900" dirty="0" smtClean="0">
              <a:solidFill>
                <a:srgbClr val="000000"/>
              </a:solidFill>
              <a:latin typeface="Meiryo UI" panose="020B0604030504040204" pitchFamily="50" charset="-128"/>
              <a:ea typeface="Meiryo UI" panose="020B0604030504040204" pitchFamily="50" charset="-128"/>
            </a:endParaRPr>
          </a:p>
          <a:p>
            <a:pPr fontAlgn="ctr"/>
            <a:r>
              <a:rPr lang="ja-JP" altLang="en-US" sz="900" dirty="0" smtClean="0">
                <a:solidFill>
                  <a:srgbClr val="000000"/>
                </a:solidFill>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2014</a:t>
            </a:r>
            <a:r>
              <a:rPr lang="ja-JP" altLang="en-US" sz="900" dirty="0" smtClean="0">
                <a:solidFill>
                  <a:srgbClr val="000000"/>
                </a:solidFill>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FEDEX</a:t>
            </a:r>
            <a:r>
              <a:rPr lang="ja-JP" altLang="en-US" sz="900" dirty="0">
                <a:solidFill>
                  <a:srgbClr val="000000"/>
                </a:solidFill>
                <a:latin typeface="Meiryo UI" panose="020B0604030504040204" pitchFamily="50" charset="-128"/>
                <a:ea typeface="Meiryo UI" panose="020B0604030504040204" pitchFamily="50" charset="-128"/>
              </a:rPr>
              <a:t>北太平洋地区ハブ開設</a:t>
            </a:r>
          </a:p>
          <a:p>
            <a:pPr fontAlgn="ctr"/>
            <a:r>
              <a:rPr lang="ja-JP" altLang="en-US" sz="900" dirty="0" smtClean="0">
                <a:solidFill>
                  <a:srgbClr val="000000"/>
                </a:solidFill>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2014</a:t>
            </a:r>
            <a:r>
              <a:rPr lang="ja-JP" altLang="en-US" sz="900" dirty="0">
                <a:solidFill>
                  <a:srgbClr val="000000"/>
                </a:solidFill>
                <a:latin typeface="Meiryo UI" panose="020B0604030504040204" pitchFamily="50" charset="-128"/>
                <a:ea typeface="Meiryo UI" panose="020B0604030504040204" pitchFamily="50" charset="-128"/>
              </a:rPr>
              <a:t>／関西</a:t>
            </a:r>
            <a:r>
              <a:rPr lang="ja-JP" altLang="en-US" sz="900" dirty="0" smtClean="0">
                <a:solidFill>
                  <a:srgbClr val="000000"/>
                </a:solidFill>
                <a:latin typeface="Meiryo UI" panose="020B0604030504040204" pitchFamily="50" charset="-128"/>
                <a:ea typeface="Meiryo UI" panose="020B0604030504040204" pitchFamily="50" charset="-128"/>
              </a:rPr>
              <a:t>エアポート社設立</a:t>
            </a:r>
            <a:endParaRPr lang="ja-JP" altLang="en-US" sz="900" dirty="0">
              <a:solidFill>
                <a:srgbClr val="000000"/>
              </a:solidFill>
              <a:latin typeface="Meiryo UI" panose="020B0604030504040204" pitchFamily="50" charset="-128"/>
              <a:ea typeface="Meiryo UI" panose="020B0604030504040204" pitchFamily="50" charset="-128"/>
            </a:endParaRPr>
          </a:p>
        </p:txBody>
      </p:sp>
      <p:sp>
        <p:nvSpPr>
          <p:cNvPr id="11" name="テキスト ボックス 10"/>
          <p:cNvSpPr txBox="1"/>
          <p:nvPr/>
        </p:nvSpPr>
        <p:spPr>
          <a:xfrm>
            <a:off x="6554775" y="1319223"/>
            <a:ext cx="2347117"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a:latin typeface="Meiryo UI" panose="020B0604030504040204" pitchFamily="50" charset="-128"/>
                <a:ea typeface="Meiryo UI" panose="020B0604030504040204" pitchFamily="50" charset="-128"/>
              </a:rPr>
              <a:t>／関空・伊丹空港のコンセッション</a:t>
            </a:r>
            <a:r>
              <a:rPr lang="ja-JP" altLang="en-US" sz="900" dirty="0" smtClean="0">
                <a:latin typeface="Meiryo UI" panose="020B0604030504040204" pitchFamily="50" charset="-128"/>
                <a:ea typeface="Meiryo UI" panose="020B0604030504040204" pitchFamily="50" charset="-128"/>
              </a:rPr>
              <a:t>実施</a:t>
            </a:r>
            <a:endParaRPr lang="ja-JP" altLang="en-US" sz="900" dirty="0">
              <a:solidFill>
                <a:srgbClr val="000000"/>
              </a:solidFill>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／関西</a:t>
            </a:r>
            <a:r>
              <a:rPr lang="en-US" altLang="ja-JP" sz="900" dirty="0" smtClean="0">
                <a:latin typeface="Meiryo UI" panose="020B0604030504040204" pitchFamily="50" charset="-128"/>
                <a:ea typeface="Meiryo UI" panose="020B0604030504040204" pitchFamily="50" charset="-128"/>
              </a:rPr>
              <a:t>3</a:t>
            </a:r>
            <a:r>
              <a:rPr lang="ja-JP" altLang="en-US" sz="900" dirty="0" smtClean="0">
                <a:latin typeface="Meiryo UI" panose="020B0604030504040204" pitchFamily="50" charset="-128"/>
                <a:ea typeface="Meiryo UI" panose="020B0604030504040204" pitchFamily="50" charset="-128"/>
              </a:rPr>
              <a:t>空港の一体運営</a:t>
            </a:r>
            <a:endParaRPr lang="en-US" altLang="ja-JP" sz="900" dirty="0" smtClean="0">
              <a:latin typeface="Meiryo UI" panose="020B0604030504040204" pitchFamily="50" charset="-128"/>
              <a:ea typeface="Meiryo UI" panose="020B0604030504040204" pitchFamily="50" charset="-128"/>
            </a:endParaRPr>
          </a:p>
        </p:txBody>
      </p:sp>
      <p:sp>
        <p:nvSpPr>
          <p:cNvPr id="12" name="テキスト ボックス 11"/>
          <p:cNvSpPr txBox="1"/>
          <p:nvPr/>
        </p:nvSpPr>
        <p:spPr>
          <a:xfrm>
            <a:off x="4317055" y="3288126"/>
            <a:ext cx="2278188" cy="507831"/>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／府市共同で淀川</a:t>
            </a:r>
            <a:r>
              <a:rPr lang="ja-JP" altLang="en-US" sz="900" dirty="0">
                <a:latin typeface="Meiryo UI" panose="020B0604030504040204" pitchFamily="50" charset="-128"/>
                <a:ea typeface="Meiryo UI" panose="020B0604030504040204" pitchFamily="50" charset="-128"/>
              </a:rPr>
              <a:t>左岸線延伸部</a:t>
            </a:r>
            <a:r>
              <a:rPr lang="ja-JP" altLang="en-US" sz="900" dirty="0" smtClean="0">
                <a:latin typeface="Meiryo UI" panose="020B0604030504040204" pitchFamily="50" charset="-128"/>
                <a:ea typeface="Meiryo UI" panose="020B0604030504040204" pitchFamily="50" charset="-128"/>
              </a:rPr>
              <a:t>の</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環境影響評価を実施</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淀川左岸</a:t>
            </a:r>
            <a:r>
              <a:rPr lang="ja-JP" altLang="en-US" sz="900" dirty="0" smtClean="0">
                <a:latin typeface="Meiryo UI" panose="020B0604030504040204" pitchFamily="50" charset="-128"/>
                <a:ea typeface="Meiryo UI" panose="020B0604030504040204" pitchFamily="50" charset="-128"/>
              </a:rPr>
              <a:t>線</a:t>
            </a:r>
            <a:r>
              <a:rPr lang="en-US" altLang="ja-JP" sz="900" dirty="0">
                <a:latin typeface="Meiryo UI" panose="020B0604030504040204" pitchFamily="50" charset="-128"/>
                <a:ea typeface="Meiryo UI" panose="020B0604030504040204" pitchFamily="50" charset="-128"/>
              </a:rPr>
              <a:t>1</a:t>
            </a:r>
            <a:r>
              <a:rPr lang="ja-JP" altLang="en-US" sz="900" dirty="0" smtClean="0">
                <a:latin typeface="Meiryo UI" panose="020B0604030504040204" pitchFamily="50" charset="-128"/>
                <a:ea typeface="Meiryo UI" panose="020B0604030504040204" pitchFamily="50" charset="-128"/>
              </a:rPr>
              <a:t>期完成</a:t>
            </a:r>
            <a:endParaRPr lang="ja-JP" altLang="en-US" sz="900" dirty="0">
              <a:latin typeface="Meiryo UI" panose="020B0604030504040204" pitchFamily="50" charset="-128"/>
              <a:ea typeface="Meiryo UI" panose="020B0604030504040204" pitchFamily="50" charset="-128"/>
            </a:endParaRPr>
          </a:p>
        </p:txBody>
      </p:sp>
      <p:sp>
        <p:nvSpPr>
          <p:cNvPr id="13" name="テキスト ボックス 12"/>
          <p:cNvSpPr txBox="1"/>
          <p:nvPr/>
        </p:nvSpPr>
        <p:spPr>
          <a:xfrm>
            <a:off x="4295414" y="2461125"/>
            <a:ext cx="2335896" cy="646331"/>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公共交通戦略の</a:t>
            </a:r>
            <a:r>
              <a:rPr lang="ja-JP" altLang="en-US" sz="900" dirty="0" smtClean="0">
                <a:latin typeface="Meiryo UI" panose="020B0604030504040204" pitchFamily="50" charset="-128"/>
                <a:ea typeface="Meiryo UI" panose="020B0604030504040204" pitchFamily="50" charset="-128"/>
              </a:rPr>
              <a:t>策定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／大阪府</a:t>
            </a:r>
            <a:r>
              <a:rPr lang="ja-JP" altLang="en-US" sz="900" dirty="0">
                <a:latin typeface="Meiryo UI" panose="020B0604030504040204" pitchFamily="50" charset="-128"/>
                <a:ea typeface="Meiryo UI" panose="020B0604030504040204" pitchFamily="50" charset="-128"/>
              </a:rPr>
              <a:t>都市開発</a:t>
            </a:r>
            <a:r>
              <a:rPr lang="en-US" altLang="ja-JP" sz="900" dirty="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株</a:t>
            </a:r>
            <a:r>
              <a:rPr lang="en-US" altLang="ja-JP"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の</a:t>
            </a:r>
            <a:r>
              <a:rPr lang="ja-JP" altLang="en-US" sz="900" dirty="0" smtClean="0">
                <a:latin typeface="Meiryo UI" panose="020B0604030504040204" pitchFamily="50" charset="-128"/>
                <a:ea typeface="Meiryo UI" panose="020B0604030504040204" pitchFamily="50" charset="-128"/>
              </a:rPr>
              <a:t>株式売却</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／府･市･鉄道事業者でなにわ筋線の</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事業化に向けた検討会開催</a:t>
            </a:r>
            <a:endParaRPr lang="en-US" altLang="ja-JP" sz="900" dirty="0" smtClean="0">
              <a:latin typeface="Meiryo UI" panose="020B0604030504040204" pitchFamily="50" charset="-128"/>
              <a:ea typeface="Meiryo UI" panose="020B0604030504040204" pitchFamily="50" charset="-128"/>
            </a:endParaRPr>
          </a:p>
        </p:txBody>
      </p:sp>
      <p:sp>
        <p:nvSpPr>
          <p:cNvPr id="14" name="テキスト ボックス 13"/>
          <p:cNvSpPr txBox="1"/>
          <p:nvPr/>
        </p:nvSpPr>
        <p:spPr>
          <a:xfrm>
            <a:off x="6566022" y="2437478"/>
            <a:ext cx="2284600" cy="646331"/>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モノレール延伸を府として意思決定</a:t>
            </a:r>
            <a:endParaRPr lang="en-US" altLang="ja-JP" sz="900" dirty="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北大阪急行延伸の工事着手</a:t>
            </a:r>
            <a:endParaRPr lang="en-US" altLang="ja-JP" sz="900" dirty="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a:latin typeface="Meiryo UI" panose="020B0604030504040204" pitchFamily="50" charset="-128"/>
                <a:ea typeface="Meiryo UI" panose="020B0604030504040204" pitchFamily="50" charset="-128"/>
              </a:rPr>
              <a:t>／なにわ筋線の</a:t>
            </a:r>
            <a:r>
              <a:rPr lang="ja-JP" altLang="en-US" sz="900" dirty="0" smtClean="0">
                <a:latin typeface="Meiryo UI" panose="020B0604030504040204" pitchFamily="50" charset="-128"/>
                <a:ea typeface="Meiryo UI" panose="020B0604030504040204" pitchFamily="50" charset="-128"/>
              </a:rPr>
              <a:t>事業スキーム等</a:t>
            </a:r>
            <a:r>
              <a:rPr lang="ja-JP" altLang="en-US" sz="900" dirty="0">
                <a:latin typeface="Meiryo UI" panose="020B0604030504040204" pitchFamily="50" charset="-128"/>
                <a:ea typeface="Meiryo UI" panose="020B0604030504040204" pitchFamily="50" charset="-128"/>
              </a:rPr>
              <a:t>を</a:t>
            </a:r>
            <a:endParaRPr lang="en-US" altLang="ja-JP" sz="900" dirty="0" smtClean="0">
              <a:latin typeface="Meiryo UI" panose="020B0604030504040204" pitchFamily="50" charset="-128"/>
              <a:ea typeface="Meiryo UI" panose="020B0604030504040204" pitchFamily="50" charset="-128"/>
            </a:endParaRPr>
          </a:p>
          <a:p>
            <a:pPr fontAlgn="ctr"/>
            <a:r>
              <a:rPr lang="en-US" altLang="ja-JP" sz="900" dirty="0">
                <a:latin typeface="Meiryo UI" panose="020B0604030504040204" pitchFamily="50" charset="-128"/>
                <a:ea typeface="Meiryo UI" panose="020B0604030504040204" pitchFamily="50" charset="-128"/>
              </a:rPr>
              <a:t> </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府</a:t>
            </a:r>
            <a:r>
              <a:rPr lang="ja-JP" altLang="en-US" sz="900" dirty="0">
                <a:latin typeface="Meiryo UI" panose="020B0604030504040204" pitchFamily="50" charset="-128"/>
                <a:ea typeface="Meiryo UI" panose="020B0604030504040204" pitchFamily="50" charset="-128"/>
              </a:rPr>
              <a:t>市意思</a:t>
            </a:r>
            <a:r>
              <a:rPr lang="ja-JP" altLang="en-US" sz="900" dirty="0" smtClean="0">
                <a:latin typeface="Meiryo UI" panose="020B0604030504040204" pitchFamily="50" charset="-128"/>
                <a:ea typeface="Meiryo UI" panose="020B0604030504040204" pitchFamily="50" charset="-128"/>
              </a:rPr>
              <a:t>決定</a:t>
            </a:r>
            <a:endParaRPr lang="ja-JP" altLang="en-US" sz="900" dirty="0">
              <a:latin typeface="Meiryo UI" panose="020B0604030504040204" pitchFamily="50" charset="-128"/>
              <a:ea typeface="Meiryo UI" panose="020B0604030504040204" pitchFamily="50" charset="-128"/>
            </a:endParaRPr>
          </a:p>
        </p:txBody>
      </p:sp>
      <p:sp>
        <p:nvSpPr>
          <p:cNvPr id="15" name="テキスト ボックス 14"/>
          <p:cNvSpPr txBox="1"/>
          <p:nvPr/>
        </p:nvSpPr>
        <p:spPr>
          <a:xfrm>
            <a:off x="6533615" y="3315763"/>
            <a:ext cx="2480166" cy="507831"/>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淀川左岸線延伸部</a:t>
            </a:r>
            <a:r>
              <a:rPr lang="ja-JP" altLang="en-US" sz="900" dirty="0" smtClean="0">
                <a:latin typeface="Meiryo UI" panose="020B0604030504040204" pitchFamily="50" charset="-128"/>
                <a:ea typeface="Meiryo UI" panose="020B0604030504040204" pitchFamily="50" charset="-128"/>
              </a:rPr>
              <a:t>の事業化決定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／阪神圏の高速道路の料金体系統一</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／府道路</a:t>
            </a:r>
            <a:r>
              <a:rPr lang="ja-JP" altLang="en-US" sz="900" dirty="0">
                <a:latin typeface="Meiryo UI" panose="020B0604030504040204" pitchFamily="50" charset="-128"/>
                <a:ea typeface="Meiryo UI" panose="020B0604030504040204" pitchFamily="50" charset="-128"/>
              </a:rPr>
              <a:t>公社</a:t>
            </a:r>
            <a:r>
              <a:rPr lang="ja-JP" altLang="en-US" sz="900" dirty="0" smtClean="0">
                <a:latin typeface="Meiryo UI" panose="020B0604030504040204" pitchFamily="50" charset="-128"/>
                <a:ea typeface="Meiryo UI" panose="020B0604030504040204" pitchFamily="50" charset="-128"/>
              </a:rPr>
              <a:t>路線を</a:t>
            </a:r>
            <a:r>
              <a:rPr lang="en-US" altLang="ja-JP" sz="900" dirty="0" smtClean="0">
                <a:latin typeface="Meiryo UI" panose="020B0604030504040204" pitchFamily="50" charset="-128"/>
                <a:ea typeface="Meiryo UI" panose="020B0604030504040204" pitchFamily="50" charset="-128"/>
              </a:rPr>
              <a:t>NEXCO</a:t>
            </a:r>
            <a:r>
              <a:rPr lang="ja-JP" altLang="en-US" sz="900" dirty="0" smtClean="0">
                <a:latin typeface="Meiryo UI" panose="020B0604030504040204" pitchFamily="50" charset="-128"/>
                <a:ea typeface="Meiryo UI" panose="020B0604030504040204" pitchFamily="50" charset="-128"/>
              </a:rPr>
              <a:t>へ移管</a:t>
            </a:r>
            <a:endParaRPr lang="ja-JP" altLang="en-US" sz="900" dirty="0">
              <a:latin typeface="Meiryo UI" panose="020B0604030504040204" pitchFamily="50" charset="-128"/>
              <a:ea typeface="Meiryo UI" panose="020B0604030504040204" pitchFamily="50" charset="-128"/>
            </a:endParaRPr>
          </a:p>
        </p:txBody>
      </p:sp>
      <p:sp>
        <p:nvSpPr>
          <p:cNvPr id="16" name="テキスト ボックス 15"/>
          <p:cNvSpPr txBox="1"/>
          <p:nvPr/>
        </p:nvSpPr>
        <p:spPr>
          <a:xfrm>
            <a:off x="2094137" y="3307542"/>
            <a:ext cx="1794081" cy="2308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／国と地方の検討会設置</a:t>
            </a:r>
            <a:endParaRPr lang="en-US" altLang="ja-JP" sz="900" dirty="0" smtClean="0">
              <a:latin typeface="Meiryo UI" panose="020B0604030504040204" pitchFamily="50" charset="-128"/>
              <a:ea typeface="Meiryo UI" panose="020B0604030504040204" pitchFamily="50" charset="-128"/>
            </a:endParaRPr>
          </a:p>
        </p:txBody>
      </p:sp>
      <p:sp>
        <p:nvSpPr>
          <p:cNvPr id="17" name="テキスト ボックス 16"/>
          <p:cNvSpPr txBox="1"/>
          <p:nvPr/>
        </p:nvSpPr>
        <p:spPr>
          <a:xfrm>
            <a:off x="4295414" y="4100234"/>
            <a:ext cx="2230098"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／官民協議会を設立し、リニア早期</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全線開業を要望</a:t>
            </a:r>
            <a:endParaRPr lang="ja-JP" altLang="en-US" sz="900" dirty="0">
              <a:latin typeface="Meiryo UI" panose="020B0604030504040204" pitchFamily="50" charset="-128"/>
              <a:ea typeface="Meiryo UI" panose="020B0604030504040204" pitchFamily="50" charset="-128"/>
            </a:endParaRPr>
          </a:p>
        </p:txBody>
      </p:sp>
      <p:sp>
        <p:nvSpPr>
          <p:cNvPr id="18" name="テキスト ボックス 17"/>
          <p:cNvSpPr txBox="1"/>
          <p:nvPr/>
        </p:nvSpPr>
        <p:spPr>
          <a:xfrm>
            <a:off x="6538107" y="4081455"/>
            <a:ext cx="2369559" cy="507831"/>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／リニア早期全線開業の緊急要望</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／リニア全線開業最大</a:t>
            </a:r>
            <a:r>
              <a:rPr lang="en-US" altLang="ja-JP" sz="900" dirty="0" smtClean="0">
                <a:latin typeface="Meiryo UI" panose="020B0604030504040204" pitchFamily="50" charset="-128"/>
                <a:ea typeface="Meiryo UI" panose="020B0604030504040204" pitchFamily="50" charset="-128"/>
              </a:rPr>
              <a:t>8</a:t>
            </a:r>
            <a:r>
              <a:rPr lang="ja-JP" altLang="en-US" sz="900" dirty="0" smtClean="0">
                <a:latin typeface="Meiryo UI" panose="020B0604030504040204" pitchFamily="50" charset="-128"/>
                <a:ea typeface="Meiryo UI" panose="020B0604030504040204" pitchFamily="50" charset="-128"/>
              </a:rPr>
              <a:t>年前倒し決定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／北陸新幹線のルート決定</a:t>
            </a:r>
            <a:endParaRPr lang="en-US" altLang="ja-JP" sz="900" dirty="0" smtClean="0">
              <a:latin typeface="Meiryo UI" panose="020B0604030504040204" pitchFamily="50" charset="-128"/>
              <a:ea typeface="Meiryo UI" panose="020B0604030504040204" pitchFamily="50" charset="-128"/>
            </a:endParaRPr>
          </a:p>
        </p:txBody>
      </p:sp>
      <p:sp>
        <p:nvSpPr>
          <p:cNvPr id="19" name="テキスト ボックス 18"/>
          <p:cNvSpPr txBox="1"/>
          <p:nvPr/>
        </p:nvSpPr>
        <p:spPr>
          <a:xfrm>
            <a:off x="4337092" y="5674326"/>
            <a:ext cx="2159566" cy="2308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／府内全河川の洪水リスクを公表</a:t>
            </a:r>
            <a:endParaRPr lang="en-US" altLang="ja-JP" sz="900" dirty="0" smtClean="0">
              <a:latin typeface="Meiryo UI" panose="020B0604030504040204" pitchFamily="50" charset="-128"/>
              <a:ea typeface="Meiryo UI" panose="020B0604030504040204" pitchFamily="50" charset="-128"/>
            </a:endParaRPr>
          </a:p>
        </p:txBody>
      </p:sp>
      <p:sp>
        <p:nvSpPr>
          <p:cNvPr id="20" name="テキスト ボックス 19"/>
          <p:cNvSpPr txBox="1"/>
          <p:nvPr/>
        </p:nvSpPr>
        <p:spPr>
          <a:xfrm>
            <a:off x="2094137" y="5674326"/>
            <a:ext cx="2343911" cy="507831"/>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2009</a:t>
            </a:r>
            <a:r>
              <a:rPr lang="ja-JP" altLang="en-US" sz="900" dirty="0" smtClean="0">
                <a:latin typeface="Meiryo UI" panose="020B0604030504040204" pitchFamily="50" charset="-128"/>
                <a:ea typeface="Meiryo UI" panose="020B0604030504040204" pitchFamily="50" charset="-128"/>
              </a:rPr>
              <a:t>／</a:t>
            </a:r>
            <a:r>
              <a:rPr lang="ja-JP" altLang="ja-JP" sz="900" dirty="0" smtClean="0">
                <a:latin typeface="Meiryo UI" panose="020B0604030504040204" pitchFamily="50" charset="-128"/>
                <a:ea typeface="Meiryo UI" panose="020B0604030504040204" pitchFamily="50" charset="-128"/>
              </a:rPr>
              <a:t>槇</a:t>
            </a:r>
            <a:r>
              <a:rPr lang="ja-JP" altLang="ja-JP" sz="900" dirty="0">
                <a:latin typeface="Meiryo UI" panose="020B0604030504040204" pitchFamily="50" charset="-128"/>
                <a:ea typeface="Meiryo UI" panose="020B0604030504040204" pitchFamily="50" charset="-128"/>
              </a:rPr>
              <a:t>尾川ダム本体工事休止</a:t>
            </a: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2010</a:t>
            </a:r>
            <a:r>
              <a:rPr lang="ja-JP" altLang="en-US" sz="900" dirty="0" smtClean="0">
                <a:latin typeface="Meiryo UI" panose="020B0604030504040204" pitchFamily="50" charset="-128"/>
                <a:ea typeface="Meiryo UI" panose="020B0604030504040204" pitchFamily="50" charset="-128"/>
              </a:rPr>
              <a:t>／</a:t>
            </a:r>
            <a:r>
              <a:rPr lang="ja-JP" altLang="ja-JP" sz="900" dirty="0" smtClean="0">
                <a:latin typeface="Meiryo UI" panose="020B0604030504040204" pitchFamily="50" charset="-128"/>
                <a:ea typeface="Meiryo UI" panose="020B0604030504040204" pitchFamily="50" charset="-128"/>
              </a:rPr>
              <a:t>「</a:t>
            </a:r>
            <a:r>
              <a:rPr lang="ja-JP" altLang="ja-JP" sz="900" dirty="0">
                <a:latin typeface="Meiryo UI" panose="020B0604030504040204" pitchFamily="50" charset="-128"/>
                <a:ea typeface="Meiryo UI" panose="020B0604030504040204" pitchFamily="50" charset="-128"/>
              </a:rPr>
              <a:t>今後の治水対策の進め方」策定</a:t>
            </a:r>
          </a:p>
          <a:p>
            <a:pPr fontAlgn="ctr"/>
            <a:r>
              <a:rPr lang="ja-JP" altLang="ja-JP"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2010</a:t>
            </a:r>
            <a:r>
              <a:rPr lang="ja-JP" altLang="en-US" sz="900" dirty="0" smtClean="0">
                <a:latin typeface="Meiryo UI" panose="020B0604030504040204" pitchFamily="50" charset="-128"/>
                <a:ea typeface="Meiryo UI" panose="020B0604030504040204" pitchFamily="50" charset="-128"/>
              </a:rPr>
              <a:t>／</a:t>
            </a:r>
            <a:r>
              <a:rPr lang="ja-JP" altLang="ja-JP" sz="900" dirty="0" smtClean="0">
                <a:latin typeface="Meiryo UI" panose="020B0604030504040204" pitchFamily="50" charset="-128"/>
                <a:ea typeface="Meiryo UI" panose="020B0604030504040204" pitchFamily="50" charset="-128"/>
              </a:rPr>
              <a:t>槇</a:t>
            </a:r>
            <a:r>
              <a:rPr lang="ja-JP" altLang="ja-JP" sz="900" dirty="0">
                <a:latin typeface="Meiryo UI" panose="020B0604030504040204" pitchFamily="50" charset="-128"/>
                <a:ea typeface="Meiryo UI" panose="020B0604030504040204" pitchFamily="50" charset="-128"/>
              </a:rPr>
              <a:t>尾川ダムからの撤退</a:t>
            </a:r>
            <a:r>
              <a:rPr lang="ja-JP" altLang="ja-JP" sz="900" dirty="0" smtClean="0">
                <a:latin typeface="Meiryo UI" panose="020B0604030504040204" pitchFamily="50" charset="-128"/>
                <a:ea typeface="Meiryo UI" panose="020B0604030504040204" pitchFamily="50" charset="-128"/>
              </a:rPr>
              <a:t>決定</a:t>
            </a:r>
            <a:endParaRPr lang="ja-JP" altLang="ja-JP" sz="900" dirty="0">
              <a:latin typeface="Meiryo UI" panose="020B0604030504040204" pitchFamily="50" charset="-128"/>
              <a:ea typeface="Meiryo UI" panose="020B0604030504040204" pitchFamily="50" charset="-128"/>
            </a:endParaRPr>
          </a:p>
        </p:txBody>
      </p:sp>
      <p:sp>
        <p:nvSpPr>
          <p:cNvPr id="21" name="テキスト ボックス 20"/>
          <p:cNvSpPr txBox="1"/>
          <p:nvPr/>
        </p:nvSpPr>
        <p:spPr>
          <a:xfrm>
            <a:off x="6525512" y="4753583"/>
            <a:ext cx="2299027" cy="3693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r>
              <a:rPr lang="ja-JP" altLang="ja-JP" sz="900" dirty="0" smtClean="0">
                <a:latin typeface="Meiryo UI" panose="020B0604030504040204" pitchFamily="50" charset="-128"/>
                <a:ea typeface="Meiryo UI" panose="020B0604030504040204" pitchFamily="50" charset="-128"/>
              </a:rPr>
              <a:t>最優先</a:t>
            </a:r>
            <a:r>
              <a:rPr lang="ja-JP" altLang="ja-JP" sz="900" dirty="0">
                <a:latin typeface="Meiryo UI" panose="020B0604030504040204" pitchFamily="50" charset="-128"/>
                <a:ea typeface="Meiryo UI" panose="020B0604030504040204" pitchFamily="50" charset="-128"/>
              </a:rPr>
              <a:t>箇所</a:t>
            </a:r>
            <a:r>
              <a:rPr lang="ja-JP" altLang="ja-JP" sz="900" dirty="0" smtClean="0">
                <a:latin typeface="Meiryo UI" panose="020B0604030504040204" pitchFamily="50" charset="-128"/>
                <a:ea typeface="Meiryo UI" panose="020B0604030504040204" pitchFamily="50" charset="-128"/>
              </a:rPr>
              <a:t>の</a:t>
            </a:r>
            <a:r>
              <a:rPr lang="ja-JP" altLang="en-US" sz="900" dirty="0" smtClean="0">
                <a:latin typeface="Meiryo UI" panose="020B0604030504040204" pitchFamily="50" charset="-128"/>
                <a:ea typeface="Meiryo UI" panose="020B0604030504040204" pitchFamily="50" charset="-128"/>
              </a:rPr>
              <a:t>防潮堤</a:t>
            </a:r>
            <a:r>
              <a:rPr lang="ja-JP" altLang="ja-JP" sz="900" dirty="0" smtClean="0">
                <a:latin typeface="Meiryo UI" panose="020B0604030504040204" pitchFamily="50" charset="-128"/>
                <a:ea typeface="Meiryo UI" panose="020B0604030504040204" pitchFamily="50" charset="-128"/>
              </a:rPr>
              <a:t>液状化対策</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a:t>
            </a:r>
            <a:r>
              <a:rPr lang="ja-JP" altLang="ja-JP" sz="900" dirty="0" smtClean="0">
                <a:latin typeface="Meiryo UI" panose="020B0604030504040204" pitchFamily="50" charset="-128"/>
                <a:ea typeface="Meiryo UI" panose="020B0604030504040204" pitchFamily="50" charset="-128"/>
              </a:rPr>
              <a:t>完了</a:t>
            </a:r>
            <a:endParaRPr lang="ja-JP" altLang="ja-JP" sz="900" dirty="0">
              <a:latin typeface="Meiryo UI" panose="020B0604030504040204" pitchFamily="50" charset="-128"/>
              <a:ea typeface="Meiryo UI" panose="020B0604030504040204" pitchFamily="50" charset="-128"/>
            </a:endParaRPr>
          </a:p>
        </p:txBody>
      </p:sp>
      <p:sp>
        <p:nvSpPr>
          <p:cNvPr id="23" name="テキスト ボックス 22"/>
          <p:cNvSpPr txBox="1"/>
          <p:nvPr/>
        </p:nvSpPr>
        <p:spPr>
          <a:xfrm>
            <a:off x="6479023" y="133987"/>
            <a:ext cx="2414444"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　　　　凡例：〇着手　◎進行中　●実施済み</a:t>
            </a:r>
            <a:endParaRPr lang="en-US" altLang="ja-JP" sz="900" dirty="0" smtClean="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　</a:t>
            </a:r>
            <a:r>
              <a:rPr kumimoji="1" lang="ja-JP" altLang="en-US"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府</a:t>
            </a:r>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en-US" altLang="ja-JP"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点検</a:t>
            </a:r>
            <a:r>
              <a:rPr lang="ja-JP" altLang="en-US" sz="900" dirty="0">
                <a:latin typeface="Meiryo UI" panose="020B0604030504040204" pitchFamily="50" charset="-128"/>
                <a:ea typeface="Meiryo UI" panose="020B0604030504040204" pitchFamily="50" charset="-128"/>
              </a:rPr>
              <a:t>・棚卸結果の整理</a:t>
            </a:r>
            <a:r>
              <a:rPr lang="ja-JP" altLang="en-US" sz="900" dirty="0" smtClean="0">
                <a:latin typeface="Meiryo UI" panose="020B0604030504040204" pitchFamily="50" charset="-128"/>
                <a:ea typeface="Meiryo UI" panose="020B0604030504040204" pitchFamily="50" charset="-128"/>
              </a:rPr>
              <a:t>番号</a:t>
            </a:r>
            <a:endParaRPr lang="ja-JP" altLang="en-US" sz="900" dirty="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4295414" y="4753583"/>
            <a:ext cx="2270173" cy="646331"/>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大阪</a:t>
            </a:r>
            <a:r>
              <a:rPr lang="ja-JP" altLang="ja-JP" sz="900" dirty="0" smtClean="0">
                <a:latin typeface="Meiryo UI" panose="020B0604030504040204" pitchFamily="50" charset="-128"/>
                <a:ea typeface="Meiryo UI" panose="020B0604030504040204" pitchFamily="50" charset="-128"/>
              </a:rPr>
              <a:t>独自</a:t>
            </a:r>
            <a:r>
              <a:rPr lang="ja-JP" altLang="ja-JP" sz="900" dirty="0">
                <a:latin typeface="Meiryo UI" panose="020B0604030504040204" pitchFamily="50" charset="-128"/>
                <a:ea typeface="Meiryo UI" panose="020B0604030504040204" pitchFamily="50" charset="-128"/>
              </a:rPr>
              <a:t>の津波浸水面積を</a:t>
            </a:r>
            <a:r>
              <a:rPr lang="ja-JP" altLang="ja-JP" sz="900" dirty="0" smtClean="0">
                <a:latin typeface="Meiryo UI" panose="020B0604030504040204" pitchFamily="50" charset="-128"/>
                <a:ea typeface="Meiryo UI" panose="020B0604030504040204" pitchFamily="50" charset="-128"/>
              </a:rPr>
              <a:t>公表</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　 し、</a:t>
            </a:r>
            <a:r>
              <a:rPr lang="ja-JP" altLang="en-US" sz="900" dirty="0">
                <a:latin typeface="Meiryo UI" panose="020B0604030504040204" pitchFamily="50" charset="-128"/>
                <a:ea typeface="Meiryo UI" panose="020B0604030504040204" pitchFamily="50" charset="-128"/>
              </a:rPr>
              <a:t>府</a:t>
            </a:r>
            <a:r>
              <a:rPr lang="ja-JP" altLang="en-US" sz="900" dirty="0" smtClean="0">
                <a:latin typeface="Meiryo UI" panose="020B0604030504040204" pitchFamily="50" charset="-128"/>
                <a:ea typeface="Meiryo UI" panose="020B0604030504040204" pitchFamily="50" charset="-128"/>
              </a:rPr>
              <a:t>市共同で</a:t>
            </a:r>
            <a:r>
              <a:rPr lang="ja-JP" altLang="en-US" sz="900" dirty="0">
                <a:latin typeface="Meiryo UI" panose="020B0604030504040204" pitchFamily="50" charset="-128"/>
                <a:ea typeface="Meiryo UI" panose="020B0604030504040204" pitchFamily="50" charset="-128"/>
              </a:rPr>
              <a:t>整備計画を策定</a:t>
            </a:r>
            <a:endParaRPr lang="ja-JP" altLang="ja-JP" sz="900" dirty="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a:t>
            </a:r>
            <a:r>
              <a:rPr lang="ja-JP" altLang="ja-JP" sz="900" dirty="0" smtClean="0">
                <a:latin typeface="Meiryo UI" panose="020B0604030504040204" pitchFamily="50" charset="-128"/>
                <a:ea typeface="Meiryo UI" panose="020B0604030504040204" pitchFamily="50" charset="-128"/>
              </a:rPr>
              <a:t>密集</a:t>
            </a:r>
            <a:r>
              <a:rPr lang="ja-JP" altLang="ja-JP" sz="900" dirty="0">
                <a:latin typeface="Meiryo UI" panose="020B0604030504040204" pitchFamily="50" charset="-128"/>
                <a:ea typeface="Meiryo UI" panose="020B0604030504040204" pitchFamily="50" charset="-128"/>
              </a:rPr>
              <a:t>市街地</a:t>
            </a:r>
            <a:r>
              <a:rPr lang="ja-JP" altLang="ja-JP" sz="900" dirty="0" smtClean="0">
                <a:latin typeface="Meiryo UI" panose="020B0604030504040204" pitchFamily="50" charset="-128"/>
                <a:ea typeface="Meiryo UI" panose="020B0604030504040204" pitchFamily="50" charset="-128"/>
              </a:rPr>
              <a:t>整備</a:t>
            </a:r>
            <a:r>
              <a:rPr lang="ja-JP" altLang="en-US" sz="900" dirty="0" smtClean="0">
                <a:latin typeface="Meiryo UI" panose="020B0604030504040204" pitchFamily="50" charset="-128"/>
                <a:ea typeface="Meiryo UI" panose="020B0604030504040204" pitchFamily="50" charset="-128"/>
              </a:rPr>
              <a:t>方針策定</a:t>
            </a:r>
            <a:endParaRPr lang="ja-JP" altLang="ja-JP" sz="900" dirty="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a:t>
            </a:r>
            <a:r>
              <a:rPr lang="ja-JP" altLang="ja-JP" sz="900" dirty="0" smtClean="0">
                <a:latin typeface="Meiryo UI" panose="020B0604030504040204" pitchFamily="50" charset="-128"/>
                <a:ea typeface="Meiryo UI" panose="020B0604030504040204" pitchFamily="50" charset="-128"/>
              </a:rPr>
              <a:t>防潮堤</a:t>
            </a:r>
            <a:r>
              <a:rPr lang="ja-JP" altLang="ja-JP" sz="900" dirty="0">
                <a:latin typeface="Meiryo UI" panose="020B0604030504040204" pitchFamily="50" charset="-128"/>
                <a:ea typeface="Meiryo UI" panose="020B0604030504040204" pitchFamily="50" charset="-128"/>
              </a:rPr>
              <a:t>の液状化</a:t>
            </a:r>
            <a:r>
              <a:rPr lang="ja-JP" altLang="ja-JP" sz="900" dirty="0" smtClean="0">
                <a:latin typeface="Meiryo UI" panose="020B0604030504040204" pitchFamily="50" charset="-128"/>
                <a:ea typeface="Meiryo UI" panose="020B0604030504040204" pitchFamily="50" charset="-128"/>
              </a:rPr>
              <a:t>対策</a:t>
            </a:r>
            <a:r>
              <a:rPr lang="ja-JP" altLang="en-US" sz="900" dirty="0">
                <a:latin typeface="Meiryo UI" panose="020B0604030504040204" pitchFamily="50" charset="-128"/>
                <a:ea typeface="Meiryo UI" panose="020B0604030504040204" pitchFamily="50" charset="-128"/>
              </a:rPr>
              <a:t>重点化</a:t>
            </a:r>
            <a:endParaRPr lang="ja-JP" altLang="ja-JP" sz="900" dirty="0">
              <a:latin typeface="Meiryo UI" panose="020B0604030504040204" pitchFamily="50" charset="-128"/>
              <a:ea typeface="Meiryo UI" panose="020B0604030504040204" pitchFamily="50" charset="-128"/>
            </a:endParaRPr>
          </a:p>
        </p:txBody>
      </p:sp>
      <p:sp>
        <p:nvSpPr>
          <p:cNvPr id="2" name="正方形/長方形 1"/>
          <p:cNvSpPr/>
          <p:nvPr/>
        </p:nvSpPr>
        <p:spPr>
          <a:xfrm>
            <a:off x="2084989" y="3512616"/>
            <a:ext cx="2274982" cy="230832"/>
          </a:xfrm>
          <a:prstGeom prst="rect">
            <a:avLst/>
          </a:prstGeom>
        </p:spPr>
        <p:txBody>
          <a:bodyPr wrap="none">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阪神高速が対距離料金制に移行</a:t>
            </a:r>
            <a:endParaRPr lang="en-US" altLang="ja-JP" sz="900" dirty="0">
              <a:latin typeface="Meiryo UI" panose="020B0604030504040204" pitchFamily="50" charset="-128"/>
              <a:ea typeface="Meiryo UI" panose="020B0604030504040204" pitchFamily="50" charset="-128"/>
            </a:endParaRPr>
          </a:p>
        </p:txBody>
      </p:sp>
      <p:sp>
        <p:nvSpPr>
          <p:cNvPr id="24" name="角丸四角形 23"/>
          <p:cNvSpPr/>
          <p:nvPr/>
        </p:nvSpPr>
        <p:spPr>
          <a:xfrm>
            <a:off x="145768" y="79002"/>
            <a:ext cx="43339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a:solidFill>
                  <a:schemeClr val="tx1"/>
                </a:solidFill>
                <a:latin typeface="Meiryo UI" panose="020B0604030504040204" pitchFamily="50" charset="-128"/>
                <a:ea typeface="Meiryo UI" panose="020B0604030504040204" pitchFamily="50" charset="-128"/>
              </a:rPr>
              <a:t>２</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インフラ戦略  </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年表一覧</a:t>
            </a:r>
            <a:r>
              <a:rPr lang="en-US" altLang="ja-JP" b="1" dirty="0" smtClean="0">
                <a:solidFill>
                  <a:schemeClr val="tx1"/>
                </a:solidFill>
                <a:latin typeface="Meiryo UI" panose="020B0604030504040204" pitchFamily="50" charset="-128"/>
                <a:ea typeface="Meiryo UI" panose="020B0604030504040204" pitchFamily="50" charset="-128"/>
              </a:rPr>
              <a:t>]</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398601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86600" y="6633762"/>
            <a:ext cx="2057400" cy="241729"/>
          </a:xfrm>
        </p:spPr>
        <p:txBody>
          <a:bodyPr/>
          <a:lstStyle/>
          <a:p>
            <a:fld id="{138CA411-231B-42B9-AF63-97A64194AA60}" type="slidenum">
              <a:rPr lang="ja-JP" altLang="en-US" smtClean="0"/>
              <a:pPr/>
              <a:t>4</a:t>
            </a:fld>
            <a:endParaRPr lang="ja-JP" altLang="en-US"/>
          </a:p>
        </p:txBody>
      </p:sp>
      <p:cxnSp>
        <p:nvCxnSpPr>
          <p:cNvPr id="5" name="直線コネクタ 4"/>
          <p:cNvCxnSpPr/>
          <p:nvPr/>
        </p:nvCxnSpPr>
        <p:spPr>
          <a:xfrm>
            <a:off x="147332" y="530262"/>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 Box 7"/>
          <p:cNvSpPr txBox="1">
            <a:spLocks noChangeArrowheads="1"/>
          </p:cNvSpPr>
          <p:nvPr/>
        </p:nvSpPr>
        <p:spPr bwMode="auto">
          <a:xfrm>
            <a:off x="144462" y="79395"/>
            <a:ext cx="8930869"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charset="0"/>
                <a:ea typeface="ＭＳ Ｐゴシック" pitchFamily="50" charset="-128"/>
              </a:defRPr>
            </a:lvl1pPr>
            <a:lvl2pPr marL="742950" indent="-285750" eaLnBrk="0" hangingPunct="0">
              <a:spcBef>
                <a:spcPct val="20000"/>
              </a:spcBef>
              <a:buChar char="–"/>
              <a:defRPr kumimoji="1" sz="2800">
                <a:solidFill>
                  <a:schemeClr val="tx1"/>
                </a:solidFill>
                <a:latin typeface="Arial" charset="0"/>
                <a:ea typeface="ＭＳ Ｐゴシック" pitchFamily="50" charset="-128"/>
              </a:defRPr>
            </a:lvl2pPr>
            <a:lvl3pPr marL="1143000" indent="-228600" eaLnBrk="0" hangingPunct="0">
              <a:spcBef>
                <a:spcPct val="20000"/>
              </a:spcBef>
              <a:buChar char="•"/>
              <a:defRPr kumimoji="1" sz="2400">
                <a:solidFill>
                  <a:schemeClr val="tx1"/>
                </a:solidFill>
                <a:latin typeface="Arial" charset="0"/>
                <a:ea typeface="ＭＳ Ｐゴシック" pitchFamily="50" charset="-128"/>
              </a:defRPr>
            </a:lvl3pPr>
            <a:lvl4pPr marL="1600200" indent="-228600" eaLnBrk="0" hangingPunct="0">
              <a:spcBef>
                <a:spcPct val="20000"/>
              </a:spcBef>
              <a:buChar char="–"/>
              <a:defRPr kumimoji="1" sz="2000">
                <a:solidFill>
                  <a:schemeClr val="tx1"/>
                </a:solidFill>
                <a:latin typeface="Arial" charset="0"/>
                <a:ea typeface="ＭＳ Ｐゴシック" pitchFamily="50" charset="-128"/>
              </a:defRPr>
            </a:lvl4pPr>
            <a:lvl5pPr marL="2057400" indent="-228600" eaLnBrk="0" hangingPunct="0">
              <a:spcBef>
                <a:spcPct val="20000"/>
              </a:spcBef>
              <a:buChar char="»"/>
              <a:defRPr kumimoji="1" sz="2000">
                <a:solidFill>
                  <a:schemeClr val="tx1"/>
                </a:solidFill>
                <a:latin typeface="Arial" charset="0"/>
                <a:ea typeface="ＭＳ Ｐゴシック" pitchFamily="50" charset="-128"/>
              </a:defRPr>
            </a:lvl5pPr>
            <a:lvl6pPr marL="25146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6pPr>
            <a:lvl7pPr marL="29718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7pPr>
            <a:lvl8pPr marL="34290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8pPr>
            <a:lvl9pPr marL="38862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9pPr>
          </a:lstStyle>
          <a:p>
            <a:pPr eaLnBrk="1" hangingPunct="1">
              <a:spcBef>
                <a:spcPct val="0"/>
              </a:spcBef>
              <a:buFontTx/>
              <a:buNone/>
              <a:defRPr/>
            </a:pPr>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大阪の改革の</a:t>
            </a:r>
            <a:r>
              <a:rPr lang="en-US" altLang="ja-JP" sz="2400" dirty="0" smtClean="0">
                <a:latin typeface="メイリオ" panose="020B0604030504040204" pitchFamily="50" charset="-128"/>
                <a:ea typeface="メイリオ" panose="020B0604030504040204" pitchFamily="50" charset="-128"/>
                <a:cs typeface="メイリオ" panose="020B0604030504040204" pitchFamily="50" charset="-128"/>
              </a:rPr>
              <a:t>10</a:t>
            </a:r>
            <a:r>
              <a:rPr lang="ja-JP" altLang="en-US" sz="2400" dirty="0" smtClean="0">
                <a:latin typeface="メイリオ" panose="020B0604030504040204" pitchFamily="50" charset="-128"/>
                <a:ea typeface="メイリオ" panose="020B0604030504040204" pitchFamily="50" charset="-128"/>
                <a:cs typeface="メイリオ" panose="020B0604030504040204" pitchFamily="50" charset="-128"/>
              </a:rPr>
              <a:t>年（全体年表）</a:t>
            </a:r>
            <a:r>
              <a:rPr lang="ja-JP" altLang="en-US" sz="2800" dirty="0" smtClean="0">
                <a:latin typeface="メイリオ" panose="020B0604030504040204" pitchFamily="50" charset="-128"/>
                <a:ea typeface="メイリオ" panose="020B0604030504040204" pitchFamily="50" charset="-128"/>
                <a:cs typeface="メイリオ" panose="020B0604030504040204" pitchFamily="50" charset="-128"/>
              </a:rPr>
              <a:t>　</a:t>
            </a:r>
            <a:endParaRPr lang="ja-JP" altLang="en-US" sz="2000" dirty="0" smtClean="0">
              <a:latin typeface="メイリオ" panose="020B0604030504040204" pitchFamily="50" charset="-128"/>
              <a:ea typeface="メイリオ" panose="020B0604030504040204" pitchFamily="50" charset="-128"/>
              <a:cs typeface="メイリオ" panose="020B0604030504040204" pitchFamily="50" charset="-128"/>
            </a:endParaRPr>
          </a:p>
        </p:txBody>
      </p:sp>
      <p:graphicFrame>
        <p:nvGraphicFramePr>
          <p:cNvPr id="2" name="表 1"/>
          <p:cNvGraphicFramePr>
            <a:graphicFrameLocks noGrp="1"/>
          </p:cNvGraphicFramePr>
          <p:nvPr>
            <p:extLst>
              <p:ext uri="{D42A27DB-BD31-4B8C-83A1-F6EECF244321}">
                <p14:modId xmlns:p14="http://schemas.microsoft.com/office/powerpoint/2010/main" val="3990585700"/>
              </p:ext>
            </p:extLst>
          </p:nvPr>
        </p:nvGraphicFramePr>
        <p:xfrm>
          <a:off x="144461" y="575319"/>
          <a:ext cx="8858310" cy="6001702"/>
        </p:xfrm>
        <a:graphic>
          <a:graphicData uri="http://schemas.openxmlformats.org/drawingml/2006/table">
            <a:tbl>
              <a:tblPr>
                <a:tableStyleId>{5940675A-B579-460E-94D1-54222C63F5DA}</a:tableStyleId>
              </a:tblPr>
              <a:tblGrid>
                <a:gridCol w="714647">
                  <a:extLst>
                    <a:ext uri="{9D8B030D-6E8A-4147-A177-3AD203B41FA5}">
                      <a16:colId xmlns:a16="http://schemas.microsoft.com/office/drawing/2014/main" val="475014947"/>
                    </a:ext>
                  </a:extLst>
                </a:gridCol>
                <a:gridCol w="740333">
                  <a:extLst>
                    <a:ext uri="{9D8B030D-6E8A-4147-A177-3AD203B41FA5}">
                      <a16:colId xmlns:a16="http://schemas.microsoft.com/office/drawing/2014/main" val="20001"/>
                    </a:ext>
                  </a:extLst>
                </a:gridCol>
                <a:gridCol w="740333">
                  <a:extLst>
                    <a:ext uri="{9D8B030D-6E8A-4147-A177-3AD203B41FA5}">
                      <a16:colId xmlns:a16="http://schemas.microsoft.com/office/drawing/2014/main" val="2692074483"/>
                    </a:ext>
                  </a:extLst>
                </a:gridCol>
                <a:gridCol w="740333">
                  <a:extLst>
                    <a:ext uri="{9D8B030D-6E8A-4147-A177-3AD203B41FA5}">
                      <a16:colId xmlns:a16="http://schemas.microsoft.com/office/drawing/2014/main" val="1896722355"/>
                    </a:ext>
                  </a:extLst>
                </a:gridCol>
                <a:gridCol w="740333">
                  <a:extLst>
                    <a:ext uri="{9D8B030D-6E8A-4147-A177-3AD203B41FA5}">
                      <a16:colId xmlns:a16="http://schemas.microsoft.com/office/drawing/2014/main" val="1221757381"/>
                    </a:ext>
                  </a:extLst>
                </a:gridCol>
                <a:gridCol w="740333">
                  <a:extLst>
                    <a:ext uri="{9D8B030D-6E8A-4147-A177-3AD203B41FA5}">
                      <a16:colId xmlns:a16="http://schemas.microsoft.com/office/drawing/2014/main" val="1585044141"/>
                    </a:ext>
                  </a:extLst>
                </a:gridCol>
                <a:gridCol w="740333">
                  <a:extLst>
                    <a:ext uri="{9D8B030D-6E8A-4147-A177-3AD203B41FA5}">
                      <a16:colId xmlns:a16="http://schemas.microsoft.com/office/drawing/2014/main" val="3239772629"/>
                    </a:ext>
                  </a:extLst>
                </a:gridCol>
                <a:gridCol w="740333">
                  <a:extLst>
                    <a:ext uri="{9D8B030D-6E8A-4147-A177-3AD203B41FA5}">
                      <a16:colId xmlns:a16="http://schemas.microsoft.com/office/drawing/2014/main" val="1069752342"/>
                    </a:ext>
                  </a:extLst>
                </a:gridCol>
                <a:gridCol w="740333">
                  <a:extLst>
                    <a:ext uri="{9D8B030D-6E8A-4147-A177-3AD203B41FA5}">
                      <a16:colId xmlns:a16="http://schemas.microsoft.com/office/drawing/2014/main" val="3284387419"/>
                    </a:ext>
                  </a:extLst>
                </a:gridCol>
                <a:gridCol w="740333">
                  <a:extLst>
                    <a:ext uri="{9D8B030D-6E8A-4147-A177-3AD203B41FA5}">
                      <a16:colId xmlns:a16="http://schemas.microsoft.com/office/drawing/2014/main" val="816097252"/>
                    </a:ext>
                  </a:extLst>
                </a:gridCol>
                <a:gridCol w="740333">
                  <a:extLst>
                    <a:ext uri="{9D8B030D-6E8A-4147-A177-3AD203B41FA5}">
                      <a16:colId xmlns:a16="http://schemas.microsoft.com/office/drawing/2014/main" val="1195848384"/>
                    </a:ext>
                  </a:extLst>
                </a:gridCol>
                <a:gridCol w="740333">
                  <a:extLst>
                    <a:ext uri="{9D8B030D-6E8A-4147-A177-3AD203B41FA5}">
                      <a16:colId xmlns:a16="http://schemas.microsoft.com/office/drawing/2014/main" val="1156278128"/>
                    </a:ext>
                  </a:extLst>
                </a:gridCol>
              </a:tblGrid>
              <a:tr h="241451">
                <a:tc>
                  <a:txBody>
                    <a:bodyPr/>
                    <a:lstStyle/>
                    <a:p>
                      <a:pPr algn="ctr" fontAlgn="ctr"/>
                      <a:r>
                        <a:rPr lang="ja-JP" altLang="en-US" sz="1000" b="1" u="none" strike="noStrike" dirty="0" smtClean="0">
                          <a:solidFill>
                            <a:schemeClr val="bg1"/>
                          </a:solidFill>
                          <a:effectLst/>
                          <a:latin typeface="Meiryo UI" panose="020B0604030504040204" pitchFamily="50" charset="-128"/>
                          <a:ea typeface="Meiryo UI" panose="020B0604030504040204" pitchFamily="50" charset="-128"/>
                        </a:rPr>
                        <a:t>年度</a:t>
                      </a:r>
                      <a:endParaRPr lang="ja-JP" altLang="en-US"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i="0" u="none" strike="noStrike" dirty="0" smtClean="0">
                          <a:solidFill>
                            <a:schemeClr val="bg1"/>
                          </a:solidFill>
                          <a:effectLst/>
                          <a:latin typeface="Meiryo UI" panose="020B0604030504040204" pitchFamily="50" charset="-128"/>
                          <a:ea typeface="Meiryo UI" panose="020B0604030504040204" pitchFamily="50" charset="-128"/>
                        </a:rPr>
                        <a:t>2008</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dirty="0">
                          <a:solidFill>
                            <a:schemeClr val="bg1"/>
                          </a:solidFill>
                          <a:effectLst/>
                          <a:latin typeface="Meiryo UI" panose="020B0604030504040204" pitchFamily="50" charset="-128"/>
                          <a:ea typeface="Meiryo UI" panose="020B0604030504040204" pitchFamily="50" charset="-128"/>
                        </a:rPr>
                        <a:t>2009</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dirty="0">
                          <a:solidFill>
                            <a:schemeClr val="bg1"/>
                          </a:solidFill>
                          <a:effectLst/>
                          <a:latin typeface="Meiryo UI" panose="020B0604030504040204" pitchFamily="50" charset="-128"/>
                          <a:ea typeface="Meiryo UI" panose="020B0604030504040204" pitchFamily="50" charset="-128"/>
                        </a:rPr>
                        <a:t>2010</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a:solidFill>
                            <a:schemeClr val="bg1"/>
                          </a:solidFill>
                          <a:effectLst/>
                          <a:latin typeface="Meiryo UI" panose="020B0604030504040204" pitchFamily="50" charset="-128"/>
                          <a:ea typeface="Meiryo UI" panose="020B0604030504040204" pitchFamily="50" charset="-128"/>
                        </a:rPr>
                        <a:t>2011</a:t>
                      </a:r>
                      <a:endParaRPr lang="en-US" altLang="ja-JP" sz="1000" b="1" i="0" u="none" strike="noStrike">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dirty="0">
                          <a:solidFill>
                            <a:schemeClr val="bg1"/>
                          </a:solidFill>
                          <a:effectLst/>
                          <a:latin typeface="Meiryo UI" panose="020B0604030504040204" pitchFamily="50" charset="-128"/>
                          <a:ea typeface="Meiryo UI" panose="020B0604030504040204" pitchFamily="50" charset="-128"/>
                        </a:rPr>
                        <a:t>2012</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dirty="0">
                          <a:solidFill>
                            <a:schemeClr val="bg1"/>
                          </a:solidFill>
                          <a:effectLst/>
                          <a:latin typeface="Meiryo UI" panose="020B0604030504040204" pitchFamily="50" charset="-128"/>
                          <a:ea typeface="Meiryo UI" panose="020B0604030504040204" pitchFamily="50" charset="-128"/>
                        </a:rPr>
                        <a:t>2013</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dirty="0">
                          <a:solidFill>
                            <a:schemeClr val="bg1"/>
                          </a:solidFill>
                          <a:effectLst/>
                          <a:latin typeface="Meiryo UI" panose="020B0604030504040204" pitchFamily="50" charset="-128"/>
                          <a:ea typeface="Meiryo UI" panose="020B0604030504040204" pitchFamily="50" charset="-128"/>
                        </a:rPr>
                        <a:t>2014</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dirty="0">
                          <a:solidFill>
                            <a:schemeClr val="bg1"/>
                          </a:solidFill>
                          <a:effectLst/>
                          <a:latin typeface="Meiryo UI" panose="020B0604030504040204" pitchFamily="50" charset="-128"/>
                          <a:ea typeface="Meiryo UI" panose="020B0604030504040204" pitchFamily="50" charset="-128"/>
                        </a:rPr>
                        <a:t>2015</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dirty="0">
                          <a:solidFill>
                            <a:schemeClr val="bg1"/>
                          </a:solidFill>
                          <a:effectLst/>
                          <a:latin typeface="Meiryo UI" panose="020B0604030504040204" pitchFamily="50" charset="-128"/>
                          <a:ea typeface="Meiryo UI" panose="020B0604030504040204" pitchFamily="50" charset="-128"/>
                        </a:rPr>
                        <a:t>2016</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dirty="0">
                          <a:solidFill>
                            <a:schemeClr val="bg1"/>
                          </a:solidFill>
                          <a:effectLst/>
                          <a:latin typeface="Meiryo UI" panose="020B0604030504040204" pitchFamily="50" charset="-128"/>
                          <a:ea typeface="Meiryo UI" panose="020B0604030504040204" pitchFamily="50" charset="-128"/>
                        </a:rPr>
                        <a:t>2017</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tc>
                  <a:txBody>
                    <a:bodyPr/>
                    <a:lstStyle/>
                    <a:p>
                      <a:pPr algn="ctr" rtl="0" fontAlgn="ctr"/>
                      <a:r>
                        <a:rPr lang="en-US" altLang="ja-JP" sz="1000" b="1" u="none" strike="noStrike" dirty="0">
                          <a:solidFill>
                            <a:schemeClr val="bg1"/>
                          </a:solidFill>
                          <a:effectLst/>
                          <a:latin typeface="Meiryo UI" panose="020B0604030504040204" pitchFamily="50" charset="-128"/>
                          <a:ea typeface="Meiryo UI" panose="020B0604030504040204" pitchFamily="50" charset="-128"/>
                        </a:rPr>
                        <a:t>2018</a:t>
                      </a:r>
                      <a:endParaRPr lang="en-US" altLang="ja-JP" sz="1000" b="1" i="0" u="none" strike="noStrike" dirty="0">
                        <a:solidFill>
                          <a:schemeClr val="bg1"/>
                        </a:solidFill>
                        <a:effectLst/>
                        <a:latin typeface="Meiryo UI" panose="020B0604030504040204" pitchFamily="50" charset="-128"/>
                        <a:ea typeface="Meiryo UI" panose="020B0604030504040204" pitchFamily="50" charset="-128"/>
                      </a:endParaRPr>
                    </a:p>
                  </a:txBody>
                  <a:tcPr marL="36000" marR="36000" marT="36000" marB="36000" anchor="ctr">
                    <a:solidFill>
                      <a:schemeClr val="tx1">
                        <a:lumMod val="50000"/>
                        <a:lumOff val="50000"/>
                      </a:schemeClr>
                    </a:solidFill>
                  </a:tcPr>
                </a:tc>
                <a:extLst>
                  <a:ext uri="{0D108BD9-81ED-4DB2-BD59-A6C34878D82A}">
                    <a16:rowId xmlns:a16="http://schemas.microsoft.com/office/drawing/2014/main" val="2767852263"/>
                  </a:ext>
                </a:extLst>
              </a:tr>
              <a:tr h="218799">
                <a:tc>
                  <a:txBody>
                    <a:bodyPr/>
                    <a:lstStyle/>
                    <a:p>
                      <a:pPr algn="ctr"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知事</a:t>
                      </a:r>
                      <a:endParaRPr lang="ja-JP" altLang="en-US"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gridSpan="4">
                  <a:txBody>
                    <a:bodyPr/>
                    <a:lstStyle/>
                    <a:p>
                      <a:pPr algn="ctr"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橋下知事</a:t>
                      </a: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gridSpan="4">
                  <a:txBody>
                    <a:bodyPr/>
                    <a:lstStyle/>
                    <a:p>
                      <a:pPr algn="ctr"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松井知事（１期）</a:t>
                      </a: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gridSpan="3">
                  <a:txBody>
                    <a:bodyPr/>
                    <a:lstStyle/>
                    <a:p>
                      <a:pPr algn="ctr"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松井知事（２期）</a:t>
                      </a: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extLst>
                  <a:ext uri="{0D108BD9-81ED-4DB2-BD59-A6C34878D82A}">
                    <a16:rowId xmlns:a16="http://schemas.microsoft.com/office/drawing/2014/main" val="10001"/>
                  </a:ext>
                </a:extLst>
              </a:tr>
              <a:tr h="218799">
                <a:tc>
                  <a:txBody>
                    <a:bodyPr/>
                    <a:lstStyle/>
                    <a:p>
                      <a:pPr algn="ctr"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市長</a:t>
                      </a:r>
                      <a:endParaRPr lang="ja-JP" altLang="en-US"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gridSpan="4">
                  <a:txBody>
                    <a:bodyPr/>
                    <a:lstStyle/>
                    <a:p>
                      <a:pPr algn="ctr"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平松市長</a:t>
                      </a: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gridSpan="4">
                  <a:txBody>
                    <a:bodyPr/>
                    <a:lstStyle/>
                    <a:p>
                      <a:pPr algn="ctr"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橋下市長</a:t>
                      </a: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gridSpan="3">
                  <a:txBody>
                    <a:bodyPr/>
                    <a:lstStyle/>
                    <a:p>
                      <a:pPr algn="ctr"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吉村市長</a:t>
                      </a: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tc hMerge="1">
                  <a:txBody>
                    <a:bodyPr/>
                    <a:lstStyle/>
                    <a:p>
                      <a:pPr algn="ctr" rtl="0" fontAlgn="ctr"/>
                      <a:endParaRPr lang="en-US" altLang="ja-JP"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noFill/>
                  </a:tcPr>
                </a:tc>
                <a:extLst>
                  <a:ext uri="{0D108BD9-81ED-4DB2-BD59-A6C34878D82A}">
                    <a16:rowId xmlns:a16="http://schemas.microsoft.com/office/drawing/2014/main" val="10002"/>
                  </a:ext>
                </a:extLst>
              </a:tr>
              <a:tr h="2314757">
                <a:tc>
                  <a:txBody>
                    <a:bodyPr/>
                    <a:lstStyle/>
                    <a:p>
                      <a:pPr algn="l"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府と大阪市</a:t>
                      </a:r>
                      <a:endParaRPr lang="en-US" altLang="ja-JP" sz="1000" b="1"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の出来事</a:t>
                      </a:r>
                      <a:endParaRPr lang="en-US" altLang="ja-JP" sz="1000" b="1"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1"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　●府</a:t>
                      </a:r>
                      <a:endParaRPr lang="en-US" altLang="ja-JP" sz="1000" b="1"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　〇大阪市</a:t>
                      </a:r>
                      <a:endParaRPr lang="en-US" altLang="ja-JP" sz="1000" b="1"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　◎府市</a:t>
                      </a:r>
                      <a:endParaRPr lang="ja-JP" altLang="en-US"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solidFill>
                      <a:schemeClr val="accent1">
                        <a:lumMod val="40000"/>
                        <a:lumOff val="60000"/>
                      </a:schemeClr>
                    </a:solidFill>
                  </a:tcPr>
                </a:tc>
                <a:tc>
                  <a:txBody>
                    <a:bodyPr/>
                    <a:lstStyle/>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●財政再建</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プログラム（案）</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●教育非常</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事態宣言</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●地方分権</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改革ビジョン</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t" latinLnBrk="0" hangingPunct="1">
                        <a:lnSpc>
                          <a:spcPct val="100000"/>
                        </a:lnSpc>
                        <a:spcBef>
                          <a:spcPts val="0"/>
                        </a:spcBef>
                        <a:spcAft>
                          <a:spcPts val="0"/>
                        </a:spcAft>
                        <a:buClrTx/>
                        <a:buSzTx/>
                        <a:buFontTx/>
                        <a:buNone/>
                        <a:tabLst/>
                        <a:defRPr/>
                      </a:pP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市政改革</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t" latinLnBrk="0" hangingPunct="1">
                        <a:lnSpc>
                          <a:spcPct val="100000"/>
                        </a:lnSpc>
                        <a:spcBef>
                          <a:spcPts val="0"/>
                        </a:spcBef>
                        <a:spcAft>
                          <a:spcPts val="0"/>
                        </a:spcAft>
                        <a:buClrTx/>
                        <a:buSzTx/>
                        <a:buFontTx/>
                        <a:buNone/>
                        <a:tabLst/>
                        <a:defRPr/>
                      </a:pPr>
                      <a:r>
                        <a:rPr kumimoji="1" lang="en-US" altLang="ja-JP" sz="1000" dirty="0" smtClean="0">
                          <a:solidFill>
                            <a:schemeClr val="tx1"/>
                          </a:solidFill>
                          <a:latin typeface="Meiryo UI" panose="020B0604030504040204" pitchFamily="50" charset="-128"/>
                          <a:ea typeface="Meiryo UI" panose="020B0604030504040204" pitchFamily="50" charset="-128"/>
                        </a:rPr>
                        <a:t> </a:t>
                      </a:r>
                      <a:r>
                        <a:rPr kumimoji="1" lang="ja-JP" altLang="en-US" sz="1000" dirty="0" smtClean="0">
                          <a:solidFill>
                            <a:schemeClr val="tx1"/>
                          </a:solidFill>
                          <a:latin typeface="Meiryo UI" panose="020B0604030504040204" pitchFamily="50" charset="-128"/>
                          <a:ea typeface="Meiryo UI" panose="020B0604030504040204" pitchFamily="50" charset="-128"/>
                        </a:rPr>
                        <a:t>基本方針 </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t" latinLnBrk="0" hangingPunct="1">
                        <a:lnSpc>
                          <a:spcPct val="100000"/>
                        </a:lnSpc>
                        <a:spcBef>
                          <a:spcPts val="0"/>
                        </a:spcBef>
                        <a:spcAft>
                          <a:spcPts val="0"/>
                        </a:spcAft>
                        <a:buClrTx/>
                        <a:buSzTx/>
                        <a:buFontTx/>
                        <a:buNone/>
                        <a:tabLst/>
                        <a:defRPr/>
                      </a:pPr>
                      <a:r>
                        <a:rPr kumimoji="1" lang="en-US" altLang="ja-JP" sz="1000" dirty="0" smtClean="0">
                          <a:solidFill>
                            <a:schemeClr val="tx1"/>
                          </a:solidFill>
                          <a:latin typeface="Meiryo UI" panose="020B0604030504040204" pitchFamily="50" charset="-128"/>
                          <a:ea typeface="Meiryo UI" panose="020B0604030504040204" pitchFamily="50" charset="-128"/>
                        </a:rPr>
                        <a:t> (2006</a:t>
                      </a:r>
                      <a:r>
                        <a:rPr kumimoji="1" lang="ja-JP" altLang="en-US" sz="1000" dirty="0" smtClean="0">
                          <a:solidFill>
                            <a:schemeClr val="tx1"/>
                          </a:solidFill>
                          <a:latin typeface="Meiryo UI" panose="020B0604030504040204" pitchFamily="50" charset="-128"/>
                          <a:ea typeface="Meiryo UI" panose="020B0604030504040204" pitchFamily="50" charset="-128"/>
                        </a:rPr>
                        <a:t>～</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t" latinLnBrk="0" hangingPunct="1">
                        <a:lnSpc>
                          <a:spcPct val="100000"/>
                        </a:lnSpc>
                        <a:spcBef>
                          <a:spcPts val="0"/>
                        </a:spcBef>
                        <a:spcAft>
                          <a:spcPts val="0"/>
                        </a:spcAft>
                        <a:buClrTx/>
                        <a:buSzTx/>
                        <a:buFontTx/>
                        <a:buNone/>
                        <a:tabLst/>
                        <a:defRPr/>
                      </a:pPr>
                      <a:r>
                        <a:rPr kumimoji="1" lang="en-US" altLang="ja-JP" sz="1000" dirty="0" smtClean="0">
                          <a:solidFill>
                            <a:schemeClr val="tx1"/>
                          </a:solidFill>
                          <a:latin typeface="Meiryo UI" panose="020B0604030504040204" pitchFamily="50" charset="-128"/>
                          <a:ea typeface="Meiryo UI" panose="020B0604030504040204" pitchFamily="50" charset="-128"/>
                        </a:rPr>
                        <a:t> 2010)</a:t>
                      </a:r>
                    </a:p>
                    <a:p>
                      <a:pPr algn="l" fontAlgn="t"/>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R w="12700" cap="flat" cmpd="sng" algn="ctr">
                      <a:solidFill>
                        <a:schemeClr val="tx1"/>
                      </a:solidFill>
                      <a:prstDash val="sysDot"/>
                      <a:round/>
                      <a:headEnd type="none" w="med" len="med"/>
                      <a:tailEnd type="none" w="med" len="med"/>
                    </a:lnR>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◎水都大阪</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●槇尾川ダ</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ム撤退</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t" latinLnBrk="0" hangingPunct="1">
                        <a:lnSpc>
                          <a:spcPct val="100000"/>
                        </a:lnSpc>
                        <a:spcBef>
                          <a:spcPts val="0"/>
                        </a:spcBef>
                        <a:spcAft>
                          <a:spcPts val="0"/>
                        </a:spcAft>
                        <a:buClrTx/>
                        <a:buSzTx/>
                        <a:buFontTx/>
                        <a:buNone/>
                        <a:tabLst/>
                        <a:defRPr/>
                      </a:pPr>
                      <a:endParaRPr kumimoji="1" lang="en-US" altLang="ja-JP" sz="1000" kern="12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t" latinLnBrk="0" hangingPunct="1">
                        <a:lnSpc>
                          <a:spcPct val="100000"/>
                        </a:lnSpc>
                        <a:spcBef>
                          <a:spcPts val="0"/>
                        </a:spcBef>
                        <a:spcAft>
                          <a:spcPts val="0"/>
                        </a:spcAft>
                        <a:buClrTx/>
                        <a:buSzTx/>
                        <a:buFontTx/>
                        <a:buNone/>
                        <a:tabLst/>
                        <a:defRPr/>
                      </a:pPr>
                      <a:r>
                        <a:rPr kumimoji="1" lang="ja-JP" altLang="en-US" sz="1000" kern="12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○教育振興</a:t>
                      </a:r>
                      <a:endParaRPr kumimoji="1" lang="en-US" altLang="ja-JP" sz="1000" kern="12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t" latinLnBrk="0" hangingPunct="1">
                        <a:lnSpc>
                          <a:spcPct val="100000"/>
                        </a:lnSpc>
                        <a:spcBef>
                          <a:spcPts val="0"/>
                        </a:spcBef>
                        <a:spcAft>
                          <a:spcPts val="0"/>
                        </a:spcAft>
                        <a:buClrTx/>
                        <a:buSzTx/>
                        <a:buFontTx/>
                        <a:buNone/>
                        <a:tabLst/>
                        <a:defRPr/>
                      </a:pPr>
                      <a:r>
                        <a:rPr kumimoji="1" lang="ja-JP" altLang="en-US" sz="1000" kern="12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基本計画</a:t>
                      </a: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◎大阪マラソ</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ン</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◎府市統合</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本部</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●私学無償</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化</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●教育２条</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例</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なにわル</a:t>
                      </a:r>
                      <a:endParaRPr kumimoji="1" lang="en-US" altLang="ja-JP"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ネッサンス</a:t>
                      </a:r>
                      <a:endParaRPr kumimoji="1" lang="en-US" altLang="ja-JP"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kumimoji="1" lang="en-US" altLang="ja-JP"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2011</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◎都市魅力</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戦略</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◎特区税制</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◎国家戦略</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特区</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●関空伊丹</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経営統合</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kumimoji="1" lang="ja-JP" altLang="en-US"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●教育振興</a:t>
                      </a:r>
                      <a:endParaRPr kumimoji="1" lang="en-US" altLang="ja-JP"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algn="l" rtl="0" fontAlgn="ctr"/>
                      <a:r>
                        <a:rPr kumimoji="1" lang="ja-JP" altLang="en-US"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基本計画</a:t>
                      </a:r>
                      <a:endParaRPr kumimoji="1" lang="en-US" altLang="ja-JP"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algn="l" rtl="0" fontAlgn="ctr"/>
                      <a:endParaRPr kumimoji="1" lang="en-US" altLang="ja-JP" sz="6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algn="l" rtl="0" fontAlgn="ctr"/>
                      <a:r>
                        <a:rPr kumimoji="1" lang="ja-JP" altLang="en-US"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○市政改革</a:t>
                      </a:r>
                      <a:endParaRPr kumimoji="1" lang="en-US" altLang="ja-JP"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algn="l" rtl="0" fontAlgn="ctr"/>
                      <a:r>
                        <a:rPr kumimoji="1" lang="ja-JP" altLang="en-US"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プラン</a:t>
                      </a:r>
                      <a:endParaRPr kumimoji="1" lang="en-US" altLang="ja-JP" sz="10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900" b="0" i="0" u="none" strike="noStrike" dirty="0" smtClean="0">
                          <a:solidFill>
                            <a:schemeClr val="tx1"/>
                          </a:solidFill>
                          <a:effectLst/>
                          <a:latin typeface="Meiryo UI" panose="020B0604030504040204" pitchFamily="50" charset="-128"/>
                          <a:ea typeface="Meiryo UI" panose="020B0604030504040204" pitchFamily="50" charset="-128"/>
                        </a:rPr>
                        <a:t>○</a:t>
                      </a:r>
                      <a:r>
                        <a:rPr kumimoji="1" lang="ja-JP" altLang="en-US" sz="9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区ＣＭ制</a:t>
                      </a:r>
                      <a:endParaRPr kumimoji="1" lang="en-US" altLang="ja-JP" sz="9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9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　度</a:t>
                      </a:r>
                      <a:endParaRPr kumimoji="1" lang="en-US" altLang="ja-JP" sz="9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◎大阪観光</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局</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a:t>
                      </a: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PMDA</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関</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西</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◎大阪光の</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饗宴</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●公共交通</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戦略</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◎校長公募</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dirty="0" smtClean="0">
                          <a:solidFill>
                            <a:schemeClr val="tx1"/>
                          </a:solidFill>
                          <a:effectLst/>
                          <a:latin typeface="Meiryo UI" panose="020B0604030504040204" pitchFamily="50" charset="-128"/>
                          <a:ea typeface="Meiryo UI" panose="020B0604030504040204" pitchFamily="50" charset="-128"/>
                          <a:cs typeface="+mn-cs"/>
                        </a:rPr>
                        <a:t>○塾代助成</a:t>
                      </a:r>
                      <a:endParaRPr kumimoji="1" lang="en-US" altLang="ja-JP" sz="1000" b="0" i="0" u="none" strike="noStrike" kern="1200" dirty="0" smtClean="0">
                        <a:solidFill>
                          <a:schemeClr val="tx1"/>
                        </a:solidFill>
                        <a:effectLst/>
                        <a:latin typeface="Meiryo UI" panose="020B0604030504040204" pitchFamily="50" charset="-128"/>
                        <a:ea typeface="Meiryo UI" panose="020B0604030504040204" pitchFamily="50" charset="-128"/>
                        <a:cs typeface="+mn-cs"/>
                      </a:endParaRPr>
                    </a:p>
                    <a:p>
                      <a:pPr algn="l" rtl="0" fontAlgn="ct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◎防潮堤液</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状化対策</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◎消防学校</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一体的運　</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用</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◎保証協会</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合併</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000" b="0" i="0" u="none" strike="noStrike" kern="1200" dirty="0" smtClean="0">
                        <a:solidFill>
                          <a:schemeClr val="tx1"/>
                        </a:solidFill>
                        <a:effectLst/>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i="0" u="none" strike="noStrike" kern="1200" dirty="0" smtClean="0">
                          <a:solidFill>
                            <a:schemeClr val="tx1"/>
                          </a:solidFill>
                          <a:effectLst/>
                          <a:latin typeface="Meiryo UI" panose="020B0604030504040204" pitchFamily="50" charset="-128"/>
                          <a:ea typeface="Meiryo UI" panose="020B0604030504040204" pitchFamily="50" charset="-128"/>
                          <a:cs typeface="+mn-cs"/>
                        </a:rPr>
                        <a:t>○地下鉄</a:t>
                      </a:r>
                      <a:endParaRPr kumimoji="1" lang="en-US" altLang="ja-JP" sz="1000" b="0" i="0" u="none" strike="noStrike" kern="1200" dirty="0" smtClean="0">
                        <a:solidFill>
                          <a:schemeClr val="tx1"/>
                        </a:solidFill>
                        <a:effectLst/>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b="0" i="0" u="none" strike="noStrike" kern="1200" baseline="0" dirty="0" smtClean="0">
                          <a:solidFill>
                            <a:schemeClr val="tx1"/>
                          </a:solidFill>
                          <a:effectLst/>
                          <a:latin typeface="Meiryo UI" panose="020B0604030504040204" pitchFamily="50" charset="-128"/>
                          <a:ea typeface="Meiryo UI" panose="020B0604030504040204" pitchFamily="50" charset="-128"/>
                          <a:cs typeface="+mn-cs"/>
                        </a:rPr>
                        <a:t> </a:t>
                      </a:r>
                      <a:r>
                        <a:rPr kumimoji="1" lang="ja-JP" altLang="en-US" sz="1000" b="0" i="0" u="none" strike="noStrike" kern="1200" dirty="0" smtClean="0">
                          <a:solidFill>
                            <a:schemeClr val="tx1"/>
                          </a:solidFill>
                          <a:effectLst/>
                          <a:latin typeface="Meiryo UI" panose="020B0604030504040204" pitchFamily="50" charset="-128"/>
                          <a:ea typeface="Meiryo UI" panose="020B0604030504040204" pitchFamily="50" charset="-128"/>
                          <a:cs typeface="+mn-cs"/>
                        </a:rPr>
                        <a:t>初乗り運賃 </a:t>
                      </a:r>
                      <a:endParaRPr kumimoji="1" lang="en-US" altLang="ja-JP" sz="1000" b="0" i="0" u="none" strike="noStrike" kern="1200" dirty="0" smtClean="0">
                        <a:solidFill>
                          <a:schemeClr val="tx1"/>
                        </a:solidFill>
                        <a:effectLst/>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b="0" i="0" u="none" strike="noStrike" kern="1200" dirty="0" smtClean="0">
                          <a:solidFill>
                            <a:schemeClr val="tx1"/>
                          </a:solidFill>
                          <a:effectLst/>
                          <a:latin typeface="Meiryo UI" panose="020B0604030504040204" pitchFamily="50" charset="-128"/>
                          <a:ea typeface="Meiryo UI" panose="020B0604030504040204" pitchFamily="50" charset="-128"/>
                          <a:cs typeface="+mn-cs"/>
                        </a:rPr>
                        <a:t> </a:t>
                      </a:r>
                      <a:r>
                        <a:rPr kumimoji="1" lang="ja-JP" altLang="en-US" sz="1000" b="0" i="0" u="none" strike="noStrike" kern="1200" dirty="0" smtClean="0">
                          <a:solidFill>
                            <a:schemeClr val="tx1"/>
                          </a:solidFill>
                          <a:effectLst/>
                          <a:latin typeface="Meiryo UI" panose="020B0604030504040204" pitchFamily="50" charset="-128"/>
                          <a:ea typeface="Meiryo UI" panose="020B0604030504040204" pitchFamily="50" charset="-128"/>
                          <a:cs typeface="+mn-cs"/>
                        </a:rPr>
                        <a:t>値下げ</a:t>
                      </a: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◎副首都推</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進本部</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●地域限定</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保育士</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●地方税徴</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収機構</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●モノレール</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延伸</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〇</a:t>
                      </a: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ICT</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戦略</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大阪城</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dirty="0" smtClean="0">
                          <a:solidFill>
                            <a:schemeClr val="tx1"/>
                          </a:solidFill>
                          <a:latin typeface="Meiryo UI" panose="020B0604030504040204" pitchFamily="50" charset="-128"/>
                          <a:ea typeface="Meiryo UI" panose="020B0604030504040204" pitchFamily="50" charset="-128"/>
                        </a:rPr>
                        <a:t>　公園</a:t>
                      </a:r>
                      <a:r>
                        <a:rPr kumimoji="1" lang="en-US" altLang="ja-JP" sz="1000" dirty="0" smtClean="0">
                          <a:solidFill>
                            <a:schemeClr val="tx1"/>
                          </a:solidFill>
                          <a:latin typeface="Meiryo UI" panose="020B0604030504040204" pitchFamily="50" charset="-128"/>
                          <a:ea typeface="Meiryo UI" panose="020B0604030504040204" pitchFamily="50" charset="-128"/>
                        </a:rPr>
                        <a:t>PMO</a:t>
                      </a: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◎副首都ビ</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ジョン</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a:t>
                      </a: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NLAB</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運</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用</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●教育庁</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●宿泊税</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●関空伊丹</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コンセッション</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●北急延伸</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kumimoji="1" lang="en-US" altLang="ja-JP" sz="800" kern="1200" dirty="0" smtClean="0">
                        <a:solidFill>
                          <a:schemeClr val="tx1"/>
                        </a:solidFill>
                        <a:latin typeface="Meiryo UI" panose="020B0604030504040204" pitchFamily="50" charset="-128"/>
                        <a:ea typeface="Meiryo UI" panose="020B0604030504040204" pitchFamily="50" charset="-128"/>
                        <a:cs typeface="+mn-cs"/>
                      </a:endParaRPr>
                    </a:p>
                    <a:p>
                      <a:pPr algn="l" rtl="0" fontAlgn="ctr"/>
                      <a:r>
                        <a:rPr kumimoji="1" lang="ja-JP" altLang="en-US" sz="1000" kern="1200" dirty="0" smtClean="0">
                          <a:solidFill>
                            <a:schemeClr val="tx1"/>
                          </a:solidFill>
                          <a:latin typeface="Meiryo UI" panose="020B0604030504040204" pitchFamily="50" charset="-128"/>
                          <a:ea typeface="Meiryo UI" panose="020B0604030504040204" pitchFamily="50" charset="-128"/>
                          <a:cs typeface="+mn-cs"/>
                        </a:rPr>
                        <a:t>○</a:t>
                      </a:r>
                      <a:r>
                        <a:rPr kumimoji="1" lang="ja-JP" altLang="en-US" sz="900" kern="1200" dirty="0" smtClean="0">
                          <a:solidFill>
                            <a:schemeClr val="tx1"/>
                          </a:solidFill>
                          <a:latin typeface="Meiryo UI" panose="020B0604030504040204" pitchFamily="50" charset="-128"/>
                          <a:ea typeface="Meiryo UI" panose="020B0604030504040204" pitchFamily="50" charset="-128"/>
                          <a:cs typeface="+mn-cs"/>
                        </a:rPr>
                        <a:t>クリアウォーター</a:t>
                      </a:r>
                      <a:r>
                        <a:rPr kumimoji="1" lang="en-US" altLang="ja-JP" sz="900" kern="1200" dirty="0" smtClean="0">
                          <a:solidFill>
                            <a:schemeClr val="tx1"/>
                          </a:solidFill>
                          <a:latin typeface="Meiryo UI" panose="020B0604030504040204" pitchFamily="50" charset="-128"/>
                          <a:ea typeface="Meiryo UI" panose="020B0604030504040204" pitchFamily="50" charset="-128"/>
                          <a:cs typeface="+mn-cs"/>
                        </a:rPr>
                        <a:t>OSAKA</a:t>
                      </a:r>
                      <a:endParaRPr kumimoji="1" lang="en-US" altLang="ja-JP" sz="900" kern="1200" dirty="0">
                        <a:solidFill>
                          <a:schemeClr val="tx1"/>
                        </a:solidFill>
                        <a:latin typeface="Meiryo UI" panose="020B0604030504040204" pitchFamily="50" charset="-128"/>
                        <a:ea typeface="Meiryo UI" panose="020B0604030504040204" pitchFamily="50" charset="-128"/>
                        <a:cs typeface="+mn-cs"/>
                      </a:endParaRPr>
                    </a:p>
                    <a:p>
                      <a:pPr algn="l" rtl="0" fontAlgn="ctr"/>
                      <a:r>
                        <a:rPr kumimoji="1" lang="en-US" altLang="ja-JP" sz="900" kern="1200" dirty="0" smtClean="0">
                          <a:solidFill>
                            <a:schemeClr val="tx1"/>
                          </a:solidFill>
                          <a:latin typeface="Meiryo UI" panose="020B0604030504040204" pitchFamily="50" charset="-128"/>
                          <a:ea typeface="Meiryo UI" panose="020B0604030504040204" pitchFamily="50" charset="-128"/>
                          <a:cs typeface="+mn-cs"/>
                        </a:rPr>
                        <a:t>(</a:t>
                      </a:r>
                      <a:r>
                        <a:rPr kumimoji="1" lang="ja-JP" altLang="en-US" sz="900" kern="1200" dirty="0" smtClean="0">
                          <a:solidFill>
                            <a:schemeClr val="tx1"/>
                          </a:solidFill>
                          <a:latin typeface="Meiryo UI" panose="020B0604030504040204" pitchFamily="50" charset="-128"/>
                          <a:ea typeface="Meiryo UI" panose="020B0604030504040204" pitchFamily="50" charset="-128"/>
                          <a:cs typeface="+mn-cs"/>
                        </a:rPr>
                        <a:t>株</a:t>
                      </a:r>
                      <a:r>
                        <a:rPr kumimoji="1" lang="en-US" altLang="ja-JP" sz="900" kern="1200" dirty="0" smtClean="0">
                          <a:solidFill>
                            <a:schemeClr val="tx1"/>
                          </a:solidFill>
                          <a:latin typeface="Meiryo UI" panose="020B0604030504040204" pitchFamily="50" charset="-128"/>
                          <a:ea typeface="Meiryo UI" panose="020B0604030504040204" pitchFamily="50" charset="-128"/>
                          <a:cs typeface="+mn-cs"/>
                        </a:rPr>
                        <a:t>)</a:t>
                      </a: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kern="1200" dirty="0" smtClean="0">
                          <a:solidFill>
                            <a:schemeClr val="tx1"/>
                          </a:solidFill>
                          <a:latin typeface="Meiryo UI" panose="020B0604030504040204" pitchFamily="50" charset="-128"/>
                          <a:ea typeface="Meiryo UI" panose="020B0604030504040204" pitchFamily="50" charset="-128"/>
                          <a:cs typeface="+mn-cs"/>
                        </a:rPr>
                        <a:t>○</a:t>
                      </a:r>
                      <a:r>
                        <a:rPr kumimoji="1" lang="en-US" altLang="ja-JP" sz="1000" kern="1200" dirty="0" smtClean="0">
                          <a:solidFill>
                            <a:schemeClr val="tx1"/>
                          </a:solidFill>
                          <a:latin typeface="Meiryo UI" panose="020B0604030504040204" pitchFamily="50" charset="-128"/>
                          <a:ea typeface="Meiryo UI" panose="020B0604030504040204" pitchFamily="50" charset="-128"/>
                          <a:cs typeface="+mn-cs"/>
                        </a:rPr>
                        <a:t>5</a:t>
                      </a:r>
                      <a:r>
                        <a:rPr kumimoji="1" lang="ja-JP" altLang="en-US" sz="1000" kern="1200" dirty="0" smtClean="0">
                          <a:solidFill>
                            <a:schemeClr val="tx1"/>
                          </a:solidFill>
                          <a:latin typeface="Meiryo UI" panose="020B0604030504040204" pitchFamily="50" charset="-128"/>
                          <a:ea typeface="Meiryo UI" panose="020B0604030504040204" pitchFamily="50" charset="-128"/>
                          <a:cs typeface="+mn-cs"/>
                        </a:rPr>
                        <a:t>歳児教</a:t>
                      </a:r>
                      <a:endParaRPr kumimoji="1" lang="en-US" altLang="ja-JP" sz="1000" kern="1200" dirty="0" smtClean="0">
                        <a:solidFill>
                          <a:schemeClr val="tx1"/>
                        </a:solidFill>
                        <a:latin typeface="Meiryo UI" panose="020B0604030504040204" pitchFamily="50" charset="-128"/>
                        <a:ea typeface="Meiryo UI" panose="020B0604030504040204" pitchFamily="50" charset="-128"/>
                        <a:cs typeface="+mn-cs"/>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kern="1200" dirty="0" smtClean="0">
                          <a:solidFill>
                            <a:schemeClr val="tx1"/>
                          </a:solidFill>
                          <a:latin typeface="Meiryo UI" panose="020B0604030504040204" pitchFamily="50" charset="-128"/>
                          <a:ea typeface="Meiryo UI" panose="020B0604030504040204" pitchFamily="50" charset="-128"/>
                          <a:cs typeface="+mn-cs"/>
                        </a:rPr>
                        <a:t>　育無償化</a:t>
                      </a:r>
                      <a:endParaRPr kumimoji="1" lang="en-US" altLang="ja-JP" sz="1000" kern="1200" dirty="0" smtClean="0">
                        <a:solidFill>
                          <a:schemeClr val="tx1"/>
                        </a:solidFill>
                        <a:latin typeface="Meiryo UI" panose="020B0604030504040204" pitchFamily="50" charset="-128"/>
                        <a:ea typeface="Meiryo UI" panose="020B0604030504040204" pitchFamily="50" charset="-128"/>
                        <a:cs typeface="+mn-cs"/>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a:t>
                      </a: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G20</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開催</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決定</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◎大阪健康安全基盤研究所</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◎大阪産業技術研究所</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◎淀川左岸</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線延伸部</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50" b="0" i="0" u="none" strike="noStrike" dirty="0" smtClean="0">
                          <a:solidFill>
                            <a:schemeClr val="tx1"/>
                          </a:solidFill>
                          <a:effectLst/>
                          <a:latin typeface="Meiryo UI" panose="020B0604030504040204" pitchFamily="50" charset="-128"/>
                          <a:ea typeface="Meiryo UI" panose="020B0604030504040204" pitchFamily="50" charset="-128"/>
                        </a:rPr>
                        <a:t>◎</a:t>
                      </a:r>
                      <a:r>
                        <a:rPr lang="ja-JP" altLang="en-US" sz="900" b="0" i="0" u="none" strike="noStrike" dirty="0" smtClean="0">
                          <a:solidFill>
                            <a:schemeClr val="tx1"/>
                          </a:solidFill>
                          <a:effectLst/>
                          <a:latin typeface="Meiryo UI" panose="020B0604030504040204" pitchFamily="50" charset="-128"/>
                          <a:ea typeface="Meiryo UI" panose="020B0604030504040204" pitchFamily="50" charset="-128"/>
                        </a:rPr>
                        <a:t>なにわ筋線</a:t>
                      </a:r>
                      <a:endParaRPr lang="en-US" altLang="ja-JP" sz="9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kern="1200" dirty="0" smtClean="0">
                          <a:solidFill>
                            <a:schemeClr val="tx1"/>
                          </a:solidFill>
                          <a:latin typeface="Meiryo UI" panose="020B0604030504040204" pitchFamily="50" charset="-128"/>
                          <a:ea typeface="Meiryo UI" panose="020B0604030504040204" pitchFamily="50" charset="-128"/>
                          <a:cs typeface="+mn-cs"/>
                        </a:rPr>
                        <a:t>○待機児童</a:t>
                      </a:r>
                      <a:endParaRPr kumimoji="1" lang="en-US" altLang="ja-JP" sz="1000" kern="1200" dirty="0" smtClean="0">
                        <a:solidFill>
                          <a:schemeClr val="tx1"/>
                        </a:solidFill>
                        <a:latin typeface="Meiryo UI" panose="020B0604030504040204" pitchFamily="50" charset="-128"/>
                        <a:ea typeface="Meiryo UI" panose="020B0604030504040204" pitchFamily="50" charset="-128"/>
                        <a:cs typeface="+mn-cs"/>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kern="1200" dirty="0" smtClean="0">
                          <a:solidFill>
                            <a:schemeClr val="tx1"/>
                          </a:solidFill>
                          <a:latin typeface="Meiryo UI" panose="020B0604030504040204" pitchFamily="50" charset="-128"/>
                          <a:ea typeface="Meiryo UI" panose="020B0604030504040204" pitchFamily="50" charset="-128"/>
                          <a:cs typeface="+mn-cs"/>
                        </a:rPr>
                        <a:t>　特別対策</a:t>
                      </a: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◎万博開催</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決定</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〇地下鉄バス民営化</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tcPr>
                </a:tc>
                <a:extLst>
                  <a:ext uri="{0D108BD9-81ED-4DB2-BD59-A6C34878D82A}">
                    <a16:rowId xmlns:a16="http://schemas.microsoft.com/office/drawing/2014/main" val="3047410882"/>
                  </a:ext>
                </a:extLst>
              </a:tr>
              <a:tr h="1326524">
                <a:tc>
                  <a:txBody>
                    <a:bodyPr/>
                    <a:lstStyle/>
                    <a:p>
                      <a:pPr algn="l"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大阪の</a:t>
                      </a:r>
                      <a:endParaRPr lang="en-US" altLang="ja-JP" sz="1000" b="1"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出来事</a:t>
                      </a:r>
                      <a:endParaRPr lang="ja-JP" altLang="en-US" sz="10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solidFill>
                      <a:schemeClr val="accent1">
                        <a:lumMod val="40000"/>
                        <a:lumOff val="60000"/>
                      </a:schemeClr>
                    </a:solidFill>
                  </a:tcPr>
                </a:tc>
                <a:tc>
                  <a:txBody>
                    <a:bodyPr/>
                    <a:lstStyle/>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3 JR</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おおさか</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東</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線</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南区</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間</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a:t>
                      </a: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10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京阪</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中之島線</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R w="12700" cap="flat" cmpd="sng" algn="ctr">
                      <a:solidFill>
                        <a:schemeClr val="tx1"/>
                      </a:solidFill>
                      <a:prstDash val="sysDot"/>
                      <a:round/>
                      <a:headEnd type="none" w="med" len="med"/>
                      <a:tailEnd type="none" w="med" len="med"/>
                    </a:lnR>
                  </a:tcPr>
                </a:tc>
                <a:tc>
                  <a:txBody>
                    <a:bodyPr/>
                    <a:lstStyle/>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3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阪神</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なんば線</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10 </a:t>
                      </a: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関西広域</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連合　</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11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大阪府</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知事・市長</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選</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8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大都市特</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別区設置 </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法</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1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桜宮高校</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体罰事件</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5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グランフロ</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ント大阪</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3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あべの</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ハルカス</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5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特別区設</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置住民投票</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11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大阪府</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知事・市長</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選</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2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シャープ</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鴻海傘下</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endParaRPr lang="en-US" altLang="zh-TW"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zh-TW"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zh-TW" sz="1000" b="0" i="0" u="none" strike="noStrike" dirty="0" smtClean="0">
                          <a:solidFill>
                            <a:schemeClr val="tx1"/>
                          </a:solidFill>
                          <a:effectLst/>
                          <a:latin typeface="Meiryo UI" panose="020B0604030504040204" pitchFamily="50" charset="-128"/>
                          <a:ea typeface="Meiryo UI" panose="020B0604030504040204" pitchFamily="50" charset="-128"/>
                        </a:rPr>
                        <a:t>6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法定協</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設置</a:t>
                      </a:r>
                      <a:r>
                        <a:rPr lang="ja-JP" altLang="en-US" sz="800" b="0" i="0" u="none" strike="noStrike" baseline="0" dirty="0" smtClean="0">
                          <a:solidFill>
                            <a:schemeClr val="tx1"/>
                          </a:solidFill>
                          <a:effectLst/>
                          <a:latin typeface="Meiryo UI" panose="020B0604030504040204" pitchFamily="50" charset="-128"/>
                          <a:ea typeface="Meiryo UI" panose="020B0604030504040204" pitchFamily="50" charset="-128"/>
                        </a:rPr>
                        <a:t>（大</a:t>
                      </a:r>
                      <a:endParaRPr lang="en-US" altLang="ja-JP" sz="8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8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800" b="0" i="0" u="none" strike="noStrike" baseline="0" dirty="0" smtClean="0">
                          <a:solidFill>
                            <a:schemeClr val="tx1"/>
                          </a:solidFill>
                          <a:effectLst/>
                          <a:latin typeface="Meiryo UI" panose="020B0604030504040204" pitchFamily="50" charset="-128"/>
                          <a:ea typeface="Meiryo UI" panose="020B0604030504040204" pitchFamily="50" charset="-128"/>
                        </a:rPr>
                        <a:t>都市制度）</a:t>
                      </a:r>
                      <a:endParaRPr lang="zh-TW"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6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大阪府北</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部地震</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台風</a:t>
                      </a: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21</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号</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tcPr>
                </a:tc>
                <a:extLst>
                  <a:ext uri="{0D108BD9-81ED-4DB2-BD59-A6C34878D82A}">
                    <a16:rowId xmlns:a16="http://schemas.microsoft.com/office/drawing/2014/main" val="1179783347"/>
                  </a:ext>
                </a:extLst>
              </a:tr>
              <a:tr h="1670170">
                <a:tc>
                  <a:txBody>
                    <a:bodyPr/>
                    <a:lstStyle/>
                    <a:p>
                      <a:pPr algn="l"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世の中の</a:t>
                      </a:r>
                      <a:endParaRPr lang="en-US" altLang="ja-JP" sz="1000" b="1"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1" i="0" u="none" strike="noStrike" dirty="0" smtClean="0">
                          <a:solidFill>
                            <a:schemeClr val="tx1"/>
                          </a:solidFill>
                          <a:effectLst/>
                          <a:latin typeface="Meiryo UI" panose="020B0604030504040204" pitchFamily="50" charset="-128"/>
                          <a:ea typeface="Meiryo UI" panose="020B0604030504040204" pitchFamily="50" charset="-128"/>
                        </a:rPr>
                        <a:t>出来事</a:t>
                      </a:r>
                      <a:endParaRPr lang="en-US" altLang="ja-JP" sz="1000" b="1" i="0" u="none" strike="noStrike" dirty="0" smtClean="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solidFill>
                      <a:schemeClr val="accent1">
                        <a:lumMod val="40000"/>
                        <a:lumOff val="60000"/>
                      </a:schemeClr>
                    </a:solidFill>
                  </a:tcPr>
                </a:tc>
                <a:tc>
                  <a:txBody>
                    <a:bodyPr/>
                    <a:lstStyle/>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7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洞爺湖</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サミット</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8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北京五輪</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リーマン</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ショック</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R w="12700" cap="flat" cmpd="sng" algn="ctr">
                      <a:solidFill>
                        <a:schemeClr val="tx1"/>
                      </a:solidFill>
                      <a:prstDash val="sysDot"/>
                      <a:round/>
                      <a:headEnd type="none" w="med" len="med"/>
                      <a:tailEnd type="none" w="med" len="med"/>
                    </a:lnR>
                  </a:tcPr>
                </a:tc>
                <a:tc>
                  <a:txBody>
                    <a:bodyPr/>
                    <a:lstStyle/>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4</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新型インフ  </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ルエンザ</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民主党</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政権</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5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宮崎県</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口蹄疫流行</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6</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菅内閣</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尖閣衝突</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事件</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3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東日本</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大震災</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7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女子</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W</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杯</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日本優勝</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7</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地上デジ    </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タル放送</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紀伊半島</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豪雨</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2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東京スカイ</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ツリー</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5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原発全</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50</a:t>
                      </a:r>
                    </a:p>
                    <a:p>
                      <a:pPr algn="l" rtl="0" fontAlgn="ct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機停止</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10 </a:t>
                      </a:r>
                    </a:p>
                    <a:p>
                      <a:pPr algn="l" rtl="0" fontAlgn="ct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山中教授　</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ノーベル賞</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12</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安倍内閣　</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6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富士山</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世界遺産</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12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和食</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無形文化</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遺産</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7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集団的自 </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衛権解釈</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変更</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広島</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土砂災害</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御嶽山</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噴火</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安全保障</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関連法案</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ラグビー</a:t>
                      </a: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W</a:t>
                      </a: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杯</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7</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小池東京</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都知事</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7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相模原</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殺傷事件</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8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天皇陛下</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お気持ち</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表明</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1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トランプ</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 米大統領</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2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豊洲市場</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百条委</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tcPr>
                </a:tc>
                <a:tc>
                  <a:txBody>
                    <a:bodyPr/>
                    <a:lstStyle/>
                    <a:p>
                      <a:pPr algn="l" fontAlgn="t"/>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2</a:t>
                      </a:r>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平昌五輪</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6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米朝会談</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7 </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西日本</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rPr>
                        <a:t>  7</a:t>
                      </a:r>
                      <a:r>
                        <a:rPr lang="ja-JP" altLang="en-US" sz="1000" b="0" i="0" u="none" strike="noStrike" baseline="0" dirty="0" smtClean="0">
                          <a:solidFill>
                            <a:schemeClr val="tx1"/>
                          </a:solidFill>
                          <a:effectLst/>
                          <a:latin typeface="Meiryo UI" panose="020B0604030504040204" pitchFamily="50" charset="-128"/>
                          <a:ea typeface="Meiryo UI" panose="020B0604030504040204" pitchFamily="50" charset="-128"/>
                        </a:rPr>
                        <a:t>月豪雨</a:t>
                      </a:r>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endParaRPr lang="en-US" altLang="ja-JP" sz="1000" b="0" i="0" u="none" strike="noStrike" baseline="0" dirty="0" smtClean="0">
                        <a:solidFill>
                          <a:schemeClr val="tx1"/>
                        </a:solidFill>
                        <a:effectLst/>
                        <a:latin typeface="Meiryo UI" panose="020B0604030504040204" pitchFamily="50" charset="-128"/>
                        <a:ea typeface="Meiryo UI" panose="020B0604030504040204" pitchFamily="50" charset="-128"/>
                      </a:endParaRPr>
                    </a:p>
                    <a:p>
                      <a:pPr algn="l" fontAlgn="t"/>
                      <a:r>
                        <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rPr>
                        <a:t>9 </a:t>
                      </a:r>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北海道</a:t>
                      </a:r>
                      <a:endParaRPr lang="en-US" altLang="ja-JP" sz="10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t"/>
                      <a:r>
                        <a:rPr lang="ja-JP" altLang="en-US" sz="1000" b="0" i="0" u="none" strike="noStrike" dirty="0" smtClean="0">
                          <a:solidFill>
                            <a:schemeClr val="tx1"/>
                          </a:solidFill>
                          <a:effectLst/>
                          <a:latin typeface="Meiryo UI" panose="020B0604030504040204" pitchFamily="50" charset="-128"/>
                          <a:ea typeface="Meiryo UI" panose="020B0604030504040204" pitchFamily="50" charset="-128"/>
                        </a:rPr>
                        <a:t>　 胆振地震</a:t>
                      </a:r>
                      <a:endParaRPr lang="ja-JP" altLang="en-US" sz="10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lnL w="12700" cap="flat" cmpd="sng" algn="ctr">
                      <a:solidFill>
                        <a:schemeClr val="tx1"/>
                      </a:solidFill>
                      <a:prstDash val="sysDot"/>
                      <a:round/>
                      <a:headEnd type="none" w="med" len="med"/>
                      <a:tailEnd type="none" w="med" len="med"/>
                    </a:lnL>
                  </a:tcPr>
                </a:tc>
                <a:extLst>
                  <a:ext uri="{0D108BD9-81ED-4DB2-BD59-A6C34878D82A}">
                    <a16:rowId xmlns:a16="http://schemas.microsoft.com/office/drawing/2014/main" val="1817645802"/>
                  </a:ext>
                </a:extLst>
              </a:tr>
            </a:tbl>
          </a:graphicData>
        </a:graphic>
      </p:graphicFrame>
      <p:sp>
        <p:nvSpPr>
          <p:cNvPr id="7" name="テキスト ボックス 6"/>
          <p:cNvSpPr txBox="1"/>
          <p:nvPr/>
        </p:nvSpPr>
        <p:spPr>
          <a:xfrm>
            <a:off x="60191" y="6591475"/>
            <a:ext cx="5975798" cy="246221"/>
          </a:xfrm>
          <a:prstGeom prst="rect">
            <a:avLst/>
          </a:prstGeom>
          <a:noFill/>
        </p:spPr>
        <p:txBody>
          <a:bodyPr wrap="square" rtlCol="0">
            <a:spAutoFit/>
          </a:bodyPr>
          <a:lstStyle/>
          <a:p>
            <a:r>
              <a:rPr kumimoji="1" lang="en-US" altLang="ja-JP" sz="1000" dirty="0" smtClean="0">
                <a:latin typeface="Meiryo UI" panose="020B0604030504040204" pitchFamily="50" charset="-128"/>
                <a:ea typeface="Meiryo UI" panose="020B0604030504040204" pitchFamily="50" charset="-128"/>
              </a:rPr>
              <a:t>※</a:t>
            </a:r>
            <a:r>
              <a:rPr kumimoji="1" lang="ja-JP" altLang="en-US" sz="1000" dirty="0" smtClean="0">
                <a:latin typeface="Meiryo UI" panose="020B0604030504040204" pitchFamily="50" charset="-128"/>
                <a:ea typeface="Meiryo UI" panose="020B0604030504040204" pitchFamily="50" charset="-128"/>
              </a:rPr>
              <a:t>大阪の出来事、世の中の出来事は、年表示の上、出来事が起きた月を記載</a:t>
            </a:r>
            <a:endParaRPr kumimoji="1" lang="ja-JP" altLang="en-US" sz="10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0399394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ホームベース 57"/>
          <p:cNvSpPr/>
          <p:nvPr/>
        </p:nvSpPr>
        <p:spPr>
          <a:xfrm rot="5400000">
            <a:off x="5168683" y="3314562"/>
            <a:ext cx="900000" cy="1728000"/>
          </a:xfrm>
          <a:prstGeom prst="homePlate">
            <a:avLst>
              <a:gd name="adj" fmla="val 20592"/>
            </a:avLst>
          </a:prstGeom>
          <a:solidFill>
            <a:schemeClr val="accent1">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solidFill>
                <a:schemeClr val="tx1"/>
              </a:solidFill>
            </a:endParaRPr>
          </a:p>
        </p:txBody>
      </p:sp>
      <p:cxnSp>
        <p:nvCxnSpPr>
          <p:cNvPr id="31" name="直線コネクタ 30"/>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274650" y="737734"/>
            <a:ext cx="8494633"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a:t>
            </a:r>
            <a:r>
              <a:rPr kumimoji="1" lang="en-US" altLang="ja-JP" b="1" dirty="0" smtClean="0">
                <a:latin typeface="Meiryo UI" panose="020B0604030504040204" pitchFamily="50" charset="-128"/>
                <a:ea typeface="Meiryo UI" panose="020B0604030504040204" pitchFamily="50" charset="-128"/>
              </a:rPr>
              <a:t>24</a:t>
            </a:r>
            <a:r>
              <a:rPr kumimoji="1" lang="ja-JP" altLang="en-US" b="1" dirty="0" smtClean="0">
                <a:latin typeface="Meiryo UI" panose="020B0604030504040204" pitchFamily="50" charset="-128"/>
                <a:ea typeface="Meiryo UI" panose="020B0604030504040204" pitchFamily="50" charset="-128"/>
              </a:rPr>
              <a:t>時間空港としてのポテンシャルを活かしきれていなかった関西</a:t>
            </a:r>
            <a:r>
              <a:rPr kumimoji="1" lang="ja-JP" altLang="en-US" b="1" dirty="0">
                <a:latin typeface="Meiryo UI" panose="020B0604030504040204" pitchFamily="50" charset="-128"/>
                <a:ea typeface="Meiryo UI" panose="020B0604030504040204" pitchFamily="50" charset="-128"/>
              </a:rPr>
              <a:t>国際</a:t>
            </a:r>
            <a:r>
              <a:rPr kumimoji="1" lang="ja-JP" altLang="en-US" b="1" dirty="0" smtClean="0">
                <a:latin typeface="Meiryo UI" panose="020B0604030504040204" pitchFamily="50" charset="-128"/>
                <a:ea typeface="Meiryo UI" panose="020B0604030504040204" pitchFamily="50" charset="-128"/>
              </a:rPr>
              <a:t>空港の改革に着手</a:t>
            </a:r>
            <a:endParaRPr kumimoji="1" lang="en-US" altLang="ja-JP" b="1" dirty="0">
              <a:latin typeface="Meiryo UI" panose="020B0604030504040204" pitchFamily="50" charset="-128"/>
              <a:ea typeface="Meiryo UI" panose="020B0604030504040204" pitchFamily="50" charset="-128"/>
            </a:endParaRPr>
          </a:p>
        </p:txBody>
      </p:sp>
      <p:cxnSp>
        <p:nvCxnSpPr>
          <p:cNvPr id="21" name="直線コネクタ 20"/>
          <p:cNvCxnSpPr/>
          <p:nvPr/>
        </p:nvCxnSpPr>
        <p:spPr>
          <a:xfrm>
            <a:off x="280672" y="1146410"/>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正方形/長方形 31"/>
          <p:cNvSpPr/>
          <p:nvPr/>
        </p:nvSpPr>
        <p:spPr>
          <a:xfrm>
            <a:off x="217816" y="1294448"/>
            <a:ext cx="4176000" cy="288000"/>
          </a:xfrm>
          <a:prstGeom prst="rect">
            <a:avLst/>
          </a:prstGeom>
          <a:solidFill>
            <a:schemeClr val="accent2">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400" b="1" dirty="0">
                <a:latin typeface="Meiryo UI" panose="020B0604030504040204" pitchFamily="50" charset="-128"/>
                <a:ea typeface="Meiryo UI" panose="020B0604030504040204" pitchFamily="50" charset="-128"/>
              </a:rPr>
              <a:t>改革前の状況</a:t>
            </a:r>
            <a:endParaRPr kumimoji="1" lang="ja-JP" altLang="en-US" sz="1400" b="1" dirty="0">
              <a:latin typeface="Meiryo UI" panose="020B0604030504040204" pitchFamily="50" charset="-128"/>
              <a:ea typeface="Meiryo UI" panose="020B0604030504040204" pitchFamily="50" charset="-128"/>
            </a:endParaRPr>
          </a:p>
        </p:txBody>
      </p:sp>
      <p:sp>
        <p:nvSpPr>
          <p:cNvPr id="38" name="正方形/長方形 37"/>
          <p:cNvSpPr/>
          <p:nvPr/>
        </p:nvSpPr>
        <p:spPr>
          <a:xfrm>
            <a:off x="4734842" y="1294448"/>
            <a:ext cx="4176000" cy="288000"/>
          </a:xfrm>
          <a:prstGeom prst="rect">
            <a:avLst/>
          </a:prstGeom>
          <a:solidFill>
            <a:schemeClr val="accent2">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400" b="1" dirty="0">
                <a:latin typeface="Meiryo UI" panose="020B0604030504040204" pitchFamily="50" charset="-128"/>
                <a:ea typeface="Meiryo UI" panose="020B0604030504040204" pitchFamily="50" charset="-128"/>
              </a:rPr>
              <a:t>改革取組み</a:t>
            </a:r>
            <a:endParaRPr kumimoji="1" lang="ja-JP" altLang="en-US" sz="1400" b="1" dirty="0">
              <a:latin typeface="Meiryo UI" panose="020B0604030504040204" pitchFamily="50" charset="-128"/>
              <a:ea typeface="Meiryo UI" panose="020B0604030504040204" pitchFamily="50" charset="-128"/>
            </a:endParaRPr>
          </a:p>
        </p:txBody>
      </p:sp>
      <p:graphicFrame>
        <p:nvGraphicFramePr>
          <p:cNvPr id="41" name="表 40"/>
          <p:cNvGraphicFramePr>
            <a:graphicFrameLocks noGrp="1"/>
          </p:cNvGraphicFramePr>
          <p:nvPr>
            <p:extLst/>
          </p:nvPr>
        </p:nvGraphicFramePr>
        <p:xfrm>
          <a:off x="4734842" y="4930622"/>
          <a:ext cx="4243712" cy="1828800"/>
        </p:xfrm>
        <a:graphic>
          <a:graphicData uri="http://schemas.openxmlformats.org/drawingml/2006/table">
            <a:tbl>
              <a:tblPr firstRow="1" bandRow="1">
                <a:tableStyleId>{5940675A-B579-460E-94D1-54222C63F5DA}</a:tableStyleId>
              </a:tblPr>
              <a:tblGrid>
                <a:gridCol w="1412413">
                  <a:extLst>
                    <a:ext uri="{9D8B030D-6E8A-4147-A177-3AD203B41FA5}">
                      <a16:colId xmlns:a16="http://schemas.microsoft.com/office/drawing/2014/main" val="20000"/>
                    </a:ext>
                  </a:extLst>
                </a:gridCol>
                <a:gridCol w="2831299">
                  <a:extLst>
                    <a:ext uri="{9D8B030D-6E8A-4147-A177-3AD203B41FA5}">
                      <a16:colId xmlns:a16="http://schemas.microsoft.com/office/drawing/2014/main" val="20001"/>
                    </a:ext>
                  </a:extLst>
                </a:gridCol>
              </a:tblGrid>
              <a:tr h="237897">
                <a:tc>
                  <a:txBody>
                    <a:bodyPr/>
                    <a:lstStyle/>
                    <a:p>
                      <a:pPr algn="ctr"/>
                      <a:r>
                        <a:rPr kumimoji="1" lang="ja-JP" altLang="en-US" sz="1200" b="1" dirty="0">
                          <a:latin typeface="Meiryo UI" panose="020B0604030504040204" pitchFamily="50" charset="-128"/>
                          <a:ea typeface="Meiryo UI" panose="020B0604030504040204" pitchFamily="50" charset="-128"/>
                        </a:rPr>
                        <a:t>分野</a:t>
                      </a:r>
                    </a:p>
                  </a:txBody>
                  <a:tcPr marL="72000" marR="72000">
                    <a:solidFill>
                      <a:schemeClr val="accent1">
                        <a:lumMod val="40000"/>
                        <a:lumOff val="60000"/>
                      </a:schemeClr>
                    </a:solidFill>
                  </a:tcPr>
                </a:tc>
                <a:tc>
                  <a:txBody>
                    <a:bodyPr/>
                    <a:lstStyle/>
                    <a:p>
                      <a:pPr algn="ctr"/>
                      <a:r>
                        <a:rPr kumimoji="1" lang="ja-JP" altLang="en-US" sz="1200" b="1" dirty="0">
                          <a:latin typeface="Meiryo UI" panose="020B0604030504040204" pitchFamily="50" charset="-128"/>
                          <a:ea typeface="Meiryo UI" panose="020B0604030504040204" pitchFamily="50" charset="-128"/>
                        </a:rPr>
                        <a:t>取り組み内容</a:t>
                      </a:r>
                    </a:p>
                  </a:txBody>
                  <a:tcPr marL="72000" marR="72000">
                    <a:solidFill>
                      <a:schemeClr val="accent1">
                        <a:lumMod val="40000"/>
                        <a:lumOff val="60000"/>
                      </a:schemeClr>
                    </a:solidFill>
                  </a:tcPr>
                </a:tc>
                <a:extLst>
                  <a:ext uri="{0D108BD9-81ED-4DB2-BD59-A6C34878D82A}">
                    <a16:rowId xmlns:a16="http://schemas.microsoft.com/office/drawing/2014/main" val="10000"/>
                  </a:ext>
                </a:extLst>
              </a:tr>
              <a:tr h="555094">
                <a:tc>
                  <a:txBody>
                    <a:bodyPr/>
                    <a:lstStyle/>
                    <a:p>
                      <a:r>
                        <a:rPr kumimoji="1" lang="en-US" altLang="ja-JP" sz="1200" b="1" dirty="0">
                          <a:latin typeface="Meiryo UI" panose="020B0604030504040204" pitchFamily="50" charset="-128"/>
                          <a:ea typeface="Meiryo UI" panose="020B0604030504040204" pitchFamily="50" charset="-128"/>
                        </a:rPr>
                        <a:t>1.</a:t>
                      </a:r>
                      <a:r>
                        <a:rPr kumimoji="1" lang="ja-JP" altLang="en-US" sz="1200" b="1" dirty="0">
                          <a:latin typeface="Meiryo UI" panose="020B0604030504040204" pitchFamily="50" charset="-128"/>
                          <a:ea typeface="Meiryo UI" panose="020B0604030504040204" pitchFamily="50" charset="-128"/>
                        </a:rPr>
                        <a:t>路線誘致</a:t>
                      </a:r>
                    </a:p>
                  </a:txBody>
                  <a:tcPr marL="72000" marR="72000"/>
                </a:tc>
                <a:tc>
                  <a:txBody>
                    <a:bodyPr/>
                    <a:lstStyle/>
                    <a:p>
                      <a:r>
                        <a:rPr kumimoji="1" lang="ja-JP" altLang="en-US" sz="1200" dirty="0">
                          <a:latin typeface="Meiryo UI" panose="020B0604030504040204" pitchFamily="50" charset="-128"/>
                          <a:ea typeface="Meiryo UI" panose="020B0604030504040204" pitchFamily="50" charset="-128"/>
                        </a:rPr>
                        <a:t>①国際線着陸料の引下げ</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　</a:t>
                      </a:r>
                      <a:r>
                        <a:rPr kumimoji="1" lang="en-US" altLang="ja-JP" sz="1200" dirty="0">
                          <a:latin typeface="Meiryo UI" panose="020B0604030504040204" pitchFamily="50" charset="-128"/>
                          <a:ea typeface="Meiryo UI" panose="020B0604030504040204" pitchFamily="50" charset="-128"/>
                        </a:rPr>
                        <a:t>2,300</a:t>
                      </a:r>
                      <a:r>
                        <a:rPr kumimoji="1" lang="ja-JP" altLang="en-US" sz="1200" dirty="0">
                          <a:latin typeface="Meiryo UI" panose="020B0604030504040204" pitchFamily="50" charset="-128"/>
                          <a:ea typeface="Meiryo UI" panose="020B0604030504040204" pitchFamily="50" charset="-128"/>
                        </a:rPr>
                        <a:t>円／</a:t>
                      </a:r>
                      <a:r>
                        <a:rPr kumimoji="1" lang="en-US" altLang="ja-JP" sz="1200" dirty="0">
                          <a:latin typeface="Meiryo UI" panose="020B0604030504040204" pitchFamily="50" charset="-128"/>
                          <a:ea typeface="Meiryo UI" panose="020B0604030504040204" pitchFamily="50" charset="-128"/>
                        </a:rPr>
                        <a:t>t</a:t>
                      </a:r>
                      <a:r>
                        <a:rPr kumimoji="1" lang="ja-JP" altLang="en-US" sz="1200" dirty="0">
                          <a:latin typeface="Meiryo UI" panose="020B0604030504040204" pitchFamily="50" charset="-128"/>
                          <a:ea typeface="Meiryo UI" panose="020B0604030504040204" pitchFamily="50" charset="-128"/>
                        </a:rPr>
                        <a:t>　⇒　</a:t>
                      </a:r>
                      <a:r>
                        <a:rPr kumimoji="1" lang="en-US" altLang="ja-JP" sz="1200" b="1" dirty="0">
                          <a:latin typeface="Meiryo UI" panose="020B0604030504040204" pitchFamily="50" charset="-128"/>
                          <a:ea typeface="Meiryo UI" panose="020B0604030504040204" pitchFamily="50" charset="-128"/>
                        </a:rPr>
                        <a:t>1,900</a:t>
                      </a:r>
                      <a:r>
                        <a:rPr kumimoji="1" lang="ja-JP" altLang="en-US" sz="1200" b="1" dirty="0">
                          <a:latin typeface="Meiryo UI" panose="020B0604030504040204" pitchFamily="50" charset="-128"/>
                          <a:ea typeface="Meiryo UI" panose="020B0604030504040204" pitchFamily="50" charset="-128"/>
                        </a:rPr>
                        <a:t>円／</a:t>
                      </a:r>
                      <a:r>
                        <a:rPr kumimoji="1" lang="en-US" altLang="ja-JP" sz="1200" b="1" dirty="0">
                          <a:latin typeface="Meiryo UI" panose="020B0604030504040204" pitchFamily="50" charset="-128"/>
                          <a:ea typeface="Meiryo UI" panose="020B0604030504040204" pitchFamily="50" charset="-128"/>
                        </a:rPr>
                        <a:t>t</a:t>
                      </a:r>
                    </a:p>
                    <a:p>
                      <a:r>
                        <a:rPr kumimoji="1" lang="ja-JP" altLang="en-US" sz="1200" b="0" dirty="0">
                          <a:latin typeface="Meiryo UI" panose="020B0604030504040204" pitchFamily="50" charset="-128"/>
                          <a:ea typeface="Meiryo UI" panose="020B0604030504040204" pitchFamily="50" charset="-128"/>
                        </a:rPr>
                        <a:t>②新規路線割引（</a:t>
                      </a:r>
                      <a:r>
                        <a:rPr kumimoji="1" lang="ja-JP" altLang="en-US" sz="1050" b="0" dirty="0">
                          <a:latin typeface="Meiryo UI" panose="020B0604030504040204" pitchFamily="50" charset="-128"/>
                          <a:ea typeface="Meiryo UI" panose="020B0604030504040204" pitchFamily="50" charset="-128"/>
                        </a:rPr>
                        <a:t>初年度</a:t>
                      </a:r>
                      <a:r>
                        <a:rPr kumimoji="1" lang="en-US" altLang="ja-JP" sz="1050" b="0" dirty="0">
                          <a:latin typeface="Meiryo UI" panose="020B0604030504040204" pitchFamily="50" charset="-128"/>
                          <a:ea typeface="Meiryo UI" panose="020B0604030504040204" pitchFamily="50" charset="-128"/>
                        </a:rPr>
                        <a:t>90</a:t>
                      </a:r>
                      <a:r>
                        <a:rPr kumimoji="1" lang="ja-JP" altLang="en-US" sz="1050" b="0" dirty="0">
                          <a:latin typeface="Meiryo UI" panose="020B0604030504040204" pitchFamily="50" charset="-128"/>
                          <a:ea typeface="Meiryo UI" panose="020B0604030504040204" pitchFamily="50" charset="-128"/>
                        </a:rPr>
                        <a:t>～</a:t>
                      </a:r>
                      <a:r>
                        <a:rPr kumimoji="1" lang="en-US" altLang="ja-JP" sz="1050" b="0" dirty="0">
                          <a:latin typeface="Meiryo UI" panose="020B0604030504040204" pitchFamily="50" charset="-128"/>
                          <a:ea typeface="Meiryo UI" panose="020B0604030504040204" pitchFamily="50" charset="-128"/>
                        </a:rPr>
                        <a:t>100</a:t>
                      </a:r>
                      <a:r>
                        <a:rPr kumimoji="1" lang="ja-JP" altLang="en-US" sz="1050" b="0" dirty="0">
                          <a:latin typeface="Meiryo UI" panose="020B0604030504040204" pitchFamily="50" charset="-128"/>
                          <a:ea typeface="Meiryo UI" panose="020B0604030504040204" pitchFamily="50" charset="-128"/>
                        </a:rPr>
                        <a:t>％）</a:t>
                      </a:r>
                    </a:p>
                  </a:txBody>
                  <a:tcPr marL="72000" marR="72000"/>
                </a:tc>
                <a:extLst>
                  <a:ext uri="{0D108BD9-81ED-4DB2-BD59-A6C34878D82A}">
                    <a16:rowId xmlns:a16="http://schemas.microsoft.com/office/drawing/2014/main" val="10001"/>
                  </a:ext>
                </a:extLst>
              </a:tr>
              <a:tr h="396496">
                <a:tc>
                  <a:txBody>
                    <a:bodyPr/>
                    <a:lstStyle/>
                    <a:p>
                      <a:r>
                        <a:rPr kumimoji="1" lang="en-US" altLang="ja-JP" sz="1200" b="1" dirty="0">
                          <a:latin typeface="Meiryo UI" panose="020B0604030504040204" pitchFamily="50" charset="-128"/>
                          <a:ea typeface="Meiryo UI" panose="020B0604030504040204" pitchFamily="50" charset="-128"/>
                        </a:rPr>
                        <a:t>2.LCC</a:t>
                      </a:r>
                      <a:r>
                        <a:rPr kumimoji="1" lang="ja-JP" altLang="en-US" sz="1200" b="1" dirty="0">
                          <a:latin typeface="Meiryo UI" panose="020B0604030504040204" pitchFamily="50" charset="-128"/>
                          <a:ea typeface="Meiryo UI" panose="020B0604030504040204" pitchFamily="50" charset="-128"/>
                        </a:rPr>
                        <a:t>誘致</a:t>
                      </a:r>
                    </a:p>
                  </a:txBody>
                  <a:tcPr marL="72000" marR="72000"/>
                </a:tc>
                <a:tc>
                  <a:txBody>
                    <a:bodyPr/>
                    <a:lstStyle/>
                    <a:p>
                      <a:r>
                        <a:rPr kumimoji="1" lang="ja-JP" altLang="en-US" sz="1200" dirty="0">
                          <a:latin typeface="Meiryo UI" panose="020B0604030504040204" pitchFamily="50" charset="-128"/>
                          <a:ea typeface="Meiryo UI" panose="020B0604030504040204" pitchFamily="50" charset="-128"/>
                        </a:rPr>
                        <a:t>①</a:t>
                      </a:r>
                      <a:r>
                        <a:rPr kumimoji="1" lang="ja-JP" altLang="en-US" sz="1200" b="1" u="sng" dirty="0">
                          <a:latin typeface="Meiryo UI" panose="020B0604030504040204" pitchFamily="50" charset="-128"/>
                          <a:ea typeface="Meiryo UI" panose="020B0604030504040204" pitchFamily="50" charset="-128"/>
                        </a:rPr>
                        <a:t>日本初</a:t>
                      </a:r>
                      <a:r>
                        <a:rPr kumimoji="1" lang="ja-JP" altLang="en-US" sz="1200" dirty="0">
                          <a:latin typeface="Meiryo UI" panose="020B0604030504040204" pitchFamily="50" charset="-128"/>
                          <a:ea typeface="Meiryo UI" panose="020B0604030504040204" pitchFamily="50" charset="-128"/>
                        </a:rPr>
                        <a:t>の本格的な</a:t>
                      </a:r>
                      <a:r>
                        <a:rPr kumimoji="1" lang="en-US" altLang="ja-JP" sz="1200" dirty="0">
                          <a:latin typeface="Meiryo UI" panose="020B0604030504040204" pitchFamily="50" charset="-128"/>
                          <a:ea typeface="Meiryo UI" panose="020B0604030504040204" pitchFamily="50" charset="-128"/>
                        </a:rPr>
                        <a:t>LCC</a:t>
                      </a:r>
                      <a:r>
                        <a:rPr kumimoji="1" lang="ja-JP" altLang="en-US" sz="1200" dirty="0">
                          <a:latin typeface="Meiryo UI" panose="020B0604030504040204" pitchFamily="50" charset="-128"/>
                          <a:ea typeface="Meiryo UI" panose="020B0604030504040204" pitchFamily="50" charset="-128"/>
                        </a:rPr>
                        <a:t>専用施設</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a:t>
                      </a:r>
                      <a:r>
                        <a:rPr kumimoji="1" lang="en-US" altLang="ja-JP" sz="1200" dirty="0">
                          <a:latin typeface="Meiryo UI" panose="020B0604030504040204" pitchFamily="50" charset="-128"/>
                          <a:ea typeface="Meiryo UI" panose="020B0604030504040204" pitchFamily="50" charset="-128"/>
                        </a:rPr>
                        <a:t>2012</a:t>
                      </a:r>
                      <a:r>
                        <a:rPr kumimoji="1" lang="ja-JP" altLang="en-US" sz="1200" dirty="0">
                          <a:latin typeface="Meiryo UI" panose="020B0604030504040204" pitchFamily="50" charset="-128"/>
                          <a:ea typeface="Meiryo UI" panose="020B0604030504040204" pitchFamily="50" charset="-128"/>
                        </a:rPr>
                        <a:t>年当時）</a:t>
                      </a:r>
                    </a:p>
                  </a:txBody>
                  <a:tcPr marL="72000" marR="72000"/>
                </a:tc>
                <a:extLst>
                  <a:ext uri="{0D108BD9-81ED-4DB2-BD59-A6C34878D82A}">
                    <a16:rowId xmlns:a16="http://schemas.microsoft.com/office/drawing/2014/main" val="10002"/>
                  </a:ext>
                </a:extLst>
              </a:tr>
              <a:tr h="396496">
                <a:tc>
                  <a:txBody>
                    <a:bodyPr/>
                    <a:lstStyle/>
                    <a:p>
                      <a:r>
                        <a:rPr kumimoji="1" lang="en-US" altLang="ja-JP" sz="1200" b="1" dirty="0">
                          <a:latin typeface="Meiryo UI" panose="020B0604030504040204" pitchFamily="50" charset="-128"/>
                          <a:ea typeface="Meiryo UI" panose="020B0604030504040204" pitchFamily="50" charset="-128"/>
                        </a:rPr>
                        <a:t>3.</a:t>
                      </a:r>
                      <a:r>
                        <a:rPr kumimoji="1" lang="ja-JP" altLang="en-US" sz="1200" b="1" dirty="0">
                          <a:latin typeface="Meiryo UI" panose="020B0604030504040204" pitchFamily="50" charset="-128"/>
                          <a:ea typeface="Meiryo UI" panose="020B0604030504040204" pitchFamily="50" charset="-128"/>
                        </a:rPr>
                        <a:t>国際貨物拠点化</a:t>
                      </a:r>
                    </a:p>
                  </a:txBody>
                  <a:tcPr marL="72000" marR="72000"/>
                </a:tc>
                <a:tc>
                  <a:txBody>
                    <a:bodyPr/>
                    <a:lstStyle/>
                    <a:p>
                      <a:r>
                        <a:rPr kumimoji="1" lang="ja-JP" altLang="en-US" sz="1200" dirty="0">
                          <a:latin typeface="Meiryo UI" panose="020B0604030504040204" pitchFamily="50" charset="-128"/>
                          <a:ea typeface="Meiryo UI" panose="020B0604030504040204" pitchFamily="50" charset="-128"/>
                        </a:rPr>
                        <a:t>①</a:t>
                      </a:r>
                      <a:r>
                        <a:rPr kumimoji="1" lang="en-US" altLang="ja-JP" sz="1200" dirty="0">
                          <a:latin typeface="Meiryo UI" panose="020B0604030504040204" pitchFamily="50" charset="-128"/>
                          <a:ea typeface="Meiryo UI" panose="020B0604030504040204" pitchFamily="50" charset="-128"/>
                        </a:rPr>
                        <a:t>FedEx</a:t>
                      </a:r>
                      <a:r>
                        <a:rPr kumimoji="1" lang="ja-JP" altLang="en-US" sz="1200" dirty="0">
                          <a:latin typeface="Meiryo UI" panose="020B0604030504040204" pitchFamily="50" charset="-128"/>
                          <a:ea typeface="Meiryo UI" panose="020B0604030504040204" pitchFamily="50" charset="-128"/>
                        </a:rPr>
                        <a:t>北太平洋地区ハブの整備</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②医薬品物流拠点の整備</a:t>
                      </a:r>
                    </a:p>
                  </a:txBody>
                  <a:tcPr marL="72000" marR="72000"/>
                </a:tc>
                <a:extLst>
                  <a:ext uri="{0D108BD9-81ED-4DB2-BD59-A6C34878D82A}">
                    <a16:rowId xmlns:a16="http://schemas.microsoft.com/office/drawing/2014/main" val="10003"/>
                  </a:ext>
                </a:extLst>
              </a:tr>
            </a:tbl>
          </a:graphicData>
        </a:graphic>
      </p:graphicFrame>
      <p:sp>
        <p:nvSpPr>
          <p:cNvPr id="50" name="テキスト ボックス 49"/>
          <p:cNvSpPr txBox="1"/>
          <p:nvPr/>
        </p:nvSpPr>
        <p:spPr>
          <a:xfrm>
            <a:off x="4666602" y="4620963"/>
            <a:ext cx="1606530" cy="307777"/>
          </a:xfrm>
          <a:prstGeom prst="rect">
            <a:avLst/>
          </a:prstGeom>
          <a:noFill/>
        </p:spPr>
        <p:txBody>
          <a:bodyPr wrap="none" rtlCol="0">
            <a:spAutoFit/>
          </a:bodyPr>
          <a:lstStyle/>
          <a:p>
            <a:r>
              <a:rPr lang="ja-JP" altLang="en-US" sz="1400" b="1" dirty="0">
                <a:latin typeface="Meiryo UI" panose="020B0604030504040204" pitchFamily="50" charset="-128"/>
                <a:ea typeface="Meiryo UI" panose="020B0604030504040204" pitchFamily="50" charset="-128"/>
              </a:rPr>
              <a:t>２．競争力の強化</a:t>
            </a:r>
            <a:endParaRPr kumimoji="1" lang="ja-JP" altLang="en-US" sz="1400" b="1" u="sng" dirty="0">
              <a:latin typeface="Meiryo UI" panose="020B0604030504040204" pitchFamily="50" charset="-128"/>
              <a:ea typeface="Meiryo UI" panose="020B0604030504040204" pitchFamily="50" charset="-128"/>
            </a:endParaRPr>
          </a:p>
        </p:txBody>
      </p:sp>
      <p:sp>
        <p:nvSpPr>
          <p:cNvPr id="56" name="ホームベース 55"/>
          <p:cNvSpPr/>
          <p:nvPr/>
        </p:nvSpPr>
        <p:spPr>
          <a:xfrm rot="5400000">
            <a:off x="5168683" y="2434527"/>
            <a:ext cx="900000" cy="1728000"/>
          </a:xfrm>
          <a:prstGeom prst="homePlate">
            <a:avLst>
              <a:gd name="adj" fmla="val 20592"/>
            </a:avLst>
          </a:prstGeom>
          <a:solidFill>
            <a:schemeClr val="accent1">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57" name="テキスト ボックス 56"/>
          <p:cNvSpPr txBox="1"/>
          <p:nvPr/>
        </p:nvSpPr>
        <p:spPr>
          <a:xfrm>
            <a:off x="4707545" y="2885950"/>
            <a:ext cx="1790875" cy="461665"/>
          </a:xfrm>
          <a:prstGeom prst="rect">
            <a:avLst/>
          </a:prstGeom>
          <a:noFill/>
        </p:spPr>
        <p:txBody>
          <a:bodyPr wrap="none" rtlCol="0">
            <a:spAutoFit/>
          </a:bodyPr>
          <a:lstStyle/>
          <a:p>
            <a:r>
              <a:rPr kumimoji="1" lang="ja-JP" altLang="en-US" sz="1200" b="1" dirty="0">
                <a:latin typeface="Meiryo UI" panose="020B0604030504040204" pitchFamily="50" charset="-128"/>
                <a:ea typeface="Meiryo UI" panose="020B0604030504040204" pitchFamily="50" charset="-128"/>
              </a:rPr>
              <a:t>＜</a:t>
            </a:r>
            <a:r>
              <a:rPr kumimoji="1" lang="en-US" altLang="ja-JP" sz="1200" b="1" dirty="0">
                <a:latin typeface="Meiryo UI" panose="020B0604030504040204" pitchFamily="50" charset="-128"/>
                <a:ea typeface="Meiryo UI" panose="020B0604030504040204" pitchFamily="50" charset="-128"/>
              </a:rPr>
              <a:t>2012</a:t>
            </a:r>
            <a:r>
              <a:rPr kumimoji="1" lang="ja-JP" altLang="en-US" sz="1200" b="1" dirty="0">
                <a:latin typeface="Meiryo UI" panose="020B0604030504040204" pitchFamily="50" charset="-128"/>
                <a:ea typeface="Meiryo UI" panose="020B0604030504040204" pitchFamily="50" charset="-128"/>
              </a:rPr>
              <a:t>年＞</a:t>
            </a:r>
            <a:endParaRPr kumimoji="1" lang="en-US" altLang="ja-JP" sz="1200" b="1" dirty="0">
              <a:latin typeface="Meiryo UI" panose="020B0604030504040204" pitchFamily="50" charset="-128"/>
              <a:ea typeface="Meiryo UI" panose="020B0604030504040204" pitchFamily="50" charset="-128"/>
            </a:endParaRPr>
          </a:p>
          <a:p>
            <a:r>
              <a:rPr kumimoji="1" lang="ja-JP" altLang="en-US" sz="1200" b="1" dirty="0">
                <a:latin typeface="Meiryo UI" panose="020B0604030504040204" pitchFamily="50" charset="-128"/>
                <a:ea typeface="Meiryo UI" panose="020B0604030504040204" pitchFamily="50" charset="-128"/>
              </a:rPr>
              <a:t>■関空・伊丹の経営統合</a:t>
            </a:r>
          </a:p>
        </p:txBody>
      </p:sp>
      <p:sp>
        <p:nvSpPr>
          <p:cNvPr id="59" name="テキスト ボックス 58"/>
          <p:cNvSpPr txBox="1"/>
          <p:nvPr/>
        </p:nvSpPr>
        <p:spPr>
          <a:xfrm>
            <a:off x="4707545" y="3765985"/>
            <a:ext cx="1795684" cy="461665"/>
          </a:xfrm>
          <a:prstGeom prst="rect">
            <a:avLst/>
          </a:prstGeom>
          <a:noFill/>
        </p:spPr>
        <p:txBody>
          <a:bodyPr wrap="none" rtlCol="0">
            <a:spAutoFit/>
          </a:bodyPr>
          <a:lstStyle/>
          <a:p>
            <a:r>
              <a:rPr kumimoji="1" lang="ja-JP" altLang="en-US" sz="1200" b="1" dirty="0">
                <a:latin typeface="Meiryo UI" panose="020B0604030504040204" pitchFamily="50" charset="-128"/>
                <a:ea typeface="Meiryo UI" panose="020B0604030504040204" pitchFamily="50" charset="-128"/>
              </a:rPr>
              <a:t>＜</a:t>
            </a:r>
            <a:r>
              <a:rPr kumimoji="1" lang="en-US" altLang="ja-JP" sz="1200" b="1" dirty="0" smtClean="0">
                <a:latin typeface="Meiryo UI" panose="020B0604030504040204" pitchFamily="50" charset="-128"/>
                <a:ea typeface="Meiryo UI" panose="020B0604030504040204" pitchFamily="50" charset="-128"/>
              </a:rPr>
              <a:t>2016</a:t>
            </a:r>
            <a:r>
              <a:rPr kumimoji="1" lang="ja-JP" altLang="en-US" sz="1200" b="1" dirty="0" smtClean="0">
                <a:latin typeface="Meiryo UI" panose="020B0604030504040204" pitchFamily="50" charset="-128"/>
                <a:ea typeface="Meiryo UI" panose="020B0604030504040204" pitchFamily="50" charset="-128"/>
              </a:rPr>
              <a:t>年</a:t>
            </a:r>
            <a:r>
              <a:rPr kumimoji="1" lang="ja-JP" altLang="en-US" sz="1200" b="1" dirty="0">
                <a:latin typeface="Meiryo UI" panose="020B0604030504040204" pitchFamily="50" charset="-128"/>
                <a:ea typeface="Meiryo UI" panose="020B0604030504040204" pitchFamily="50" charset="-128"/>
              </a:rPr>
              <a:t>＞</a:t>
            </a:r>
            <a:endParaRPr kumimoji="1" lang="en-US" altLang="ja-JP" sz="1200" b="1" dirty="0">
              <a:latin typeface="Meiryo UI" panose="020B0604030504040204" pitchFamily="50" charset="-128"/>
              <a:ea typeface="Meiryo UI" panose="020B0604030504040204" pitchFamily="50" charset="-128"/>
            </a:endParaRPr>
          </a:p>
          <a:p>
            <a:r>
              <a:rPr lang="ja-JP" altLang="en-US" sz="1200" b="1" dirty="0">
                <a:latin typeface="Meiryo UI" panose="020B0604030504040204" pitchFamily="50" charset="-128"/>
                <a:ea typeface="Meiryo UI" panose="020B0604030504040204" pitchFamily="50" charset="-128"/>
              </a:rPr>
              <a:t>■コンセションの運用開始</a:t>
            </a:r>
            <a:endParaRPr kumimoji="1" lang="ja-JP" altLang="en-US" sz="1200" b="1" dirty="0">
              <a:latin typeface="Meiryo UI" panose="020B0604030504040204" pitchFamily="50" charset="-128"/>
              <a:ea typeface="Meiryo UI" panose="020B0604030504040204" pitchFamily="50" charset="-128"/>
            </a:endParaRPr>
          </a:p>
        </p:txBody>
      </p:sp>
      <p:sp>
        <p:nvSpPr>
          <p:cNvPr id="60" name="テキスト ボックス 59"/>
          <p:cNvSpPr txBox="1"/>
          <p:nvPr/>
        </p:nvSpPr>
        <p:spPr>
          <a:xfrm>
            <a:off x="4564672" y="1629625"/>
            <a:ext cx="2520242" cy="307777"/>
          </a:xfrm>
          <a:prstGeom prst="rect">
            <a:avLst/>
          </a:prstGeom>
          <a:noFill/>
        </p:spPr>
        <p:txBody>
          <a:bodyPr wrap="none" rtlCol="0">
            <a:spAutoFit/>
          </a:bodyPr>
          <a:lstStyle/>
          <a:p>
            <a:r>
              <a:rPr lang="ja-JP" altLang="en-US" sz="1400" b="1" dirty="0">
                <a:latin typeface="Meiryo UI" panose="020B0604030504040204" pitchFamily="50" charset="-128"/>
                <a:ea typeface="Meiryo UI" panose="020B0604030504040204" pitchFamily="50" charset="-128"/>
              </a:rPr>
              <a:t>１．運営スキームの根本見直し</a:t>
            </a:r>
            <a:endParaRPr kumimoji="1" lang="ja-JP" altLang="en-US" sz="1400" b="1" u="sng" dirty="0">
              <a:latin typeface="Meiryo UI" panose="020B0604030504040204" pitchFamily="50" charset="-128"/>
              <a:ea typeface="Meiryo UI" panose="020B0604030504040204" pitchFamily="50" charset="-128"/>
            </a:endParaRPr>
          </a:p>
        </p:txBody>
      </p:sp>
      <p:sp>
        <p:nvSpPr>
          <p:cNvPr id="61" name="テキスト ボックス 60"/>
          <p:cNvSpPr txBox="1"/>
          <p:nvPr/>
        </p:nvSpPr>
        <p:spPr>
          <a:xfrm>
            <a:off x="6498246" y="2894328"/>
            <a:ext cx="2628000" cy="830997"/>
          </a:xfrm>
          <a:prstGeom prst="rect">
            <a:avLst/>
          </a:prstGeom>
          <a:noFill/>
        </p:spPr>
        <p:txBody>
          <a:bodyPr wrap="square" rtlCol="0">
            <a:spAutoFit/>
          </a:bodyPr>
          <a:lstStyle/>
          <a:p>
            <a:pPr marL="171450" indent="-171450">
              <a:buFont typeface="Wingdings" panose="05000000000000000000" pitchFamily="2" charset="2"/>
              <a:buChar char="Ø"/>
            </a:pPr>
            <a:r>
              <a:rPr kumimoji="1" lang="ja-JP" altLang="en-US" sz="1200" dirty="0">
                <a:latin typeface="Meiryo UI" panose="020B0604030504040204" pitchFamily="50" charset="-128"/>
                <a:ea typeface="Meiryo UI" panose="020B0604030504040204" pitchFamily="50" charset="-128"/>
              </a:rPr>
              <a:t>国</a:t>
            </a:r>
            <a:r>
              <a:rPr kumimoji="1" lang="en-US" altLang="ja-JP" sz="1200" dirty="0">
                <a:latin typeface="Meiryo UI" panose="020B0604030504040204" pitchFamily="50" charset="-128"/>
                <a:ea typeface="Meiryo UI" panose="020B0604030504040204" pitchFamily="50" charset="-128"/>
              </a:rPr>
              <a:t>100</a:t>
            </a:r>
            <a:r>
              <a:rPr kumimoji="1" lang="ja-JP" altLang="en-US" sz="1200" dirty="0">
                <a:latin typeface="Meiryo UI" panose="020B0604030504040204" pitchFamily="50" charset="-128"/>
                <a:ea typeface="Meiryo UI" panose="020B0604030504040204" pitchFamily="50" charset="-128"/>
              </a:rPr>
              <a:t>％出資の「新関空会社」設立。両空港を一体的に管理・運営</a:t>
            </a:r>
            <a:endParaRPr kumimoji="1" lang="en-US" altLang="ja-JP" sz="1200"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lang="ja-JP" altLang="en-US" sz="1200" dirty="0">
                <a:latin typeface="Meiryo UI" panose="020B0604030504040204" pitchFamily="50" charset="-128"/>
                <a:ea typeface="Meiryo UI" panose="020B0604030504040204" pitchFamily="50" charset="-128"/>
              </a:rPr>
              <a:t>伊丹空港のターミナルビル会社を新関空会社に売却（</a:t>
            </a:r>
            <a:r>
              <a:rPr lang="en-US" altLang="ja-JP" sz="1200" dirty="0">
                <a:latin typeface="Meiryo UI" panose="020B0604030504040204" pitchFamily="50" charset="-128"/>
                <a:ea typeface="Meiryo UI" panose="020B0604030504040204" pitchFamily="50" charset="-128"/>
              </a:rPr>
              <a:t>278</a:t>
            </a:r>
            <a:r>
              <a:rPr lang="ja-JP" altLang="en-US" sz="1200" dirty="0">
                <a:latin typeface="Meiryo UI" panose="020B0604030504040204" pitchFamily="50" charset="-128"/>
                <a:ea typeface="Meiryo UI" panose="020B0604030504040204" pitchFamily="50" charset="-128"/>
              </a:rPr>
              <a:t>億円）</a:t>
            </a:r>
            <a:endParaRPr kumimoji="1" lang="ja-JP" altLang="en-US" sz="1200" dirty="0">
              <a:latin typeface="Meiryo UI" panose="020B0604030504040204" pitchFamily="50" charset="-128"/>
              <a:ea typeface="Meiryo UI" panose="020B0604030504040204" pitchFamily="50" charset="-128"/>
            </a:endParaRPr>
          </a:p>
        </p:txBody>
      </p:sp>
      <p:sp>
        <p:nvSpPr>
          <p:cNvPr id="62" name="テキスト ボックス 61"/>
          <p:cNvSpPr txBox="1"/>
          <p:nvPr/>
        </p:nvSpPr>
        <p:spPr>
          <a:xfrm>
            <a:off x="6498246" y="1939862"/>
            <a:ext cx="2628000" cy="984885"/>
          </a:xfrm>
          <a:prstGeom prst="rect">
            <a:avLst/>
          </a:prstGeom>
          <a:noFill/>
        </p:spPr>
        <p:txBody>
          <a:bodyPr wrap="square" rtlCol="0">
            <a:spAutoFit/>
          </a:bodyPr>
          <a:lstStyle/>
          <a:p>
            <a:pPr marL="171450" indent="-171450">
              <a:buFont typeface="Wingdings" panose="05000000000000000000" pitchFamily="2" charset="2"/>
              <a:buChar char="Ø"/>
            </a:pPr>
            <a:r>
              <a:rPr lang="ja-JP" altLang="en-US" sz="1200" dirty="0">
                <a:latin typeface="Meiryo UI" panose="020B0604030504040204" pitchFamily="50" charset="-128"/>
                <a:ea typeface="Meiryo UI" panose="020B0604030504040204" pitchFamily="50" charset="-128"/>
              </a:rPr>
              <a:t>知事が関空の財務状況等について国に問題提起</a:t>
            </a:r>
            <a:endParaRPr lang="en-US" altLang="ja-JP" sz="1200"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200" dirty="0" smtClean="0">
                <a:latin typeface="Meiryo UI" panose="020B0604030504040204" pitchFamily="50" charset="-128"/>
                <a:ea typeface="Meiryo UI" panose="020B0604030504040204" pitchFamily="50" charset="-128"/>
              </a:rPr>
              <a:t>「</a:t>
            </a:r>
            <a:r>
              <a:rPr kumimoji="1" lang="ja-JP" altLang="en-US" sz="1200" dirty="0">
                <a:latin typeface="Meiryo UI" panose="020B0604030504040204" pitchFamily="50" charset="-128"/>
                <a:ea typeface="Meiryo UI" panose="020B0604030504040204" pitchFamily="50" charset="-128"/>
              </a:rPr>
              <a:t>首都圏空港と並ぶ国際拠点空港として再生・強化」するよう国に要望</a:t>
            </a:r>
            <a:r>
              <a:rPr kumimoji="1" lang="ja-JP" altLang="en-US" sz="1000" dirty="0">
                <a:latin typeface="Meiryo UI" panose="020B0604030504040204" pitchFamily="50" charset="-128"/>
                <a:ea typeface="Meiryo UI" panose="020B0604030504040204" pitchFamily="50" charset="-128"/>
              </a:rPr>
              <a:t>（関西国際</a:t>
            </a:r>
            <a:r>
              <a:rPr lang="ja-JP" altLang="en-US" sz="1000" dirty="0">
                <a:latin typeface="Meiryo UI" panose="020B0604030504040204" pitchFamily="50" charset="-128"/>
                <a:ea typeface="Meiryo UI" panose="020B0604030504040204" pitchFamily="50" charset="-128"/>
              </a:rPr>
              <a:t>空港全体構想促進協議会）</a:t>
            </a:r>
            <a:endParaRPr kumimoji="1" lang="en-US" altLang="ja-JP" sz="1100" dirty="0">
              <a:latin typeface="Meiryo UI" panose="020B0604030504040204" pitchFamily="50" charset="-128"/>
              <a:ea typeface="Meiryo UI" panose="020B0604030504040204" pitchFamily="50" charset="-128"/>
            </a:endParaRPr>
          </a:p>
        </p:txBody>
      </p:sp>
      <p:sp>
        <p:nvSpPr>
          <p:cNvPr id="54" name="ホームベース 53"/>
          <p:cNvSpPr/>
          <p:nvPr/>
        </p:nvSpPr>
        <p:spPr>
          <a:xfrm rot="5400000">
            <a:off x="5168683" y="1541872"/>
            <a:ext cx="900000" cy="1728000"/>
          </a:xfrm>
          <a:prstGeom prst="homePlate">
            <a:avLst>
              <a:gd name="adj" fmla="val 20592"/>
            </a:avLst>
          </a:prstGeom>
          <a:solidFill>
            <a:schemeClr val="accent1">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55" name="テキスト ボックス 54"/>
          <p:cNvSpPr txBox="1"/>
          <p:nvPr/>
        </p:nvSpPr>
        <p:spPr>
          <a:xfrm>
            <a:off x="4707545" y="1976564"/>
            <a:ext cx="1297150" cy="461665"/>
          </a:xfrm>
          <a:prstGeom prst="rect">
            <a:avLst/>
          </a:prstGeom>
          <a:noFill/>
        </p:spPr>
        <p:txBody>
          <a:bodyPr wrap="none" rtlCol="0">
            <a:spAutoFit/>
          </a:bodyPr>
          <a:lstStyle/>
          <a:p>
            <a:r>
              <a:rPr kumimoji="1" lang="ja-JP" altLang="en-US" sz="1200" b="1" dirty="0">
                <a:latin typeface="Meiryo UI" panose="020B0604030504040204" pitchFamily="50" charset="-128"/>
                <a:ea typeface="Meiryo UI" panose="020B0604030504040204" pitchFamily="50" charset="-128"/>
              </a:rPr>
              <a:t>＜</a:t>
            </a:r>
            <a:r>
              <a:rPr kumimoji="1" lang="en-US" altLang="ja-JP" sz="1200" b="1" dirty="0" smtClean="0">
                <a:latin typeface="Meiryo UI" panose="020B0604030504040204" pitchFamily="50" charset="-128"/>
                <a:ea typeface="Meiryo UI" panose="020B0604030504040204" pitchFamily="50" charset="-128"/>
              </a:rPr>
              <a:t>2008</a:t>
            </a:r>
            <a:r>
              <a:rPr kumimoji="1" lang="ja-JP" altLang="en-US" sz="1200" b="1" dirty="0" smtClean="0">
                <a:latin typeface="Meiryo UI" panose="020B0604030504040204" pitchFamily="50" charset="-128"/>
                <a:ea typeface="Meiryo UI" panose="020B0604030504040204" pitchFamily="50" charset="-128"/>
              </a:rPr>
              <a:t>年</a:t>
            </a:r>
            <a:r>
              <a:rPr kumimoji="1" lang="ja-JP" altLang="en-US" sz="1200" b="1" dirty="0">
                <a:latin typeface="Meiryo UI" panose="020B0604030504040204" pitchFamily="50" charset="-128"/>
                <a:ea typeface="Meiryo UI" panose="020B0604030504040204" pitchFamily="50" charset="-128"/>
              </a:rPr>
              <a:t>＞</a:t>
            </a:r>
            <a:endParaRPr kumimoji="1" lang="en-US" altLang="ja-JP" sz="1200" b="1" dirty="0">
              <a:latin typeface="Meiryo UI" panose="020B0604030504040204" pitchFamily="50" charset="-128"/>
              <a:ea typeface="Meiryo UI" panose="020B0604030504040204" pitchFamily="50" charset="-128"/>
            </a:endParaRPr>
          </a:p>
          <a:p>
            <a:r>
              <a:rPr lang="ja-JP" altLang="en-US" sz="1200" b="1" dirty="0">
                <a:latin typeface="Meiryo UI" panose="020B0604030504040204" pitchFamily="50" charset="-128"/>
                <a:ea typeface="Meiryo UI" panose="020B0604030504040204" pitchFamily="50" charset="-128"/>
              </a:rPr>
              <a:t>■国への働きかけ</a:t>
            </a:r>
            <a:endParaRPr kumimoji="1" lang="ja-JP" altLang="en-US" sz="1200" b="1" dirty="0">
              <a:latin typeface="Meiryo UI" panose="020B0604030504040204" pitchFamily="50" charset="-128"/>
              <a:ea typeface="Meiryo UI" panose="020B0604030504040204" pitchFamily="50" charset="-128"/>
            </a:endParaRPr>
          </a:p>
        </p:txBody>
      </p:sp>
      <p:sp>
        <p:nvSpPr>
          <p:cNvPr id="63" name="テキスト ボックス 62"/>
          <p:cNvSpPr txBox="1"/>
          <p:nvPr/>
        </p:nvSpPr>
        <p:spPr>
          <a:xfrm>
            <a:off x="6498246" y="3734993"/>
            <a:ext cx="2628000" cy="892552"/>
          </a:xfrm>
          <a:prstGeom prst="rect">
            <a:avLst/>
          </a:prstGeom>
          <a:noFill/>
        </p:spPr>
        <p:txBody>
          <a:bodyPr wrap="square" rtlCol="0">
            <a:spAutoFit/>
          </a:bodyPr>
          <a:lstStyle/>
          <a:p>
            <a:pPr marL="171450" indent="-171450">
              <a:buFont typeface="Wingdings" panose="05000000000000000000" pitchFamily="2" charset="2"/>
              <a:buChar char="Ø"/>
            </a:pPr>
            <a:r>
              <a:rPr kumimoji="1" lang="ja-JP" altLang="en-US" sz="1200" dirty="0">
                <a:latin typeface="Meiryo UI" panose="020B0604030504040204" pitchFamily="50" charset="-128"/>
                <a:ea typeface="Meiryo UI" panose="020B0604030504040204" pitchFamily="50" charset="-128"/>
              </a:rPr>
              <a:t>関西エアポート㈱が、公共施設等運営権を取得</a:t>
            </a:r>
            <a:r>
              <a:rPr kumimoji="1" lang="ja-JP" altLang="en-US" sz="1100" b="1" u="sng" dirty="0">
                <a:latin typeface="Meiryo UI" panose="020B0604030504040204" pitchFamily="50" charset="-128"/>
                <a:ea typeface="Meiryo UI" panose="020B0604030504040204" pitchFamily="50" charset="-128"/>
              </a:rPr>
              <a:t>（運営権対価</a:t>
            </a:r>
            <a:r>
              <a:rPr kumimoji="1" lang="en-US" altLang="ja-JP" sz="1100" b="1" u="sng" dirty="0">
                <a:latin typeface="Meiryo UI" panose="020B0604030504040204" pitchFamily="50" charset="-128"/>
                <a:ea typeface="Meiryo UI" panose="020B0604030504040204" pitchFamily="50" charset="-128"/>
              </a:rPr>
              <a:t>2.2</a:t>
            </a:r>
            <a:r>
              <a:rPr kumimoji="1" lang="ja-JP" altLang="en-US" sz="1100" b="1" u="sng" dirty="0">
                <a:latin typeface="Meiryo UI" panose="020B0604030504040204" pitchFamily="50" charset="-128"/>
                <a:ea typeface="Meiryo UI" panose="020B0604030504040204" pitchFamily="50" charset="-128"/>
              </a:rPr>
              <a:t>兆円）</a:t>
            </a:r>
            <a:endParaRPr kumimoji="1" lang="en-US" altLang="ja-JP" sz="1200" b="1" u="sng"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endParaRPr lang="en-US" altLang="ja-JP" sz="400"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lang="ja-JP" altLang="en-US" sz="1200" dirty="0">
                <a:latin typeface="Meiryo UI" panose="020B0604030504040204" pitchFamily="50" charset="-128"/>
                <a:ea typeface="Meiryo UI" panose="020B0604030504040204" pitchFamily="50" charset="-128"/>
              </a:rPr>
              <a:t>全国初のコンセションによる複数空港運営開始</a:t>
            </a:r>
            <a:endParaRPr lang="en-US" altLang="ja-JP" sz="1200" dirty="0">
              <a:latin typeface="Meiryo UI" panose="020B0604030504040204" pitchFamily="50" charset="-128"/>
              <a:ea typeface="Meiryo UI" panose="020B0604030504040204" pitchFamily="50" charset="-128"/>
            </a:endParaRPr>
          </a:p>
        </p:txBody>
      </p:sp>
      <p:cxnSp>
        <p:nvCxnSpPr>
          <p:cNvPr id="65" name="直線コネクタ 64"/>
          <p:cNvCxnSpPr/>
          <p:nvPr/>
        </p:nvCxnSpPr>
        <p:spPr>
          <a:xfrm flipV="1">
            <a:off x="6568398" y="2885950"/>
            <a:ext cx="244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66" name="直線コネクタ 65"/>
          <p:cNvCxnSpPr/>
          <p:nvPr/>
        </p:nvCxnSpPr>
        <p:spPr>
          <a:xfrm flipV="1">
            <a:off x="6568398" y="3691896"/>
            <a:ext cx="244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 name="スライド番号プレースホルダー 1"/>
          <p:cNvSpPr>
            <a:spLocks noGrp="1"/>
          </p:cNvSpPr>
          <p:nvPr>
            <p:ph type="sldNum" sz="quarter" idx="12"/>
          </p:nvPr>
        </p:nvSpPr>
        <p:spPr>
          <a:xfrm>
            <a:off x="7141478" y="6383647"/>
            <a:ext cx="2057400" cy="365125"/>
          </a:xfrm>
        </p:spPr>
        <p:txBody>
          <a:bodyPr/>
          <a:lstStyle/>
          <a:p>
            <a:fld id="{138CA411-231B-42B9-AF63-97A64194AA60}" type="slidenum">
              <a:rPr kumimoji="1" lang="ja-JP" altLang="en-US" sz="1400" b="1" smtClean="0">
                <a:solidFill>
                  <a:schemeClr val="tx1"/>
                </a:solidFill>
              </a:rPr>
              <a:t>40</a:t>
            </a:fld>
            <a:endParaRPr kumimoji="1" lang="ja-JP" altLang="en-US" sz="1400" b="1">
              <a:solidFill>
                <a:schemeClr val="tx1"/>
              </a:solidFill>
            </a:endParaRPr>
          </a:p>
        </p:txBody>
      </p:sp>
      <p:sp>
        <p:nvSpPr>
          <p:cNvPr id="33" name="角丸四角形 32"/>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２－</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インフラ戦略／関西国際空港</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246312" y="1634949"/>
            <a:ext cx="4780476" cy="1477328"/>
          </a:xfrm>
          <a:prstGeom prst="rect">
            <a:avLst/>
          </a:prstGeom>
          <a:noFill/>
        </p:spPr>
        <p:txBody>
          <a:bodyPr wrap="none" rtlCol="0">
            <a:spAutoFit/>
          </a:bodyPr>
          <a:lstStyle/>
          <a:p>
            <a:r>
              <a:rPr lang="ja-JP" altLang="en-US" sz="1400" b="1" dirty="0">
                <a:latin typeface="Meiryo UI" panose="020B0604030504040204" pitchFamily="50" charset="-128"/>
                <a:ea typeface="Meiryo UI" panose="020B0604030504040204" pitchFamily="50" charset="-128"/>
              </a:rPr>
              <a:t>１．</a:t>
            </a:r>
            <a:r>
              <a:rPr kumimoji="1" lang="ja-JP" altLang="en-US" sz="1400" b="1" dirty="0">
                <a:latin typeface="Meiryo UI" panose="020B0604030504040204" pitchFamily="50" charset="-128"/>
                <a:ea typeface="Meiryo UI" panose="020B0604030504040204" pitchFamily="50" charset="-128"/>
              </a:rPr>
              <a:t>巨額な負債</a:t>
            </a:r>
            <a:endParaRPr kumimoji="1" lang="en-US" altLang="ja-JP" sz="1400" b="1" dirty="0">
              <a:latin typeface="Meiryo UI" panose="020B0604030504040204" pitchFamily="50" charset="-128"/>
              <a:ea typeface="Meiryo UI" panose="020B0604030504040204" pitchFamily="50" charset="-128"/>
            </a:endParaRPr>
          </a:p>
          <a:p>
            <a:r>
              <a:rPr kumimoji="1" lang="ja-JP" altLang="en-US" sz="1400" dirty="0">
                <a:latin typeface="Meiryo UI" panose="020B0604030504040204" pitchFamily="50" charset="-128"/>
                <a:ea typeface="Meiryo UI" panose="020B0604030504040204" pitchFamily="50" charset="-128"/>
              </a:rPr>
              <a:t>　　⇒　関空の負債は最大</a:t>
            </a:r>
            <a:r>
              <a:rPr kumimoji="1" lang="ja-JP" altLang="en-US" sz="1400" dirty="0" smtClean="0">
                <a:latin typeface="Meiryo UI" panose="020B0604030504040204" pitchFamily="50" charset="-128"/>
                <a:ea typeface="Meiryo UI" panose="020B0604030504040204" pitchFamily="50" charset="-128"/>
              </a:rPr>
              <a:t>で</a:t>
            </a:r>
            <a:r>
              <a:rPr lang="ja-JP" altLang="en-US" sz="1400" dirty="0">
                <a:latin typeface="Meiryo UI" panose="020B0604030504040204" pitchFamily="50" charset="-128"/>
                <a:ea typeface="Meiryo UI" panose="020B0604030504040204" pitchFamily="50" charset="-128"/>
              </a:rPr>
              <a:t>約</a:t>
            </a:r>
            <a:r>
              <a:rPr lang="en-US" altLang="ja-JP" sz="1400" b="1" u="sng" dirty="0">
                <a:latin typeface="Meiryo UI" panose="020B0604030504040204" pitchFamily="50" charset="-128"/>
                <a:ea typeface="Meiryo UI" panose="020B0604030504040204" pitchFamily="50" charset="-128"/>
              </a:rPr>
              <a:t>1.3</a:t>
            </a:r>
            <a:r>
              <a:rPr lang="ja-JP" altLang="en-US" sz="1400" b="1" u="sng" dirty="0">
                <a:latin typeface="Meiryo UI" panose="020B0604030504040204" pitchFamily="50" charset="-128"/>
                <a:ea typeface="Meiryo UI" panose="020B0604030504040204" pitchFamily="50" charset="-128"/>
              </a:rPr>
              <a:t>兆円</a:t>
            </a:r>
            <a:r>
              <a:rPr lang="ja-JP" altLang="en-US" sz="1100" dirty="0">
                <a:latin typeface="Meiryo UI" panose="020B0604030504040204" pitchFamily="50" charset="-128"/>
                <a:ea typeface="Meiryo UI" panose="020B0604030504040204" pitchFamily="50" charset="-128"/>
              </a:rPr>
              <a:t>（</a:t>
            </a:r>
            <a:r>
              <a:rPr lang="en-US" altLang="ja-JP" sz="1100" dirty="0">
                <a:latin typeface="Meiryo UI" panose="020B0604030504040204" pitchFamily="50" charset="-128"/>
                <a:ea typeface="Meiryo UI" panose="020B0604030504040204" pitchFamily="50" charset="-128"/>
              </a:rPr>
              <a:t>2010</a:t>
            </a:r>
            <a:r>
              <a:rPr lang="ja-JP" altLang="en-US" sz="1100" dirty="0" smtClean="0">
                <a:latin typeface="Meiryo UI" panose="020B0604030504040204" pitchFamily="50" charset="-128"/>
                <a:ea typeface="Meiryo UI" panose="020B0604030504040204" pitchFamily="50" charset="-128"/>
              </a:rPr>
              <a:t>年 有</a:t>
            </a:r>
            <a:r>
              <a:rPr lang="ja-JP" altLang="en-US" sz="1100" dirty="0">
                <a:latin typeface="Meiryo UI" panose="020B0604030504040204" pitchFamily="50" charset="-128"/>
                <a:ea typeface="Meiryo UI" panose="020B0604030504040204" pitchFamily="50" charset="-128"/>
              </a:rPr>
              <a:t>・無利子計）</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en-US" altLang="ja-JP" sz="1100" dirty="0">
                <a:latin typeface="Meiryo UI" panose="020B0604030504040204" pitchFamily="50" charset="-128"/>
                <a:ea typeface="Meiryo UI" panose="020B0604030504040204" pitchFamily="50" charset="-128"/>
              </a:rPr>
              <a:t>※</a:t>
            </a:r>
            <a:r>
              <a:rPr lang="ja-JP" altLang="en-US" sz="1100" dirty="0">
                <a:latin typeface="Meiryo UI" panose="020B0604030504040204" pitchFamily="50" charset="-128"/>
                <a:ea typeface="Meiryo UI" panose="020B0604030504040204" pitchFamily="50" charset="-128"/>
              </a:rPr>
              <a:t>成田の</a:t>
            </a:r>
            <a:r>
              <a:rPr lang="en-US" altLang="ja-JP" sz="1100" dirty="0">
                <a:latin typeface="Meiryo UI" panose="020B0604030504040204" pitchFamily="50" charset="-128"/>
                <a:ea typeface="Meiryo UI" panose="020B0604030504040204" pitchFamily="50" charset="-128"/>
              </a:rPr>
              <a:t>7000</a:t>
            </a:r>
            <a:r>
              <a:rPr lang="ja-JP" altLang="en-US" sz="1100" dirty="0">
                <a:latin typeface="Meiryo UI" panose="020B0604030504040204" pitchFamily="50" charset="-128"/>
                <a:ea typeface="Meiryo UI" panose="020B0604030504040204" pitchFamily="50" charset="-128"/>
              </a:rPr>
              <a:t>億円、中部の</a:t>
            </a:r>
            <a:r>
              <a:rPr lang="en-US" altLang="ja-JP" sz="1100" dirty="0">
                <a:latin typeface="Meiryo UI" panose="020B0604030504040204" pitchFamily="50" charset="-128"/>
                <a:ea typeface="Meiryo UI" panose="020B0604030504040204" pitchFamily="50" charset="-128"/>
              </a:rPr>
              <a:t>4200</a:t>
            </a:r>
            <a:r>
              <a:rPr lang="ja-JP" altLang="en-US" sz="1100" dirty="0">
                <a:latin typeface="Meiryo UI" panose="020B0604030504040204" pitchFamily="50" charset="-128"/>
                <a:ea typeface="Meiryo UI" panose="020B0604030504040204" pitchFamily="50" charset="-128"/>
              </a:rPr>
              <a:t>億円と比べても突出</a:t>
            </a:r>
            <a:endParaRPr lang="en-US" altLang="ja-JP" sz="1100" dirty="0">
              <a:latin typeface="Meiryo UI" panose="020B0604030504040204" pitchFamily="50" charset="-128"/>
              <a:ea typeface="Meiryo UI" panose="020B0604030504040204" pitchFamily="50" charset="-128"/>
            </a:endParaRPr>
          </a:p>
          <a:p>
            <a:endParaRPr kumimoji="1" lang="en-US" altLang="ja-JP" sz="900" dirty="0">
              <a:latin typeface="Meiryo UI" panose="020B0604030504040204" pitchFamily="50" charset="-128"/>
              <a:ea typeface="Meiryo UI" panose="020B0604030504040204" pitchFamily="50" charset="-128"/>
            </a:endParaRPr>
          </a:p>
          <a:p>
            <a:r>
              <a:rPr lang="ja-JP" altLang="en-US" sz="1400" b="1" dirty="0">
                <a:latin typeface="Meiryo UI" panose="020B0604030504040204" pitchFamily="50" charset="-128"/>
                <a:ea typeface="Meiryo UI" panose="020B0604030504040204" pitchFamily="50" charset="-128"/>
              </a:rPr>
              <a:t>２．</a:t>
            </a:r>
            <a:r>
              <a:rPr kumimoji="1" lang="ja-JP" altLang="en-US" sz="1400" b="1" dirty="0">
                <a:latin typeface="Meiryo UI" panose="020B0604030504040204" pitchFamily="50" charset="-128"/>
                <a:ea typeface="Meiryo UI" panose="020B0604030504040204" pitchFamily="50" charset="-128"/>
              </a:rPr>
              <a:t>競争力の低下</a:t>
            </a:r>
            <a:endParaRPr kumimoji="1" lang="en-US" altLang="ja-JP" sz="1400" b="1" dirty="0">
              <a:latin typeface="Meiryo UI" panose="020B0604030504040204" pitchFamily="50" charset="-128"/>
              <a:ea typeface="Meiryo UI" panose="020B0604030504040204" pitchFamily="50" charset="-128"/>
            </a:endParaRPr>
          </a:p>
          <a:p>
            <a:r>
              <a:rPr lang="ja-JP" altLang="en-US" sz="1400" dirty="0">
                <a:latin typeface="Meiryo UI" panose="020B0604030504040204" pitchFamily="50" charset="-128"/>
                <a:ea typeface="Meiryo UI" panose="020B0604030504040204" pitchFamily="50" charset="-128"/>
              </a:rPr>
              <a:t>　　⇒　アジアの国際空港では</a:t>
            </a:r>
            <a:r>
              <a:rPr lang="ja-JP" altLang="en-US" sz="1400" b="1" u="sng" dirty="0">
                <a:latin typeface="Meiryo UI" panose="020B0604030504040204" pitchFamily="50" charset="-128"/>
                <a:ea typeface="Meiryo UI" panose="020B0604030504040204" pitchFamily="50" charset="-128"/>
              </a:rPr>
              <a:t>就航便数が最低水準</a:t>
            </a:r>
            <a:endParaRPr lang="en-US" altLang="ja-JP" sz="1400" b="1" u="sng" dirty="0">
              <a:latin typeface="Meiryo UI" panose="020B0604030504040204" pitchFamily="50" charset="-128"/>
              <a:ea typeface="Meiryo UI" panose="020B0604030504040204" pitchFamily="50" charset="-128"/>
            </a:endParaRPr>
          </a:p>
          <a:p>
            <a:r>
              <a:rPr kumimoji="1" lang="ja-JP" altLang="en-US" sz="1400" dirty="0">
                <a:latin typeface="Meiryo UI" panose="020B0604030504040204" pitchFamily="50" charset="-128"/>
                <a:ea typeface="Meiryo UI" panose="020B0604030504040204" pitchFamily="50" charset="-128"/>
              </a:rPr>
              <a:t>　　⇒　大きな要因の一つは</a:t>
            </a:r>
            <a:r>
              <a:rPr kumimoji="1" lang="ja-JP" altLang="en-US" sz="1400" dirty="0" smtClean="0">
                <a:latin typeface="Meiryo UI" panose="020B0604030504040204" pitchFamily="50" charset="-128"/>
                <a:ea typeface="Meiryo UI" panose="020B0604030504040204" pitchFamily="50" charset="-128"/>
              </a:rPr>
              <a:t>、</a:t>
            </a:r>
            <a:r>
              <a:rPr kumimoji="1" lang="ja-JP" altLang="en-US" sz="1400" b="1" u="sng" dirty="0" smtClean="0">
                <a:latin typeface="Meiryo UI" panose="020B0604030504040204" pitchFamily="50" charset="-128"/>
                <a:ea typeface="Meiryo UI" panose="020B0604030504040204" pitchFamily="50" charset="-128"/>
              </a:rPr>
              <a:t>着陸料の高さ</a:t>
            </a:r>
            <a:endParaRPr kumimoji="1" lang="ja-JP" altLang="en-US" sz="1400" b="1" u="sng" dirty="0">
              <a:latin typeface="Meiryo UI" panose="020B0604030504040204" pitchFamily="50" charset="-128"/>
              <a:ea typeface="Meiryo UI" panose="020B0604030504040204" pitchFamily="50" charset="-128"/>
            </a:endParaRPr>
          </a:p>
        </p:txBody>
      </p:sp>
      <p:sp>
        <p:nvSpPr>
          <p:cNvPr id="37" name="テキスト ボックス 36"/>
          <p:cNvSpPr txBox="1"/>
          <p:nvPr/>
        </p:nvSpPr>
        <p:spPr>
          <a:xfrm>
            <a:off x="441902" y="3059509"/>
            <a:ext cx="2555508" cy="276999"/>
          </a:xfrm>
          <a:prstGeom prst="rect">
            <a:avLst/>
          </a:prstGeom>
          <a:noFill/>
        </p:spPr>
        <p:txBody>
          <a:bodyPr vert="horz" wrap="none" rtlCol="0">
            <a:spAutoFit/>
          </a:bodyPr>
          <a:lstStyle/>
          <a:p>
            <a:r>
              <a:rPr kumimoji="1" lang="ja-JP" altLang="en-US" sz="1200" b="1" dirty="0" smtClean="0">
                <a:latin typeface="Meiryo UI" panose="020B0604030504040204" pitchFamily="50" charset="-128"/>
                <a:ea typeface="Meiryo UI" panose="020B0604030504040204" pitchFamily="50" charset="-128"/>
              </a:rPr>
              <a:t>＜対アジア国際線就航便数の比較＞</a:t>
            </a:r>
            <a:endParaRPr kumimoji="1" lang="ja-JP" altLang="en-US" sz="1200" b="1" dirty="0">
              <a:latin typeface="Meiryo UI" panose="020B0604030504040204" pitchFamily="50" charset="-128"/>
              <a:ea typeface="Meiryo UI" panose="020B0604030504040204" pitchFamily="50" charset="-128"/>
            </a:endParaRPr>
          </a:p>
        </p:txBody>
      </p:sp>
      <p:pic>
        <p:nvPicPr>
          <p:cNvPr id="39" name="図 38"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828" y="5296514"/>
            <a:ext cx="2007819" cy="1183508"/>
          </a:xfrm>
          <a:prstGeom prst="rect">
            <a:avLst/>
          </a:prstGeom>
        </p:spPr>
      </p:pic>
      <p:sp>
        <p:nvSpPr>
          <p:cNvPr id="40" name="テキスト ボックス 39"/>
          <p:cNvSpPr txBox="1"/>
          <p:nvPr/>
        </p:nvSpPr>
        <p:spPr>
          <a:xfrm>
            <a:off x="441902" y="5019515"/>
            <a:ext cx="2642487" cy="276999"/>
          </a:xfrm>
          <a:prstGeom prst="rect">
            <a:avLst/>
          </a:prstGeom>
          <a:noFill/>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＜アジア主要空港の着陸料比較＞</a:t>
            </a:r>
            <a:endParaRPr kumimoji="1" lang="ja-JP" altLang="en-US" sz="1200" b="1" dirty="0">
              <a:latin typeface="Meiryo UI" panose="020B0604030504040204" pitchFamily="50" charset="-128"/>
              <a:ea typeface="Meiryo UI" panose="020B0604030504040204" pitchFamily="50" charset="-128"/>
            </a:endParaRPr>
          </a:p>
        </p:txBody>
      </p:sp>
      <p:sp>
        <p:nvSpPr>
          <p:cNvPr id="42" name="Text Box 14"/>
          <p:cNvSpPr txBox="1">
            <a:spLocks noChangeArrowheads="1"/>
          </p:cNvSpPr>
          <p:nvPr/>
        </p:nvSpPr>
        <p:spPr bwMode="auto">
          <a:xfrm>
            <a:off x="848690" y="4806928"/>
            <a:ext cx="3126708"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2813" eaLnBrk="0" hangingPunct="0">
              <a:defRPr kumimoji="1">
                <a:solidFill>
                  <a:schemeClr val="tx1"/>
                </a:solidFill>
                <a:latin typeface="Arial" charset="0"/>
                <a:ea typeface="ＭＳ Ｐゴシック" charset="-128"/>
              </a:defRPr>
            </a:lvl1pPr>
            <a:lvl2pPr marL="742950" indent="-285750" defTabSz="912813" eaLnBrk="0" hangingPunct="0">
              <a:defRPr kumimoji="1">
                <a:solidFill>
                  <a:schemeClr val="tx1"/>
                </a:solidFill>
                <a:latin typeface="Arial" charset="0"/>
                <a:ea typeface="ＭＳ Ｐゴシック" charset="-128"/>
              </a:defRPr>
            </a:lvl2pPr>
            <a:lvl3pPr marL="1143000" indent="-228600" defTabSz="912813" eaLnBrk="0" hangingPunct="0">
              <a:defRPr kumimoji="1">
                <a:solidFill>
                  <a:schemeClr val="tx1"/>
                </a:solidFill>
                <a:latin typeface="Arial" charset="0"/>
                <a:ea typeface="ＭＳ Ｐゴシック" charset="-128"/>
              </a:defRPr>
            </a:lvl3pPr>
            <a:lvl4pPr marL="1600200" indent="-228600" defTabSz="912813" eaLnBrk="0" hangingPunct="0">
              <a:defRPr kumimoji="1">
                <a:solidFill>
                  <a:schemeClr val="tx1"/>
                </a:solidFill>
                <a:latin typeface="Arial" charset="0"/>
                <a:ea typeface="ＭＳ Ｐゴシック" charset="-128"/>
              </a:defRPr>
            </a:lvl4pPr>
            <a:lvl5pPr marL="2057400" indent="-228600" defTabSz="912813" eaLnBrk="0" hangingPunct="0">
              <a:defRPr kumimoji="1">
                <a:solidFill>
                  <a:schemeClr val="tx1"/>
                </a:solidFill>
                <a:latin typeface="Arial" charset="0"/>
                <a:ea typeface="ＭＳ Ｐゴシック" charset="-128"/>
              </a:defRPr>
            </a:lvl5pPr>
            <a:lvl6pPr marL="2514600" indent="-228600" defTabSz="912813" eaLnBrk="0" fontAlgn="base" hangingPunct="0">
              <a:spcBef>
                <a:spcPct val="0"/>
              </a:spcBef>
              <a:spcAft>
                <a:spcPct val="0"/>
              </a:spcAft>
              <a:defRPr kumimoji="1">
                <a:solidFill>
                  <a:schemeClr val="tx1"/>
                </a:solidFill>
                <a:latin typeface="Arial" charset="0"/>
                <a:ea typeface="ＭＳ Ｐゴシック" charset="-128"/>
              </a:defRPr>
            </a:lvl6pPr>
            <a:lvl7pPr marL="2971800" indent="-228600" defTabSz="912813" eaLnBrk="0" fontAlgn="base" hangingPunct="0">
              <a:spcBef>
                <a:spcPct val="0"/>
              </a:spcBef>
              <a:spcAft>
                <a:spcPct val="0"/>
              </a:spcAft>
              <a:defRPr kumimoji="1">
                <a:solidFill>
                  <a:schemeClr val="tx1"/>
                </a:solidFill>
                <a:latin typeface="Arial" charset="0"/>
                <a:ea typeface="ＭＳ Ｐゴシック" charset="-128"/>
              </a:defRPr>
            </a:lvl7pPr>
            <a:lvl8pPr marL="3429000" indent="-228600" defTabSz="912813" eaLnBrk="0" fontAlgn="base" hangingPunct="0">
              <a:spcBef>
                <a:spcPct val="0"/>
              </a:spcBef>
              <a:spcAft>
                <a:spcPct val="0"/>
              </a:spcAft>
              <a:defRPr kumimoji="1">
                <a:solidFill>
                  <a:schemeClr val="tx1"/>
                </a:solidFill>
                <a:latin typeface="Arial" charset="0"/>
                <a:ea typeface="ＭＳ Ｐゴシック" charset="-128"/>
              </a:defRPr>
            </a:lvl8pPr>
            <a:lvl9pPr marL="3886200" indent="-228600" defTabSz="912813" eaLnBrk="0" fontAlgn="base" hangingPunct="0">
              <a:spcBef>
                <a:spcPct val="0"/>
              </a:spcBef>
              <a:spcAft>
                <a:spcPct val="0"/>
              </a:spcAft>
              <a:defRPr kumimoji="1">
                <a:solidFill>
                  <a:schemeClr val="tx1"/>
                </a:solidFill>
                <a:latin typeface="Arial" charset="0"/>
                <a:ea typeface="ＭＳ Ｐゴシック" charset="-128"/>
              </a:defRPr>
            </a:lvl9pPr>
          </a:lstStyle>
          <a:p>
            <a:pPr marL="0" marR="0" lvl="0" indent="0" algn="l" defTabSz="912813" rtl="0" eaLnBrk="1" fontAlgn="auto" latinLnBrk="0" hangingPunct="1">
              <a:lnSpc>
                <a:spcPts val="554"/>
              </a:lnSpc>
              <a:spcBef>
                <a:spcPct val="50000"/>
              </a:spcBef>
              <a:spcAft>
                <a:spcPts val="0"/>
              </a:spcAft>
              <a:buClrTx/>
              <a:buSzTx/>
              <a:buFontTx/>
              <a:buNone/>
              <a:tabLst/>
              <a:defRPr/>
            </a:pPr>
            <a:r>
              <a:rPr kumimoji="1" lang="ja-JP" altLang="en-US" sz="738" b="0" i="0" u="none" strike="noStrike" kern="1200" cap="none" spc="0" normalizeH="0" baseline="0" noProof="0" dirty="0">
                <a:ln>
                  <a:noFill/>
                </a:ln>
                <a:solidFill>
                  <a:srgbClr val="000000"/>
                </a:solidFill>
                <a:effectLst/>
                <a:uLnTx/>
                <a:uFillTx/>
                <a:latin typeface="Meiryo UI"/>
                <a:ea typeface="Meiryo UI"/>
                <a:cs typeface="+mn-cs"/>
              </a:rPr>
              <a:t>出典：国土交通省「海外空港の実態について」　　２００９年</a:t>
            </a:r>
            <a:r>
              <a:rPr kumimoji="1" lang="en-US" altLang="ja-JP" sz="738" b="0" i="0" u="none" strike="noStrike" kern="1200" cap="none" spc="0" normalizeH="0" baseline="0" noProof="0" dirty="0">
                <a:ln>
                  <a:noFill/>
                </a:ln>
                <a:solidFill>
                  <a:srgbClr val="000000"/>
                </a:solidFill>
                <a:effectLst/>
                <a:uLnTx/>
                <a:uFillTx/>
                <a:latin typeface="Meiryo UI"/>
                <a:ea typeface="Meiryo UI"/>
                <a:cs typeface="+mn-cs"/>
              </a:rPr>
              <a:t>3</a:t>
            </a:r>
            <a:r>
              <a:rPr kumimoji="1" lang="ja-JP" altLang="en-US" sz="738" b="0" i="0" u="none" strike="noStrike" kern="1200" cap="none" spc="0" normalizeH="0" baseline="0" noProof="0" dirty="0">
                <a:ln>
                  <a:noFill/>
                </a:ln>
                <a:solidFill>
                  <a:srgbClr val="000000"/>
                </a:solidFill>
                <a:effectLst/>
                <a:uLnTx/>
                <a:uFillTx/>
                <a:latin typeface="Meiryo UI"/>
                <a:ea typeface="Meiryo UI"/>
                <a:cs typeface="+mn-cs"/>
              </a:rPr>
              <a:t>月時点</a:t>
            </a:r>
          </a:p>
        </p:txBody>
      </p:sp>
      <p:grpSp>
        <p:nvGrpSpPr>
          <p:cNvPr id="49" name="グループ化 48"/>
          <p:cNvGrpSpPr/>
          <p:nvPr/>
        </p:nvGrpSpPr>
        <p:grpSpPr>
          <a:xfrm>
            <a:off x="642747" y="3272007"/>
            <a:ext cx="3303538" cy="1564358"/>
            <a:chOff x="1422400" y="820416"/>
            <a:chExt cx="6083300" cy="1821184"/>
          </a:xfrm>
        </p:grpSpPr>
        <p:graphicFrame>
          <p:nvGraphicFramePr>
            <p:cNvPr id="51" name="グラフ 50"/>
            <p:cNvGraphicFramePr/>
            <p:nvPr>
              <p:extLst/>
            </p:nvPr>
          </p:nvGraphicFramePr>
          <p:xfrm>
            <a:off x="1422400" y="1028700"/>
            <a:ext cx="6083300" cy="1612900"/>
          </p:xfrm>
          <a:graphic>
            <a:graphicData uri="http://schemas.openxmlformats.org/drawingml/2006/chart">
              <c:chart xmlns:c="http://schemas.openxmlformats.org/drawingml/2006/chart" xmlns:r="http://schemas.openxmlformats.org/officeDocument/2006/relationships" r:id="rId4"/>
            </a:graphicData>
          </a:graphic>
        </p:graphicFrame>
        <p:sp>
          <p:nvSpPr>
            <p:cNvPr id="52" name="テキスト ボックス 51"/>
            <p:cNvSpPr txBox="1"/>
            <p:nvPr/>
          </p:nvSpPr>
          <p:spPr>
            <a:xfrm>
              <a:off x="1675594" y="820416"/>
              <a:ext cx="1339900" cy="221989"/>
            </a:xfrm>
            <a:prstGeom prst="rect">
              <a:avLst/>
            </a:prstGeom>
            <a:noFill/>
          </p:spPr>
          <p:txBody>
            <a:bodyPr wrap="square" rtlCol="0">
              <a:spAutoFit/>
            </a:bodyPr>
            <a:lstStyle/>
            <a:p>
              <a:pPr marL="0" marR="0" lvl="0" indent="0" algn="l" defTabSz="957700" rtl="0" eaLnBrk="1" fontAlgn="auto" latinLnBrk="0" hangingPunct="1">
                <a:lnSpc>
                  <a:spcPct val="100000"/>
                </a:lnSpc>
                <a:spcBef>
                  <a:spcPts val="0"/>
                </a:spcBef>
                <a:spcAft>
                  <a:spcPts val="0"/>
                </a:spcAft>
                <a:buClrTx/>
                <a:buSzTx/>
                <a:buFontTx/>
                <a:buNone/>
                <a:tabLst/>
                <a:defRPr/>
              </a:pPr>
              <a:r>
                <a:rPr kumimoji="1" lang="ja-JP" altLang="en-US" sz="1050" b="0" i="0" u="none" strike="noStrike" kern="1200" cap="none" spc="0" normalizeH="0" baseline="0" noProof="0" dirty="0">
                  <a:ln>
                    <a:noFill/>
                  </a:ln>
                  <a:solidFill>
                    <a:prstClr val="black"/>
                  </a:solidFill>
                  <a:effectLst/>
                  <a:uLnTx/>
                  <a:uFillTx/>
                  <a:latin typeface="Meiryo UI"/>
                  <a:ea typeface="Meiryo UI"/>
                  <a:cs typeface="+mn-cs"/>
                </a:rPr>
                <a:t>便数／週</a:t>
              </a:r>
              <a:endParaRPr kumimoji="1" lang="en-US" altLang="ja-JP" sz="1050" b="0" i="0" u="none" strike="noStrike" kern="1200" cap="none" spc="0" normalizeH="0" baseline="0" noProof="0" dirty="0">
                <a:ln>
                  <a:noFill/>
                </a:ln>
                <a:solidFill>
                  <a:prstClr val="black"/>
                </a:solidFill>
                <a:effectLst/>
                <a:uLnTx/>
                <a:uFillTx/>
                <a:latin typeface="Meiryo UI"/>
                <a:ea typeface="Meiryo UI"/>
                <a:cs typeface="+mn-cs"/>
              </a:endParaRPr>
            </a:p>
          </p:txBody>
        </p:sp>
      </p:grpSp>
      <p:sp>
        <p:nvSpPr>
          <p:cNvPr id="64" name="Text Box 14"/>
          <p:cNvSpPr txBox="1">
            <a:spLocks noChangeArrowheads="1"/>
          </p:cNvSpPr>
          <p:nvPr/>
        </p:nvSpPr>
        <p:spPr bwMode="auto">
          <a:xfrm>
            <a:off x="876623" y="6530134"/>
            <a:ext cx="3126708"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2813" eaLnBrk="0" hangingPunct="0">
              <a:defRPr kumimoji="1">
                <a:solidFill>
                  <a:schemeClr val="tx1"/>
                </a:solidFill>
                <a:latin typeface="Arial" charset="0"/>
                <a:ea typeface="ＭＳ Ｐゴシック" charset="-128"/>
              </a:defRPr>
            </a:lvl1pPr>
            <a:lvl2pPr marL="742950" indent="-285750" defTabSz="912813" eaLnBrk="0" hangingPunct="0">
              <a:defRPr kumimoji="1">
                <a:solidFill>
                  <a:schemeClr val="tx1"/>
                </a:solidFill>
                <a:latin typeface="Arial" charset="0"/>
                <a:ea typeface="ＭＳ Ｐゴシック" charset="-128"/>
              </a:defRPr>
            </a:lvl2pPr>
            <a:lvl3pPr marL="1143000" indent="-228600" defTabSz="912813" eaLnBrk="0" hangingPunct="0">
              <a:defRPr kumimoji="1">
                <a:solidFill>
                  <a:schemeClr val="tx1"/>
                </a:solidFill>
                <a:latin typeface="Arial" charset="0"/>
                <a:ea typeface="ＭＳ Ｐゴシック" charset="-128"/>
              </a:defRPr>
            </a:lvl3pPr>
            <a:lvl4pPr marL="1600200" indent="-228600" defTabSz="912813" eaLnBrk="0" hangingPunct="0">
              <a:defRPr kumimoji="1">
                <a:solidFill>
                  <a:schemeClr val="tx1"/>
                </a:solidFill>
                <a:latin typeface="Arial" charset="0"/>
                <a:ea typeface="ＭＳ Ｐゴシック" charset="-128"/>
              </a:defRPr>
            </a:lvl4pPr>
            <a:lvl5pPr marL="2057400" indent="-228600" defTabSz="912813" eaLnBrk="0" hangingPunct="0">
              <a:defRPr kumimoji="1">
                <a:solidFill>
                  <a:schemeClr val="tx1"/>
                </a:solidFill>
                <a:latin typeface="Arial" charset="0"/>
                <a:ea typeface="ＭＳ Ｐゴシック" charset="-128"/>
              </a:defRPr>
            </a:lvl5pPr>
            <a:lvl6pPr marL="2514600" indent="-228600" defTabSz="912813" eaLnBrk="0" fontAlgn="base" hangingPunct="0">
              <a:spcBef>
                <a:spcPct val="0"/>
              </a:spcBef>
              <a:spcAft>
                <a:spcPct val="0"/>
              </a:spcAft>
              <a:defRPr kumimoji="1">
                <a:solidFill>
                  <a:schemeClr val="tx1"/>
                </a:solidFill>
                <a:latin typeface="Arial" charset="0"/>
                <a:ea typeface="ＭＳ Ｐゴシック" charset="-128"/>
              </a:defRPr>
            </a:lvl6pPr>
            <a:lvl7pPr marL="2971800" indent="-228600" defTabSz="912813" eaLnBrk="0" fontAlgn="base" hangingPunct="0">
              <a:spcBef>
                <a:spcPct val="0"/>
              </a:spcBef>
              <a:spcAft>
                <a:spcPct val="0"/>
              </a:spcAft>
              <a:defRPr kumimoji="1">
                <a:solidFill>
                  <a:schemeClr val="tx1"/>
                </a:solidFill>
                <a:latin typeface="Arial" charset="0"/>
                <a:ea typeface="ＭＳ Ｐゴシック" charset="-128"/>
              </a:defRPr>
            </a:lvl7pPr>
            <a:lvl8pPr marL="3429000" indent="-228600" defTabSz="912813" eaLnBrk="0" fontAlgn="base" hangingPunct="0">
              <a:spcBef>
                <a:spcPct val="0"/>
              </a:spcBef>
              <a:spcAft>
                <a:spcPct val="0"/>
              </a:spcAft>
              <a:defRPr kumimoji="1">
                <a:solidFill>
                  <a:schemeClr val="tx1"/>
                </a:solidFill>
                <a:latin typeface="Arial" charset="0"/>
                <a:ea typeface="ＭＳ Ｐゴシック" charset="-128"/>
              </a:defRPr>
            </a:lvl8pPr>
            <a:lvl9pPr marL="3886200" indent="-228600" defTabSz="912813" eaLnBrk="0" fontAlgn="base" hangingPunct="0">
              <a:spcBef>
                <a:spcPct val="0"/>
              </a:spcBef>
              <a:spcAft>
                <a:spcPct val="0"/>
              </a:spcAft>
              <a:defRPr kumimoji="1">
                <a:solidFill>
                  <a:schemeClr val="tx1"/>
                </a:solidFill>
                <a:latin typeface="Arial" charset="0"/>
                <a:ea typeface="ＭＳ Ｐゴシック" charset="-128"/>
              </a:defRPr>
            </a:lvl9pPr>
          </a:lstStyle>
          <a:p>
            <a:pPr lvl="0" eaLnBrk="1" hangingPunct="1">
              <a:lnSpc>
                <a:spcPts val="554"/>
              </a:lnSpc>
              <a:spcBef>
                <a:spcPct val="50000"/>
              </a:spcBef>
              <a:defRPr/>
            </a:pPr>
            <a:r>
              <a:rPr kumimoji="1" lang="ja-JP" altLang="en-US" sz="738" b="0" i="0" u="none" strike="noStrike" kern="1200" cap="none" spc="0" normalizeH="0" baseline="0" noProof="0" dirty="0">
                <a:ln>
                  <a:noFill/>
                </a:ln>
                <a:solidFill>
                  <a:srgbClr val="000000"/>
                </a:solidFill>
                <a:effectLst/>
                <a:uLnTx/>
                <a:uFillTx/>
                <a:latin typeface="Meiryo UI"/>
                <a:ea typeface="Meiryo UI"/>
                <a:cs typeface="+mn-cs"/>
              </a:rPr>
              <a:t>出典</a:t>
            </a:r>
            <a:r>
              <a:rPr lang="ja-JP" altLang="en-US" sz="738" dirty="0" smtClean="0">
                <a:solidFill>
                  <a:srgbClr val="000000"/>
                </a:solidFill>
                <a:latin typeface="Meiryo UI"/>
                <a:ea typeface="Meiryo UI"/>
              </a:rPr>
              <a:t>：第</a:t>
            </a:r>
            <a:r>
              <a:rPr lang="en-US" altLang="ja-JP" sz="738" dirty="0" smtClean="0">
                <a:solidFill>
                  <a:srgbClr val="000000"/>
                </a:solidFill>
                <a:latin typeface="Meiryo UI"/>
                <a:ea typeface="Meiryo UI"/>
              </a:rPr>
              <a:t>5</a:t>
            </a:r>
            <a:r>
              <a:rPr lang="ja-JP" altLang="en-US" sz="738" dirty="0" smtClean="0">
                <a:solidFill>
                  <a:srgbClr val="000000"/>
                </a:solidFill>
                <a:latin typeface="Meiryo UI"/>
                <a:ea typeface="Meiryo UI"/>
              </a:rPr>
              <a:t>回国土</a:t>
            </a:r>
            <a:r>
              <a:rPr lang="ja-JP" altLang="en-US" sz="738" dirty="0">
                <a:solidFill>
                  <a:srgbClr val="000000"/>
                </a:solidFill>
                <a:latin typeface="Meiryo UI"/>
                <a:ea typeface="Meiryo UI"/>
              </a:rPr>
              <a:t>交通省成長戦略</a:t>
            </a:r>
            <a:r>
              <a:rPr lang="ja-JP" altLang="en-US" sz="738" dirty="0" smtClean="0">
                <a:solidFill>
                  <a:srgbClr val="000000"/>
                </a:solidFill>
                <a:latin typeface="Meiryo UI"/>
                <a:ea typeface="Meiryo UI"/>
              </a:rPr>
              <a:t>会議</a:t>
            </a:r>
            <a:r>
              <a:rPr lang="ja-JP" altLang="en-US" sz="738" dirty="0">
                <a:solidFill>
                  <a:srgbClr val="000000"/>
                </a:solidFill>
                <a:latin typeface="Meiryo UI"/>
                <a:ea typeface="Meiryo UI"/>
              </a:rPr>
              <a:t>　</a:t>
            </a:r>
            <a:r>
              <a:rPr lang="en-US" altLang="ja-JP" sz="738" dirty="0" smtClean="0">
                <a:solidFill>
                  <a:srgbClr val="000000"/>
                </a:solidFill>
                <a:latin typeface="Meiryo UI"/>
                <a:ea typeface="Meiryo UI"/>
              </a:rPr>
              <a:t>2009</a:t>
            </a:r>
            <a:r>
              <a:rPr lang="ja-JP" altLang="en-US" sz="738" dirty="0" smtClean="0">
                <a:solidFill>
                  <a:srgbClr val="000000"/>
                </a:solidFill>
                <a:latin typeface="Meiryo UI"/>
                <a:ea typeface="Meiryo UI"/>
              </a:rPr>
              <a:t>年</a:t>
            </a:r>
            <a:r>
              <a:rPr lang="en-US" altLang="ja-JP" sz="738" dirty="0">
                <a:solidFill>
                  <a:srgbClr val="000000"/>
                </a:solidFill>
                <a:latin typeface="Meiryo UI"/>
                <a:ea typeface="Meiryo UI"/>
              </a:rPr>
              <a:t>12</a:t>
            </a:r>
            <a:r>
              <a:rPr lang="ja-JP" altLang="en-US" sz="738" dirty="0" smtClean="0">
                <a:solidFill>
                  <a:srgbClr val="000000"/>
                </a:solidFill>
                <a:latin typeface="Meiryo UI"/>
                <a:ea typeface="Meiryo UI"/>
              </a:rPr>
              <a:t>月</a:t>
            </a:r>
            <a:endParaRPr kumimoji="1" lang="ja-JP" altLang="en-US" sz="738" b="0" i="0" u="none" strike="noStrike" kern="1200" cap="none" spc="0" normalizeH="0" baseline="0" noProof="0" dirty="0">
              <a:ln>
                <a:noFill/>
              </a:ln>
              <a:solidFill>
                <a:srgbClr val="000000"/>
              </a:solidFill>
              <a:effectLst/>
              <a:uLnTx/>
              <a:uFillTx/>
              <a:latin typeface="Meiryo UI"/>
              <a:ea typeface="Meiryo UI"/>
              <a:cs typeface="+mn-cs"/>
            </a:endParaRPr>
          </a:p>
        </p:txBody>
      </p:sp>
    </p:spTree>
    <p:extLst>
      <p:ext uri="{BB962C8B-B14F-4D97-AF65-F5344CB8AC3E}">
        <p14:creationId xmlns:p14="http://schemas.microsoft.com/office/powerpoint/2010/main" val="40207008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線コネクタ 30"/>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テキスト ボックス 32"/>
          <p:cNvSpPr txBox="1"/>
          <p:nvPr/>
        </p:nvSpPr>
        <p:spPr>
          <a:xfrm>
            <a:off x="323896" y="725681"/>
            <a:ext cx="7069564"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■積極的な改革取組みにより、関西国際空港における課題</a:t>
            </a:r>
            <a:r>
              <a:rPr lang="ja-JP" altLang="en-US" b="1" dirty="0" smtClean="0">
                <a:latin typeface="Meiryo UI" panose="020B0604030504040204" pitchFamily="50" charset="-128"/>
                <a:ea typeface="Meiryo UI" panose="020B0604030504040204" pitchFamily="50" charset="-128"/>
              </a:rPr>
              <a:t>が大幅に改善</a:t>
            </a:r>
            <a:endParaRPr kumimoji="1" lang="en-US" altLang="ja-JP" b="1" dirty="0">
              <a:latin typeface="Meiryo UI" panose="020B0604030504040204" pitchFamily="50" charset="-128"/>
              <a:ea typeface="Meiryo UI" panose="020B0604030504040204" pitchFamily="50" charset="-128"/>
            </a:endParaRPr>
          </a:p>
        </p:txBody>
      </p:sp>
      <p:sp>
        <p:nvSpPr>
          <p:cNvPr id="25" name="角丸四角形 24"/>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２－</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インフラ戦略／関西国際空港</a:t>
            </a:r>
            <a:endParaRPr kumimoji="1" lang="ja-JP" altLang="en-US" b="1" dirty="0">
              <a:solidFill>
                <a:schemeClr val="tx1"/>
              </a:solidFill>
              <a:latin typeface="Meiryo UI" panose="020B0604030504040204" pitchFamily="50" charset="-128"/>
              <a:ea typeface="Meiryo UI" panose="020B0604030504040204" pitchFamily="50" charset="-128"/>
            </a:endParaRPr>
          </a:p>
        </p:txBody>
      </p:sp>
      <p:cxnSp>
        <p:nvCxnSpPr>
          <p:cNvPr id="24" name="直線コネクタ 23"/>
          <p:cNvCxnSpPr/>
          <p:nvPr/>
        </p:nvCxnSpPr>
        <p:spPr>
          <a:xfrm>
            <a:off x="280672" y="1119114"/>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グラフ 25"/>
          <p:cNvGraphicFramePr/>
          <p:nvPr>
            <p:extLst/>
          </p:nvPr>
        </p:nvGraphicFramePr>
        <p:xfrm>
          <a:off x="4954140" y="1574889"/>
          <a:ext cx="4090738" cy="2356136"/>
        </p:xfrm>
        <a:graphic>
          <a:graphicData uri="http://schemas.openxmlformats.org/drawingml/2006/chart">
            <c:chart xmlns:c="http://schemas.openxmlformats.org/drawingml/2006/chart" xmlns:r="http://schemas.openxmlformats.org/officeDocument/2006/relationships" r:id="rId3"/>
          </a:graphicData>
        </a:graphic>
      </p:graphicFrame>
      <p:sp>
        <p:nvSpPr>
          <p:cNvPr id="28" name="右矢印 27"/>
          <p:cNvSpPr/>
          <p:nvPr/>
        </p:nvSpPr>
        <p:spPr>
          <a:xfrm rot="785067">
            <a:off x="5628402" y="2278051"/>
            <a:ext cx="3276000" cy="192396"/>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ボックス 28"/>
          <p:cNvSpPr txBox="1"/>
          <p:nvPr/>
        </p:nvSpPr>
        <p:spPr>
          <a:xfrm>
            <a:off x="349654" y="1215257"/>
            <a:ext cx="4604486" cy="5724644"/>
          </a:xfrm>
          <a:prstGeom prst="rect">
            <a:avLst/>
          </a:prstGeom>
          <a:noFill/>
        </p:spPr>
        <p:txBody>
          <a:bodyPr wrap="square" rtlCol="0">
            <a:spAutoFit/>
          </a:bodyPr>
          <a:lstStyle/>
          <a:p>
            <a:r>
              <a:rPr kumimoji="1" lang="ja-JP" altLang="en-US" sz="14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１．負債の縮減</a:t>
            </a:r>
            <a:r>
              <a:rPr kumimoji="1" lang="ja-JP" altLang="en-US" sz="1400" b="1" dirty="0">
                <a:latin typeface="Meiryo UI" panose="020B0604030504040204" pitchFamily="50" charset="-128"/>
                <a:ea typeface="Meiryo UI" panose="020B0604030504040204" pitchFamily="50" charset="-128"/>
              </a:rPr>
              <a:t>　</a:t>
            </a:r>
            <a:r>
              <a:rPr lang="en-US" altLang="ja-JP" sz="1400" b="1" dirty="0">
                <a:latin typeface="Meiryo UI" panose="020B0604030504040204" pitchFamily="50" charset="-128"/>
                <a:ea typeface="Meiryo UI" panose="020B0604030504040204" pitchFamily="50" charset="-128"/>
              </a:rPr>
              <a:t>【</a:t>
            </a:r>
            <a:r>
              <a:rPr lang="ja-JP" altLang="en-US" sz="1400" b="1" dirty="0">
                <a:latin typeface="Meiryo UI" panose="020B0604030504040204" pitchFamily="50" charset="-128"/>
                <a:ea typeface="Meiryo UI" panose="020B0604030504040204" pitchFamily="50" charset="-128"/>
              </a:rPr>
              <a:t>図１</a:t>
            </a:r>
            <a:r>
              <a:rPr lang="en-US" altLang="ja-JP" sz="1400" b="1" dirty="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kumimoji="1" lang="ja-JP" altLang="en-US" sz="1400" dirty="0">
                <a:latin typeface="Meiryo UI" panose="020B0604030504040204" pitchFamily="50" charset="-128"/>
                <a:ea typeface="Meiryo UI" panose="020B0604030504040204" pitchFamily="50" charset="-128"/>
              </a:rPr>
              <a:t>有利子負債は</a:t>
            </a:r>
            <a:r>
              <a:rPr kumimoji="1" lang="en-US" altLang="ja-JP" sz="1400" dirty="0" smtClean="0">
                <a:latin typeface="Meiryo UI" panose="020B0604030504040204" pitchFamily="50" charset="-128"/>
                <a:ea typeface="Meiryo UI" panose="020B0604030504040204" pitchFamily="50" charset="-128"/>
              </a:rPr>
              <a:t>2003</a:t>
            </a:r>
            <a:r>
              <a:rPr kumimoji="1" lang="ja-JP" altLang="en-US" sz="1400" dirty="0" smtClean="0">
                <a:latin typeface="Meiryo UI" panose="020B0604030504040204" pitchFamily="50" charset="-128"/>
                <a:ea typeface="Meiryo UI" panose="020B0604030504040204" pitchFamily="50" charset="-128"/>
              </a:rPr>
              <a:t>年</a:t>
            </a:r>
            <a:r>
              <a:rPr kumimoji="1" lang="ja-JP" altLang="en-US" sz="1400" dirty="0">
                <a:latin typeface="Meiryo UI" panose="020B0604030504040204" pitchFamily="50" charset="-128"/>
                <a:ea typeface="Meiryo UI" panose="020B0604030504040204" pitchFamily="50" charset="-128"/>
              </a:rPr>
              <a:t>ピークの </a:t>
            </a:r>
            <a:r>
              <a:rPr kumimoji="1" lang="en-US" altLang="ja-JP" sz="1400" dirty="0">
                <a:latin typeface="Meiryo UI" panose="020B0604030504040204" pitchFamily="50" charset="-128"/>
                <a:ea typeface="Meiryo UI" panose="020B0604030504040204" pitchFamily="50" charset="-128"/>
              </a:rPr>
              <a:t>1</a:t>
            </a:r>
            <a:r>
              <a:rPr kumimoji="1" lang="ja-JP" altLang="en-US" sz="1400" dirty="0">
                <a:latin typeface="Meiryo UI" panose="020B0604030504040204" pitchFamily="50" charset="-128"/>
                <a:ea typeface="Meiryo UI" panose="020B0604030504040204" pitchFamily="50" charset="-128"/>
              </a:rPr>
              <a:t>兆</a:t>
            </a:r>
            <a:r>
              <a:rPr kumimoji="1" lang="en-US" altLang="ja-JP" sz="1400" dirty="0" smtClean="0">
                <a:latin typeface="Meiryo UI" panose="020B0604030504040204" pitchFamily="50" charset="-128"/>
                <a:ea typeface="Meiryo UI" panose="020B0604030504040204" pitchFamily="50" charset="-128"/>
              </a:rPr>
              <a:t>2494</a:t>
            </a:r>
            <a:r>
              <a:rPr kumimoji="1" lang="ja-JP" altLang="en-US" sz="1400" dirty="0" smtClean="0">
                <a:latin typeface="Meiryo UI" panose="020B0604030504040204" pitchFamily="50" charset="-128"/>
                <a:ea typeface="Meiryo UI" panose="020B0604030504040204" pitchFamily="50" charset="-128"/>
              </a:rPr>
              <a:t>億</a:t>
            </a:r>
            <a:r>
              <a:rPr kumimoji="1" lang="ja-JP" altLang="en-US" sz="1400" dirty="0">
                <a:latin typeface="Meiryo UI" panose="020B0604030504040204" pitchFamily="50" charset="-128"/>
                <a:ea typeface="Meiryo UI" panose="020B0604030504040204" pitchFamily="50" charset="-128"/>
              </a:rPr>
              <a:t>円から、</a:t>
            </a:r>
            <a:r>
              <a:rPr kumimoji="1" lang="en-US" altLang="ja-JP" sz="1400" dirty="0">
                <a:latin typeface="Meiryo UI" panose="020B0604030504040204" pitchFamily="50" charset="-128"/>
                <a:ea typeface="Meiryo UI" panose="020B0604030504040204" pitchFamily="50" charset="-128"/>
              </a:rPr>
              <a:t>2017</a:t>
            </a:r>
            <a:r>
              <a:rPr kumimoji="1" lang="ja-JP" altLang="en-US" sz="1400" dirty="0">
                <a:latin typeface="Meiryo UI" panose="020B0604030504040204" pitchFamily="50" charset="-128"/>
                <a:ea typeface="Meiryo UI" panose="020B0604030504040204" pitchFamily="50" charset="-128"/>
              </a:rPr>
              <a:t>年の</a:t>
            </a:r>
            <a:r>
              <a:rPr lang="ja-JP" altLang="en-US" sz="1400" b="1" u="sng" dirty="0">
                <a:latin typeface="Meiryo UI" panose="020B0604030504040204" pitchFamily="50" charset="-128"/>
                <a:ea typeface="Meiryo UI" panose="020B0604030504040204" pitchFamily="50" charset="-128"/>
              </a:rPr>
              <a:t>　</a:t>
            </a:r>
            <a:r>
              <a:rPr lang="en-US" altLang="ja-JP" sz="1400" b="1" u="sng" dirty="0">
                <a:latin typeface="Meiryo UI" panose="020B0604030504040204" pitchFamily="50" charset="-128"/>
                <a:ea typeface="Meiryo UI" panose="020B0604030504040204" pitchFamily="50" charset="-128"/>
              </a:rPr>
              <a:t>6,738</a:t>
            </a:r>
            <a:r>
              <a:rPr lang="ja-JP" altLang="en-US" sz="1400" b="1" u="sng" dirty="0">
                <a:latin typeface="Meiryo UI" panose="020B0604030504040204" pitchFamily="50" charset="-128"/>
                <a:ea typeface="Meiryo UI" panose="020B0604030504040204" pitchFamily="50" charset="-128"/>
              </a:rPr>
              <a:t>億円</a:t>
            </a:r>
            <a:r>
              <a:rPr lang="en-US" altLang="ja-JP" sz="1400" b="1" u="sng" dirty="0">
                <a:latin typeface="Meiryo UI" panose="020B0604030504040204" pitchFamily="50" charset="-128"/>
                <a:ea typeface="Meiryo UI" panose="020B0604030504040204" pitchFamily="50" charset="-128"/>
              </a:rPr>
              <a:t> </a:t>
            </a:r>
            <a:r>
              <a:rPr lang="ja-JP" altLang="en-US" sz="1400" b="1" u="sng" dirty="0">
                <a:latin typeface="Meiryo UI" panose="020B0604030504040204" pitchFamily="50" charset="-128"/>
                <a:ea typeface="Meiryo UI" panose="020B0604030504040204" pitchFamily="50" charset="-128"/>
              </a:rPr>
              <a:t>へ</a:t>
            </a:r>
            <a:r>
              <a:rPr kumimoji="1" lang="ja-JP" altLang="en-US" sz="1400" b="1" u="sng" dirty="0">
                <a:latin typeface="Meiryo UI" panose="020B0604030504040204" pitchFamily="50" charset="-128"/>
                <a:ea typeface="Meiryo UI" panose="020B0604030504040204" pitchFamily="50" charset="-128"/>
              </a:rPr>
              <a:t>大幅縮減（ほぼ半減）</a:t>
            </a:r>
            <a:endParaRPr kumimoji="1" lang="en-US" altLang="ja-JP" sz="1400" dirty="0">
              <a:latin typeface="Meiryo UI" panose="020B0604030504040204" pitchFamily="50" charset="-128"/>
              <a:ea typeface="Meiryo UI" panose="020B0604030504040204" pitchFamily="50" charset="-128"/>
            </a:endParaRPr>
          </a:p>
          <a:p>
            <a:endParaRPr lang="en-US" altLang="ja-JP" sz="1100" dirty="0">
              <a:latin typeface="Meiryo UI" panose="020B0604030504040204" pitchFamily="50" charset="-128"/>
              <a:ea typeface="Meiryo UI" panose="020B0604030504040204" pitchFamily="50" charset="-128"/>
            </a:endParaRPr>
          </a:p>
          <a:p>
            <a:r>
              <a:rPr lang="ja-JP" altLang="en-US" sz="14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２．</a:t>
            </a:r>
            <a:r>
              <a:rPr lang="ja-JP" altLang="en-US" sz="14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旅客数の</a:t>
            </a:r>
            <a:r>
              <a:rPr lang="ja-JP" altLang="en-US" sz="14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増加</a:t>
            </a:r>
            <a:r>
              <a:rPr lang="ja-JP" altLang="en-US" sz="1400" b="1" dirty="0">
                <a:latin typeface="Meiryo UI" panose="020B0604030504040204" pitchFamily="50" charset="-128"/>
                <a:ea typeface="Meiryo UI" panose="020B0604030504040204" pitchFamily="50" charset="-128"/>
              </a:rPr>
              <a:t>　</a:t>
            </a:r>
            <a:r>
              <a:rPr lang="en-US" altLang="ja-JP" sz="1400" b="1" dirty="0">
                <a:latin typeface="Meiryo UI" panose="020B0604030504040204" pitchFamily="50" charset="-128"/>
                <a:ea typeface="Meiryo UI" panose="020B0604030504040204" pitchFamily="50" charset="-128"/>
              </a:rPr>
              <a:t>【</a:t>
            </a:r>
            <a:r>
              <a:rPr lang="ja-JP" altLang="en-US" sz="1400" b="1" dirty="0">
                <a:latin typeface="Meiryo UI" panose="020B0604030504040204" pitchFamily="50" charset="-128"/>
                <a:ea typeface="Meiryo UI" panose="020B0604030504040204" pitchFamily="50" charset="-128"/>
              </a:rPr>
              <a:t>図</a:t>
            </a:r>
            <a:r>
              <a:rPr lang="ja-JP" altLang="en-US" sz="1400" b="1" dirty="0" smtClean="0">
                <a:latin typeface="Meiryo UI" panose="020B0604030504040204" pitchFamily="50" charset="-128"/>
                <a:ea typeface="Meiryo UI" panose="020B0604030504040204" pitchFamily="50" charset="-128"/>
              </a:rPr>
              <a:t>２</a:t>
            </a:r>
            <a:r>
              <a:rPr lang="en-US" altLang="ja-JP" sz="1400" b="1" dirty="0" smtClean="0">
                <a:latin typeface="Meiryo UI" panose="020B0604030504040204" pitchFamily="50" charset="-128"/>
                <a:ea typeface="Meiryo UI" panose="020B0604030504040204" pitchFamily="50" charset="-128"/>
              </a:rPr>
              <a:t>】</a:t>
            </a:r>
            <a:endParaRPr lang="en-US" altLang="ja-JP" sz="1400" b="1"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lang="ja-JP" altLang="en-US" sz="1400" dirty="0">
                <a:latin typeface="Meiryo UI" panose="020B0604030504040204" pitchFamily="50" charset="-128"/>
                <a:ea typeface="Meiryo UI" panose="020B0604030504040204" pitchFamily="50" charset="-128"/>
              </a:rPr>
              <a:t>航空</a:t>
            </a:r>
            <a:r>
              <a:rPr lang="ja-JP" altLang="en-US" sz="1400" dirty="0" smtClean="0">
                <a:latin typeface="Meiryo UI" panose="020B0604030504040204" pitchFamily="50" charset="-128"/>
                <a:ea typeface="Meiryo UI" panose="020B0604030504040204" pitchFamily="50" charset="-128"/>
              </a:rPr>
              <a:t>旅客数は</a:t>
            </a:r>
            <a:r>
              <a:rPr lang="en-US" altLang="ja-JP" sz="1400" dirty="0" smtClean="0">
                <a:latin typeface="Meiryo UI" panose="020B0604030504040204" pitchFamily="50" charset="-128"/>
                <a:ea typeface="Meiryo UI" panose="020B0604030504040204" pitchFamily="50" charset="-128"/>
              </a:rPr>
              <a:t>2017</a:t>
            </a:r>
            <a:r>
              <a:rPr lang="ja-JP" altLang="en-US" sz="1400" dirty="0" smtClean="0">
                <a:latin typeface="Meiryo UI" panose="020B0604030504040204" pitchFamily="50" charset="-128"/>
                <a:ea typeface="Meiryo UI" panose="020B0604030504040204" pitchFamily="50" charset="-128"/>
              </a:rPr>
              <a:t>年に過去</a:t>
            </a:r>
            <a:r>
              <a:rPr lang="ja-JP" altLang="en-US" sz="1400" dirty="0">
                <a:latin typeface="Meiryo UI" panose="020B0604030504040204" pitchFamily="50" charset="-128"/>
                <a:ea typeface="Meiryo UI" panose="020B0604030504040204" pitchFamily="50" charset="-128"/>
              </a:rPr>
              <a:t>最高を記録し、</a:t>
            </a:r>
            <a:r>
              <a:rPr lang="en-US" altLang="ja-JP" sz="1400" b="1" u="sng" dirty="0">
                <a:latin typeface="Meiryo UI" panose="020B0604030504040204" pitchFamily="50" charset="-128"/>
                <a:ea typeface="Meiryo UI" panose="020B0604030504040204" pitchFamily="50" charset="-128"/>
              </a:rPr>
              <a:t>2009</a:t>
            </a:r>
            <a:r>
              <a:rPr lang="ja-JP" altLang="en-US" sz="1400" b="1" u="sng" dirty="0">
                <a:latin typeface="Meiryo UI" panose="020B0604030504040204" pitchFamily="50" charset="-128"/>
                <a:ea typeface="Meiryo UI" panose="020B0604030504040204" pitchFamily="50" charset="-128"/>
              </a:rPr>
              <a:t>年比</a:t>
            </a:r>
            <a:r>
              <a:rPr lang="ja-JP" altLang="en-US" sz="1400" b="1" u="sng" dirty="0" smtClean="0">
                <a:latin typeface="Meiryo UI" panose="020B0604030504040204" pitchFamily="50" charset="-128"/>
                <a:ea typeface="Meiryo UI" panose="020B0604030504040204" pitchFamily="50" charset="-128"/>
              </a:rPr>
              <a:t>で</a:t>
            </a:r>
            <a:r>
              <a:rPr lang="en-US" altLang="ja-JP" sz="1400" b="1" u="sng" dirty="0" smtClean="0">
                <a:latin typeface="Meiryo UI" panose="020B0604030504040204" pitchFamily="50" charset="-128"/>
                <a:ea typeface="Meiryo UI" panose="020B0604030504040204" pitchFamily="50" charset="-128"/>
              </a:rPr>
              <a:t>2.1</a:t>
            </a:r>
            <a:r>
              <a:rPr lang="ja-JP" altLang="en-US" sz="1400" b="1" u="sng" dirty="0" smtClean="0">
                <a:latin typeface="Meiryo UI" panose="020B0604030504040204" pitchFamily="50" charset="-128"/>
                <a:ea typeface="Meiryo UI" panose="020B0604030504040204" pitchFamily="50" charset="-128"/>
              </a:rPr>
              <a:t>倍</a:t>
            </a:r>
            <a:r>
              <a:rPr lang="ja-JP" altLang="en-US" sz="1400" dirty="0" smtClean="0">
                <a:latin typeface="Meiryo UI" panose="020B0604030504040204" pitchFamily="50" charset="-128"/>
                <a:ea typeface="Meiryo UI" panose="020B0604030504040204" pitchFamily="50" charset="-128"/>
              </a:rPr>
              <a:t>となり、その伸び</a:t>
            </a:r>
            <a:r>
              <a:rPr lang="ja-JP" altLang="en-US" sz="1400" dirty="0">
                <a:latin typeface="Meiryo UI" panose="020B0604030504040204" pitchFamily="50" charset="-128"/>
                <a:ea typeface="Meiryo UI" panose="020B0604030504040204" pitchFamily="50" charset="-128"/>
              </a:rPr>
              <a:t>は著しく、</a:t>
            </a:r>
            <a:r>
              <a:rPr lang="en-US" altLang="ja-JP" sz="1400" dirty="0">
                <a:latin typeface="Meiryo UI" panose="020B0604030504040204" pitchFamily="50" charset="-128"/>
                <a:ea typeface="Meiryo UI" panose="020B0604030504040204" pitchFamily="50" charset="-128"/>
              </a:rPr>
              <a:t>2017</a:t>
            </a:r>
            <a:r>
              <a:rPr lang="ja-JP" altLang="en-US" sz="1400" dirty="0">
                <a:latin typeface="Meiryo UI" panose="020B0604030504040204" pitchFamily="50" charset="-128"/>
                <a:ea typeface="Meiryo UI" panose="020B0604030504040204" pitchFamily="50" charset="-128"/>
              </a:rPr>
              <a:t>年は大阪府人口の</a:t>
            </a:r>
            <a:r>
              <a:rPr lang="en-US" altLang="ja-JP" sz="1400" dirty="0">
                <a:latin typeface="Meiryo UI" panose="020B0604030504040204" pitchFamily="50" charset="-128"/>
                <a:ea typeface="Meiryo UI" panose="020B0604030504040204" pitchFamily="50" charset="-128"/>
              </a:rPr>
              <a:t>3.3</a:t>
            </a:r>
            <a:r>
              <a:rPr lang="ja-JP" altLang="en-US" sz="1400" dirty="0">
                <a:latin typeface="Meiryo UI" panose="020B0604030504040204" pitchFamily="50" charset="-128"/>
                <a:ea typeface="Meiryo UI" panose="020B0604030504040204" pitchFamily="50" charset="-128"/>
              </a:rPr>
              <a:t>倍に及ぶ</a:t>
            </a:r>
            <a:r>
              <a:rPr lang="en-US" altLang="ja-JP" sz="1400" b="1" u="sng" dirty="0">
                <a:latin typeface="Meiryo UI" panose="020B0604030504040204" pitchFamily="50" charset="-128"/>
                <a:ea typeface="Meiryo UI" panose="020B0604030504040204" pitchFamily="50" charset="-128"/>
              </a:rPr>
              <a:t>2,880</a:t>
            </a:r>
            <a:r>
              <a:rPr lang="ja-JP" altLang="en-US" sz="1400" b="1" u="sng" dirty="0">
                <a:latin typeface="Meiryo UI" panose="020B0604030504040204" pitchFamily="50" charset="-128"/>
                <a:ea typeface="Meiryo UI" panose="020B0604030504040204" pitchFamily="50" charset="-128"/>
              </a:rPr>
              <a:t>万人が訪問</a:t>
            </a:r>
            <a:r>
              <a:rPr lang="ja-JP" altLang="en-US" sz="1400" dirty="0">
                <a:latin typeface="Meiryo UI" panose="020B0604030504040204" pitchFamily="50" charset="-128"/>
                <a:ea typeface="Meiryo UI" panose="020B0604030504040204" pitchFamily="50" charset="-128"/>
              </a:rPr>
              <a:t>。</a:t>
            </a:r>
            <a:endParaRPr lang="en-US" altLang="ja-JP" sz="1400" dirty="0">
              <a:latin typeface="Meiryo UI" panose="020B0604030504040204" pitchFamily="50" charset="-128"/>
              <a:ea typeface="Meiryo UI" panose="020B0604030504040204" pitchFamily="50" charset="-128"/>
            </a:endParaRPr>
          </a:p>
          <a:p>
            <a:endParaRPr lang="en-US" altLang="ja-JP" sz="11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r>
              <a:rPr lang="ja-JP" altLang="en-US" sz="1400" b="1" u="sng"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３</a:t>
            </a:r>
            <a:r>
              <a:rPr lang="ja-JP" altLang="en-US" sz="14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．国際空港としての評価</a:t>
            </a:r>
            <a:endParaRPr lang="en-US" altLang="ja-JP" sz="14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endParaRPr lang="en-US" altLang="ja-JP" sz="400" b="1" dirty="0" smtClean="0">
              <a:latin typeface="Meiryo UI" panose="020B0604030504040204" pitchFamily="50" charset="-128"/>
              <a:ea typeface="Meiryo UI" panose="020B0604030504040204" pitchFamily="50" charset="-128"/>
            </a:endParaRPr>
          </a:p>
          <a:p>
            <a:r>
              <a:rPr lang="ja-JP" altLang="en-US" sz="1100" b="1" dirty="0">
                <a:latin typeface="Meiryo UI" panose="020B0604030504040204" pitchFamily="50" charset="-128"/>
                <a:ea typeface="Meiryo UI" panose="020B0604030504040204" pitchFamily="50" charset="-128"/>
              </a:rPr>
              <a:t>　　　＜ワールド・エアポート・アワード</a:t>
            </a:r>
            <a:r>
              <a:rPr lang="en-US" altLang="ja-JP" sz="1100" b="1" dirty="0">
                <a:latin typeface="Meiryo UI" panose="020B0604030504040204" pitchFamily="50" charset="-128"/>
                <a:ea typeface="Meiryo UI" panose="020B0604030504040204" pitchFamily="50" charset="-128"/>
              </a:rPr>
              <a:t>2018*</a:t>
            </a:r>
            <a:r>
              <a:rPr lang="ja-JP" altLang="en-US" sz="1100" b="1" dirty="0" smtClean="0">
                <a:latin typeface="Meiryo UI" panose="020B0604030504040204" pitchFamily="50" charset="-128"/>
                <a:ea typeface="Meiryo UI" panose="020B0604030504040204" pitchFamily="50" charset="-128"/>
              </a:rPr>
              <a:t>の受賞</a:t>
            </a:r>
            <a:r>
              <a:rPr lang="ja-JP" altLang="en-US" sz="1100" b="1" dirty="0">
                <a:latin typeface="Meiryo UI" panose="020B0604030504040204" pitchFamily="50" charset="-128"/>
                <a:ea typeface="Meiryo UI" panose="020B0604030504040204" pitchFamily="50" charset="-128"/>
              </a:rPr>
              <a:t>実績＞</a:t>
            </a:r>
            <a:endParaRPr lang="en-US" altLang="ja-JP" sz="1100" b="1" dirty="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a:p>
            <a:endParaRPr lang="en-US" altLang="ja-JP" sz="1050" dirty="0" smtClean="0">
              <a:latin typeface="Meiryo UI" panose="020B0604030504040204" pitchFamily="50" charset="-128"/>
              <a:ea typeface="Meiryo UI" panose="020B0604030504040204" pitchFamily="50" charset="-128"/>
            </a:endParaRPr>
          </a:p>
          <a:p>
            <a:endParaRPr lang="en-US" altLang="ja-JP" sz="1050" dirty="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a:p>
            <a:endParaRPr lang="en-US" altLang="ja-JP" sz="1400" dirty="0" smtClean="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a:p>
            <a:r>
              <a:rPr lang="ja-JP" altLang="en-US" sz="14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４．アクセス改善の兆し</a:t>
            </a:r>
            <a:endParaRPr lang="en-US" altLang="ja-JP" sz="1400" b="1" u="sng"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b="1" dirty="0">
                <a:latin typeface="Meiryo UI" panose="020B0604030504040204" pitchFamily="50" charset="-128"/>
                <a:ea typeface="Meiryo UI" panose="020B0604030504040204" pitchFamily="50" charset="-128"/>
              </a:rPr>
              <a:t>①北梅田駅（うめきた新駅）の効果・・・　</a:t>
            </a:r>
            <a:r>
              <a:rPr lang="en-US" altLang="ja-JP" sz="1300" dirty="0">
                <a:latin typeface="Meiryo UI" panose="020B0604030504040204" pitchFamily="50" charset="-128"/>
                <a:ea typeface="Meiryo UI" panose="020B0604030504040204" pitchFamily="50" charset="-128"/>
              </a:rPr>
              <a:t>2023</a:t>
            </a:r>
            <a:r>
              <a:rPr lang="ja-JP" altLang="en-US" sz="1300" dirty="0">
                <a:latin typeface="Meiryo UI" panose="020B0604030504040204" pitchFamily="50" charset="-128"/>
                <a:ea typeface="Meiryo UI" panose="020B0604030504040204" pitchFamily="50" charset="-128"/>
              </a:rPr>
              <a:t>年開業予定</a:t>
            </a:r>
            <a:endParaRPr lang="en-US" altLang="ja-JP" sz="1300" dirty="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　梅田</a:t>
            </a:r>
            <a:r>
              <a:rPr lang="ja-JP" altLang="en-US" sz="1300" dirty="0" smtClean="0">
                <a:latin typeface="Meiryo UI" panose="020B0604030504040204" pitchFamily="50" charset="-128"/>
                <a:ea typeface="Meiryo UI" panose="020B0604030504040204" pitchFamily="50" charset="-128"/>
              </a:rPr>
              <a:t>から</a:t>
            </a:r>
            <a:r>
              <a:rPr lang="en-US" altLang="ja-JP" sz="1300" dirty="0" smtClean="0">
                <a:latin typeface="Meiryo UI" panose="020B0604030504040204" pitchFamily="50" charset="-128"/>
                <a:ea typeface="Meiryo UI" panose="020B0604030504040204" pitchFamily="50" charset="-128"/>
              </a:rPr>
              <a:t>64</a:t>
            </a:r>
            <a:r>
              <a:rPr lang="ja-JP" altLang="en-US" sz="1300" dirty="0" smtClean="0">
                <a:latin typeface="Meiryo UI" panose="020B0604030504040204" pitchFamily="50" charset="-128"/>
                <a:ea typeface="Meiryo UI" panose="020B0604030504040204" pitchFamily="50" charset="-128"/>
              </a:rPr>
              <a:t>分</a:t>
            </a:r>
            <a:r>
              <a:rPr lang="ja-JP" altLang="en-US" sz="1300" dirty="0">
                <a:latin typeface="Meiryo UI" panose="020B0604030504040204" pitchFamily="50" charset="-128"/>
                <a:ea typeface="Meiryo UI" panose="020B0604030504040204" pitchFamily="50" charset="-128"/>
              </a:rPr>
              <a:t>だったアクセスが</a:t>
            </a:r>
            <a:r>
              <a:rPr lang="ja-JP" altLang="en-US" sz="1300" dirty="0" smtClean="0">
                <a:latin typeface="Meiryo UI" panose="020B0604030504040204" pitchFamily="50" charset="-128"/>
                <a:ea typeface="Meiryo UI" panose="020B0604030504040204" pitchFamily="50" charset="-128"/>
              </a:rPr>
              <a:t>、</a:t>
            </a:r>
            <a:r>
              <a:rPr lang="en-US" altLang="ja-JP" sz="1300" dirty="0" smtClean="0">
                <a:latin typeface="Meiryo UI" panose="020B0604030504040204" pitchFamily="50" charset="-128"/>
                <a:ea typeface="Meiryo UI" panose="020B0604030504040204" pitchFamily="50" charset="-128"/>
              </a:rPr>
              <a:t>48</a:t>
            </a:r>
            <a:r>
              <a:rPr lang="ja-JP" altLang="en-US" sz="1300" dirty="0" smtClean="0">
                <a:latin typeface="Meiryo UI" panose="020B0604030504040204" pitchFamily="50" charset="-128"/>
                <a:ea typeface="Meiryo UI" panose="020B0604030504040204" pitchFamily="50" charset="-128"/>
              </a:rPr>
              <a:t>分</a:t>
            </a:r>
            <a:r>
              <a:rPr lang="ja-JP" altLang="en-US" sz="1300" dirty="0">
                <a:latin typeface="Meiryo UI" panose="020B0604030504040204" pitchFamily="50" charset="-128"/>
                <a:ea typeface="Meiryo UI" panose="020B0604030504040204" pitchFamily="50" charset="-128"/>
              </a:rPr>
              <a:t>に短縮</a:t>
            </a:r>
            <a:endParaRPr lang="en-US" altLang="ja-JP" sz="1300" dirty="0">
              <a:latin typeface="Meiryo UI" panose="020B0604030504040204" pitchFamily="50" charset="-128"/>
              <a:ea typeface="Meiryo UI" panose="020B0604030504040204" pitchFamily="50" charset="-128"/>
            </a:endParaRPr>
          </a:p>
          <a:p>
            <a:endParaRPr lang="en-US" altLang="ja-JP" sz="800" dirty="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b="1" dirty="0">
                <a:latin typeface="Meiryo UI" panose="020B0604030504040204" pitchFamily="50" charset="-128"/>
                <a:ea typeface="Meiryo UI" panose="020B0604030504040204" pitchFamily="50" charset="-128"/>
              </a:rPr>
              <a:t>②なにわ</a:t>
            </a:r>
            <a:r>
              <a:rPr lang="ja-JP" altLang="en-US" sz="1300" b="1" dirty="0" smtClean="0">
                <a:latin typeface="Meiryo UI" panose="020B0604030504040204" pitchFamily="50" charset="-128"/>
                <a:ea typeface="Meiryo UI" panose="020B0604030504040204" pitchFamily="50" charset="-128"/>
              </a:rPr>
              <a:t>筋線の</a:t>
            </a:r>
            <a:r>
              <a:rPr lang="ja-JP" altLang="en-US" sz="1300" b="1" dirty="0">
                <a:latin typeface="Meiryo UI" panose="020B0604030504040204" pitchFamily="50" charset="-128"/>
                <a:ea typeface="Meiryo UI" panose="020B0604030504040204" pitchFamily="50" charset="-128"/>
              </a:rPr>
              <a:t>効果</a:t>
            </a:r>
            <a:r>
              <a:rPr lang="ja-JP" altLang="en-US" sz="1300" dirty="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2030</a:t>
            </a:r>
            <a:r>
              <a:rPr lang="ja-JP" altLang="en-US" sz="1300" dirty="0" smtClean="0">
                <a:latin typeface="Meiryo UI" panose="020B0604030504040204" pitchFamily="50" charset="-128"/>
                <a:ea typeface="Meiryo UI" panose="020B0604030504040204" pitchFamily="50" charset="-128"/>
              </a:rPr>
              <a:t>年度末開業目標</a:t>
            </a:r>
            <a:endParaRPr lang="en-US" altLang="ja-JP" sz="1300" dirty="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　</a:t>
            </a:r>
            <a:r>
              <a:rPr lang="ja-JP" altLang="en-US" sz="1300" dirty="0" smtClean="0">
                <a:latin typeface="Meiryo UI" panose="020B0604030504040204" pitchFamily="50" charset="-128"/>
                <a:ea typeface="Meiryo UI" panose="020B0604030504040204" pitchFamily="50" charset="-128"/>
              </a:rPr>
              <a:t>梅田から関空まで最速</a:t>
            </a:r>
            <a:r>
              <a:rPr lang="en-US" altLang="ja-JP" sz="1300" dirty="0">
                <a:latin typeface="Meiryo UI" panose="020B0604030504040204" pitchFamily="50" charset="-128"/>
                <a:ea typeface="Meiryo UI" panose="020B0604030504040204" pitchFamily="50" charset="-128"/>
              </a:rPr>
              <a:t>38</a:t>
            </a:r>
            <a:r>
              <a:rPr lang="ja-JP" altLang="en-US" sz="1300" dirty="0">
                <a:latin typeface="Meiryo UI" panose="020B0604030504040204" pitchFamily="50" charset="-128"/>
                <a:ea typeface="Meiryo UI" panose="020B0604030504040204" pitchFamily="50" charset="-128"/>
              </a:rPr>
              <a:t>分に短縮（最大</a:t>
            </a:r>
            <a:r>
              <a:rPr lang="en-US" altLang="ja-JP" sz="1300" dirty="0" smtClean="0">
                <a:latin typeface="Meiryo UI" panose="020B0604030504040204" pitchFamily="50" charset="-128"/>
                <a:ea typeface="Meiryo UI" panose="020B0604030504040204" pitchFamily="50" charset="-128"/>
              </a:rPr>
              <a:t>26</a:t>
            </a:r>
            <a:r>
              <a:rPr lang="ja-JP" altLang="en-US" sz="1300" dirty="0" smtClean="0">
                <a:latin typeface="Meiryo UI" panose="020B0604030504040204" pitchFamily="50" charset="-128"/>
                <a:ea typeface="Meiryo UI" panose="020B0604030504040204" pitchFamily="50" charset="-128"/>
              </a:rPr>
              <a:t>分</a:t>
            </a:r>
            <a:r>
              <a:rPr lang="ja-JP" altLang="en-US" sz="1300" dirty="0">
                <a:latin typeface="Meiryo UI" panose="020B0604030504040204" pitchFamily="50" charset="-128"/>
                <a:ea typeface="Meiryo UI" panose="020B0604030504040204" pitchFamily="50" charset="-128"/>
              </a:rPr>
              <a:t>の短縮）</a:t>
            </a:r>
            <a:endParaRPr lang="en-US" altLang="ja-JP" sz="1300" dirty="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　そのほか、過密状態の御堂筋線の緩和効果も期待</a:t>
            </a:r>
            <a:endParaRPr lang="en-US" altLang="ja-JP" sz="1300" dirty="0">
              <a:latin typeface="Meiryo UI" panose="020B0604030504040204" pitchFamily="50" charset="-128"/>
              <a:ea typeface="Meiryo UI" panose="020B0604030504040204" pitchFamily="50" charset="-128"/>
            </a:endParaRPr>
          </a:p>
        </p:txBody>
      </p:sp>
      <p:sp>
        <p:nvSpPr>
          <p:cNvPr id="30" name="テキスト ボックス 29"/>
          <p:cNvSpPr txBox="1"/>
          <p:nvPr/>
        </p:nvSpPr>
        <p:spPr>
          <a:xfrm>
            <a:off x="5472667" y="1210397"/>
            <a:ext cx="3044423" cy="276999"/>
          </a:xfrm>
          <a:prstGeom prst="rect">
            <a:avLst/>
          </a:prstGeom>
          <a:noFill/>
        </p:spPr>
        <p:txBody>
          <a:bodyPr wrap="none" rtlCol="0">
            <a:spAutoFit/>
          </a:bodyPr>
          <a:lstStyle/>
          <a:p>
            <a:r>
              <a:rPr kumimoji="1" lang="en-US" altLang="ja-JP" sz="1200" b="1" dirty="0">
                <a:latin typeface="Meiryo UI" panose="020B0604030504040204" pitchFamily="50" charset="-128"/>
                <a:ea typeface="Meiryo UI" panose="020B0604030504040204" pitchFamily="50" charset="-128"/>
              </a:rPr>
              <a:t>【</a:t>
            </a:r>
            <a:r>
              <a:rPr kumimoji="1" lang="ja-JP" altLang="en-US" sz="1200" b="1" dirty="0">
                <a:latin typeface="Meiryo UI" panose="020B0604030504040204" pitchFamily="50" charset="-128"/>
                <a:ea typeface="Meiryo UI" panose="020B0604030504040204" pitchFamily="50" charset="-128"/>
              </a:rPr>
              <a:t>図１</a:t>
            </a:r>
            <a:r>
              <a:rPr kumimoji="1" lang="en-US" altLang="ja-JP" sz="1200" b="1" dirty="0">
                <a:latin typeface="Meiryo UI" panose="020B0604030504040204" pitchFamily="50" charset="-128"/>
                <a:ea typeface="Meiryo UI" panose="020B0604030504040204" pitchFamily="50" charset="-128"/>
              </a:rPr>
              <a:t>】</a:t>
            </a:r>
            <a:r>
              <a:rPr kumimoji="1" lang="ja-JP" altLang="en-US" sz="1200" b="1" dirty="0">
                <a:latin typeface="Meiryo UI" panose="020B0604030504040204" pitchFamily="50" charset="-128"/>
                <a:ea typeface="Meiryo UI" panose="020B0604030504040204" pitchFamily="50" charset="-128"/>
              </a:rPr>
              <a:t>　有利子負債の推移（単位：兆円）</a:t>
            </a:r>
          </a:p>
        </p:txBody>
      </p:sp>
      <p:graphicFrame>
        <p:nvGraphicFramePr>
          <p:cNvPr id="32" name="グラフ 31"/>
          <p:cNvGraphicFramePr/>
          <p:nvPr>
            <p:extLst/>
          </p:nvPr>
        </p:nvGraphicFramePr>
        <p:xfrm>
          <a:off x="5011803" y="4485385"/>
          <a:ext cx="3995207" cy="2253775"/>
        </p:xfrm>
        <a:graphic>
          <a:graphicData uri="http://schemas.openxmlformats.org/drawingml/2006/chart">
            <c:chart xmlns:c="http://schemas.openxmlformats.org/drawingml/2006/chart" xmlns:r="http://schemas.openxmlformats.org/officeDocument/2006/relationships" r:id="rId4"/>
          </a:graphicData>
        </a:graphic>
      </p:graphicFrame>
      <p:sp>
        <p:nvSpPr>
          <p:cNvPr id="34" name="テキスト ボックス 33"/>
          <p:cNvSpPr txBox="1"/>
          <p:nvPr/>
        </p:nvSpPr>
        <p:spPr>
          <a:xfrm>
            <a:off x="5439238" y="4144389"/>
            <a:ext cx="2736647" cy="276999"/>
          </a:xfrm>
          <a:prstGeom prst="rect">
            <a:avLst/>
          </a:prstGeom>
          <a:noFill/>
        </p:spPr>
        <p:txBody>
          <a:bodyPr wrap="none" rtlCol="0">
            <a:spAutoFit/>
          </a:bodyPr>
          <a:lstStyle/>
          <a:p>
            <a:r>
              <a:rPr kumimoji="1" lang="en-US" altLang="ja-JP" sz="1200" b="1" dirty="0">
                <a:latin typeface="Meiryo UI" panose="020B0604030504040204" pitchFamily="50" charset="-128"/>
                <a:ea typeface="Meiryo UI" panose="020B0604030504040204" pitchFamily="50" charset="-128"/>
              </a:rPr>
              <a:t>【</a:t>
            </a:r>
            <a:r>
              <a:rPr kumimoji="1" lang="ja-JP" altLang="en-US" sz="1200" b="1" dirty="0">
                <a:latin typeface="Meiryo UI" panose="020B0604030504040204" pitchFamily="50" charset="-128"/>
                <a:ea typeface="Meiryo UI" panose="020B0604030504040204" pitchFamily="50" charset="-128"/>
              </a:rPr>
              <a:t>図２</a:t>
            </a:r>
            <a:r>
              <a:rPr kumimoji="1" lang="en-US" altLang="ja-JP" sz="1200" b="1" dirty="0">
                <a:latin typeface="Meiryo UI" panose="020B0604030504040204" pitchFamily="50" charset="-128"/>
                <a:ea typeface="Meiryo UI" panose="020B0604030504040204" pitchFamily="50" charset="-128"/>
              </a:rPr>
              <a:t>】</a:t>
            </a:r>
            <a:r>
              <a:rPr kumimoji="1" lang="ja-JP" altLang="en-US" sz="1200" b="1" dirty="0">
                <a:latin typeface="Meiryo UI" panose="020B0604030504040204" pitchFamily="50" charset="-128"/>
                <a:ea typeface="Meiryo UI" panose="020B0604030504040204" pitchFamily="50" charset="-128"/>
              </a:rPr>
              <a:t>　旅客数の推移（単位：千人）</a:t>
            </a:r>
            <a:endParaRPr kumimoji="1" lang="en-US" altLang="ja-JP" sz="1200" b="1" dirty="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5594563" y="5237905"/>
            <a:ext cx="617477" cy="230832"/>
          </a:xfrm>
          <a:prstGeom prst="rect">
            <a:avLst/>
          </a:prstGeom>
          <a:noFill/>
        </p:spPr>
        <p:txBody>
          <a:bodyPr wrap="none" rtlCol="0">
            <a:spAutoFit/>
          </a:bodyPr>
          <a:lstStyle/>
          <a:p>
            <a:r>
              <a:rPr lang="en-US" altLang="ja-JP" sz="900" b="1" dirty="0">
                <a:latin typeface="Meiryo UI" panose="020B0604030504040204" pitchFamily="50" charset="-128"/>
                <a:ea typeface="Meiryo UI" panose="020B0604030504040204" pitchFamily="50" charset="-128"/>
              </a:rPr>
              <a:t>13,516</a:t>
            </a:r>
            <a:endParaRPr kumimoji="1" lang="ja-JP" altLang="en-US" sz="900" b="1"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7685021" y="4445955"/>
            <a:ext cx="1612942" cy="230832"/>
          </a:xfrm>
          <a:prstGeom prst="rect">
            <a:avLst/>
          </a:prstGeom>
          <a:noFill/>
        </p:spPr>
        <p:txBody>
          <a:bodyPr wrap="none" rtlCol="0">
            <a:spAutoFit/>
          </a:bodyPr>
          <a:lstStyle/>
          <a:p>
            <a:r>
              <a:rPr lang="en-US" altLang="ja-JP" sz="900" b="1" dirty="0">
                <a:latin typeface="Meiryo UI" panose="020B0604030504040204" pitchFamily="50" charset="-128"/>
                <a:ea typeface="Meiryo UI" panose="020B0604030504040204" pitchFamily="50" charset="-128"/>
              </a:rPr>
              <a:t>28,804</a:t>
            </a:r>
            <a:r>
              <a:rPr lang="ja-JP" altLang="en-US" sz="900" b="1" dirty="0">
                <a:latin typeface="Meiryo UI" panose="020B0604030504040204" pitchFamily="50" charset="-128"/>
                <a:ea typeface="Meiryo UI" panose="020B0604030504040204" pitchFamily="50" charset="-128"/>
              </a:rPr>
              <a:t>（府人口の</a:t>
            </a:r>
            <a:r>
              <a:rPr lang="en-US" altLang="ja-JP" sz="900" b="1" dirty="0">
                <a:latin typeface="Meiryo UI" panose="020B0604030504040204" pitchFamily="50" charset="-128"/>
                <a:ea typeface="Meiryo UI" panose="020B0604030504040204" pitchFamily="50" charset="-128"/>
              </a:rPr>
              <a:t>3.3</a:t>
            </a:r>
            <a:r>
              <a:rPr lang="ja-JP" altLang="en-US" sz="900" b="1" dirty="0">
                <a:latin typeface="Meiryo UI" panose="020B0604030504040204" pitchFamily="50" charset="-128"/>
                <a:ea typeface="Meiryo UI" panose="020B0604030504040204" pitchFamily="50" charset="-128"/>
              </a:rPr>
              <a:t>倍）</a:t>
            </a:r>
            <a:endParaRPr kumimoji="1" lang="ja-JP" altLang="en-US" sz="900" b="1" dirty="0">
              <a:latin typeface="Meiryo UI" panose="020B0604030504040204" pitchFamily="50" charset="-128"/>
              <a:ea typeface="Meiryo UI" panose="020B0604030504040204" pitchFamily="50" charset="-128"/>
            </a:endParaRPr>
          </a:p>
        </p:txBody>
      </p:sp>
      <p:cxnSp>
        <p:nvCxnSpPr>
          <p:cNvPr id="38" name="直線矢印コネクタ 37"/>
          <p:cNvCxnSpPr/>
          <p:nvPr/>
        </p:nvCxnSpPr>
        <p:spPr>
          <a:xfrm flipV="1">
            <a:off x="6103624" y="4634752"/>
            <a:ext cx="1620034" cy="60315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9" name="テキスト ボックス 38"/>
          <p:cNvSpPr txBox="1"/>
          <p:nvPr/>
        </p:nvSpPr>
        <p:spPr>
          <a:xfrm>
            <a:off x="6922675" y="2497378"/>
            <a:ext cx="800219" cy="276999"/>
          </a:xfrm>
          <a:prstGeom prst="rect">
            <a:avLst/>
          </a:prstGeom>
          <a:noFill/>
        </p:spPr>
        <p:txBody>
          <a:bodyPr wrap="none" rtlCol="0">
            <a:spAutoFit/>
          </a:bodyPr>
          <a:lstStyle/>
          <a:p>
            <a:r>
              <a:rPr lang="ja-JP" altLang="en-US" sz="1200" b="1" dirty="0">
                <a:latin typeface="Meiryo UI" panose="020B0604030504040204" pitchFamily="50" charset="-128"/>
                <a:ea typeface="Meiryo UI" panose="020B0604030504040204" pitchFamily="50" charset="-128"/>
              </a:rPr>
              <a:t>４６％減</a:t>
            </a:r>
            <a:endParaRPr kumimoji="1" lang="ja-JP" altLang="en-US" sz="1200" b="1" dirty="0">
              <a:latin typeface="Meiryo UI" panose="020B0604030504040204" pitchFamily="50" charset="-128"/>
              <a:ea typeface="Meiryo UI" panose="020B0604030504040204" pitchFamily="50" charset="-128"/>
            </a:endParaRPr>
          </a:p>
        </p:txBody>
      </p:sp>
      <p:sp>
        <p:nvSpPr>
          <p:cNvPr id="40" name="テキスト ボックス 39"/>
          <p:cNvSpPr txBox="1"/>
          <p:nvPr/>
        </p:nvSpPr>
        <p:spPr>
          <a:xfrm>
            <a:off x="6332209" y="4707741"/>
            <a:ext cx="599844" cy="276999"/>
          </a:xfrm>
          <a:prstGeom prst="rect">
            <a:avLst/>
          </a:prstGeom>
          <a:noFill/>
        </p:spPr>
        <p:txBody>
          <a:bodyPr wrap="none" rtlCol="0">
            <a:spAutoFit/>
          </a:bodyPr>
          <a:lstStyle/>
          <a:p>
            <a:r>
              <a:rPr lang="en-US" altLang="ja-JP" sz="1200" b="1" dirty="0">
                <a:latin typeface="Meiryo UI" panose="020B0604030504040204" pitchFamily="50" charset="-128"/>
                <a:ea typeface="Meiryo UI" panose="020B0604030504040204" pitchFamily="50" charset="-128"/>
              </a:rPr>
              <a:t>2.1</a:t>
            </a:r>
            <a:r>
              <a:rPr lang="ja-JP" altLang="en-US" sz="1200" b="1" dirty="0">
                <a:latin typeface="Meiryo UI" panose="020B0604030504040204" pitchFamily="50" charset="-128"/>
                <a:ea typeface="Meiryo UI" panose="020B0604030504040204" pitchFamily="50" charset="-128"/>
              </a:rPr>
              <a:t>倍</a:t>
            </a:r>
            <a:endParaRPr kumimoji="1" lang="ja-JP" altLang="en-US" sz="1200" b="1" dirty="0">
              <a:latin typeface="Meiryo UI" panose="020B0604030504040204" pitchFamily="50" charset="-128"/>
              <a:ea typeface="Meiryo UI" panose="020B0604030504040204" pitchFamily="50" charset="-128"/>
            </a:endParaRPr>
          </a:p>
        </p:txBody>
      </p:sp>
      <p:graphicFrame>
        <p:nvGraphicFramePr>
          <p:cNvPr id="41" name="表 40"/>
          <p:cNvGraphicFramePr>
            <a:graphicFrameLocks noGrp="1"/>
          </p:cNvGraphicFramePr>
          <p:nvPr>
            <p:extLst/>
          </p:nvPr>
        </p:nvGraphicFramePr>
        <p:xfrm>
          <a:off x="596899" y="3615465"/>
          <a:ext cx="4357240" cy="1363980"/>
        </p:xfrm>
        <a:graphic>
          <a:graphicData uri="http://schemas.openxmlformats.org/drawingml/2006/table">
            <a:tbl>
              <a:tblPr firstRow="1" bandRow="1">
                <a:tableStyleId>{5940675A-B579-460E-94D1-54222C63F5DA}</a:tableStyleId>
              </a:tblPr>
              <a:tblGrid>
                <a:gridCol w="1037092">
                  <a:extLst>
                    <a:ext uri="{9D8B030D-6E8A-4147-A177-3AD203B41FA5}">
                      <a16:colId xmlns:a16="http://schemas.microsoft.com/office/drawing/2014/main" val="2542993995"/>
                    </a:ext>
                  </a:extLst>
                </a:gridCol>
                <a:gridCol w="1037092">
                  <a:extLst>
                    <a:ext uri="{9D8B030D-6E8A-4147-A177-3AD203B41FA5}">
                      <a16:colId xmlns:a16="http://schemas.microsoft.com/office/drawing/2014/main" val="20000"/>
                    </a:ext>
                  </a:extLst>
                </a:gridCol>
                <a:gridCol w="1141528">
                  <a:extLst>
                    <a:ext uri="{9D8B030D-6E8A-4147-A177-3AD203B41FA5}">
                      <a16:colId xmlns:a16="http://schemas.microsoft.com/office/drawing/2014/main" val="20001"/>
                    </a:ext>
                  </a:extLst>
                </a:gridCol>
                <a:gridCol w="1141528">
                  <a:extLst>
                    <a:ext uri="{9D8B030D-6E8A-4147-A177-3AD203B41FA5}">
                      <a16:colId xmlns:a16="http://schemas.microsoft.com/office/drawing/2014/main" val="1935102037"/>
                    </a:ext>
                  </a:extLst>
                </a:gridCol>
              </a:tblGrid>
              <a:tr h="235045">
                <a:tc rowSpan="2">
                  <a:txBody>
                    <a:bodyPr/>
                    <a:lstStyle/>
                    <a:p>
                      <a:pPr algn="ctr"/>
                      <a:r>
                        <a:rPr kumimoji="1" lang="ja-JP" altLang="en-US" sz="1050" b="1" dirty="0" smtClean="0">
                          <a:latin typeface="Meiryo UI" panose="020B0604030504040204" pitchFamily="50" charset="-128"/>
                          <a:ea typeface="Meiryo UI" panose="020B0604030504040204" pitchFamily="50" charset="-128"/>
                        </a:rPr>
                        <a:t>総合</a:t>
                      </a:r>
                      <a:endParaRPr kumimoji="1" lang="ja-JP" altLang="en-US" sz="800" b="1" dirty="0">
                        <a:latin typeface="Meiryo UI" panose="020B0604030504040204" pitchFamily="50" charset="-128"/>
                        <a:ea typeface="Meiryo UI" panose="020B0604030504040204" pitchFamily="50" charset="-128"/>
                      </a:endParaRPr>
                    </a:p>
                  </a:txBody>
                  <a:tcPr anchor="ctr">
                    <a:solidFill>
                      <a:schemeClr val="accent1">
                        <a:lumMod val="40000"/>
                        <a:lumOff val="60000"/>
                      </a:schemeClr>
                    </a:solidFill>
                  </a:tcPr>
                </a:tc>
                <a:tc gridSpan="3">
                  <a:txBody>
                    <a:bodyPr/>
                    <a:lstStyle/>
                    <a:p>
                      <a:pPr algn="ctr"/>
                      <a:r>
                        <a:rPr kumimoji="1" lang="ja-JP" altLang="en-US" sz="1050" b="1" dirty="0" smtClean="0">
                          <a:latin typeface="Meiryo UI" panose="020B0604030504040204" pitchFamily="50" charset="-128"/>
                          <a:ea typeface="Meiryo UI" panose="020B0604030504040204" pitchFamily="50" charset="-128"/>
                        </a:rPr>
                        <a:t>部門別</a:t>
                      </a:r>
                      <a:endParaRPr kumimoji="1" lang="ja-JP" altLang="en-US" sz="1050" b="1" dirty="0">
                        <a:latin typeface="Meiryo UI" panose="020B0604030504040204" pitchFamily="50" charset="-128"/>
                        <a:ea typeface="Meiryo UI" panose="020B0604030504040204" pitchFamily="50" charset="-128"/>
                      </a:endParaRPr>
                    </a:p>
                  </a:txBody>
                  <a:tcPr anchor="ctr">
                    <a:solidFill>
                      <a:schemeClr val="accent1">
                        <a:lumMod val="40000"/>
                        <a:lumOff val="60000"/>
                      </a:schemeClr>
                    </a:solidFill>
                  </a:tcPr>
                </a:tc>
                <a:tc hMerge="1">
                  <a:txBody>
                    <a:bodyPr/>
                    <a:lstStyle/>
                    <a:p>
                      <a:pPr algn="ctr"/>
                      <a:endParaRPr kumimoji="1" lang="ja-JP" altLang="en-US" sz="800" b="1"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hMerge="1">
                  <a:txBody>
                    <a:bodyPr/>
                    <a:lstStyle/>
                    <a:p>
                      <a:pPr algn="ctr"/>
                      <a:endParaRPr kumimoji="1" lang="ja-JP" altLang="en-US" sz="1050" b="1" dirty="0">
                        <a:latin typeface="Meiryo UI" panose="020B0604030504040204" pitchFamily="50" charset="-128"/>
                        <a:ea typeface="Meiryo UI" panose="020B0604030504040204" pitchFamily="50" charset="-128"/>
                      </a:endParaRPr>
                    </a:p>
                  </a:txBody>
                  <a:tcPr anchor="ctr">
                    <a:solidFill>
                      <a:schemeClr val="accent1">
                        <a:lumMod val="40000"/>
                        <a:lumOff val="60000"/>
                      </a:schemeClr>
                    </a:solidFill>
                  </a:tcPr>
                </a:tc>
                <a:extLst>
                  <a:ext uri="{0D108BD9-81ED-4DB2-BD59-A6C34878D82A}">
                    <a16:rowId xmlns:a16="http://schemas.microsoft.com/office/drawing/2014/main" val="1565095060"/>
                  </a:ext>
                </a:extLst>
              </a:tr>
              <a:tr h="313393">
                <a:tc vMerge="1">
                  <a:txBody>
                    <a:bodyPr/>
                    <a:lstStyle/>
                    <a:p>
                      <a:pPr algn="ctr"/>
                      <a:endParaRPr kumimoji="1" lang="ja-JP" altLang="en-US" sz="800" b="1"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800" b="1" dirty="0" smtClean="0">
                          <a:latin typeface="Meiryo UI" panose="020B0604030504040204" pitchFamily="50" charset="-128"/>
                          <a:ea typeface="Meiryo UI" panose="020B0604030504040204" pitchFamily="50" charset="-128"/>
                        </a:rPr>
                        <a:t>ベスト・ローコスト・ターミナル</a:t>
                      </a:r>
                      <a:endParaRPr kumimoji="1" lang="ja-JP" altLang="en-US" sz="800" b="1" dirty="0">
                        <a:latin typeface="Meiryo UI" panose="020B0604030504040204" pitchFamily="50" charset="-128"/>
                        <a:ea typeface="Meiryo UI" panose="020B0604030504040204" pitchFamily="50" charset="-128"/>
                      </a:endParaRPr>
                    </a:p>
                  </a:txBody>
                  <a:tcPr anchor="ctr">
                    <a:solidFill>
                      <a:schemeClr val="accent1">
                        <a:lumMod val="40000"/>
                        <a:lumOff val="60000"/>
                      </a:schemeClr>
                    </a:solidFill>
                  </a:tcPr>
                </a:tc>
                <a:tc>
                  <a:txBody>
                    <a:bodyPr/>
                    <a:lstStyle/>
                    <a:p>
                      <a:pPr algn="ctr"/>
                      <a:r>
                        <a:rPr kumimoji="1" lang="ja-JP" altLang="en-US" sz="800" b="1" dirty="0">
                          <a:latin typeface="Meiryo UI" panose="020B0604030504040204" pitchFamily="50" charset="-128"/>
                          <a:ea typeface="Meiryo UI" panose="020B0604030504040204" pitchFamily="50" charset="-128"/>
                        </a:rPr>
                        <a:t>ベスト・バゲッジ</a:t>
                      </a:r>
                      <a:r>
                        <a:rPr kumimoji="1" lang="ja-JP" altLang="en-US" sz="800" b="1" dirty="0" smtClean="0">
                          <a:latin typeface="Meiryo UI" panose="020B0604030504040204" pitchFamily="50" charset="-128"/>
                          <a:ea typeface="Meiryo UI" panose="020B0604030504040204" pitchFamily="50" charset="-128"/>
                        </a:rPr>
                        <a:t>・</a:t>
                      </a:r>
                      <a:endParaRPr kumimoji="1" lang="en-US" altLang="ja-JP" sz="800" b="1" dirty="0" smtClean="0">
                        <a:latin typeface="Meiryo UI" panose="020B0604030504040204" pitchFamily="50" charset="-128"/>
                        <a:ea typeface="Meiryo UI" panose="020B0604030504040204" pitchFamily="50" charset="-128"/>
                      </a:endParaRPr>
                    </a:p>
                    <a:p>
                      <a:pPr algn="ctr"/>
                      <a:r>
                        <a:rPr kumimoji="1" lang="ja-JP" altLang="en-US" sz="800" b="1" dirty="0" smtClean="0">
                          <a:latin typeface="Meiryo UI" panose="020B0604030504040204" pitchFamily="50" charset="-128"/>
                          <a:ea typeface="Meiryo UI" panose="020B0604030504040204" pitchFamily="50" charset="-128"/>
                        </a:rPr>
                        <a:t>デリバリー</a:t>
                      </a:r>
                      <a:endParaRPr kumimoji="1" lang="ja-JP" altLang="en-US" sz="800" b="1" dirty="0">
                        <a:latin typeface="Meiryo UI" panose="020B0604030504040204" pitchFamily="50" charset="-128"/>
                        <a:ea typeface="Meiryo UI" panose="020B0604030504040204" pitchFamily="50" charset="-128"/>
                      </a:endParaRPr>
                    </a:p>
                  </a:txBody>
                  <a:tcPr anchor="ctr">
                    <a:solidFill>
                      <a:schemeClr val="accent1">
                        <a:lumMod val="40000"/>
                        <a:lumOff val="60000"/>
                      </a:schemeClr>
                    </a:solidFill>
                  </a:tcPr>
                </a:tc>
                <a:tc>
                  <a:txBody>
                    <a:bodyPr/>
                    <a:lstStyle/>
                    <a:p>
                      <a:pPr algn="ctr"/>
                      <a:r>
                        <a:rPr kumimoji="1" lang="ja-JP" altLang="en-US" sz="800" b="1" dirty="0" smtClean="0">
                          <a:latin typeface="Meiryo UI" panose="020B0604030504040204" pitchFamily="50" charset="-128"/>
                          <a:ea typeface="Meiryo UI" panose="020B0604030504040204" pitchFamily="50" charset="-128"/>
                        </a:rPr>
                        <a:t>ベスト・エアポート・</a:t>
                      </a:r>
                      <a:endParaRPr kumimoji="1" lang="en-US" altLang="ja-JP" sz="800" b="1" dirty="0" smtClean="0">
                        <a:latin typeface="Meiryo UI" panose="020B0604030504040204" pitchFamily="50" charset="-128"/>
                        <a:ea typeface="Meiryo UI" panose="020B0604030504040204" pitchFamily="50" charset="-128"/>
                      </a:endParaRPr>
                    </a:p>
                    <a:p>
                      <a:pPr algn="ctr"/>
                      <a:r>
                        <a:rPr kumimoji="1" lang="ja-JP" altLang="en-US" sz="800" b="1" dirty="0" smtClean="0">
                          <a:latin typeface="Meiryo UI" panose="020B0604030504040204" pitchFamily="50" charset="-128"/>
                          <a:ea typeface="Meiryo UI" panose="020B0604030504040204" pitchFamily="50" charset="-128"/>
                        </a:rPr>
                        <a:t>スタッフサービス</a:t>
                      </a:r>
                      <a:endParaRPr kumimoji="1" lang="ja-JP" altLang="en-US" sz="800" b="1" dirty="0">
                        <a:latin typeface="Meiryo UI" panose="020B0604030504040204" pitchFamily="50" charset="-128"/>
                        <a:ea typeface="Meiryo UI" panose="020B0604030504040204" pitchFamily="50" charset="-128"/>
                      </a:endParaRPr>
                    </a:p>
                  </a:txBody>
                  <a:tcPr anchor="ctr">
                    <a:solidFill>
                      <a:schemeClr val="accent1">
                        <a:lumMod val="40000"/>
                        <a:lumOff val="60000"/>
                      </a:schemeClr>
                    </a:solidFill>
                  </a:tcPr>
                </a:tc>
                <a:extLst>
                  <a:ext uri="{0D108BD9-81ED-4DB2-BD59-A6C34878D82A}">
                    <a16:rowId xmlns:a16="http://schemas.microsoft.com/office/drawing/2014/main" val="10000"/>
                  </a:ext>
                </a:extLst>
              </a:tr>
              <a:tr h="726503">
                <a:tc>
                  <a:txBody>
                    <a:bodyPr/>
                    <a:lstStyle/>
                    <a:p>
                      <a:r>
                        <a:rPr kumimoji="1" lang="ja-JP" altLang="en-US" sz="900" dirty="0" smtClean="0">
                          <a:latin typeface="Meiryo UI" panose="020B0604030504040204" pitchFamily="50" charset="-128"/>
                          <a:ea typeface="Meiryo UI" panose="020B0604030504040204" pitchFamily="50" charset="-128"/>
                        </a:rPr>
                        <a:t>１位　チャンギ</a:t>
                      </a:r>
                      <a:endParaRPr kumimoji="1" lang="en-US" altLang="ja-JP" sz="90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２位　仁川</a:t>
                      </a:r>
                      <a:endParaRPr kumimoji="1" lang="en-US" altLang="ja-JP" sz="90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３位　羽田</a:t>
                      </a:r>
                      <a:endParaRPr kumimoji="1" lang="en-US" altLang="ja-JP" sz="90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a:t>
                      </a:r>
                      <a:endParaRPr kumimoji="1" lang="en-US" altLang="ja-JP" sz="900" dirty="0" smtClean="0">
                        <a:latin typeface="Meiryo UI" panose="020B0604030504040204" pitchFamily="50" charset="-128"/>
                        <a:ea typeface="Meiryo UI" panose="020B0604030504040204" pitchFamily="50" charset="-128"/>
                      </a:endParaRPr>
                    </a:p>
                    <a:p>
                      <a:r>
                        <a:rPr kumimoji="1" lang="en-US" altLang="ja-JP" sz="900" dirty="0" smtClean="0">
                          <a:latin typeface="Meiryo UI" panose="020B0604030504040204" pitchFamily="50" charset="-128"/>
                          <a:ea typeface="Meiryo UI" panose="020B0604030504040204" pitchFamily="50" charset="-128"/>
                        </a:rPr>
                        <a:t>13</a:t>
                      </a:r>
                      <a:r>
                        <a:rPr kumimoji="1" lang="ja-JP" altLang="en-US" sz="900" dirty="0" smtClean="0">
                          <a:latin typeface="Meiryo UI" panose="020B0604030504040204" pitchFamily="50" charset="-128"/>
                          <a:ea typeface="Meiryo UI" panose="020B0604030504040204" pitchFamily="50" charset="-128"/>
                        </a:rPr>
                        <a:t>位　</a:t>
                      </a:r>
                      <a:r>
                        <a:rPr kumimoji="1" lang="ja-JP" altLang="en-US" sz="900" b="1" u="sng" dirty="0" smtClean="0">
                          <a:latin typeface="Meiryo UI" panose="020B0604030504040204" pitchFamily="50" charset="-128"/>
                          <a:ea typeface="Meiryo UI" panose="020B0604030504040204" pitchFamily="50" charset="-128"/>
                        </a:rPr>
                        <a:t>関空</a:t>
                      </a:r>
                      <a:endParaRPr kumimoji="1" lang="ja-JP" altLang="en-US" sz="900" b="1" u="sng" dirty="0">
                        <a:latin typeface="Meiryo UI" panose="020B0604030504040204" pitchFamily="50" charset="-128"/>
                        <a:ea typeface="Meiryo UI" panose="020B0604030504040204" pitchFamily="50" charset="-128"/>
                      </a:endParaRPr>
                    </a:p>
                  </a:txBody>
                  <a:tcPr anchor="ctr"/>
                </a:tc>
                <a:tc>
                  <a:txBody>
                    <a:bodyPr/>
                    <a:lstStyle/>
                    <a:p>
                      <a:r>
                        <a:rPr kumimoji="1" lang="ja-JP" altLang="en-US" sz="900" b="1" u="sng" dirty="0">
                          <a:latin typeface="Meiryo UI" panose="020B0604030504040204" pitchFamily="50" charset="-128"/>
                          <a:ea typeface="Meiryo UI" panose="020B0604030504040204" pitchFamily="50" charset="-128"/>
                        </a:rPr>
                        <a:t>１位　</a:t>
                      </a:r>
                      <a:r>
                        <a:rPr kumimoji="1" lang="ja-JP" altLang="en-US" sz="900" b="1" u="sng" dirty="0" smtClean="0">
                          <a:latin typeface="Meiryo UI" panose="020B0604030504040204" pitchFamily="50" charset="-128"/>
                          <a:ea typeface="Meiryo UI" panose="020B0604030504040204" pitchFamily="50" charset="-128"/>
                        </a:rPr>
                        <a:t>関空</a:t>
                      </a:r>
                      <a:endParaRPr kumimoji="1" lang="en-US" altLang="ja-JP" sz="900" b="1" u="sng" dirty="0" smtClean="0">
                        <a:latin typeface="Meiryo UI" panose="020B0604030504040204" pitchFamily="50" charset="-128"/>
                        <a:ea typeface="Meiryo UI" panose="020B0604030504040204" pitchFamily="50" charset="-128"/>
                      </a:endParaRPr>
                    </a:p>
                    <a:p>
                      <a:r>
                        <a:rPr kumimoji="1" lang="ja-JP" altLang="en-US" sz="900" b="1" u="none" dirty="0" smtClean="0">
                          <a:latin typeface="Meiryo UI" panose="020B0604030504040204" pitchFamily="50" charset="-128"/>
                          <a:ea typeface="Meiryo UI" panose="020B0604030504040204" pitchFamily="50" charset="-128"/>
                        </a:rPr>
                        <a:t>　　　　</a:t>
                      </a:r>
                      <a:r>
                        <a:rPr kumimoji="1" lang="en-US" altLang="ja-JP" sz="900" b="1" u="sng" dirty="0" smtClean="0">
                          <a:latin typeface="Meiryo UI" panose="020B0604030504040204" pitchFamily="50" charset="-128"/>
                          <a:ea typeface="Meiryo UI" panose="020B0604030504040204" pitchFamily="50" charset="-128"/>
                        </a:rPr>
                        <a:t>【</a:t>
                      </a:r>
                      <a:r>
                        <a:rPr kumimoji="1" lang="en-US" altLang="ja-JP" sz="900" b="1" u="sng" dirty="0">
                          <a:latin typeface="Meiryo UI" panose="020B0604030504040204" pitchFamily="50" charset="-128"/>
                          <a:ea typeface="Meiryo UI" panose="020B0604030504040204" pitchFamily="50" charset="-128"/>
                        </a:rPr>
                        <a:t>2</a:t>
                      </a:r>
                      <a:r>
                        <a:rPr kumimoji="1" lang="ja-JP" altLang="en-US" sz="900" b="1" u="sng" dirty="0">
                          <a:latin typeface="Meiryo UI" panose="020B0604030504040204" pitchFamily="50" charset="-128"/>
                          <a:ea typeface="Meiryo UI" panose="020B0604030504040204" pitchFamily="50" charset="-128"/>
                        </a:rPr>
                        <a:t>回目</a:t>
                      </a:r>
                      <a:r>
                        <a:rPr kumimoji="1" lang="en-US" altLang="ja-JP" sz="900" b="1" u="sng" dirty="0">
                          <a:latin typeface="Meiryo UI" panose="020B0604030504040204" pitchFamily="50" charset="-128"/>
                          <a:ea typeface="Meiryo UI" panose="020B0604030504040204" pitchFamily="50" charset="-128"/>
                        </a:rPr>
                        <a:t>】</a:t>
                      </a:r>
                    </a:p>
                    <a:p>
                      <a:r>
                        <a:rPr kumimoji="1" lang="ja-JP" altLang="en-US" sz="900" dirty="0">
                          <a:latin typeface="Meiryo UI" panose="020B0604030504040204" pitchFamily="50" charset="-128"/>
                          <a:ea typeface="Meiryo UI" panose="020B0604030504040204" pitchFamily="50" charset="-128"/>
                        </a:rPr>
                        <a:t>２位　</a:t>
                      </a:r>
                      <a:r>
                        <a:rPr kumimoji="1" lang="ja-JP" altLang="en-US" sz="900" dirty="0" smtClean="0">
                          <a:latin typeface="Meiryo UI" panose="020B0604030504040204" pitchFamily="50" charset="-128"/>
                          <a:ea typeface="Meiryo UI" panose="020B0604030504040204" pitchFamily="50" charset="-128"/>
                        </a:rPr>
                        <a:t>成田</a:t>
                      </a:r>
                      <a:endParaRPr kumimoji="1" lang="en-US" altLang="ja-JP" sz="900" dirty="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３位　メルボルン</a:t>
                      </a:r>
                    </a:p>
                  </a:txBody>
                  <a:tcPr/>
                </a:tc>
                <a:tc>
                  <a:txBody>
                    <a:bodyPr/>
                    <a:lstStyle/>
                    <a:p>
                      <a:r>
                        <a:rPr kumimoji="1" lang="ja-JP" altLang="en-US" sz="900" b="1" u="sng" dirty="0">
                          <a:latin typeface="Meiryo UI" panose="020B0604030504040204" pitchFamily="50" charset="-128"/>
                          <a:ea typeface="Meiryo UI" panose="020B0604030504040204" pitchFamily="50" charset="-128"/>
                        </a:rPr>
                        <a:t>１位　</a:t>
                      </a:r>
                      <a:r>
                        <a:rPr kumimoji="1" lang="ja-JP" altLang="en-US" sz="900" b="1" u="sng" dirty="0" smtClean="0">
                          <a:latin typeface="Meiryo UI" panose="020B0604030504040204" pitchFamily="50" charset="-128"/>
                          <a:ea typeface="Meiryo UI" panose="020B0604030504040204" pitchFamily="50" charset="-128"/>
                        </a:rPr>
                        <a:t>関空</a:t>
                      </a:r>
                      <a:endParaRPr kumimoji="1" lang="en-US" altLang="ja-JP" sz="900" b="1" u="sng" dirty="0" smtClean="0">
                        <a:latin typeface="Meiryo UI" panose="020B0604030504040204" pitchFamily="50" charset="-128"/>
                        <a:ea typeface="Meiryo UI" panose="020B0604030504040204" pitchFamily="50" charset="-128"/>
                      </a:endParaRPr>
                    </a:p>
                    <a:p>
                      <a:r>
                        <a:rPr kumimoji="1" lang="ja-JP" altLang="en-US" sz="900" b="1" u="none" dirty="0">
                          <a:latin typeface="Meiryo UI" panose="020B0604030504040204" pitchFamily="50" charset="-128"/>
                          <a:ea typeface="Meiryo UI" panose="020B0604030504040204" pitchFamily="50" charset="-128"/>
                        </a:rPr>
                        <a:t>　</a:t>
                      </a:r>
                      <a:r>
                        <a:rPr kumimoji="1" lang="ja-JP" altLang="en-US" sz="900" b="1" u="none" dirty="0" smtClean="0">
                          <a:latin typeface="Meiryo UI" panose="020B0604030504040204" pitchFamily="50" charset="-128"/>
                          <a:ea typeface="Meiryo UI" panose="020B0604030504040204" pitchFamily="50" charset="-128"/>
                        </a:rPr>
                        <a:t>　　　</a:t>
                      </a:r>
                      <a:r>
                        <a:rPr kumimoji="1" lang="en-US" altLang="ja-JP" sz="900" b="1" u="sng" dirty="0" smtClean="0">
                          <a:latin typeface="Meiryo UI" panose="020B0604030504040204" pitchFamily="50" charset="-128"/>
                          <a:ea typeface="Meiryo UI" panose="020B0604030504040204" pitchFamily="50" charset="-128"/>
                        </a:rPr>
                        <a:t>【</a:t>
                      </a:r>
                      <a:r>
                        <a:rPr kumimoji="1" lang="en-US" altLang="ja-JP" sz="900" b="1" u="sng" dirty="0">
                          <a:latin typeface="Meiryo UI" panose="020B0604030504040204" pitchFamily="50" charset="-128"/>
                          <a:ea typeface="Meiryo UI" panose="020B0604030504040204" pitchFamily="50" charset="-128"/>
                        </a:rPr>
                        <a:t>4</a:t>
                      </a:r>
                      <a:r>
                        <a:rPr kumimoji="1" lang="ja-JP" altLang="en-US" sz="900" b="1" u="sng" dirty="0">
                          <a:latin typeface="Meiryo UI" panose="020B0604030504040204" pitchFamily="50" charset="-128"/>
                          <a:ea typeface="Meiryo UI" panose="020B0604030504040204" pitchFamily="50" charset="-128"/>
                        </a:rPr>
                        <a:t>年連続</a:t>
                      </a:r>
                      <a:r>
                        <a:rPr kumimoji="1" lang="en-US" altLang="ja-JP" sz="900" b="1" u="sng" dirty="0">
                          <a:latin typeface="Meiryo UI" panose="020B0604030504040204" pitchFamily="50" charset="-128"/>
                          <a:ea typeface="Meiryo UI" panose="020B0604030504040204" pitchFamily="50" charset="-128"/>
                        </a:rPr>
                        <a:t>】</a:t>
                      </a:r>
                    </a:p>
                    <a:p>
                      <a:r>
                        <a:rPr kumimoji="1" lang="ja-JP" altLang="en-US" sz="900" dirty="0">
                          <a:latin typeface="Meiryo UI" panose="020B0604030504040204" pitchFamily="50" charset="-128"/>
                          <a:ea typeface="Meiryo UI" panose="020B0604030504040204" pitchFamily="50" charset="-128"/>
                        </a:rPr>
                        <a:t>２位　</a:t>
                      </a:r>
                      <a:r>
                        <a:rPr kumimoji="1" lang="ja-JP" altLang="en-US" sz="900" dirty="0" smtClean="0">
                          <a:latin typeface="Meiryo UI" panose="020B0604030504040204" pitchFamily="50" charset="-128"/>
                          <a:ea typeface="Meiryo UI" panose="020B0604030504040204" pitchFamily="50" charset="-128"/>
                        </a:rPr>
                        <a:t>羽田</a:t>
                      </a:r>
                      <a:endParaRPr kumimoji="1" lang="en-US" altLang="ja-JP" sz="900" dirty="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３位　仁川国際</a:t>
                      </a:r>
                    </a:p>
                  </a:txBody>
                  <a:tcPr/>
                </a:tc>
                <a:tc>
                  <a:txBody>
                    <a:bodyPr/>
                    <a:lstStyle/>
                    <a:p>
                      <a:r>
                        <a:rPr kumimoji="1" lang="en-US" altLang="ja-JP" sz="900" dirty="0" smtClean="0">
                          <a:latin typeface="Meiryo UI" panose="020B0604030504040204" pitchFamily="50" charset="-128"/>
                          <a:ea typeface="Meiryo UI" panose="020B0604030504040204" pitchFamily="50" charset="-128"/>
                        </a:rPr>
                        <a:t>1</a:t>
                      </a:r>
                      <a:r>
                        <a:rPr kumimoji="1" lang="ja-JP" altLang="en-US" sz="900" dirty="0" smtClean="0">
                          <a:latin typeface="Meiryo UI" panose="020B0604030504040204" pitchFamily="50" charset="-128"/>
                          <a:ea typeface="Meiryo UI" panose="020B0604030504040204" pitchFamily="50" charset="-128"/>
                        </a:rPr>
                        <a:t>位　仁川</a:t>
                      </a:r>
                      <a:endParaRPr kumimoji="1" lang="en-US" altLang="ja-JP" sz="900" dirty="0" smtClean="0">
                        <a:latin typeface="Meiryo UI" panose="020B0604030504040204" pitchFamily="50" charset="-128"/>
                        <a:ea typeface="Meiryo UI" panose="020B0604030504040204" pitchFamily="50" charset="-128"/>
                      </a:endParaRPr>
                    </a:p>
                    <a:p>
                      <a:r>
                        <a:rPr kumimoji="1" lang="en-US" altLang="ja-JP" sz="900" dirty="0" smtClean="0">
                          <a:latin typeface="Meiryo UI" panose="020B0604030504040204" pitchFamily="50" charset="-128"/>
                          <a:ea typeface="Meiryo UI" panose="020B0604030504040204" pitchFamily="50" charset="-128"/>
                        </a:rPr>
                        <a:t>2</a:t>
                      </a:r>
                      <a:r>
                        <a:rPr kumimoji="1" lang="ja-JP" altLang="en-US" sz="900" dirty="0" smtClean="0">
                          <a:latin typeface="Meiryo UI" panose="020B0604030504040204" pitchFamily="50" charset="-128"/>
                          <a:ea typeface="Meiryo UI" panose="020B0604030504040204" pitchFamily="50" charset="-128"/>
                        </a:rPr>
                        <a:t>位　羽田</a:t>
                      </a:r>
                      <a:endParaRPr kumimoji="1" lang="en-US" altLang="ja-JP" sz="900" dirty="0" smtClean="0">
                        <a:latin typeface="Meiryo UI" panose="020B0604030504040204" pitchFamily="50" charset="-128"/>
                        <a:ea typeface="Meiryo UI" panose="020B0604030504040204" pitchFamily="50" charset="-128"/>
                      </a:endParaRPr>
                    </a:p>
                    <a:p>
                      <a:r>
                        <a:rPr kumimoji="1" lang="en-US" altLang="ja-JP" sz="900" dirty="0" smtClean="0">
                          <a:latin typeface="Meiryo UI" panose="020B0604030504040204" pitchFamily="50" charset="-128"/>
                          <a:ea typeface="Meiryo UI" panose="020B0604030504040204" pitchFamily="50" charset="-128"/>
                        </a:rPr>
                        <a:t>3</a:t>
                      </a:r>
                      <a:r>
                        <a:rPr kumimoji="1" lang="ja-JP" altLang="en-US" sz="900" dirty="0" smtClean="0">
                          <a:latin typeface="Meiryo UI" panose="020B0604030504040204" pitchFamily="50" charset="-128"/>
                          <a:ea typeface="Meiryo UI" panose="020B0604030504040204" pitchFamily="50" charset="-128"/>
                        </a:rPr>
                        <a:t>位　桃園</a:t>
                      </a:r>
                      <a:endParaRPr kumimoji="1" lang="en-US" altLang="ja-JP" sz="90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a:t>
                      </a:r>
                      <a:endParaRPr kumimoji="1" lang="en-US" altLang="ja-JP" sz="900" dirty="0" smtClean="0">
                        <a:latin typeface="Meiryo UI" panose="020B0604030504040204" pitchFamily="50" charset="-128"/>
                        <a:ea typeface="Meiryo UI" panose="020B0604030504040204" pitchFamily="50" charset="-128"/>
                      </a:endParaRPr>
                    </a:p>
                    <a:p>
                      <a:r>
                        <a:rPr kumimoji="1" lang="en-US" altLang="ja-JP" sz="900" dirty="0" smtClean="0">
                          <a:latin typeface="Meiryo UI" panose="020B0604030504040204" pitchFamily="50" charset="-128"/>
                          <a:ea typeface="Meiryo UI" panose="020B0604030504040204" pitchFamily="50" charset="-128"/>
                        </a:rPr>
                        <a:t>7</a:t>
                      </a:r>
                      <a:r>
                        <a:rPr kumimoji="1" lang="ja-JP" altLang="en-US" sz="900" dirty="0" smtClean="0">
                          <a:latin typeface="Meiryo UI" panose="020B0604030504040204" pitchFamily="50" charset="-128"/>
                          <a:ea typeface="Meiryo UI" panose="020B0604030504040204" pitchFamily="50" charset="-128"/>
                        </a:rPr>
                        <a:t>位　</a:t>
                      </a:r>
                      <a:r>
                        <a:rPr kumimoji="1" lang="ja-JP" altLang="en-US" sz="900" b="1" u="sng" dirty="0" smtClean="0">
                          <a:latin typeface="Meiryo UI" panose="020B0604030504040204" pitchFamily="50" charset="-128"/>
                          <a:ea typeface="Meiryo UI" panose="020B0604030504040204" pitchFamily="50" charset="-128"/>
                        </a:rPr>
                        <a:t>関空</a:t>
                      </a:r>
                      <a:endParaRPr kumimoji="1" lang="en-US" altLang="ja-JP" sz="900" b="1" u="sng" dirty="0" smtClean="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bl>
          </a:graphicData>
        </a:graphic>
      </p:graphicFrame>
      <p:sp>
        <p:nvSpPr>
          <p:cNvPr id="42" name="テキスト ボックス 41"/>
          <p:cNvSpPr txBox="1"/>
          <p:nvPr/>
        </p:nvSpPr>
        <p:spPr>
          <a:xfrm>
            <a:off x="504792" y="4970309"/>
            <a:ext cx="4507011" cy="369332"/>
          </a:xfrm>
          <a:prstGeom prst="rect">
            <a:avLst/>
          </a:prstGeom>
          <a:noFill/>
        </p:spPr>
        <p:txBody>
          <a:bodyPr wrap="square" rtlCol="0">
            <a:spAutoFit/>
          </a:bodyPr>
          <a:lstStyle/>
          <a:p>
            <a:r>
              <a:rPr lang="en-US" altLang="ja-JP" sz="900" dirty="0"/>
              <a:t>*   </a:t>
            </a:r>
            <a:r>
              <a:rPr lang="ja-JP" altLang="en-US" sz="900" dirty="0"/>
              <a:t>イギリスの空港サービスリサーチ会社（スカイトラックス社）による、世界</a:t>
            </a:r>
            <a:r>
              <a:rPr lang="en-US" altLang="ja-JP" sz="900" dirty="0"/>
              <a:t>550</a:t>
            </a:r>
          </a:p>
          <a:p>
            <a:r>
              <a:rPr lang="ja-JP" altLang="en-US" sz="900" dirty="0"/>
              <a:t>　　空港を対象とした国際空港の世界的</a:t>
            </a:r>
            <a:r>
              <a:rPr lang="ja-JP" altLang="en-US" sz="900" dirty="0" smtClean="0"/>
              <a:t>評価。上記</a:t>
            </a:r>
            <a:r>
              <a:rPr lang="en-US" altLang="ja-JP" sz="900" dirty="0" smtClean="0"/>
              <a:t>2</a:t>
            </a:r>
            <a:r>
              <a:rPr lang="ja-JP" altLang="en-US" sz="900" dirty="0" smtClean="0"/>
              <a:t>部門以外の</a:t>
            </a:r>
            <a:r>
              <a:rPr lang="en-US" altLang="ja-JP" sz="900" dirty="0" smtClean="0"/>
              <a:t>13</a:t>
            </a:r>
            <a:r>
              <a:rPr lang="ja-JP" altLang="en-US" sz="900" dirty="0" smtClean="0"/>
              <a:t>部門はランキング圏外</a:t>
            </a:r>
            <a:endParaRPr kumimoji="1" lang="ja-JP" altLang="en-US" sz="900" dirty="0"/>
          </a:p>
        </p:txBody>
      </p:sp>
      <p:sp>
        <p:nvSpPr>
          <p:cNvPr id="44" name="テキスト ボックス 43"/>
          <p:cNvSpPr txBox="1"/>
          <p:nvPr/>
        </p:nvSpPr>
        <p:spPr>
          <a:xfrm>
            <a:off x="7598083" y="2824862"/>
            <a:ext cx="307777" cy="605294"/>
          </a:xfrm>
          <a:prstGeom prst="rect">
            <a:avLst/>
          </a:prstGeom>
          <a:noFill/>
        </p:spPr>
        <p:txBody>
          <a:bodyPr vert="eaVert" wrap="none" rtlCol="0">
            <a:spAutoFit/>
          </a:bodyPr>
          <a:lstStyle/>
          <a:p>
            <a:r>
              <a:rPr kumimoji="1" lang="ja-JP" altLang="en-US" sz="800" dirty="0">
                <a:latin typeface="Meiryo UI" panose="020B0604030504040204" pitchFamily="50" charset="-128"/>
                <a:ea typeface="Meiryo UI" panose="020B0604030504040204" pitchFamily="50" charset="-128"/>
              </a:rPr>
              <a:t>新関空会社</a:t>
            </a:r>
          </a:p>
        </p:txBody>
      </p:sp>
      <p:sp>
        <p:nvSpPr>
          <p:cNvPr id="45" name="テキスト ボックス 44"/>
          <p:cNvSpPr txBox="1"/>
          <p:nvPr/>
        </p:nvSpPr>
        <p:spPr>
          <a:xfrm>
            <a:off x="8420191" y="2719682"/>
            <a:ext cx="307777" cy="707886"/>
          </a:xfrm>
          <a:prstGeom prst="rect">
            <a:avLst/>
          </a:prstGeom>
          <a:noFill/>
        </p:spPr>
        <p:txBody>
          <a:bodyPr vert="eaVert" wrap="none" rtlCol="0">
            <a:spAutoFit/>
          </a:bodyPr>
          <a:lstStyle/>
          <a:p>
            <a:r>
              <a:rPr kumimoji="1" lang="ja-JP" altLang="en-US" sz="800" dirty="0">
                <a:latin typeface="Meiryo UI" panose="020B0604030504040204" pitchFamily="50" charset="-128"/>
                <a:ea typeface="Meiryo UI" panose="020B0604030504040204" pitchFamily="50" charset="-128"/>
              </a:rPr>
              <a:t>コンセション</a:t>
            </a:r>
          </a:p>
        </p:txBody>
      </p:sp>
      <p:sp>
        <p:nvSpPr>
          <p:cNvPr id="46" name="スライド番号プレースホルダー 9"/>
          <p:cNvSpPr>
            <a:spLocks noGrp="1"/>
          </p:cNvSpPr>
          <p:nvPr>
            <p:ph type="sldNum" sz="quarter" idx="12"/>
          </p:nvPr>
        </p:nvSpPr>
        <p:spPr>
          <a:xfrm>
            <a:off x="7018646" y="6410943"/>
            <a:ext cx="2057400" cy="365125"/>
          </a:xfrm>
        </p:spPr>
        <p:txBody>
          <a:bodyPr/>
          <a:lstStyle/>
          <a:p>
            <a:fld id="{138CA411-231B-42B9-AF63-97A64194AA60}" type="slidenum">
              <a:rPr kumimoji="1" lang="ja-JP" altLang="en-US" sz="1400" b="1" smtClean="0">
                <a:solidFill>
                  <a:schemeClr val="tx1"/>
                </a:solidFill>
              </a:rPr>
              <a:t>41</a:t>
            </a:fld>
            <a:endParaRPr kumimoji="1" lang="ja-JP" altLang="en-US" sz="1400" b="1">
              <a:solidFill>
                <a:schemeClr val="tx1"/>
              </a:solidFill>
            </a:endParaRPr>
          </a:p>
        </p:txBody>
      </p:sp>
    </p:spTree>
    <p:extLst>
      <p:ext uri="{BB962C8B-B14F-4D97-AF65-F5344CB8AC3E}">
        <p14:creationId xmlns:p14="http://schemas.microsoft.com/office/powerpoint/2010/main" val="24129398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stretch>
            <a:fillRect/>
          </a:stretch>
        </p:blipFill>
        <p:spPr>
          <a:xfrm>
            <a:off x="4089792" y="4306375"/>
            <a:ext cx="2196860" cy="2107866"/>
          </a:xfrm>
          <a:prstGeom prst="rect">
            <a:avLst/>
          </a:prstGeom>
        </p:spPr>
      </p:pic>
      <p:sp>
        <p:nvSpPr>
          <p:cNvPr id="4" name="スライド番号プレースホルダー 3"/>
          <p:cNvSpPr>
            <a:spLocks noGrp="1"/>
          </p:cNvSpPr>
          <p:nvPr>
            <p:ph type="sldNum" sz="quarter" idx="12"/>
          </p:nvPr>
        </p:nvSpPr>
        <p:spPr>
          <a:xfrm>
            <a:off x="7086600" y="6454267"/>
            <a:ext cx="2057400" cy="365125"/>
          </a:xfrm>
        </p:spPr>
        <p:txBody>
          <a:bodyPr/>
          <a:lstStyle/>
          <a:p>
            <a:fld id="{138CA411-231B-42B9-AF63-97A64194AA60}" type="slidenum">
              <a:rPr lang="ja-JP" altLang="en-US" smtClean="0"/>
              <a:pPr/>
              <a:t>42</a:t>
            </a:fld>
            <a:endParaRPr lang="ja-JP" altLang="en-US"/>
          </a:p>
        </p:txBody>
      </p:sp>
      <p:sp>
        <p:nvSpPr>
          <p:cNvPr id="5" name="テキスト ボックス 4"/>
          <p:cNvSpPr txBox="1"/>
          <p:nvPr/>
        </p:nvSpPr>
        <p:spPr>
          <a:xfrm>
            <a:off x="165466" y="737734"/>
            <a:ext cx="6755375"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■大都市大阪における都市交通インフラの府市協調した整備に取組み</a:t>
            </a:r>
            <a:endParaRPr kumimoji="1" lang="en-US" altLang="ja-JP" b="1" dirty="0">
              <a:latin typeface="Meiryo UI" panose="020B0604030504040204" pitchFamily="50" charset="-128"/>
              <a:ea typeface="Meiryo UI" panose="020B0604030504040204" pitchFamily="50" charset="-128"/>
            </a:endParaRPr>
          </a:p>
        </p:txBody>
      </p:sp>
      <p:cxnSp>
        <p:nvCxnSpPr>
          <p:cNvPr id="6" name="直線コネクタ 5"/>
          <p:cNvCxnSpPr/>
          <p:nvPr/>
        </p:nvCxnSpPr>
        <p:spPr>
          <a:xfrm>
            <a:off x="185136" y="1146410"/>
            <a:ext cx="878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165500" y="1247707"/>
            <a:ext cx="8784000" cy="276999"/>
          </a:xfrm>
          <a:prstGeom prst="rect">
            <a:avLst/>
          </a:prstGeom>
          <a:solidFill>
            <a:schemeClr val="bg1">
              <a:lumMod val="95000"/>
            </a:schemeClr>
          </a:solidFill>
          <a:ln>
            <a:solidFill>
              <a:schemeClr val="tx1"/>
            </a:solidFill>
          </a:ln>
        </p:spPr>
        <p:txBody>
          <a:bodyPr wrap="square" rtlCol="0">
            <a:spAutoFit/>
          </a:bodyPr>
          <a:lstStyle/>
          <a:p>
            <a:r>
              <a:rPr lang="ja-JP" altLang="en-US" sz="1200" b="1" dirty="0">
                <a:latin typeface="Meiryo UI" panose="020B0604030504040204" pitchFamily="50" charset="-128"/>
                <a:ea typeface="Meiryo UI" panose="020B0604030504040204" pitchFamily="50" charset="-128"/>
              </a:rPr>
              <a:t>１．大阪府と大阪市による協調した取組み（“府市あわせ”解消の効果）</a:t>
            </a:r>
            <a:endParaRPr kumimoji="1" lang="ja-JP" altLang="en-US" sz="1200" b="1" dirty="0">
              <a:latin typeface="Meiryo UI" panose="020B0604030504040204" pitchFamily="50" charset="-128"/>
              <a:ea typeface="Meiryo UI" panose="020B0604030504040204" pitchFamily="50" charset="-128"/>
            </a:endParaRPr>
          </a:p>
        </p:txBody>
      </p:sp>
      <p:sp>
        <p:nvSpPr>
          <p:cNvPr id="13" name="テキスト ボックス 12"/>
          <p:cNvSpPr txBox="1"/>
          <p:nvPr/>
        </p:nvSpPr>
        <p:spPr>
          <a:xfrm>
            <a:off x="141806" y="3850988"/>
            <a:ext cx="3744000" cy="276999"/>
          </a:xfrm>
          <a:prstGeom prst="rect">
            <a:avLst/>
          </a:prstGeom>
          <a:solidFill>
            <a:schemeClr val="bg1">
              <a:lumMod val="95000"/>
            </a:schemeClr>
          </a:solidFill>
          <a:ln>
            <a:solidFill>
              <a:schemeClr val="tx1"/>
            </a:solidFill>
          </a:ln>
        </p:spPr>
        <p:txBody>
          <a:bodyPr wrap="square" rtlCol="0">
            <a:spAutoFit/>
          </a:bodyPr>
          <a:lstStyle/>
          <a:p>
            <a:r>
              <a:rPr lang="ja-JP" altLang="en-US" sz="1200" b="1" dirty="0">
                <a:latin typeface="Meiryo UI" panose="020B0604030504040204" pitchFamily="50" charset="-128"/>
                <a:ea typeface="Meiryo UI" panose="020B0604030504040204" pitchFamily="50" charset="-128"/>
              </a:rPr>
              <a:t>２．ストックの組換えによる財源の創出</a:t>
            </a:r>
            <a:endParaRPr kumimoji="1" lang="ja-JP" altLang="en-US" sz="1200" b="1" dirty="0">
              <a:latin typeface="Meiryo UI" panose="020B0604030504040204" pitchFamily="50" charset="-128"/>
              <a:ea typeface="Meiryo UI" panose="020B0604030504040204" pitchFamily="50" charset="-128"/>
            </a:endParaRPr>
          </a:p>
        </p:txBody>
      </p:sp>
      <p:graphicFrame>
        <p:nvGraphicFramePr>
          <p:cNvPr id="14" name="表 13"/>
          <p:cNvGraphicFramePr>
            <a:graphicFrameLocks noGrp="1"/>
          </p:cNvGraphicFramePr>
          <p:nvPr>
            <p:extLst>
              <p:ext uri="{D42A27DB-BD31-4B8C-83A1-F6EECF244321}">
                <p14:modId xmlns:p14="http://schemas.microsoft.com/office/powerpoint/2010/main" val="4187334631"/>
              </p:ext>
            </p:extLst>
          </p:nvPr>
        </p:nvGraphicFramePr>
        <p:xfrm>
          <a:off x="170640" y="1654065"/>
          <a:ext cx="4736210" cy="1988508"/>
        </p:xfrm>
        <a:graphic>
          <a:graphicData uri="http://schemas.openxmlformats.org/drawingml/2006/table">
            <a:tbl>
              <a:tblPr firstRow="1" bandRow="1">
                <a:tableStyleId>{5940675A-B579-460E-94D1-54222C63F5DA}</a:tableStyleId>
              </a:tblPr>
              <a:tblGrid>
                <a:gridCol w="509905">
                  <a:extLst>
                    <a:ext uri="{9D8B030D-6E8A-4147-A177-3AD203B41FA5}">
                      <a16:colId xmlns:a16="http://schemas.microsoft.com/office/drawing/2014/main" val="20000"/>
                    </a:ext>
                  </a:extLst>
                </a:gridCol>
                <a:gridCol w="929005">
                  <a:extLst>
                    <a:ext uri="{9D8B030D-6E8A-4147-A177-3AD203B41FA5}">
                      <a16:colId xmlns:a16="http://schemas.microsoft.com/office/drawing/2014/main" val="20001"/>
                    </a:ext>
                  </a:extLst>
                </a:gridCol>
                <a:gridCol w="3297300">
                  <a:extLst>
                    <a:ext uri="{9D8B030D-6E8A-4147-A177-3AD203B41FA5}">
                      <a16:colId xmlns:a16="http://schemas.microsoft.com/office/drawing/2014/main" val="20002"/>
                    </a:ext>
                  </a:extLst>
                </a:gridCol>
              </a:tblGrid>
              <a:tr h="282149">
                <a:tc>
                  <a:txBody>
                    <a:bodyPr/>
                    <a:lstStyle/>
                    <a:p>
                      <a:pPr algn="ctr"/>
                      <a:r>
                        <a:rPr kumimoji="1" lang="ja-JP" altLang="en-US" sz="1100" b="1" dirty="0">
                          <a:latin typeface="Meiryo UI" panose="020B0604030504040204" pitchFamily="50" charset="-128"/>
                          <a:ea typeface="Meiryo UI" panose="020B0604030504040204" pitchFamily="50" charset="-128"/>
                        </a:rPr>
                        <a:t>分野</a:t>
                      </a:r>
                    </a:p>
                  </a:txBody>
                  <a:tcPr>
                    <a:solidFill>
                      <a:schemeClr val="accent1">
                        <a:lumMod val="40000"/>
                        <a:lumOff val="60000"/>
                      </a:schemeClr>
                    </a:solidFill>
                  </a:tcPr>
                </a:tc>
                <a:tc>
                  <a:txBody>
                    <a:bodyPr/>
                    <a:lstStyle/>
                    <a:p>
                      <a:pPr algn="ctr"/>
                      <a:r>
                        <a:rPr kumimoji="1" lang="ja-JP" altLang="en-US" sz="1100" b="1" dirty="0">
                          <a:latin typeface="Meiryo UI" panose="020B0604030504040204" pitchFamily="50" charset="-128"/>
                          <a:ea typeface="Meiryo UI" panose="020B0604030504040204" pitchFamily="50" charset="-128"/>
                        </a:rPr>
                        <a:t>路線名</a:t>
                      </a:r>
                    </a:p>
                  </a:txBody>
                  <a:tcPr>
                    <a:solidFill>
                      <a:schemeClr val="accent1">
                        <a:lumMod val="40000"/>
                        <a:lumOff val="60000"/>
                      </a:schemeClr>
                    </a:solidFill>
                  </a:tcPr>
                </a:tc>
                <a:tc>
                  <a:txBody>
                    <a:bodyPr/>
                    <a:lstStyle/>
                    <a:p>
                      <a:pPr algn="ctr"/>
                      <a:r>
                        <a:rPr kumimoji="1" lang="ja-JP" altLang="en-US" sz="1100" b="1" dirty="0">
                          <a:latin typeface="Meiryo UI" panose="020B0604030504040204" pitchFamily="50" charset="-128"/>
                          <a:ea typeface="Meiryo UI" panose="020B0604030504040204" pitchFamily="50" charset="-128"/>
                        </a:rPr>
                        <a:t>府と大阪市の協調取組み</a:t>
                      </a:r>
                    </a:p>
                  </a:txBody>
                  <a:tcPr>
                    <a:solidFill>
                      <a:schemeClr val="accent1">
                        <a:lumMod val="40000"/>
                        <a:lumOff val="60000"/>
                      </a:schemeClr>
                    </a:solidFill>
                  </a:tcPr>
                </a:tc>
                <a:extLst>
                  <a:ext uri="{0D108BD9-81ED-4DB2-BD59-A6C34878D82A}">
                    <a16:rowId xmlns:a16="http://schemas.microsoft.com/office/drawing/2014/main" val="10000"/>
                  </a:ext>
                </a:extLst>
              </a:tr>
              <a:tr h="647283">
                <a:tc rowSpan="2">
                  <a:txBody>
                    <a:bodyPr/>
                    <a:lstStyle/>
                    <a:p>
                      <a:r>
                        <a:rPr kumimoji="1" lang="ja-JP" altLang="en-US" sz="1100" dirty="0">
                          <a:latin typeface="Meiryo UI" panose="020B0604030504040204" pitchFamily="50" charset="-128"/>
                          <a:ea typeface="Meiryo UI" panose="020B0604030504040204" pitchFamily="50" charset="-128"/>
                        </a:rPr>
                        <a:t>鉄道</a:t>
                      </a:r>
                    </a:p>
                  </a:txBody>
                  <a:tcPr/>
                </a:tc>
                <a:tc>
                  <a:txBody>
                    <a:bodyPr/>
                    <a:lstStyle/>
                    <a:p>
                      <a:r>
                        <a:rPr kumimoji="1" lang="ja-JP" altLang="en-US" sz="1100" dirty="0">
                          <a:latin typeface="Meiryo UI" panose="020B0604030504040204" pitchFamily="50" charset="-128"/>
                          <a:ea typeface="Meiryo UI" panose="020B0604030504040204" pitchFamily="50" charset="-128"/>
                        </a:rPr>
                        <a:t>なにわ筋線</a:t>
                      </a:r>
                    </a:p>
                  </a:txBody>
                  <a:tcPr/>
                </a:tc>
                <a:tc>
                  <a:txBody>
                    <a:bodyPr/>
                    <a:lstStyle/>
                    <a:p>
                      <a:pPr marL="171450" indent="-171450">
                        <a:buFont typeface="Arial" panose="020B0604020202020204" pitchFamily="34" charset="0"/>
                        <a:buChar char="•"/>
                      </a:pPr>
                      <a:r>
                        <a:rPr kumimoji="1" lang="ja-JP" altLang="en-US" sz="1100" dirty="0">
                          <a:latin typeface="Meiryo UI" panose="020B0604030504040204" pitchFamily="50" charset="-128"/>
                          <a:ea typeface="Meiryo UI" panose="020B0604030504040204" pitchFamily="50" charset="-128"/>
                        </a:rPr>
                        <a:t>府市鉄道事業者の検討会を設置（</a:t>
                      </a:r>
                      <a:r>
                        <a:rPr kumimoji="1" lang="en-US" altLang="ja-JP" sz="1100" dirty="0">
                          <a:latin typeface="Meiryo UI" panose="020B0604030504040204" pitchFamily="50" charset="-128"/>
                          <a:ea typeface="Meiryo UI" panose="020B0604030504040204" pitchFamily="50" charset="-128"/>
                        </a:rPr>
                        <a:t>2014</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dirty="0">
                          <a:latin typeface="Meiryo UI" panose="020B0604030504040204" pitchFamily="50" charset="-128"/>
                          <a:ea typeface="Meiryo UI" panose="020B0604030504040204" pitchFamily="50" charset="-128"/>
                        </a:rPr>
                        <a:t>府市で事業化に向けた方針を決定（</a:t>
                      </a:r>
                      <a:r>
                        <a:rPr kumimoji="1" lang="en-US" altLang="ja-JP" sz="1100" dirty="0">
                          <a:latin typeface="Meiryo UI" panose="020B0604030504040204" pitchFamily="50" charset="-128"/>
                          <a:ea typeface="Meiryo UI" panose="020B0604030504040204" pitchFamily="50" charset="-128"/>
                        </a:rPr>
                        <a:t>2017</a:t>
                      </a:r>
                      <a:r>
                        <a:rPr kumimoji="1" lang="ja-JP" altLang="en-US" sz="1100" dirty="0">
                          <a:latin typeface="Meiryo UI" panose="020B0604030504040204" pitchFamily="50" charset="-128"/>
                          <a:ea typeface="Meiryo UI" panose="020B0604030504040204" pitchFamily="50" charset="-128"/>
                        </a:rPr>
                        <a:t>年）</a:t>
                      </a:r>
                    </a:p>
                    <a:p>
                      <a:pPr marL="171450" indent="-171450">
                        <a:buFont typeface="Arial" panose="020B0604020202020204" pitchFamily="34" charset="0"/>
                        <a:buChar char="•"/>
                      </a:pPr>
                      <a:r>
                        <a:rPr kumimoji="1" lang="ja-JP" altLang="en-US" sz="1100" dirty="0">
                          <a:latin typeface="Meiryo UI" panose="020B0604030504040204" pitchFamily="50" charset="-128"/>
                          <a:ea typeface="Meiryo UI" panose="020B0604030504040204" pitchFamily="50" charset="-128"/>
                        </a:rPr>
                        <a:t>国や鉄道事業者との事業スキームを構築（右図）</a:t>
                      </a:r>
                      <a:endParaRPr kumimoji="1" lang="en-US" altLang="ja-JP" sz="11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464716">
                <a:tc vMerge="1">
                  <a:txBody>
                    <a:bodyPr/>
                    <a:lstStyle/>
                    <a:p>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ja-JP" altLang="en-US" sz="1100" dirty="0" smtClean="0">
                          <a:latin typeface="Meiryo UI" panose="020B0604030504040204" pitchFamily="50" charset="-128"/>
                          <a:ea typeface="Meiryo UI" panose="020B0604030504040204" pitchFamily="50" charset="-128"/>
                        </a:rPr>
                        <a:t>リニア</a:t>
                      </a:r>
                      <a:r>
                        <a:rPr kumimoji="1" lang="ja-JP" altLang="en-US" sz="1100" dirty="0" smtClean="0">
                          <a:solidFill>
                            <a:schemeClr val="tx1"/>
                          </a:solidFill>
                          <a:latin typeface="Meiryo UI" panose="020B0604030504040204" pitchFamily="50" charset="-128"/>
                          <a:ea typeface="Meiryo UI" panose="020B0604030504040204" pitchFamily="50" charset="-128"/>
                        </a:rPr>
                        <a:t>中央</a:t>
                      </a:r>
                      <a:r>
                        <a:rPr kumimoji="1" lang="ja-JP" altLang="en-US" sz="1100" dirty="0" smtClean="0">
                          <a:latin typeface="Meiryo UI" panose="020B0604030504040204" pitchFamily="50" charset="-128"/>
                          <a:ea typeface="Meiryo UI" panose="020B0604030504040204" pitchFamily="50" charset="-128"/>
                        </a:rPr>
                        <a:t>新幹線</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marL="171450" indent="-171450">
                        <a:buFont typeface="Arial" panose="020B0604020202020204" pitchFamily="34" charset="0"/>
                        <a:buChar char="•"/>
                      </a:pPr>
                      <a:r>
                        <a:rPr kumimoji="1" lang="ja-JP" altLang="en-US" sz="1100" dirty="0">
                          <a:latin typeface="Meiryo UI" panose="020B0604030504040204" pitchFamily="50" charset="-128"/>
                          <a:ea typeface="Meiryo UI" panose="020B0604030504040204" pitchFamily="50" charset="-128"/>
                        </a:rPr>
                        <a:t>経済界も含めた </a:t>
                      </a:r>
                      <a:r>
                        <a:rPr kumimoji="1" lang="en-US" altLang="ja-JP" sz="1100" dirty="0">
                          <a:latin typeface="Meiryo UI" panose="020B0604030504040204" pitchFamily="50" charset="-128"/>
                          <a:ea typeface="Meiryo UI" panose="020B0604030504040204" pitchFamily="50" charset="-128"/>
                        </a:rPr>
                        <a:t>『</a:t>
                      </a:r>
                      <a:r>
                        <a:rPr kumimoji="1" lang="ja-JP" altLang="en-US" sz="1100" dirty="0">
                          <a:latin typeface="Meiryo UI" panose="020B0604030504040204" pitchFamily="50" charset="-128"/>
                          <a:ea typeface="Meiryo UI" panose="020B0604030504040204" pitchFamily="50" charset="-128"/>
                        </a:rPr>
                        <a:t>リニア中央新幹線早期全線開業実現協議会</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を設立（</a:t>
                      </a:r>
                      <a:r>
                        <a:rPr kumimoji="1" lang="en-US" altLang="ja-JP" sz="1100" dirty="0">
                          <a:latin typeface="Meiryo UI" panose="020B0604030504040204" pitchFamily="50" charset="-128"/>
                          <a:ea typeface="Meiryo UI" panose="020B0604030504040204" pitchFamily="50" charset="-128"/>
                        </a:rPr>
                        <a:t>2014</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dirty="0">
                          <a:latin typeface="Meiryo UI" panose="020B0604030504040204" pitchFamily="50" charset="-128"/>
                          <a:ea typeface="Meiryo UI" panose="020B0604030504040204" pitchFamily="50" charset="-128"/>
                        </a:rPr>
                        <a:t>リニア中央新幹線に関する緊急要望（</a:t>
                      </a:r>
                      <a:r>
                        <a:rPr kumimoji="1" lang="en-US" altLang="ja-JP" sz="1100" dirty="0">
                          <a:latin typeface="Meiryo UI" panose="020B0604030504040204" pitchFamily="50" charset="-128"/>
                          <a:ea typeface="Meiryo UI" panose="020B0604030504040204" pitchFamily="50" charset="-128"/>
                        </a:rPr>
                        <a:t>2016</a:t>
                      </a:r>
                      <a:r>
                        <a:rPr kumimoji="1" lang="ja-JP" altLang="en-US" sz="1100" dirty="0">
                          <a:latin typeface="Meiryo UI" panose="020B0604030504040204" pitchFamily="50" charset="-128"/>
                          <a:ea typeface="Meiryo UI" panose="020B0604030504040204" pitchFamily="50" charset="-128"/>
                        </a:rPr>
                        <a:t>年）</a:t>
                      </a:r>
                    </a:p>
                  </a:txBody>
                  <a:tcPr/>
                </a:tc>
                <a:extLst>
                  <a:ext uri="{0D108BD9-81ED-4DB2-BD59-A6C34878D82A}">
                    <a16:rowId xmlns:a16="http://schemas.microsoft.com/office/drawing/2014/main" val="10002"/>
                  </a:ext>
                </a:extLst>
              </a:tr>
              <a:tr h="464716">
                <a:tc>
                  <a:txBody>
                    <a:bodyPr/>
                    <a:lstStyle/>
                    <a:p>
                      <a:r>
                        <a:rPr kumimoji="1" lang="ja-JP" altLang="en-US" sz="1100" dirty="0">
                          <a:latin typeface="Meiryo UI" panose="020B0604030504040204" pitchFamily="50" charset="-128"/>
                          <a:ea typeface="Meiryo UI" panose="020B0604030504040204" pitchFamily="50" charset="-128"/>
                        </a:rPr>
                        <a:t>高速</a:t>
                      </a:r>
                      <a:endParaRPr kumimoji="1" lang="en-US" altLang="ja-JP" sz="1100" dirty="0">
                        <a:latin typeface="Meiryo UI" panose="020B0604030504040204" pitchFamily="50" charset="-128"/>
                        <a:ea typeface="Meiryo UI" panose="020B0604030504040204" pitchFamily="50" charset="-128"/>
                      </a:endParaRPr>
                    </a:p>
                    <a:p>
                      <a:r>
                        <a:rPr kumimoji="1" lang="ja-JP" altLang="en-US" sz="1100" dirty="0">
                          <a:latin typeface="Meiryo UI" panose="020B0604030504040204" pitchFamily="50" charset="-128"/>
                          <a:ea typeface="Meiryo UI" panose="020B0604030504040204" pitchFamily="50" charset="-128"/>
                        </a:rPr>
                        <a:t>道路</a:t>
                      </a:r>
                    </a:p>
                  </a:txBody>
                  <a:tcPr/>
                </a:tc>
                <a:tc>
                  <a:txBody>
                    <a:bodyPr/>
                    <a:lstStyle/>
                    <a:p>
                      <a:r>
                        <a:rPr kumimoji="1" lang="ja-JP" altLang="en-US" sz="1100" dirty="0">
                          <a:latin typeface="Meiryo UI" panose="020B0604030504040204" pitchFamily="50" charset="-128"/>
                          <a:ea typeface="Meiryo UI" panose="020B0604030504040204" pitchFamily="50" charset="-128"/>
                        </a:rPr>
                        <a:t>淀川左岸線延伸部</a:t>
                      </a:r>
                    </a:p>
                  </a:txBody>
                  <a:tcPr/>
                </a:tc>
                <a:tc>
                  <a:txBody>
                    <a:bodyPr/>
                    <a:lstStyle/>
                    <a:p>
                      <a:pPr marL="171450" indent="-171450">
                        <a:buFont typeface="Arial" panose="020B0604020202020204" pitchFamily="34" charset="0"/>
                        <a:buChar char="•"/>
                      </a:pPr>
                      <a:r>
                        <a:rPr kumimoji="1" lang="ja-JP" altLang="en-US" sz="1100" dirty="0">
                          <a:latin typeface="Meiryo UI" panose="020B0604030504040204" pitchFamily="50" charset="-128"/>
                          <a:ea typeface="Meiryo UI" panose="020B0604030504040204" pitchFamily="50" charset="-128"/>
                        </a:rPr>
                        <a:t>府市共同で、国にアセス協力を要望（</a:t>
                      </a:r>
                      <a:r>
                        <a:rPr kumimoji="1" lang="en-US" altLang="ja-JP" sz="1100" dirty="0">
                          <a:latin typeface="Meiryo UI" panose="020B0604030504040204" pitchFamily="50" charset="-128"/>
                          <a:ea typeface="Meiryo UI" panose="020B0604030504040204" pitchFamily="50" charset="-128"/>
                        </a:rPr>
                        <a:t>2012</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dirty="0">
                          <a:latin typeface="Meiryo UI" panose="020B0604030504040204" pitchFamily="50" charset="-128"/>
                          <a:ea typeface="Meiryo UI" panose="020B0604030504040204" pitchFamily="50" charset="-128"/>
                        </a:rPr>
                        <a:t>地方負担</a:t>
                      </a:r>
                      <a:r>
                        <a:rPr kumimoji="1" lang="en-US" altLang="ja-JP" sz="1100" dirty="0">
                          <a:latin typeface="Meiryo UI" panose="020B0604030504040204" pitchFamily="50" charset="-128"/>
                          <a:ea typeface="Meiryo UI" panose="020B0604030504040204" pitchFamily="50" charset="-128"/>
                        </a:rPr>
                        <a:t>600</a:t>
                      </a:r>
                      <a:r>
                        <a:rPr kumimoji="1" lang="ja-JP" altLang="en-US" sz="1100" dirty="0">
                          <a:latin typeface="Meiryo UI" panose="020B0604030504040204" pitchFamily="50" charset="-128"/>
                          <a:ea typeface="Meiryo UI" panose="020B0604030504040204" pitchFamily="50" charset="-128"/>
                        </a:rPr>
                        <a:t>億円の負担割合を合意→事業着手</a:t>
                      </a:r>
                    </a:p>
                  </a:txBody>
                  <a:tcPr/>
                </a:tc>
                <a:extLst>
                  <a:ext uri="{0D108BD9-81ED-4DB2-BD59-A6C34878D82A}">
                    <a16:rowId xmlns:a16="http://schemas.microsoft.com/office/drawing/2014/main" val="10003"/>
                  </a:ext>
                </a:extLst>
              </a:tr>
            </a:tbl>
          </a:graphicData>
        </a:graphic>
      </p:graphicFrame>
      <p:pic>
        <p:nvPicPr>
          <p:cNvPr id="1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32340" b="14486"/>
          <a:stretch/>
        </p:blipFill>
        <p:spPr bwMode="auto">
          <a:xfrm>
            <a:off x="5399320" y="1839403"/>
            <a:ext cx="3204000" cy="1260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 name="上カーブ矢印 17"/>
          <p:cNvSpPr/>
          <p:nvPr/>
        </p:nvSpPr>
        <p:spPr>
          <a:xfrm>
            <a:off x="6416404" y="3073389"/>
            <a:ext cx="589210" cy="216000"/>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9" name="上カーブ矢印 18"/>
          <p:cNvSpPr/>
          <p:nvPr/>
        </p:nvSpPr>
        <p:spPr>
          <a:xfrm flipH="1">
            <a:off x="5683002" y="3073389"/>
            <a:ext cx="589210" cy="216000"/>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0" name="テキスト ボックス 19"/>
          <p:cNvSpPr txBox="1"/>
          <p:nvPr/>
        </p:nvSpPr>
        <p:spPr>
          <a:xfrm>
            <a:off x="5620765" y="3322607"/>
            <a:ext cx="1470274" cy="415498"/>
          </a:xfrm>
          <a:prstGeom prst="rect">
            <a:avLst/>
          </a:prstGeom>
          <a:noFill/>
        </p:spPr>
        <p:txBody>
          <a:bodyPr wrap="none" rtlCol="0">
            <a:spAutoFit/>
          </a:bodyPr>
          <a:lstStyle/>
          <a:p>
            <a:r>
              <a:rPr kumimoji="1" lang="ja-JP" altLang="en-US" sz="1050" b="1" u="sng" dirty="0">
                <a:latin typeface="Meiryo UI" panose="020B0604030504040204" pitchFamily="50" charset="-128"/>
                <a:ea typeface="Meiryo UI" panose="020B0604030504040204" pitchFamily="50" charset="-128"/>
              </a:rPr>
              <a:t>府市の協調体制により</a:t>
            </a:r>
            <a:endParaRPr kumimoji="1" lang="en-US" altLang="ja-JP" sz="1050" b="1" u="sng" dirty="0">
              <a:latin typeface="Meiryo UI" panose="020B0604030504040204" pitchFamily="50" charset="-128"/>
              <a:ea typeface="Meiryo UI" panose="020B0604030504040204" pitchFamily="50" charset="-128"/>
            </a:endParaRPr>
          </a:p>
          <a:p>
            <a:r>
              <a:rPr kumimoji="1" lang="ja-JP" altLang="en-US" sz="1050" b="1" u="sng" dirty="0">
                <a:latin typeface="Meiryo UI" panose="020B0604030504040204" pitchFamily="50" charset="-128"/>
                <a:ea typeface="Meiryo UI" panose="020B0604030504040204" pitchFamily="50" charset="-128"/>
              </a:rPr>
              <a:t>国や鉄道事業者と連携</a:t>
            </a:r>
          </a:p>
        </p:txBody>
      </p:sp>
      <p:sp>
        <p:nvSpPr>
          <p:cNvPr id="21" name="正方形/長方形 20"/>
          <p:cNvSpPr/>
          <p:nvPr/>
        </p:nvSpPr>
        <p:spPr>
          <a:xfrm>
            <a:off x="6098324" y="2667272"/>
            <a:ext cx="468000" cy="3600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テキスト ボックス 21"/>
          <p:cNvSpPr txBox="1"/>
          <p:nvPr/>
        </p:nvSpPr>
        <p:spPr>
          <a:xfrm>
            <a:off x="5437745" y="1602380"/>
            <a:ext cx="2767104" cy="261610"/>
          </a:xfrm>
          <a:prstGeom prst="rect">
            <a:avLst/>
          </a:prstGeom>
          <a:noFill/>
        </p:spPr>
        <p:txBody>
          <a:bodyPr wrap="none" rtlCol="0">
            <a:spAutoFit/>
          </a:bodyPr>
          <a:lstStyle/>
          <a:p>
            <a:r>
              <a:rPr kumimoji="1" lang="ja-JP" altLang="en-US" sz="1100" b="1" dirty="0">
                <a:latin typeface="Meiryo UI" panose="020B0604030504040204" pitchFamily="50" charset="-128"/>
                <a:ea typeface="Meiryo UI" panose="020B0604030504040204" pitchFamily="50" charset="-128"/>
              </a:rPr>
              <a:t>■なにわ筋線</a:t>
            </a:r>
            <a:r>
              <a:rPr lang="ja-JP" altLang="en-US" sz="1100" b="1" dirty="0">
                <a:latin typeface="Meiryo UI" panose="020B0604030504040204" pitchFamily="50" charset="-128"/>
                <a:ea typeface="Meiryo UI" panose="020B0604030504040204" pitchFamily="50" charset="-128"/>
              </a:rPr>
              <a:t>の府市協調による事業スキーム</a:t>
            </a:r>
            <a:endParaRPr kumimoji="1" lang="en-US" altLang="ja-JP" sz="1100" b="1" dirty="0">
              <a:latin typeface="Meiryo UI" panose="020B0604030504040204" pitchFamily="50" charset="-128"/>
              <a:ea typeface="Meiryo UI" panose="020B0604030504040204" pitchFamily="50" charset="-128"/>
            </a:endParaRPr>
          </a:p>
        </p:txBody>
      </p:sp>
      <p:sp>
        <p:nvSpPr>
          <p:cNvPr id="23" name="テキスト ボックス 22"/>
          <p:cNvSpPr txBox="1"/>
          <p:nvPr/>
        </p:nvSpPr>
        <p:spPr>
          <a:xfrm>
            <a:off x="4107670" y="3850987"/>
            <a:ext cx="4860000" cy="276999"/>
          </a:xfrm>
          <a:prstGeom prst="rect">
            <a:avLst/>
          </a:prstGeom>
          <a:solidFill>
            <a:schemeClr val="bg1">
              <a:lumMod val="95000"/>
            </a:schemeClr>
          </a:solidFill>
          <a:ln>
            <a:solidFill>
              <a:schemeClr val="tx1"/>
            </a:solidFill>
          </a:ln>
        </p:spPr>
        <p:txBody>
          <a:bodyPr wrap="square" rtlCol="0">
            <a:spAutoFit/>
          </a:bodyPr>
          <a:lstStyle/>
          <a:p>
            <a:r>
              <a:rPr lang="ja-JP" altLang="en-US" sz="1200" b="1" dirty="0">
                <a:latin typeface="Meiryo UI" panose="020B0604030504040204" pitchFamily="50" charset="-128"/>
                <a:ea typeface="Meiryo UI" panose="020B0604030504040204" pitchFamily="50" charset="-128"/>
              </a:rPr>
              <a:t>３．戦略的な広域鉄道計画の推進</a:t>
            </a:r>
            <a:endParaRPr kumimoji="1" lang="ja-JP" altLang="en-US" sz="1200" b="1" dirty="0">
              <a:latin typeface="Meiryo UI" panose="020B0604030504040204" pitchFamily="50" charset="-128"/>
              <a:ea typeface="Meiryo UI" panose="020B0604030504040204" pitchFamily="50" charset="-128"/>
            </a:endParaRPr>
          </a:p>
        </p:txBody>
      </p:sp>
      <p:sp>
        <p:nvSpPr>
          <p:cNvPr id="24" name="角丸四角形 23"/>
          <p:cNvSpPr/>
          <p:nvPr/>
        </p:nvSpPr>
        <p:spPr>
          <a:xfrm>
            <a:off x="128367" y="4322688"/>
            <a:ext cx="1193542" cy="2347288"/>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25" name="正方形/長方形 24"/>
          <p:cNvSpPr/>
          <p:nvPr/>
        </p:nvSpPr>
        <p:spPr>
          <a:xfrm>
            <a:off x="128367" y="4254641"/>
            <a:ext cx="1193542" cy="468000"/>
          </a:xfrm>
          <a:prstGeom prst="rect">
            <a:avLst/>
          </a:prstGeom>
          <a:solidFill>
            <a:schemeClr val="bg1">
              <a:lumMod val="7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300" b="1" dirty="0">
                <a:solidFill>
                  <a:schemeClr val="tx1"/>
                </a:solidFill>
                <a:latin typeface="Meiryo UI" panose="020B0604030504040204" pitchFamily="50" charset="-128"/>
                <a:ea typeface="Meiryo UI" panose="020B0604030504040204" pitchFamily="50" charset="-128"/>
              </a:rPr>
              <a:t>黒字株式</a:t>
            </a:r>
            <a:endParaRPr kumimoji="1" lang="en-US" altLang="ja-JP" sz="1300" b="1" dirty="0">
              <a:solidFill>
                <a:schemeClr val="tx1"/>
              </a:solidFill>
              <a:latin typeface="Meiryo UI" panose="020B0604030504040204" pitchFamily="50" charset="-128"/>
              <a:ea typeface="Meiryo UI" panose="020B0604030504040204" pitchFamily="50" charset="-128"/>
            </a:endParaRPr>
          </a:p>
          <a:p>
            <a:pPr algn="ctr"/>
            <a:r>
              <a:rPr kumimoji="1" lang="ja-JP" altLang="en-US" sz="1300" b="1" dirty="0">
                <a:solidFill>
                  <a:schemeClr val="tx1"/>
                </a:solidFill>
                <a:latin typeface="Meiryo UI" panose="020B0604030504040204" pitchFamily="50" charset="-128"/>
                <a:ea typeface="Meiryo UI" panose="020B0604030504040204" pitchFamily="50" charset="-128"/>
              </a:rPr>
              <a:t>の売却</a:t>
            </a:r>
          </a:p>
        </p:txBody>
      </p:sp>
      <p:sp>
        <p:nvSpPr>
          <p:cNvPr id="26" name="テキスト ボックス 25"/>
          <p:cNvSpPr txBox="1"/>
          <p:nvPr/>
        </p:nvSpPr>
        <p:spPr>
          <a:xfrm>
            <a:off x="102609" y="4798414"/>
            <a:ext cx="1260000" cy="1615827"/>
          </a:xfrm>
          <a:prstGeom prst="rect">
            <a:avLst/>
          </a:prstGeom>
          <a:noFill/>
        </p:spPr>
        <p:txBody>
          <a:bodyPr wrap="square" rtlCol="0">
            <a:spAutoFit/>
          </a:bodyPr>
          <a:lstStyle/>
          <a:p>
            <a:r>
              <a:rPr kumimoji="1" lang="ja-JP" altLang="en-US" sz="1100" dirty="0">
                <a:latin typeface="Meiryo UI" panose="020B0604030504040204" pitchFamily="50" charset="-128"/>
                <a:ea typeface="Meiryo UI" panose="020B0604030504040204" pitchFamily="50" charset="-128"/>
              </a:rPr>
              <a:t>大阪府が保有する</a:t>
            </a:r>
            <a:endParaRPr kumimoji="1" lang="en-US" altLang="ja-JP" sz="1100" dirty="0">
              <a:latin typeface="Meiryo UI" panose="020B0604030504040204" pitchFamily="50" charset="-128"/>
              <a:ea typeface="Meiryo UI" panose="020B0604030504040204" pitchFamily="50" charset="-128"/>
            </a:endParaRPr>
          </a:p>
          <a:p>
            <a:r>
              <a:rPr kumimoji="1" lang="ja-JP" altLang="en-US" sz="1100" dirty="0">
                <a:latin typeface="Meiryo UI" panose="020B0604030504040204" pitchFamily="50" charset="-128"/>
                <a:ea typeface="Meiryo UI" panose="020B0604030504040204" pitchFamily="50" charset="-128"/>
              </a:rPr>
              <a:t>大阪府都市開発㈱の黒字株式を</a:t>
            </a:r>
            <a:endParaRPr kumimoji="1" lang="en-US" altLang="ja-JP" sz="1100" dirty="0">
              <a:latin typeface="Meiryo UI" panose="020B0604030504040204" pitchFamily="50" charset="-128"/>
              <a:ea typeface="Meiryo UI" panose="020B0604030504040204" pitchFamily="50" charset="-128"/>
            </a:endParaRPr>
          </a:p>
          <a:p>
            <a:r>
              <a:rPr kumimoji="1" lang="ja-JP" altLang="en-US" sz="1100" dirty="0">
                <a:latin typeface="Meiryo UI" panose="020B0604030504040204" pitchFamily="50" charset="-128"/>
                <a:ea typeface="Meiryo UI" panose="020B0604030504040204" pitchFamily="50" charset="-128"/>
              </a:rPr>
              <a:t>売却</a:t>
            </a:r>
            <a:endParaRPr kumimoji="1" lang="en-US" altLang="ja-JP" sz="1100" dirty="0">
              <a:latin typeface="Meiryo UI" panose="020B0604030504040204" pitchFamily="50" charset="-128"/>
              <a:ea typeface="Meiryo UI" panose="020B0604030504040204" pitchFamily="50" charset="-128"/>
            </a:endParaRPr>
          </a:p>
          <a:p>
            <a:endParaRPr lang="en-US" altLang="ja-JP" sz="1100" dirty="0">
              <a:latin typeface="Meiryo UI" panose="020B0604030504040204" pitchFamily="50" charset="-128"/>
              <a:ea typeface="Meiryo UI" panose="020B0604030504040204" pitchFamily="50" charset="-128"/>
            </a:endParaRPr>
          </a:p>
          <a:p>
            <a:pPr algn="ctr"/>
            <a:r>
              <a:rPr lang="ja-JP" altLang="en-US" sz="1100" dirty="0">
                <a:latin typeface="Meiryo UI" panose="020B0604030504040204" pitchFamily="50" charset="-128"/>
                <a:ea typeface="Meiryo UI" panose="020B0604030504040204" pitchFamily="50" charset="-128"/>
              </a:rPr>
              <a:t>売却益</a:t>
            </a:r>
            <a:endParaRPr lang="en-US" altLang="ja-JP" sz="1100" dirty="0">
              <a:latin typeface="Meiryo UI" panose="020B0604030504040204" pitchFamily="50" charset="-128"/>
              <a:ea typeface="Meiryo UI" panose="020B0604030504040204" pitchFamily="50" charset="-128"/>
            </a:endParaRPr>
          </a:p>
          <a:p>
            <a:pPr algn="ctr"/>
            <a:r>
              <a:rPr kumimoji="1" lang="ja-JP" altLang="en-US" sz="1100" dirty="0">
                <a:latin typeface="Meiryo UI" panose="020B0604030504040204" pitchFamily="50" charset="-128"/>
                <a:ea typeface="Meiryo UI" panose="020B0604030504040204" pitchFamily="50" charset="-128"/>
              </a:rPr>
              <a:t>約</a:t>
            </a:r>
            <a:r>
              <a:rPr kumimoji="1" lang="en-US" altLang="ja-JP" sz="1100" dirty="0">
                <a:latin typeface="Meiryo UI" panose="020B0604030504040204" pitchFamily="50" charset="-128"/>
                <a:ea typeface="Meiryo UI" panose="020B0604030504040204" pitchFamily="50" charset="-128"/>
              </a:rPr>
              <a:t>367.5</a:t>
            </a:r>
            <a:r>
              <a:rPr lang="ja-JP" altLang="en-US" sz="1100" dirty="0">
                <a:latin typeface="Meiryo UI" panose="020B0604030504040204" pitchFamily="50" charset="-128"/>
                <a:ea typeface="Meiryo UI" panose="020B0604030504040204" pitchFamily="50" charset="-128"/>
              </a:rPr>
              <a:t>億円</a:t>
            </a:r>
            <a:endParaRPr lang="en-US" altLang="ja-JP" sz="1100" dirty="0">
              <a:latin typeface="Meiryo UI" panose="020B0604030504040204" pitchFamily="50" charset="-128"/>
              <a:ea typeface="Meiryo UI" panose="020B0604030504040204" pitchFamily="50" charset="-128"/>
            </a:endParaRPr>
          </a:p>
          <a:p>
            <a:endParaRPr kumimoji="1" lang="en-US" altLang="ja-JP" sz="1100" dirty="0">
              <a:latin typeface="Meiryo UI" panose="020B0604030504040204" pitchFamily="50" charset="-128"/>
              <a:ea typeface="Meiryo UI" panose="020B0604030504040204" pitchFamily="50" charset="-128"/>
            </a:endParaRPr>
          </a:p>
          <a:p>
            <a:pPr algn="r"/>
            <a:r>
              <a:rPr lang="ja-JP" altLang="en-US" sz="1100" dirty="0">
                <a:latin typeface="Meiryo UI" panose="020B0604030504040204" pitchFamily="50" charset="-128"/>
                <a:ea typeface="Meiryo UI" panose="020B0604030504040204" pitchFamily="50" charset="-128"/>
              </a:rPr>
              <a:t>など</a:t>
            </a:r>
            <a:endParaRPr kumimoji="1" lang="ja-JP" altLang="en-US" sz="1100" dirty="0">
              <a:latin typeface="Meiryo UI" panose="020B0604030504040204" pitchFamily="50" charset="-128"/>
              <a:ea typeface="Meiryo UI" panose="020B0604030504040204" pitchFamily="50" charset="-128"/>
            </a:endParaRPr>
          </a:p>
        </p:txBody>
      </p:sp>
      <p:sp>
        <p:nvSpPr>
          <p:cNvPr id="27" name="大かっこ 26"/>
          <p:cNvSpPr/>
          <p:nvPr/>
        </p:nvSpPr>
        <p:spPr>
          <a:xfrm>
            <a:off x="214325" y="5607484"/>
            <a:ext cx="1008000" cy="468000"/>
          </a:xfrm>
          <a:prstGeom prst="bracketPair">
            <a:avLst>
              <a:gd name="adj" fmla="val 1045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8" name="角丸四角形 27"/>
          <p:cNvSpPr/>
          <p:nvPr/>
        </p:nvSpPr>
        <p:spPr>
          <a:xfrm>
            <a:off x="2416439" y="4322685"/>
            <a:ext cx="1440000" cy="2347288"/>
          </a:xfrm>
          <a:prstGeom prst="roundRect">
            <a:avLst>
              <a:gd name="adj" fmla="val 13913"/>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29" name="正方形/長方形 28"/>
          <p:cNvSpPr/>
          <p:nvPr/>
        </p:nvSpPr>
        <p:spPr>
          <a:xfrm>
            <a:off x="2416439" y="4254641"/>
            <a:ext cx="1440000" cy="468000"/>
          </a:xfrm>
          <a:prstGeom prst="rect">
            <a:avLst/>
          </a:prstGeom>
          <a:solidFill>
            <a:schemeClr val="bg1">
              <a:lumMod val="7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300" b="1" dirty="0">
                <a:solidFill>
                  <a:schemeClr val="tx1"/>
                </a:solidFill>
                <a:latin typeface="Meiryo UI" panose="020B0604030504040204" pitchFamily="50" charset="-128"/>
                <a:ea typeface="Meiryo UI" panose="020B0604030504040204" pitchFamily="50" charset="-128"/>
              </a:rPr>
              <a:t>戦略４路線</a:t>
            </a:r>
            <a:endParaRPr lang="en-US" altLang="ja-JP" sz="1300" b="1" dirty="0">
              <a:solidFill>
                <a:schemeClr val="tx1"/>
              </a:solidFill>
              <a:latin typeface="Meiryo UI" panose="020B0604030504040204" pitchFamily="50" charset="-128"/>
              <a:ea typeface="Meiryo UI" panose="020B0604030504040204" pitchFamily="50" charset="-128"/>
            </a:endParaRPr>
          </a:p>
          <a:p>
            <a:pPr algn="ctr"/>
            <a:r>
              <a:rPr kumimoji="1" lang="ja-JP" altLang="en-US" sz="1300" b="1" dirty="0">
                <a:solidFill>
                  <a:schemeClr val="tx1"/>
                </a:solidFill>
                <a:latin typeface="Meiryo UI" panose="020B0604030504040204" pitchFamily="50" charset="-128"/>
                <a:ea typeface="Meiryo UI" panose="020B0604030504040204" pitchFamily="50" charset="-128"/>
              </a:rPr>
              <a:t>の整備着手</a:t>
            </a:r>
          </a:p>
        </p:txBody>
      </p:sp>
      <p:sp>
        <p:nvSpPr>
          <p:cNvPr id="30" name="テキスト ボックス 29"/>
          <p:cNvSpPr txBox="1"/>
          <p:nvPr/>
        </p:nvSpPr>
        <p:spPr>
          <a:xfrm>
            <a:off x="2455076" y="4785532"/>
            <a:ext cx="1404000" cy="1862048"/>
          </a:xfrm>
          <a:prstGeom prst="rect">
            <a:avLst/>
          </a:prstGeom>
          <a:noFill/>
        </p:spPr>
        <p:txBody>
          <a:bodyPr wrap="square" rtlCol="0">
            <a:spAutoFit/>
          </a:bodyPr>
          <a:lstStyle/>
          <a:p>
            <a:r>
              <a:rPr kumimoji="1" lang="ja-JP" altLang="en-US" sz="1100" dirty="0">
                <a:latin typeface="Meiryo UI" panose="020B0604030504040204" pitchFamily="50" charset="-128"/>
                <a:ea typeface="Meiryo UI" panose="020B0604030504040204" pitchFamily="50" charset="-128"/>
              </a:rPr>
              <a:t>公共施設等整備基金を活用し、戦略４路線に着手</a:t>
            </a:r>
            <a:endParaRPr kumimoji="1" lang="en-US" altLang="ja-JP" sz="11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pPr algn="r"/>
            <a:endParaRPr kumimoji="1" lang="en-US" altLang="ja-JP" sz="1100" dirty="0">
              <a:latin typeface="Meiryo UI" panose="020B0604030504040204" pitchFamily="50" charset="-128"/>
              <a:ea typeface="Meiryo UI" panose="020B0604030504040204" pitchFamily="50" charset="-128"/>
            </a:endParaRPr>
          </a:p>
          <a:p>
            <a:pPr algn="r"/>
            <a:endParaRPr lang="en-US" altLang="ja-JP" sz="1100" dirty="0">
              <a:latin typeface="Meiryo UI" panose="020B0604030504040204" pitchFamily="50" charset="-128"/>
              <a:ea typeface="Meiryo UI" panose="020B0604030504040204" pitchFamily="50" charset="-128"/>
            </a:endParaRPr>
          </a:p>
          <a:p>
            <a:pPr algn="r"/>
            <a:endParaRPr kumimoji="1" lang="en-US" altLang="ja-JP" sz="1100" dirty="0">
              <a:latin typeface="Meiryo UI" panose="020B0604030504040204" pitchFamily="50" charset="-128"/>
              <a:ea typeface="Meiryo UI" panose="020B0604030504040204" pitchFamily="50" charset="-128"/>
            </a:endParaRPr>
          </a:p>
          <a:p>
            <a:pPr algn="r"/>
            <a:endParaRPr kumimoji="1" lang="en-US" altLang="ja-JP" sz="1100" dirty="0">
              <a:latin typeface="Meiryo UI" panose="020B0604030504040204" pitchFamily="50" charset="-128"/>
              <a:ea typeface="Meiryo UI" panose="020B0604030504040204" pitchFamily="50" charset="-128"/>
            </a:endParaRPr>
          </a:p>
          <a:p>
            <a:pPr algn="r"/>
            <a:endParaRPr lang="en-US" altLang="ja-JP" sz="1100" dirty="0">
              <a:latin typeface="Meiryo UI" panose="020B0604030504040204" pitchFamily="50" charset="-128"/>
              <a:ea typeface="Meiryo UI" panose="020B0604030504040204" pitchFamily="50" charset="-128"/>
            </a:endParaRPr>
          </a:p>
          <a:p>
            <a:pPr algn="r"/>
            <a:r>
              <a:rPr kumimoji="1" lang="ja-JP" altLang="en-US" sz="1100" dirty="0">
                <a:latin typeface="Meiryo UI" panose="020B0604030504040204" pitchFamily="50" charset="-128"/>
                <a:ea typeface="Meiryo UI" panose="020B0604030504040204" pitchFamily="50" charset="-128"/>
              </a:rPr>
              <a:t>など</a:t>
            </a:r>
          </a:p>
        </p:txBody>
      </p:sp>
      <p:sp>
        <p:nvSpPr>
          <p:cNvPr id="31" name="大かっこ 30"/>
          <p:cNvSpPr/>
          <p:nvPr/>
        </p:nvSpPr>
        <p:spPr>
          <a:xfrm>
            <a:off x="2495776" y="5374365"/>
            <a:ext cx="1296000" cy="1044000"/>
          </a:xfrm>
          <a:prstGeom prst="bracketPair">
            <a:avLst>
              <a:gd name="adj" fmla="val 559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角丸四角形 32"/>
          <p:cNvSpPr/>
          <p:nvPr/>
        </p:nvSpPr>
        <p:spPr>
          <a:xfrm>
            <a:off x="1689404" y="4247787"/>
            <a:ext cx="396000" cy="2422186"/>
          </a:xfrm>
          <a:prstGeom prst="roundRect">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a:solidFill>
                  <a:schemeClr val="bg1"/>
                </a:solidFill>
                <a:latin typeface="Meiryo UI" panose="020B0604030504040204" pitchFamily="50" charset="-128"/>
                <a:ea typeface="Meiryo UI" panose="020B0604030504040204" pitchFamily="50" charset="-128"/>
              </a:rPr>
              <a:t>公共施設等整備基金</a:t>
            </a:r>
          </a:p>
        </p:txBody>
      </p:sp>
      <p:sp>
        <p:nvSpPr>
          <p:cNvPr id="34" name="右矢印 33"/>
          <p:cNvSpPr/>
          <p:nvPr/>
        </p:nvSpPr>
        <p:spPr>
          <a:xfrm>
            <a:off x="1378512" y="4804455"/>
            <a:ext cx="270192" cy="1346298"/>
          </a:xfrm>
          <a:prstGeom prst="rightArrow">
            <a:avLst>
              <a:gd name="adj1" fmla="val 50000"/>
              <a:gd name="adj2" fmla="val 74324"/>
            </a:avLst>
          </a:prstGeom>
          <a:solidFill>
            <a:srgbClr val="FFFF00"/>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右矢印 34"/>
          <p:cNvSpPr/>
          <p:nvPr/>
        </p:nvSpPr>
        <p:spPr>
          <a:xfrm>
            <a:off x="2129681" y="4804455"/>
            <a:ext cx="270192" cy="1346298"/>
          </a:xfrm>
          <a:prstGeom prst="rightArrow">
            <a:avLst>
              <a:gd name="adj1" fmla="val 50000"/>
              <a:gd name="adj2" fmla="val 74324"/>
            </a:avLst>
          </a:prstGeom>
          <a:solidFill>
            <a:srgbClr val="FFFF00"/>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p:cNvSpPr/>
          <p:nvPr/>
        </p:nvSpPr>
        <p:spPr>
          <a:xfrm>
            <a:off x="6524022" y="4213697"/>
            <a:ext cx="2304000" cy="262767"/>
          </a:xfrm>
          <a:prstGeom prst="rect">
            <a:avLst/>
          </a:prstGeom>
          <a:solidFill>
            <a:schemeClr val="tx1">
              <a:lumMod val="75000"/>
              <a:lumOff val="25000"/>
            </a:schemeClr>
          </a:solidFill>
        </p:spPr>
        <p:style>
          <a:lnRef idx="2">
            <a:schemeClr val="dk1"/>
          </a:lnRef>
          <a:fillRef idx="1">
            <a:schemeClr val="lt1"/>
          </a:fillRef>
          <a:effectRef idx="0">
            <a:schemeClr val="dk1"/>
          </a:effectRef>
          <a:fontRef idx="minor">
            <a:schemeClr val="dk1"/>
          </a:fontRef>
        </p:style>
        <p:txBody>
          <a:bodyPr rtlCol="0" anchor="ctr"/>
          <a:lstStyle/>
          <a:p>
            <a:r>
              <a:rPr lang="ja-JP" altLang="en-US" sz="1100" b="1" dirty="0">
                <a:solidFill>
                  <a:schemeClr val="bg1"/>
                </a:solidFill>
                <a:latin typeface="Meiryo UI" panose="020B0604030504040204" pitchFamily="50" charset="-128"/>
                <a:ea typeface="Meiryo UI" panose="020B0604030504040204" pitchFamily="50" charset="-128"/>
              </a:rPr>
              <a:t>① </a:t>
            </a:r>
            <a:r>
              <a:rPr kumimoji="1" lang="ja-JP" altLang="en-US" sz="1100" b="1" dirty="0">
                <a:solidFill>
                  <a:schemeClr val="bg1"/>
                </a:solidFill>
                <a:latin typeface="Meiryo UI" panose="020B0604030504040204" pitchFamily="50" charset="-128"/>
                <a:ea typeface="Meiryo UI" panose="020B0604030504040204" pitchFamily="50" charset="-128"/>
              </a:rPr>
              <a:t>北陸方面とのアクセス強化</a:t>
            </a:r>
          </a:p>
        </p:txBody>
      </p:sp>
      <p:sp>
        <p:nvSpPr>
          <p:cNvPr id="37" name="正方形/長方形 36"/>
          <p:cNvSpPr/>
          <p:nvPr/>
        </p:nvSpPr>
        <p:spPr>
          <a:xfrm>
            <a:off x="6524022" y="4833479"/>
            <a:ext cx="2304000" cy="262767"/>
          </a:xfrm>
          <a:prstGeom prst="rect">
            <a:avLst/>
          </a:prstGeom>
          <a:solidFill>
            <a:schemeClr val="tx1">
              <a:lumMod val="75000"/>
              <a:lumOff val="25000"/>
            </a:schemeClr>
          </a:solidFill>
        </p:spPr>
        <p:style>
          <a:lnRef idx="2">
            <a:schemeClr val="dk1"/>
          </a:lnRef>
          <a:fillRef idx="1">
            <a:schemeClr val="lt1"/>
          </a:fillRef>
          <a:effectRef idx="0">
            <a:schemeClr val="dk1"/>
          </a:effectRef>
          <a:fontRef idx="minor">
            <a:schemeClr val="dk1"/>
          </a:fontRef>
        </p:style>
        <p:txBody>
          <a:bodyPr rtlCol="0" anchor="ctr"/>
          <a:lstStyle/>
          <a:p>
            <a:r>
              <a:rPr lang="ja-JP" altLang="en-US" sz="1100" b="1" dirty="0">
                <a:solidFill>
                  <a:schemeClr val="bg1"/>
                </a:solidFill>
                <a:latin typeface="Meiryo UI" panose="020B0604030504040204" pitchFamily="50" charset="-128"/>
                <a:ea typeface="Meiryo UI" panose="020B0604030504040204" pitchFamily="50" charset="-128"/>
              </a:rPr>
              <a:t>②　</a:t>
            </a:r>
            <a:r>
              <a:rPr kumimoji="1" lang="ja-JP" altLang="en-US" sz="1100" b="1" dirty="0">
                <a:solidFill>
                  <a:schemeClr val="bg1"/>
                </a:solidFill>
                <a:latin typeface="Meiryo UI" panose="020B0604030504040204" pitchFamily="50" charset="-128"/>
                <a:ea typeface="Meiryo UI" panose="020B0604030504040204" pitchFamily="50" charset="-128"/>
              </a:rPr>
              <a:t>国土軸との接続強化</a:t>
            </a:r>
          </a:p>
        </p:txBody>
      </p:sp>
      <p:sp>
        <p:nvSpPr>
          <p:cNvPr id="38" name="正方形/長方形 37"/>
          <p:cNvSpPr/>
          <p:nvPr/>
        </p:nvSpPr>
        <p:spPr>
          <a:xfrm>
            <a:off x="6524022" y="5428957"/>
            <a:ext cx="2304000" cy="262767"/>
          </a:xfrm>
          <a:prstGeom prst="rect">
            <a:avLst/>
          </a:prstGeom>
          <a:solidFill>
            <a:schemeClr val="tx1">
              <a:lumMod val="75000"/>
              <a:lumOff val="25000"/>
            </a:schemeClr>
          </a:solidFill>
        </p:spPr>
        <p:style>
          <a:lnRef idx="2">
            <a:schemeClr val="dk1"/>
          </a:lnRef>
          <a:fillRef idx="1">
            <a:schemeClr val="lt1"/>
          </a:fillRef>
          <a:effectRef idx="0">
            <a:schemeClr val="dk1"/>
          </a:effectRef>
          <a:fontRef idx="minor">
            <a:schemeClr val="dk1"/>
          </a:fontRef>
        </p:style>
        <p:txBody>
          <a:bodyPr rtlCol="0" anchor="ctr"/>
          <a:lstStyle/>
          <a:p>
            <a:r>
              <a:rPr lang="ja-JP" altLang="en-US" sz="1100" b="1" dirty="0">
                <a:solidFill>
                  <a:schemeClr val="bg1"/>
                </a:solidFill>
                <a:latin typeface="Meiryo UI" panose="020B0604030504040204" pitchFamily="50" charset="-128"/>
                <a:ea typeface="Meiryo UI" panose="020B0604030504040204" pitchFamily="50" charset="-128"/>
              </a:rPr>
              <a:t>③　</a:t>
            </a:r>
            <a:r>
              <a:rPr kumimoji="1" lang="ja-JP" altLang="en-US" sz="1100" b="1" dirty="0">
                <a:solidFill>
                  <a:schemeClr val="bg1"/>
                </a:solidFill>
                <a:latin typeface="Meiryo UI" panose="020B0604030504040204" pitchFamily="50" charset="-128"/>
                <a:ea typeface="Meiryo UI" panose="020B0604030504040204" pitchFamily="50" charset="-128"/>
              </a:rPr>
              <a:t>放射環状型ネットワークの形成</a:t>
            </a:r>
          </a:p>
        </p:txBody>
      </p:sp>
      <p:sp>
        <p:nvSpPr>
          <p:cNvPr id="39" name="正方形/長方形 38"/>
          <p:cNvSpPr/>
          <p:nvPr/>
        </p:nvSpPr>
        <p:spPr>
          <a:xfrm>
            <a:off x="6524022" y="6038101"/>
            <a:ext cx="2304000" cy="262767"/>
          </a:xfrm>
          <a:prstGeom prst="rect">
            <a:avLst/>
          </a:prstGeom>
          <a:solidFill>
            <a:schemeClr val="tx1">
              <a:lumMod val="75000"/>
              <a:lumOff val="25000"/>
            </a:schemeClr>
          </a:solidFill>
        </p:spPr>
        <p:style>
          <a:lnRef idx="2">
            <a:schemeClr val="dk1"/>
          </a:lnRef>
          <a:fillRef idx="1">
            <a:schemeClr val="lt1"/>
          </a:fillRef>
          <a:effectRef idx="0">
            <a:schemeClr val="dk1"/>
          </a:effectRef>
          <a:fontRef idx="minor">
            <a:schemeClr val="dk1"/>
          </a:fontRef>
        </p:style>
        <p:txBody>
          <a:bodyPr rtlCol="0" anchor="ctr"/>
          <a:lstStyle/>
          <a:p>
            <a:r>
              <a:rPr lang="ja-JP" altLang="en-US" sz="1100" b="1" dirty="0">
                <a:solidFill>
                  <a:schemeClr val="bg1"/>
                </a:solidFill>
                <a:latin typeface="Meiryo UI" panose="020B0604030504040204" pitchFamily="50" charset="-128"/>
                <a:ea typeface="Meiryo UI" panose="020B0604030504040204" pitchFamily="50" charset="-128"/>
              </a:rPr>
              <a:t>④　</a:t>
            </a:r>
            <a:r>
              <a:rPr kumimoji="1" lang="ja-JP" altLang="en-US" sz="1100" b="1" dirty="0">
                <a:solidFill>
                  <a:schemeClr val="bg1"/>
                </a:solidFill>
                <a:latin typeface="Meiryo UI" panose="020B0604030504040204" pitchFamily="50" charset="-128"/>
                <a:ea typeface="Meiryo UI" panose="020B0604030504040204" pitchFamily="50" charset="-128"/>
              </a:rPr>
              <a:t>関空アクセスの強化</a:t>
            </a:r>
          </a:p>
        </p:txBody>
      </p:sp>
      <p:sp>
        <p:nvSpPr>
          <p:cNvPr id="40" name="テキスト ボックス 39"/>
          <p:cNvSpPr txBox="1"/>
          <p:nvPr/>
        </p:nvSpPr>
        <p:spPr>
          <a:xfrm>
            <a:off x="6524022" y="4492398"/>
            <a:ext cx="2367956" cy="261610"/>
          </a:xfrm>
          <a:prstGeom prst="rect">
            <a:avLst/>
          </a:prstGeom>
          <a:noFill/>
        </p:spPr>
        <p:txBody>
          <a:bodyPr wrap="none" rtlCol="0">
            <a:spAutoFit/>
          </a:bodyPr>
          <a:lstStyle/>
          <a:p>
            <a:pPr marL="171450" indent="-171450">
              <a:buFont typeface="Wingdings" panose="05000000000000000000" pitchFamily="2" charset="2"/>
              <a:buChar char="Ø"/>
            </a:pPr>
            <a:r>
              <a:rPr kumimoji="1" lang="ja-JP" altLang="en-US" sz="1100" dirty="0">
                <a:latin typeface="Meiryo UI" panose="020B0604030504040204" pitchFamily="50" charset="-128"/>
                <a:ea typeface="Meiryo UI" panose="020B0604030504040204" pitchFamily="50" charset="-128"/>
              </a:rPr>
              <a:t>観光・ビジネスの地域間交流が拡大</a:t>
            </a:r>
          </a:p>
        </p:txBody>
      </p:sp>
      <p:sp>
        <p:nvSpPr>
          <p:cNvPr id="41" name="テキスト ボックス 40"/>
          <p:cNvSpPr txBox="1"/>
          <p:nvPr/>
        </p:nvSpPr>
        <p:spPr>
          <a:xfrm>
            <a:off x="6524022" y="5108949"/>
            <a:ext cx="2281394" cy="261610"/>
          </a:xfrm>
          <a:prstGeom prst="rect">
            <a:avLst/>
          </a:prstGeom>
          <a:noFill/>
        </p:spPr>
        <p:txBody>
          <a:bodyPr wrap="none" rtlCol="0">
            <a:spAutoFit/>
          </a:bodyPr>
          <a:lstStyle/>
          <a:p>
            <a:pPr marL="171450" indent="-171450">
              <a:buFont typeface="Wingdings" panose="05000000000000000000" pitchFamily="2" charset="2"/>
              <a:buChar char="Ø"/>
            </a:pPr>
            <a:r>
              <a:rPr kumimoji="1" lang="ja-JP" altLang="en-US" sz="1100" dirty="0">
                <a:latin typeface="Meiryo UI" panose="020B0604030504040204" pitchFamily="50" charset="-128"/>
                <a:ea typeface="Meiryo UI" panose="020B0604030504040204" pitchFamily="50" charset="-128"/>
              </a:rPr>
              <a:t>国土軸→都心→府南部への接続</a:t>
            </a:r>
          </a:p>
        </p:txBody>
      </p:sp>
      <p:sp>
        <p:nvSpPr>
          <p:cNvPr id="42" name="テキスト ボックス 41"/>
          <p:cNvSpPr txBox="1"/>
          <p:nvPr/>
        </p:nvSpPr>
        <p:spPr>
          <a:xfrm>
            <a:off x="6524022" y="5709776"/>
            <a:ext cx="2662908" cy="253916"/>
          </a:xfrm>
          <a:prstGeom prst="rect">
            <a:avLst/>
          </a:prstGeom>
          <a:noFill/>
        </p:spPr>
        <p:txBody>
          <a:bodyPr wrap="none" rtlCol="0">
            <a:spAutoFit/>
          </a:bodyPr>
          <a:lstStyle/>
          <a:p>
            <a:pPr marL="171450" indent="-171450">
              <a:buFont typeface="Wingdings" panose="05000000000000000000" pitchFamily="2" charset="2"/>
              <a:buChar char="Ø"/>
            </a:pPr>
            <a:r>
              <a:rPr kumimoji="1" lang="ja-JP" altLang="en-US" sz="1050" dirty="0">
                <a:latin typeface="Meiryo UI" panose="020B0604030504040204" pitchFamily="50" charset="-128"/>
                <a:ea typeface="Meiryo UI" panose="020B0604030504040204" pitchFamily="50" charset="-128"/>
              </a:rPr>
              <a:t>放射状鉄道との結節による広域ネットワーク</a:t>
            </a:r>
          </a:p>
        </p:txBody>
      </p:sp>
      <p:sp>
        <p:nvSpPr>
          <p:cNvPr id="47" name="テキスト ボックス 46"/>
          <p:cNvSpPr txBox="1"/>
          <p:nvPr/>
        </p:nvSpPr>
        <p:spPr>
          <a:xfrm>
            <a:off x="6524022" y="6325202"/>
            <a:ext cx="2443648" cy="430887"/>
          </a:xfrm>
          <a:prstGeom prst="rect">
            <a:avLst/>
          </a:prstGeom>
          <a:noFill/>
        </p:spPr>
        <p:txBody>
          <a:bodyPr wrap="square" rtlCol="0">
            <a:spAutoFit/>
          </a:bodyPr>
          <a:lstStyle/>
          <a:p>
            <a:pPr marL="171450" indent="-171450">
              <a:buFont typeface="Wingdings" panose="05000000000000000000" pitchFamily="2" charset="2"/>
              <a:buChar char="Ø"/>
            </a:pPr>
            <a:r>
              <a:rPr lang="en-US" altLang="ja-JP" sz="1100" dirty="0">
                <a:latin typeface="Meiryo UI" panose="020B0604030504040204" pitchFamily="50" charset="-128"/>
                <a:ea typeface="Meiryo UI" panose="020B0604030504040204" pitchFamily="50" charset="-128"/>
              </a:rPr>
              <a:t>24</a:t>
            </a:r>
            <a:r>
              <a:rPr lang="ja-JP" altLang="en-US" sz="1100" dirty="0">
                <a:latin typeface="Meiryo UI" panose="020B0604030504040204" pitchFamily="50" charset="-128"/>
                <a:ea typeface="Meiryo UI" panose="020B0604030504040204" pitchFamily="50" charset="-128"/>
              </a:rPr>
              <a:t>時間国際空港とのアクセス強化による</a:t>
            </a:r>
            <a:r>
              <a:rPr kumimoji="1" lang="ja-JP" altLang="en-US" sz="1100" dirty="0">
                <a:latin typeface="Meiryo UI" panose="020B0604030504040204" pitchFamily="50" charset="-128"/>
                <a:ea typeface="Meiryo UI" panose="020B0604030504040204" pitchFamily="50" charset="-128"/>
              </a:rPr>
              <a:t>インバウンドの拡大</a:t>
            </a:r>
          </a:p>
        </p:txBody>
      </p:sp>
      <p:sp>
        <p:nvSpPr>
          <p:cNvPr id="49" name="テキスト ボックス 48"/>
          <p:cNvSpPr txBox="1"/>
          <p:nvPr/>
        </p:nvSpPr>
        <p:spPr>
          <a:xfrm>
            <a:off x="5307880" y="4425861"/>
            <a:ext cx="364202" cy="307777"/>
          </a:xfrm>
          <a:prstGeom prst="rect">
            <a:avLst/>
          </a:prstGeom>
          <a:noFill/>
        </p:spPr>
        <p:txBody>
          <a:bodyPr wrap="none" rtlCol="0">
            <a:spAutoFit/>
          </a:bodyPr>
          <a:lstStyle/>
          <a:p>
            <a:r>
              <a:rPr kumimoji="1" lang="ja-JP" altLang="en-US" sz="1400" b="1" dirty="0">
                <a:latin typeface="Meiryo UI" panose="020B0604030504040204" pitchFamily="50" charset="-128"/>
                <a:ea typeface="Meiryo UI" panose="020B0604030504040204" pitchFamily="50" charset="-128"/>
              </a:rPr>
              <a:t>①</a:t>
            </a:r>
          </a:p>
        </p:txBody>
      </p:sp>
      <p:sp>
        <p:nvSpPr>
          <p:cNvPr id="50" name="テキスト ボックス 49"/>
          <p:cNvSpPr txBox="1"/>
          <p:nvPr/>
        </p:nvSpPr>
        <p:spPr>
          <a:xfrm>
            <a:off x="4687901" y="5322233"/>
            <a:ext cx="364202" cy="307777"/>
          </a:xfrm>
          <a:prstGeom prst="rect">
            <a:avLst/>
          </a:prstGeom>
          <a:noFill/>
        </p:spPr>
        <p:txBody>
          <a:bodyPr wrap="none" rtlCol="0">
            <a:spAutoFit/>
          </a:bodyPr>
          <a:lstStyle/>
          <a:p>
            <a:r>
              <a:rPr lang="ja-JP" altLang="en-US" sz="1400" b="1" dirty="0">
                <a:latin typeface="Meiryo UI" panose="020B0604030504040204" pitchFamily="50" charset="-128"/>
                <a:ea typeface="Meiryo UI" panose="020B0604030504040204" pitchFamily="50" charset="-128"/>
              </a:rPr>
              <a:t>②</a:t>
            </a:r>
            <a:endParaRPr kumimoji="1" lang="ja-JP" altLang="en-US" sz="1400" b="1" dirty="0">
              <a:latin typeface="Meiryo UI" panose="020B0604030504040204" pitchFamily="50" charset="-128"/>
              <a:ea typeface="Meiryo UI" panose="020B0604030504040204" pitchFamily="50" charset="-128"/>
            </a:endParaRPr>
          </a:p>
        </p:txBody>
      </p:sp>
      <p:sp>
        <p:nvSpPr>
          <p:cNvPr id="51" name="テキスト ボックス 50"/>
          <p:cNvSpPr txBox="1"/>
          <p:nvPr/>
        </p:nvSpPr>
        <p:spPr>
          <a:xfrm>
            <a:off x="5159897" y="5124035"/>
            <a:ext cx="364202" cy="307777"/>
          </a:xfrm>
          <a:prstGeom prst="rect">
            <a:avLst/>
          </a:prstGeom>
          <a:noFill/>
        </p:spPr>
        <p:txBody>
          <a:bodyPr wrap="none" rtlCol="0">
            <a:spAutoFit/>
          </a:bodyPr>
          <a:lstStyle/>
          <a:p>
            <a:r>
              <a:rPr kumimoji="1" lang="ja-JP" altLang="en-US" sz="1400" b="1" dirty="0">
                <a:latin typeface="Meiryo UI" panose="020B0604030504040204" pitchFamily="50" charset="-128"/>
                <a:ea typeface="Meiryo UI" panose="020B0604030504040204" pitchFamily="50" charset="-128"/>
              </a:rPr>
              <a:t>③</a:t>
            </a:r>
          </a:p>
        </p:txBody>
      </p:sp>
      <p:sp>
        <p:nvSpPr>
          <p:cNvPr id="52" name="テキスト ボックス 51"/>
          <p:cNvSpPr txBox="1"/>
          <p:nvPr/>
        </p:nvSpPr>
        <p:spPr>
          <a:xfrm>
            <a:off x="4902734" y="5984206"/>
            <a:ext cx="364202" cy="307777"/>
          </a:xfrm>
          <a:prstGeom prst="rect">
            <a:avLst/>
          </a:prstGeom>
          <a:noFill/>
        </p:spPr>
        <p:txBody>
          <a:bodyPr wrap="none" rtlCol="0">
            <a:spAutoFit/>
          </a:bodyPr>
          <a:lstStyle/>
          <a:p>
            <a:r>
              <a:rPr lang="ja-JP" altLang="en-US" sz="1400" b="1" dirty="0">
                <a:latin typeface="Meiryo UI" panose="020B0604030504040204" pitchFamily="50" charset="-128"/>
                <a:ea typeface="Meiryo UI" panose="020B0604030504040204" pitchFamily="50" charset="-128"/>
              </a:rPr>
              <a:t>④</a:t>
            </a:r>
            <a:endParaRPr kumimoji="1" lang="ja-JP" altLang="en-US" sz="1400" b="1" dirty="0">
              <a:latin typeface="Meiryo UI" panose="020B0604030504040204" pitchFamily="50" charset="-128"/>
              <a:ea typeface="Meiryo UI" panose="020B0604030504040204" pitchFamily="50" charset="-128"/>
            </a:endParaRPr>
          </a:p>
        </p:txBody>
      </p:sp>
      <p:sp>
        <p:nvSpPr>
          <p:cNvPr id="43" name="角丸四角形 42"/>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２－②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インフラ戦略／都市交通インフラ</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44" name="テキスト ボックス 43"/>
          <p:cNvSpPr txBox="1"/>
          <p:nvPr/>
        </p:nvSpPr>
        <p:spPr>
          <a:xfrm>
            <a:off x="2488516" y="5308728"/>
            <a:ext cx="1400569" cy="1200329"/>
          </a:xfrm>
          <a:prstGeom prst="rect">
            <a:avLst/>
          </a:prstGeom>
          <a:noFill/>
        </p:spPr>
        <p:txBody>
          <a:bodyPr wrap="square" rtlCol="0">
            <a:spAutoFit/>
          </a:bodyPr>
          <a:lstStyle/>
          <a:p>
            <a:r>
              <a:rPr kumimoji="1" lang="ja-JP" altLang="en-US" sz="1000" b="1" dirty="0">
                <a:latin typeface="Meiryo UI" panose="020B0604030504040204" pitchFamily="50" charset="-128"/>
                <a:ea typeface="Meiryo UI" panose="020B0604030504040204" pitchFamily="50" charset="-128"/>
              </a:rPr>
              <a:t>①北大阪急行延伸</a:t>
            </a:r>
            <a:endParaRPr kumimoji="1" lang="en-US" altLang="ja-JP" sz="1000" b="1"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000" dirty="0">
                <a:latin typeface="Meiryo UI" panose="020B0604030504040204" pitchFamily="50" charset="-128"/>
                <a:ea typeface="Meiryo UI" panose="020B0604030504040204" pitchFamily="50" charset="-128"/>
              </a:rPr>
              <a:t>事業費</a:t>
            </a:r>
            <a:r>
              <a:rPr lang="en-US" altLang="ja-JP" sz="1000" dirty="0">
                <a:latin typeface="Meiryo UI" panose="020B0604030504040204" pitchFamily="50" charset="-128"/>
                <a:ea typeface="Meiryo UI" panose="020B0604030504040204" pitchFamily="50" charset="-128"/>
              </a:rPr>
              <a:t>600</a:t>
            </a:r>
            <a:r>
              <a:rPr lang="ja-JP" altLang="en-US" sz="1000" dirty="0">
                <a:latin typeface="Meiryo UI" panose="020B0604030504040204" pitchFamily="50" charset="-128"/>
                <a:ea typeface="Meiryo UI" panose="020B0604030504040204" pitchFamily="50" charset="-128"/>
              </a:rPr>
              <a:t>億円</a:t>
            </a:r>
            <a:r>
              <a:rPr lang="ja-JP" altLang="en-US" sz="900" dirty="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府負担上限額</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　　　 </a:t>
            </a:r>
            <a:r>
              <a:rPr lang="en-US" altLang="ja-JP" sz="900" dirty="0" smtClean="0">
                <a:latin typeface="Meiryo UI" panose="020B0604030504040204" pitchFamily="50" charset="-128"/>
                <a:ea typeface="Meiryo UI" panose="020B0604030504040204" pitchFamily="50" charset="-128"/>
              </a:rPr>
              <a:t>100</a:t>
            </a:r>
            <a:r>
              <a:rPr lang="ja-JP" altLang="en-US" sz="900" dirty="0">
                <a:latin typeface="Meiryo UI" panose="020B0604030504040204" pitchFamily="50" charset="-128"/>
                <a:ea typeface="Meiryo UI" panose="020B0604030504040204" pitchFamily="50" charset="-128"/>
              </a:rPr>
              <a:t>億円）</a:t>
            </a:r>
            <a:endParaRPr lang="en-US" altLang="ja-JP" sz="1000" dirty="0">
              <a:latin typeface="Meiryo UI" panose="020B0604030504040204" pitchFamily="50" charset="-128"/>
              <a:ea typeface="Meiryo UI" panose="020B0604030504040204" pitchFamily="50" charset="-128"/>
            </a:endParaRPr>
          </a:p>
          <a:p>
            <a:endParaRPr kumimoji="1" lang="en-US" altLang="ja-JP" sz="500" dirty="0">
              <a:latin typeface="Meiryo UI" panose="020B0604030504040204" pitchFamily="50" charset="-128"/>
              <a:ea typeface="Meiryo UI" panose="020B0604030504040204" pitchFamily="50" charset="-128"/>
            </a:endParaRPr>
          </a:p>
          <a:p>
            <a:r>
              <a:rPr kumimoji="1" lang="ja-JP" altLang="en-US" sz="1000" b="1" dirty="0">
                <a:latin typeface="Meiryo UI" panose="020B0604030504040204" pitchFamily="50" charset="-128"/>
                <a:ea typeface="Meiryo UI" panose="020B0604030504040204" pitchFamily="50" charset="-128"/>
              </a:rPr>
              <a:t>②大阪モノレール延伸</a:t>
            </a:r>
            <a:endParaRPr kumimoji="1" lang="en-US" altLang="ja-JP" sz="1000" b="1"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000" dirty="0">
                <a:latin typeface="Meiryo UI" panose="020B0604030504040204" pitchFamily="50" charset="-128"/>
                <a:ea typeface="Meiryo UI" panose="020B0604030504040204" pitchFamily="50" charset="-128"/>
              </a:rPr>
              <a:t>事業費</a:t>
            </a:r>
            <a:r>
              <a:rPr lang="en-US" altLang="ja-JP" sz="1000" dirty="0">
                <a:latin typeface="Meiryo UI" panose="020B0604030504040204" pitchFamily="50" charset="-128"/>
                <a:ea typeface="Meiryo UI" panose="020B0604030504040204" pitchFamily="50" charset="-128"/>
              </a:rPr>
              <a:t>1,050</a:t>
            </a:r>
            <a:r>
              <a:rPr lang="ja-JP" altLang="en-US" sz="1000" dirty="0">
                <a:latin typeface="Meiryo UI" panose="020B0604030504040204" pitchFamily="50" charset="-128"/>
                <a:ea typeface="Meiryo UI" panose="020B0604030504040204" pitchFamily="50" charset="-128"/>
              </a:rPr>
              <a:t>億円</a:t>
            </a:r>
            <a:r>
              <a:rPr lang="ja-JP" altLang="en-US" sz="900" dirty="0">
                <a:latin typeface="Meiryo UI" panose="020B0604030504040204" pitchFamily="50" charset="-128"/>
                <a:ea typeface="Meiryo UI" panose="020B0604030504040204" pitchFamily="50" charset="-128"/>
              </a:rPr>
              <a:t>（府負担</a:t>
            </a:r>
            <a:r>
              <a:rPr lang="en-US" altLang="ja-JP" sz="900" dirty="0">
                <a:latin typeface="Meiryo UI" panose="020B0604030504040204" pitchFamily="50" charset="-128"/>
                <a:ea typeface="Meiryo UI" panose="020B0604030504040204" pitchFamily="50" charset="-128"/>
              </a:rPr>
              <a:t>300</a:t>
            </a:r>
            <a:r>
              <a:rPr lang="ja-JP" altLang="en-US" sz="900" dirty="0">
                <a:latin typeface="Meiryo UI" panose="020B0604030504040204" pitchFamily="50" charset="-128"/>
                <a:ea typeface="Meiryo UI" panose="020B0604030504040204" pitchFamily="50" charset="-128"/>
              </a:rPr>
              <a:t>億円）</a:t>
            </a:r>
            <a:endParaRPr kumimoji="1" lang="ja-JP" altLang="en-US" sz="10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0307115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197376" y="724855"/>
            <a:ext cx="8909811"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■域内の</a:t>
            </a:r>
            <a:r>
              <a:rPr lang="ja-JP" altLang="en-US" b="1" dirty="0" smtClean="0">
                <a:latin typeface="Meiryo UI" panose="020B0604030504040204" pitchFamily="50" charset="-128"/>
                <a:ea typeface="Meiryo UI" panose="020B0604030504040204" pitchFamily="50" charset="-128"/>
              </a:rPr>
              <a:t>鉄道インフラの整備（計画）は着実に進行し、リニアや北陸新幹線も協調取組み</a:t>
            </a:r>
            <a:endParaRPr kumimoji="1" lang="en-US" altLang="ja-JP" b="1" dirty="0">
              <a:latin typeface="Meiryo UI" panose="020B0604030504040204" pitchFamily="50" charset="-128"/>
              <a:ea typeface="Meiryo UI" panose="020B0604030504040204" pitchFamily="50" charset="-128"/>
            </a:endParaRPr>
          </a:p>
        </p:txBody>
      </p:sp>
      <p:cxnSp>
        <p:nvCxnSpPr>
          <p:cNvPr id="10" name="直線コネクタ 9"/>
          <p:cNvCxnSpPr/>
          <p:nvPr/>
        </p:nvCxnSpPr>
        <p:spPr>
          <a:xfrm>
            <a:off x="177640" y="1119114"/>
            <a:ext cx="874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Picture 5"/>
          <p:cNvPicPr>
            <a:picLocks noChangeAspect="1" noChangeArrowheads="1"/>
          </p:cNvPicPr>
          <p:nvPr/>
        </p:nvPicPr>
        <p:blipFill rotWithShape="1">
          <a:blip r:embed="rId3">
            <a:extLst>
              <a:ext uri="{28A0092B-C50C-407E-A947-70E740481C1C}">
                <a14:useLocalDpi xmlns:a14="http://schemas.microsoft.com/office/drawing/2010/main" val="0"/>
              </a:ext>
            </a:extLst>
          </a:blip>
          <a:srcRect l="14008" t="6106" b="22088"/>
          <a:stretch/>
        </p:blipFill>
        <p:spPr bwMode="auto">
          <a:xfrm>
            <a:off x="236013" y="1844198"/>
            <a:ext cx="2687491" cy="21837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角丸四角形 2"/>
          <p:cNvSpPr/>
          <p:nvPr/>
        </p:nvSpPr>
        <p:spPr>
          <a:xfrm>
            <a:off x="230753" y="1327367"/>
            <a:ext cx="2772000" cy="360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latin typeface="Meiryo UI" panose="020B0604030504040204" pitchFamily="50" charset="-128"/>
                <a:ea typeface="Meiryo UI" panose="020B0604030504040204" pitchFamily="50" charset="-128"/>
              </a:rPr>
              <a:t>【</a:t>
            </a:r>
            <a:r>
              <a:rPr kumimoji="1" lang="ja-JP" altLang="en-US" b="1" dirty="0">
                <a:latin typeface="Meiryo UI" panose="020B0604030504040204" pitchFamily="50" charset="-128"/>
                <a:ea typeface="Meiryo UI" panose="020B0604030504040204" pitchFamily="50" charset="-128"/>
              </a:rPr>
              <a:t>域内</a:t>
            </a:r>
            <a:r>
              <a:rPr lang="en-US" altLang="ja-JP" b="1" dirty="0">
                <a:latin typeface="Meiryo UI" panose="020B0604030504040204" pitchFamily="50" charset="-128"/>
                <a:ea typeface="Meiryo UI" panose="020B0604030504040204" pitchFamily="50" charset="-128"/>
              </a:rPr>
              <a:t>】</a:t>
            </a:r>
            <a:r>
              <a:rPr lang="ja-JP" altLang="en-US" b="1" dirty="0">
                <a:latin typeface="Meiryo UI" panose="020B0604030504040204" pitchFamily="50" charset="-128"/>
                <a:ea typeface="Meiryo UI" panose="020B0604030504040204" pitchFamily="50" charset="-128"/>
              </a:rPr>
              <a:t>　大阪</a:t>
            </a:r>
            <a:r>
              <a:rPr kumimoji="1" lang="ja-JP" altLang="en-US" b="1" dirty="0">
                <a:latin typeface="Meiryo UI" panose="020B0604030504040204" pitchFamily="50" charset="-128"/>
                <a:ea typeface="Meiryo UI" panose="020B0604030504040204" pitchFamily="50" charset="-128"/>
              </a:rPr>
              <a:t>戦略４路線</a:t>
            </a:r>
          </a:p>
        </p:txBody>
      </p:sp>
      <p:graphicFrame>
        <p:nvGraphicFramePr>
          <p:cNvPr id="13" name="Group 39"/>
          <p:cNvGraphicFramePr>
            <a:graphicFrameLocks noGrp="1"/>
          </p:cNvGraphicFramePr>
          <p:nvPr>
            <p:extLst>
              <p:ext uri="{D42A27DB-BD31-4B8C-83A1-F6EECF244321}">
                <p14:modId xmlns:p14="http://schemas.microsoft.com/office/powerpoint/2010/main" val="3731523614"/>
              </p:ext>
            </p:extLst>
          </p:nvPr>
        </p:nvGraphicFramePr>
        <p:xfrm>
          <a:off x="3084640" y="1246187"/>
          <a:ext cx="5887878" cy="2902960"/>
        </p:xfrm>
        <a:graphic>
          <a:graphicData uri="http://schemas.openxmlformats.org/drawingml/2006/table">
            <a:tbl>
              <a:tblPr>
                <a:tableStyleId>{5940675A-B579-460E-94D1-54222C63F5DA}</a:tableStyleId>
              </a:tblPr>
              <a:tblGrid>
                <a:gridCol w="1272490">
                  <a:extLst>
                    <a:ext uri="{9D8B030D-6E8A-4147-A177-3AD203B41FA5}">
                      <a16:colId xmlns:a16="http://schemas.microsoft.com/office/drawing/2014/main" val="20000"/>
                    </a:ext>
                  </a:extLst>
                </a:gridCol>
                <a:gridCol w="1560829">
                  <a:extLst>
                    <a:ext uri="{9D8B030D-6E8A-4147-A177-3AD203B41FA5}">
                      <a16:colId xmlns:a16="http://schemas.microsoft.com/office/drawing/2014/main" val="20001"/>
                    </a:ext>
                  </a:extLst>
                </a:gridCol>
                <a:gridCol w="3054559">
                  <a:extLst>
                    <a:ext uri="{9D8B030D-6E8A-4147-A177-3AD203B41FA5}">
                      <a16:colId xmlns:a16="http://schemas.microsoft.com/office/drawing/2014/main" val="20002"/>
                    </a:ext>
                  </a:extLst>
                </a:gridCol>
              </a:tblGrid>
              <a:tr h="22853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ja-JP" altLang="en-US" sz="1100" b="1" i="0" u="none" strike="noStrike" cap="none" normalizeH="0" baseline="0" dirty="0">
                          <a:ln>
                            <a:noFill/>
                          </a:ln>
                          <a:solidFill>
                            <a:schemeClr val="tx1"/>
                          </a:solidFill>
                          <a:effectLst/>
                          <a:latin typeface="Meiryo UI" pitchFamily="50" charset="-128"/>
                          <a:ea typeface="Meiryo UI" pitchFamily="50" charset="-128"/>
                          <a:cs typeface="Meiryo UI" pitchFamily="50" charset="-128"/>
                        </a:rPr>
                        <a:t>路線名</a:t>
                      </a:r>
                    </a:p>
                  </a:txBody>
                  <a:tcPr marL="99055" marR="99055" marT="45694" marB="45694" horzOverflow="overflow">
                    <a:lnR w="12700" cap="flat" cmpd="sng" algn="ctr">
                      <a:solidFill>
                        <a:schemeClr val="tx1"/>
                      </a:solidFill>
                      <a:prstDash val="dash"/>
                      <a:round/>
                      <a:headEnd type="none" w="med" len="med"/>
                      <a:tailEnd type="none" w="med" len="med"/>
                    </a:lnR>
                    <a:solidFill>
                      <a:schemeClr val="accent1">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ja-JP" altLang="en-US" sz="110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概要（数値は概数）</a:t>
                      </a:r>
                      <a:endParaRPr kumimoji="1" lang="ja-JP" altLang="en-US" sz="1100" b="1" i="0" u="none" strike="noStrike" cap="none" normalizeH="0" baseline="0" dirty="0">
                        <a:ln>
                          <a:noFill/>
                        </a:ln>
                        <a:solidFill>
                          <a:schemeClr val="tx1"/>
                        </a:solidFill>
                        <a:effectLst/>
                        <a:latin typeface="Meiryo UI" pitchFamily="50" charset="-128"/>
                        <a:ea typeface="Meiryo UI" pitchFamily="50" charset="-128"/>
                        <a:cs typeface="Meiryo UI" pitchFamily="50" charset="-128"/>
                      </a:endParaRPr>
                    </a:p>
                  </a:txBody>
                  <a:tcPr marL="99055" marR="99055" marT="45694" marB="45694" horzOverflow="overflow">
                    <a:lnL w="12700" cap="flat" cmpd="sng" algn="ctr">
                      <a:solidFill>
                        <a:schemeClr val="tx1"/>
                      </a:solidFill>
                      <a:prstDash val="dash"/>
                      <a:round/>
                      <a:headEnd type="none" w="med" len="med"/>
                      <a:tailEnd type="none" w="med" len="med"/>
                    </a:lnL>
                    <a:solidFill>
                      <a:schemeClr val="accent1">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ja-JP" altLang="en-US"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期待される効果</a:t>
                      </a:r>
                      <a:endParaRPr kumimoji="1" lang="ja-JP" altLang="en-US" sz="1100" b="1" i="0" u="none" strike="noStrike" cap="none" normalizeH="0" baseline="0" dirty="0">
                        <a:ln>
                          <a:noFill/>
                        </a:ln>
                        <a:solidFill>
                          <a:schemeClr val="tx1"/>
                        </a:solidFill>
                        <a:effectLst/>
                        <a:latin typeface="Meiryo UI" pitchFamily="50" charset="-128"/>
                        <a:ea typeface="Meiryo UI" pitchFamily="50" charset="-128"/>
                        <a:cs typeface="Meiryo UI" pitchFamily="50" charset="-128"/>
                      </a:endParaRPr>
                    </a:p>
                  </a:txBody>
                  <a:tcPr marL="99055" marR="99055" marT="45694" marB="45694" horzOverflow="overflow">
                    <a:solidFill>
                      <a:schemeClr val="accent1">
                        <a:lumMod val="40000"/>
                        <a:lumOff val="60000"/>
                      </a:schemeClr>
                    </a:solidFill>
                  </a:tcPr>
                </a:tc>
                <a:extLst>
                  <a:ext uri="{0D108BD9-81ED-4DB2-BD59-A6C34878D82A}">
                    <a16:rowId xmlns:a16="http://schemas.microsoft.com/office/drawing/2014/main" val="10000"/>
                  </a:ext>
                </a:extLst>
              </a:tr>
              <a:tr h="427937">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①北大阪急行</a:t>
                      </a:r>
                      <a:endParaRPr kumimoji="1" lang="en-US" altLang="ja-JP"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延伸</a:t>
                      </a:r>
                      <a:endParaRPr kumimoji="1" lang="ja-JP" altLang="en-US" sz="11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99055" marR="99055" marT="45694" marB="45694" horzOverflow="overflow">
                    <a:lnR w="12700" cap="flat" cmpd="sng" algn="ctr">
                      <a:solidFill>
                        <a:schemeClr val="tx1"/>
                      </a:solidFill>
                      <a:prstDash val="dash"/>
                      <a:round/>
                      <a:headEnd type="none" w="med" len="med"/>
                      <a:tailEnd type="none" w="med" len="med"/>
                    </a:lnR>
                  </a:tcPr>
                </a:tc>
                <a:tc>
                  <a:txBody>
                    <a:bodyPr/>
                    <a:lstStyle/>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延長キロ</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2.5㎞</a:t>
                      </a:r>
                    </a:p>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総事業費</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600</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億円</a:t>
                      </a:r>
                      <a:endPar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a:t>
                      </a:r>
                      <a:r>
                        <a:rPr kumimoji="1" lang="ja-JP" altLang="en-US"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完成予定</a:t>
                      </a:r>
                      <a:r>
                        <a:rPr kumimoji="1" lang="en-US" altLang="ja-JP" sz="1050" b="0" i="0"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cs typeface="Meiryo UI" pitchFamily="50" charset="-128"/>
                        </a:rPr>
                        <a:t>]</a:t>
                      </a:r>
                      <a:r>
                        <a:rPr kumimoji="1" lang="ja-JP" altLang="en-US"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　</a:t>
                      </a:r>
                      <a:r>
                        <a:rPr kumimoji="1" lang="en-US" altLang="ja-JP" sz="1050" b="0" i="0"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cs typeface="Meiryo UI" pitchFamily="50" charset="-128"/>
                        </a:rPr>
                        <a:t>2020</a:t>
                      </a:r>
                      <a:r>
                        <a:rPr kumimoji="1" lang="ja-JP" altLang="en-US" sz="1050" b="0" i="0"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cs typeface="Meiryo UI" pitchFamily="50" charset="-128"/>
                        </a:rPr>
                        <a:t>年度</a:t>
                      </a:r>
                      <a:endParaRPr kumimoji="1" lang="en-US" altLang="ja-JP"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38998" marR="38998" marT="45694" marB="45694" anchor="ctr" horzOverflow="overflow">
                    <a:lnL w="12700" cap="flat" cmpd="sng" algn="ctr">
                      <a:solidFill>
                        <a:schemeClr val="tx1"/>
                      </a:solidFill>
                      <a:prstDash val="dash"/>
                      <a:round/>
                      <a:headEnd type="none" w="med" len="med"/>
                      <a:tailEnd type="none" w="med" len="med"/>
                    </a:ln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① 北大阪地域と大阪都心との直結</a:t>
                      </a:r>
                      <a:endParaRPr kumimoji="1" lang="en-US" altLang="ja-JP"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1" lang="en-US" altLang="ja-JP" sz="5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② 拠点形成と北大阪地域の活性化</a:t>
                      </a:r>
                      <a:endParaRPr kumimoji="1" lang="en-US" altLang="ja-JP" sz="12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38998" marR="38998" marT="45694" marB="45694" horzOverflow="overflow"/>
                </a:tc>
                <a:extLst>
                  <a:ext uri="{0D108BD9-81ED-4DB2-BD59-A6C34878D82A}">
                    <a16:rowId xmlns:a16="http://schemas.microsoft.com/office/drawing/2014/main" val="10001"/>
                  </a:ext>
                </a:extLst>
              </a:tr>
              <a:tr h="427937">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②大阪モノレール</a:t>
                      </a:r>
                      <a:endParaRPr kumimoji="1" lang="en-US" altLang="ja-JP"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延伸</a:t>
                      </a:r>
                      <a:endParaRPr kumimoji="1" lang="ja-JP" altLang="en-US" sz="11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99055" marR="99055" marT="45694" marB="45694" horzOverflow="overflow">
                    <a:lnR w="12700" cap="flat" cmpd="sng" algn="ctr">
                      <a:solidFill>
                        <a:schemeClr val="tx1"/>
                      </a:solidFill>
                      <a:prstDash val="dash"/>
                      <a:round/>
                      <a:headEnd type="none" w="med" len="med"/>
                      <a:tailEnd type="none" w="med" len="med"/>
                    </a:lnR>
                  </a:tcPr>
                </a:tc>
                <a:tc>
                  <a:txBody>
                    <a:bodyPr/>
                    <a:lstStyle/>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延長キロ</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9.0㎞</a:t>
                      </a:r>
                    </a:p>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総事業費</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1,050</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億円</a:t>
                      </a:r>
                      <a:endPar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a:t>
                      </a:r>
                      <a:r>
                        <a:rPr kumimoji="1" lang="ja-JP" altLang="en-US"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完成予定</a:t>
                      </a:r>
                      <a:r>
                        <a:rPr kumimoji="1" lang="en-US" altLang="ja-JP" sz="1050" b="0" i="0"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cs typeface="Meiryo UI" pitchFamily="50" charset="-128"/>
                        </a:rPr>
                        <a:t>]      2029</a:t>
                      </a:r>
                      <a:r>
                        <a:rPr kumimoji="1" lang="ja-JP" altLang="en-US" sz="1050" b="0" i="0"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cs typeface="Meiryo UI" pitchFamily="50" charset="-128"/>
                        </a:rPr>
                        <a:t>年</a:t>
                      </a:r>
                      <a:endParaRPr kumimoji="1" lang="en-US" altLang="ja-JP"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38998" marR="38998" marT="45694" marB="45694" anchor="ctr" horzOverflow="overflow">
                    <a:lnL w="12700" cap="flat" cmpd="sng" algn="ctr">
                      <a:solidFill>
                        <a:schemeClr val="tx1"/>
                      </a:solidFill>
                      <a:prstDash val="dash"/>
                      <a:round/>
                      <a:headEnd type="none" w="med" len="med"/>
                      <a:tailEnd type="none" w="med" len="med"/>
                    </a:ln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① 環状型鉄道ネットワークの形成</a:t>
                      </a:r>
                      <a:endParaRPr kumimoji="1" lang="en-US" altLang="ja-JP"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en-US" altLang="ja-JP"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en-US" altLang="ja-JP"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10</a:t>
                      </a: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路線の放射鉄道と結節）</a:t>
                      </a:r>
                      <a:endParaRPr kumimoji="1" lang="en-US" altLang="ja-JP"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1" lang="en-US" altLang="ja-JP" sz="5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② 交通結節点の形成、都市構造を変革</a:t>
                      </a:r>
                      <a:endParaRPr kumimoji="1" lang="zh-TW" altLang="en-US" sz="12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38998" marR="38998" marT="45694" marB="45694" horzOverflow="overflow"/>
                </a:tc>
                <a:extLst>
                  <a:ext uri="{0D108BD9-81ED-4DB2-BD59-A6C34878D82A}">
                    <a16:rowId xmlns:a16="http://schemas.microsoft.com/office/drawing/2014/main" val="10002"/>
                  </a:ext>
                </a:extLst>
              </a:tr>
              <a:tr h="427937">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③なにわ筋線</a:t>
                      </a:r>
                      <a:endParaRPr kumimoji="1" lang="en-US" altLang="ja-JP"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1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　 整備</a:t>
                      </a:r>
                    </a:p>
                  </a:txBody>
                  <a:tcPr marL="99055" marR="99055" marT="45694" marB="45694" horzOverflow="overflow">
                    <a:lnR w="12700" cap="flat" cmpd="sng" algn="ctr">
                      <a:solidFill>
                        <a:schemeClr val="tx1"/>
                      </a:solidFill>
                      <a:prstDash val="dash"/>
                      <a:round/>
                      <a:headEnd type="none" w="med" len="med"/>
                      <a:tailEnd type="none" w="med" len="med"/>
                    </a:lnR>
                  </a:tcPr>
                </a:tc>
                <a:tc>
                  <a:txBody>
                    <a:bodyPr/>
                    <a:lstStyle/>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延長キロ</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7.4㎞</a:t>
                      </a:r>
                    </a:p>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総事業費</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3,300</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億円</a:t>
                      </a:r>
                      <a:endPar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a:t>
                      </a:r>
                      <a:r>
                        <a:rPr kumimoji="1" lang="ja-JP" altLang="en-US"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完成予定</a:t>
                      </a:r>
                      <a:r>
                        <a:rPr kumimoji="1" lang="en-US" altLang="ja-JP" sz="1050" b="0" i="0"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cs typeface="Meiryo UI" pitchFamily="50" charset="-128"/>
                        </a:rPr>
                        <a:t>]2030</a:t>
                      </a:r>
                      <a:r>
                        <a:rPr kumimoji="1" lang="ja-JP" altLang="en-US" sz="1050" b="0" i="0"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cs typeface="Meiryo UI" pitchFamily="50" charset="-128"/>
                        </a:rPr>
                        <a:t>年度末</a:t>
                      </a:r>
                      <a:endParaRPr kumimoji="1" lang="en-US" altLang="ja-JP"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38998" marR="38998" marT="45694" marB="45694" anchor="ctr" horzOverflow="overflow">
                    <a:lnL w="12700" cap="flat" cmpd="sng" algn="ctr">
                      <a:solidFill>
                        <a:schemeClr val="tx1"/>
                      </a:solidFill>
                      <a:prstDash val="dash"/>
                      <a:round/>
                      <a:headEnd type="none" w="med" len="med"/>
                      <a:tailEnd type="none" w="med" len="med"/>
                    </a:ln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① 関空アクセスの</a:t>
                      </a:r>
                      <a:r>
                        <a:rPr kumimoji="1" lang="ja-JP" altLang="en-US" sz="1200" b="1"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rPr>
                        <a:t>強化</a:t>
                      </a:r>
                      <a:endParaRPr kumimoji="1" lang="ja-JP" altLang="en-US" sz="1200" b="0"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1" lang="en-US" altLang="ja-JP" sz="4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② 大阪都心や国土軸とのアクセス強化</a:t>
                      </a:r>
                      <a:endParaRPr kumimoji="1" lang="en-US" altLang="ja-JP"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1" lang="en-US" altLang="ja-JP" sz="4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2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③ うめきたや中之島のまちづくり促進</a:t>
                      </a:r>
                      <a:endParaRPr kumimoji="1" lang="en-US" altLang="ja-JP" sz="12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38998" marR="38998" marT="45694" marB="45694" horzOverflow="overflow"/>
                </a:tc>
                <a:extLst>
                  <a:ext uri="{0D108BD9-81ED-4DB2-BD59-A6C34878D82A}">
                    <a16:rowId xmlns:a16="http://schemas.microsoft.com/office/drawing/2014/main" val="10003"/>
                  </a:ext>
                </a:extLst>
              </a:tr>
              <a:tr h="427937">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④西梅田・十三・</a:t>
                      </a:r>
                      <a:endParaRPr kumimoji="1" lang="en-US" altLang="ja-JP"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新大阪連絡線</a:t>
                      </a:r>
                      <a:endParaRPr kumimoji="1" lang="en-US" altLang="ja-JP" sz="11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1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　 整備</a:t>
                      </a:r>
                    </a:p>
                  </a:txBody>
                  <a:tcPr marL="99055" marR="99055" marT="45694" marB="45694" horzOverflow="overflow">
                    <a:lnR w="12700" cap="flat" cmpd="sng" algn="ctr">
                      <a:solidFill>
                        <a:schemeClr val="tx1"/>
                      </a:solidFill>
                      <a:prstDash val="dash"/>
                      <a:round/>
                      <a:headEnd type="none" w="med" len="med"/>
                      <a:tailEnd type="none" w="med" len="med"/>
                    </a:lnR>
                  </a:tcPr>
                </a:tc>
                <a:tc>
                  <a:txBody>
                    <a:bodyPr/>
                    <a:lstStyle/>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延長キロ</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5.2㎞</a:t>
                      </a:r>
                    </a:p>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総事業費</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　</a:t>
                      </a:r>
                      <a:r>
                        <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1,350</a:t>
                      </a:r>
                      <a:r>
                        <a:rPr kumimoji="1" lang="ja-JP" altLang="en-US"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億円</a:t>
                      </a:r>
                      <a:endParaRPr kumimoji="1" lang="en-US" altLang="ja-JP" sz="1050" u="none" strike="noStrike" cap="none" normalizeH="0" baseline="0" dirty="0">
                        <a:ln>
                          <a:noFill/>
                        </a:ln>
                        <a:solidFill>
                          <a:schemeClr val="tx1"/>
                        </a:solidFill>
                        <a:effectLst/>
                        <a:latin typeface="Meiryo UI" panose="020B0604030504040204" pitchFamily="50" charset="-128"/>
                        <a:ea typeface="Meiryo UI" panose="020B0604030504040204" pitchFamily="50" charset="-128"/>
                      </a:endParaRPr>
                    </a:p>
                    <a:p>
                      <a:pPr marL="177800" marR="0" lvl="0" indent="-177800" algn="l" defTabSz="914400" rtl="0" eaLnBrk="1" fontAlgn="base" latinLnBrk="0" hangingPunct="1">
                        <a:lnSpc>
                          <a:spcPct val="100000"/>
                        </a:lnSpc>
                        <a:spcBef>
                          <a:spcPct val="0"/>
                        </a:spcBef>
                        <a:spcAft>
                          <a:spcPct val="0"/>
                        </a:spcAft>
                        <a:buClrTx/>
                        <a:buSzTx/>
                        <a:buFontTx/>
                        <a:buNone/>
                        <a:tabLst/>
                      </a:pPr>
                      <a:r>
                        <a:rPr kumimoji="1" lang="en-US" altLang="ja-JP"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a:t>
                      </a:r>
                      <a:r>
                        <a:rPr kumimoji="1" lang="ja-JP" altLang="en-US"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rPr>
                        <a:t>完成予定</a:t>
                      </a:r>
                      <a:r>
                        <a:rPr kumimoji="1" lang="en-US" altLang="ja-JP" sz="1050" b="0" i="0"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cs typeface="Meiryo UI" pitchFamily="50" charset="-128"/>
                        </a:rPr>
                        <a:t>]          </a:t>
                      </a:r>
                      <a:r>
                        <a:rPr kumimoji="1" lang="ja-JP" altLang="en-US" sz="1050" b="0" i="0" u="none" strike="noStrike" cap="none" normalizeH="0" baseline="0" dirty="0" smtClean="0">
                          <a:ln>
                            <a:noFill/>
                          </a:ln>
                          <a:solidFill>
                            <a:schemeClr val="tx1"/>
                          </a:solidFill>
                          <a:effectLst/>
                          <a:latin typeface="Meiryo UI" panose="020B0604030504040204" pitchFamily="50" charset="-128"/>
                          <a:ea typeface="Meiryo UI" panose="020B0604030504040204" pitchFamily="50" charset="-128"/>
                          <a:cs typeface="Meiryo UI" pitchFamily="50" charset="-128"/>
                        </a:rPr>
                        <a:t>未定</a:t>
                      </a:r>
                      <a:endParaRPr kumimoji="1" lang="en-US" altLang="ja-JP" sz="1050" b="0"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38998" marR="38998" marT="45694" marB="45694" anchor="ctr" horzOverflow="overflow">
                    <a:lnL w="12700" cap="flat" cmpd="sng" algn="ctr">
                      <a:solidFill>
                        <a:schemeClr val="tx1"/>
                      </a:solidFill>
                      <a:prstDash val="dash"/>
                      <a:round/>
                      <a:headEnd type="none" w="med" len="med"/>
                      <a:tailEnd type="none" w="med" len="med"/>
                    </a:ln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ja-JP" altLang="en-US" sz="1200" b="1" u="none" strike="noStrike" cap="none" normalizeH="0" baseline="0" dirty="0">
                          <a:ln>
                            <a:noFill/>
                          </a:ln>
                          <a:solidFill>
                            <a:schemeClr val="tx1"/>
                          </a:solidFill>
                          <a:effectLst/>
                          <a:latin typeface="Meiryo UI" panose="020B0604030504040204" pitchFamily="50" charset="-128"/>
                          <a:ea typeface="Meiryo UI" panose="020B0604030504040204" pitchFamily="50" charset="-128"/>
                        </a:rPr>
                        <a:t>① 京都・神戸・宝塚方面と大阪都心部を直結</a:t>
                      </a:r>
                      <a:endParaRPr kumimoji="1" lang="en-US" altLang="ja-JP" sz="1200" b="1" i="0" u="none" strike="noStrike" cap="none" normalizeH="0" baseline="0" dirty="0">
                        <a:ln>
                          <a:noFill/>
                        </a:ln>
                        <a:solidFill>
                          <a:schemeClr val="tx1"/>
                        </a:solidFill>
                        <a:effectLst/>
                        <a:latin typeface="Meiryo UI" panose="020B0604030504040204" pitchFamily="50" charset="-128"/>
                        <a:ea typeface="Meiryo UI" panose="020B0604030504040204" pitchFamily="50" charset="-128"/>
                        <a:cs typeface="Meiryo UI" pitchFamily="50" charset="-128"/>
                      </a:endParaRPr>
                    </a:p>
                  </a:txBody>
                  <a:tcPr marL="38998" marR="38998" marT="45694" marB="45694" horzOverflow="overflow"/>
                </a:tc>
                <a:extLst>
                  <a:ext uri="{0D108BD9-81ED-4DB2-BD59-A6C34878D82A}">
                    <a16:rowId xmlns:a16="http://schemas.microsoft.com/office/drawing/2014/main" val="10004"/>
                  </a:ext>
                </a:extLst>
              </a:tr>
            </a:tbl>
          </a:graphicData>
        </a:graphic>
      </p:graphicFrame>
      <p:cxnSp>
        <p:nvCxnSpPr>
          <p:cNvPr id="14" name="直線矢印コネクタ 13"/>
          <p:cNvCxnSpPr/>
          <p:nvPr/>
        </p:nvCxnSpPr>
        <p:spPr>
          <a:xfrm flipV="1">
            <a:off x="1324896" y="1652403"/>
            <a:ext cx="1755130" cy="473664"/>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8" name="直線矢印コネクタ 17"/>
          <p:cNvCxnSpPr/>
          <p:nvPr/>
        </p:nvCxnSpPr>
        <p:spPr>
          <a:xfrm flipV="1">
            <a:off x="2034862" y="2228559"/>
            <a:ext cx="1019407" cy="874542"/>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0" name="直線矢印コネクタ 19"/>
          <p:cNvCxnSpPr/>
          <p:nvPr/>
        </p:nvCxnSpPr>
        <p:spPr>
          <a:xfrm flipV="1">
            <a:off x="1324896" y="2847435"/>
            <a:ext cx="1677857" cy="736458"/>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p:nvPr/>
        </p:nvCxnSpPr>
        <p:spPr>
          <a:xfrm>
            <a:off x="1256898" y="3066183"/>
            <a:ext cx="1745855" cy="458574"/>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5" name="正方形/長方形 24"/>
          <p:cNvSpPr/>
          <p:nvPr/>
        </p:nvSpPr>
        <p:spPr>
          <a:xfrm>
            <a:off x="5910883" y="1264672"/>
            <a:ext cx="3060000" cy="2880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角丸四角形 27"/>
          <p:cNvSpPr/>
          <p:nvPr/>
        </p:nvSpPr>
        <p:spPr>
          <a:xfrm>
            <a:off x="101104" y="4216646"/>
            <a:ext cx="896400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latin typeface="Meiryo UI" panose="020B0604030504040204" pitchFamily="50" charset="-128"/>
                <a:ea typeface="Meiryo UI" panose="020B0604030504040204" pitchFamily="50" charset="-128"/>
              </a:rPr>
              <a:t>【</a:t>
            </a:r>
            <a:r>
              <a:rPr lang="ja-JP" altLang="en-US" b="1" dirty="0">
                <a:latin typeface="Meiryo UI" panose="020B0604030504040204" pitchFamily="50" charset="-128"/>
                <a:ea typeface="Meiryo UI" panose="020B0604030504040204" pitchFamily="50" charset="-128"/>
              </a:rPr>
              <a:t>域外</a:t>
            </a:r>
            <a:r>
              <a:rPr lang="en-US" altLang="ja-JP" b="1" dirty="0">
                <a:latin typeface="Meiryo UI" panose="020B0604030504040204" pitchFamily="50" charset="-128"/>
                <a:ea typeface="Meiryo UI" panose="020B0604030504040204" pitchFamily="50" charset="-128"/>
              </a:rPr>
              <a:t>】</a:t>
            </a:r>
            <a:r>
              <a:rPr lang="ja-JP" altLang="en-US" b="1" dirty="0">
                <a:latin typeface="Meiryo UI" panose="020B0604030504040204" pitchFamily="50" charset="-128"/>
                <a:ea typeface="Meiryo UI" panose="020B0604030504040204" pitchFamily="50" charset="-128"/>
              </a:rPr>
              <a:t>　</a:t>
            </a:r>
            <a:r>
              <a:rPr kumimoji="1" lang="ja-JP" altLang="en-US" b="1" dirty="0">
                <a:latin typeface="Meiryo UI" panose="020B0604030504040204" pitchFamily="50" charset="-128"/>
                <a:ea typeface="Meiryo UI" panose="020B0604030504040204" pitchFamily="50" charset="-128"/>
              </a:rPr>
              <a:t>リニア／北陸新幹線</a:t>
            </a:r>
          </a:p>
        </p:txBody>
      </p:sp>
      <p:pic>
        <p:nvPicPr>
          <p:cNvPr id="29" name="図 28" descr="panf.pdf - Adobe Acrobat Reader DC"/>
          <p:cNvPicPr>
            <a:picLocks noChangeAspect="1"/>
          </p:cNvPicPr>
          <p:nvPr/>
        </p:nvPicPr>
        <p:blipFill rotWithShape="1">
          <a:blip r:embed="rId4" cstate="print">
            <a:extLst>
              <a:ext uri="{28A0092B-C50C-407E-A947-70E740481C1C}">
                <a14:useLocalDpi xmlns:a14="http://schemas.microsoft.com/office/drawing/2010/main" val="0"/>
              </a:ext>
            </a:extLst>
          </a:blip>
          <a:srcRect l="43476" t="69052" r="25218" b="4831"/>
          <a:stretch/>
        </p:blipFill>
        <p:spPr>
          <a:xfrm>
            <a:off x="3373796" y="6118898"/>
            <a:ext cx="1545310" cy="703352"/>
          </a:xfrm>
          <a:prstGeom prst="rect">
            <a:avLst/>
          </a:prstGeom>
        </p:spPr>
      </p:pic>
      <p:sp>
        <p:nvSpPr>
          <p:cNvPr id="30" name="テキスト ボックス 29"/>
          <p:cNvSpPr txBox="1"/>
          <p:nvPr/>
        </p:nvSpPr>
        <p:spPr>
          <a:xfrm>
            <a:off x="101104" y="4592256"/>
            <a:ext cx="5040000" cy="276999"/>
          </a:xfrm>
          <a:prstGeom prst="rect">
            <a:avLst/>
          </a:prstGeom>
          <a:solidFill>
            <a:schemeClr val="bg1">
              <a:lumMod val="95000"/>
            </a:schemeClr>
          </a:solidFill>
          <a:ln>
            <a:solidFill>
              <a:schemeClr val="tx1"/>
            </a:solidFill>
          </a:ln>
        </p:spPr>
        <p:txBody>
          <a:bodyPr wrap="square" rtlCol="0">
            <a:spAutoFit/>
          </a:bodyPr>
          <a:lstStyle/>
          <a:p>
            <a:r>
              <a:rPr kumimoji="1" lang="ja-JP" altLang="en-US" sz="1200" b="1" dirty="0">
                <a:latin typeface="Meiryo UI" panose="020B0604030504040204" pitchFamily="50" charset="-128"/>
                <a:ea typeface="Meiryo UI" panose="020B0604030504040204" pitchFamily="50" charset="-128"/>
              </a:rPr>
              <a:t>■リニア中央新幹線の計画と期待効果</a:t>
            </a:r>
          </a:p>
        </p:txBody>
      </p:sp>
      <p:sp>
        <p:nvSpPr>
          <p:cNvPr id="31" name="テキスト ボックス 30"/>
          <p:cNvSpPr txBox="1"/>
          <p:nvPr/>
        </p:nvSpPr>
        <p:spPr>
          <a:xfrm>
            <a:off x="2138066" y="5153715"/>
            <a:ext cx="2999277" cy="900246"/>
          </a:xfrm>
          <a:prstGeom prst="rect">
            <a:avLst/>
          </a:prstGeom>
          <a:noFill/>
          <a:ln>
            <a:solidFill>
              <a:schemeClr val="bg1">
                <a:lumMod val="65000"/>
              </a:schemeClr>
            </a:solidFill>
          </a:ln>
        </p:spPr>
        <p:txBody>
          <a:bodyPr wrap="square" rtlCol="0">
            <a:spAutoFit/>
          </a:bodyPr>
          <a:lstStyle/>
          <a:p>
            <a:pPr marL="228600" indent="-228600">
              <a:buFont typeface="+mj-ea"/>
              <a:buAutoNum type="circleNumDbPlain"/>
            </a:pPr>
            <a:r>
              <a:rPr kumimoji="1" lang="ja-JP" altLang="en-US" sz="1050" dirty="0">
                <a:latin typeface="Meiryo UI" panose="020B0604030504040204" pitchFamily="50" charset="-128"/>
                <a:ea typeface="Meiryo UI" panose="020B0604030504040204" pitchFamily="50" charset="-128"/>
              </a:rPr>
              <a:t>現在</a:t>
            </a:r>
            <a:r>
              <a:rPr kumimoji="1" lang="en-US" altLang="ja-JP" sz="1050" dirty="0">
                <a:latin typeface="Meiryo UI" panose="020B0604030504040204" pitchFamily="50" charset="-128"/>
                <a:ea typeface="Meiryo UI" panose="020B0604030504040204" pitchFamily="50" charset="-128"/>
              </a:rPr>
              <a:t>135</a:t>
            </a:r>
            <a:r>
              <a:rPr kumimoji="1" lang="ja-JP" altLang="en-US" sz="1050" dirty="0">
                <a:latin typeface="Meiryo UI" panose="020B0604030504040204" pitchFamily="50" charset="-128"/>
                <a:ea typeface="Meiryo UI" panose="020B0604030504040204" pitchFamily="50" charset="-128"/>
              </a:rPr>
              <a:t>分かかっている所要時間が</a:t>
            </a:r>
            <a:r>
              <a:rPr kumimoji="1" lang="ja-JP" altLang="en-US" sz="1050" b="1" u="sng" dirty="0">
                <a:latin typeface="Meiryo UI" panose="020B0604030504040204" pitchFamily="50" charset="-128"/>
                <a:ea typeface="Meiryo UI" panose="020B0604030504040204" pitchFamily="50" charset="-128"/>
              </a:rPr>
              <a:t>約半分の</a:t>
            </a:r>
            <a:r>
              <a:rPr kumimoji="1" lang="en-US" altLang="ja-JP" sz="1050" b="1" u="sng" dirty="0">
                <a:latin typeface="Meiryo UI" panose="020B0604030504040204" pitchFamily="50" charset="-128"/>
                <a:ea typeface="Meiryo UI" panose="020B0604030504040204" pitchFamily="50" charset="-128"/>
              </a:rPr>
              <a:t>67</a:t>
            </a:r>
            <a:r>
              <a:rPr kumimoji="1" lang="ja-JP" altLang="en-US" sz="1050" b="1" u="sng" dirty="0">
                <a:latin typeface="Meiryo UI" panose="020B0604030504040204" pitchFamily="50" charset="-128"/>
                <a:ea typeface="Meiryo UI" panose="020B0604030504040204" pitchFamily="50" charset="-128"/>
              </a:rPr>
              <a:t>分</a:t>
            </a:r>
            <a:r>
              <a:rPr lang="ja-JP" altLang="en-US" sz="1050" b="1" u="sng" dirty="0">
                <a:latin typeface="Meiryo UI" panose="020B0604030504040204" pitchFamily="50" charset="-128"/>
                <a:ea typeface="Meiryo UI" panose="020B0604030504040204" pitchFamily="50" charset="-128"/>
              </a:rPr>
              <a:t>に短縮</a:t>
            </a:r>
            <a:endParaRPr kumimoji="1" lang="en-US" altLang="ja-JP" sz="1050" b="1" u="sng" dirty="0">
              <a:latin typeface="Meiryo UI" panose="020B0604030504040204" pitchFamily="50" charset="-128"/>
              <a:ea typeface="Meiryo UI" panose="020B0604030504040204" pitchFamily="50" charset="-128"/>
            </a:endParaRPr>
          </a:p>
          <a:p>
            <a:pPr marL="228600" indent="-228600">
              <a:buFont typeface="+mj-ea"/>
              <a:buAutoNum type="circleNumDbPlain"/>
            </a:pPr>
            <a:r>
              <a:rPr lang="ja-JP" altLang="en-US" sz="1050" dirty="0">
                <a:latin typeface="Meiryo UI" panose="020B0604030504040204" pitchFamily="50" charset="-128"/>
                <a:ea typeface="Meiryo UI" panose="020B0604030504040204" pitchFamily="50" charset="-128"/>
              </a:rPr>
              <a:t>年間</a:t>
            </a:r>
            <a:r>
              <a:rPr lang="en-US" altLang="ja-JP" sz="1050" dirty="0">
                <a:latin typeface="Meiryo UI" panose="020B0604030504040204" pitchFamily="50" charset="-128"/>
                <a:ea typeface="Meiryo UI" panose="020B0604030504040204" pitchFamily="50" charset="-128"/>
              </a:rPr>
              <a:t>7000</a:t>
            </a:r>
            <a:r>
              <a:rPr lang="ja-JP" altLang="en-US" sz="1050" dirty="0">
                <a:latin typeface="Meiryo UI" panose="020B0604030504040204" pitchFamily="50" charset="-128"/>
                <a:ea typeface="Meiryo UI" panose="020B0604030504040204" pitchFamily="50" charset="-128"/>
              </a:rPr>
              <a:t>万人の利用者が見込まれる</a:t>
            </a:r>
            <a:endParaRPr lang="en-US" altLang="ja-JP" sz="1050" dirty="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50" dirty="0">
                <a:latin typeface="Meiryo UI" panose="020B0604030504040204" pitchFamily="50" charset="-128"/>
                <a:ea typeface="Meiryo UI" panose="020B0604030504040204" pitchFamily="50" charset="-128"/>
              </a:rPr>
              <a:t>経済効果は</a:t>
            </a:r>
            <a:r>
              <a:rPr lang="ja-JP" altLang="en-US" sz="1050" b="1" u="sng" dirty="0">
                <a:latin typeface="Meiryo UI" panose="020B0604030504040204" pitchFamily="50" charset="-128"/>
                <a:ea typeface="Meiryo UI" panose="020B0604030504040204" pitchFamily="50" charset="-128"/>
              </a:rPr>
              <a:t>１</a:t>
            </a:r>
            <a:r>
              <a:rPr kumimoji="1" lang="ja-JP" altLang="en-US" sz="1050" b="1" u="sng" dirty="0">
                <a:latin typeface="Meiryo UI" panose="020B0604030504040204" pitchFamily="50" charset="-128"/>
                <a:ea typeface="Meiryo UI" panose="020B0604030504040204" pitchFamily="50" charset="-128"/>
              </a:rPr>
              <a:t>兆</a:t>
            </a:r>
            <a:r>
              <a:rPr kumimoji="1" lang="en-US" altLang="ja-JP" sz="1050" b="1" u="sng" dirty="0">
                <a:latin typeface="Meiryo UI" panose="020B0604030504040204" pitchFamily="50" charset="-128"/>
                <a:ea typeface="Meiryo UI" panose="020B0604030504040204" pitchFamily="50" charset="-128"/>
              </a:rPr>
              <a:t>5,600</a:t>
            </a:r>
            <a:r>
              <a:rPr kumimoji="1" lang="ja-JP" altLang="en-US" sz="1050" b="1" u="sng" dirty="0">
                <a:latin typeface="Meiryo UI" panose="020B0604030504040204" pitchFamily="50" charset="-128"/>
                <a:ea typeface="Meiryo UI" panose="020B0604030504040204" pitchFamily="50" charset="-128"/>
              </a:rPr>
              <a:t>億円</a:t>
            </a:r>
            <a:r>
              <a:rPr kumimoji="1" lang="ja-JP" altLang="en-US" sz="1050" dirty="0">
                <a:latin typeface="Meiryo UI" panose="020B0604030504040204" pitchFamily="50" charset="-128"/>
                <a:ea typeface="Meiryo UI" panose="020B0604030504040204" pitchFamily="50" charset="-128"/>
              </a:rPr>
              <a:t>と試算</a:t>
            </a:r>
            <a:endParaRPr kumimoji="1" lang="en-US" altLang="ja-JP" sz="1050" dirty="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50" dirty="0">
                <a:latin typeface="Meiryo UI" panose="020B0604030504040204" pitchFamily="50" charset="-128"/>
                <a:ea typeface="Meiryo UI" panose="020B0604030504040204" pitchFamily="50" charset="-128"/>
              </a:rPr>
              <a:t>大動脈の二重化により、国土強靭化が促進</a:t>
            </a:r>
          </a:p>
        </p:txBody>
      </p:sp>
      <p:graphicFrame>
        <p:nvGraphicFramePr>
          <p:cNvPr id="32" name="表 31"/>
          <p:cNvGraphicFramePr>
            <a:graphicFrameLocks noGrp="1"/>
          </p:cNvGraphicFramePr>
          <p:nvPr>
            <p:extLst>
              <p:ext uri="{D42A27DB-BD31-4B8C-83A1-F6EECF244321}">
                <p14:modId xmlns:p14="http://schemas.microsoft.com/office/powerpoint/2010/main" val="2809527018"/>
              </p:ext>
            </p:extLst>
          </p:nvPr>
        </p:nvGraphicFramePr>
        <p:xfrm>
          <a:off x="166537" y="5171809"/>
          <a:ext cx="1791336" cy="1450492"/>
        </p:xfrm>
        <a:graphic>
          <a:graphicData uri="http://schemas.openxmlformats.org/drawingml/2006/table">
            <a:tbl>
              <a:tblPr firstRow="1" bandRow="1">
                <a:tableStyleId>{5940675A-B579-460E-94D1-54222C63F5DA}</a:tableStyleId>
              </a:tblPr>
              <a:tblGrid>
                <a:gridCol w="762318">
                  <a:extLst>
                    <a:ext uri="{9D8B030D-6E8A-4147-A177-3AD203B41FA5}">
                      <a16:colId xmlns:a16="http://schemas.microsoft.com/office/drawing/2014/main" val="20000"/>
                    </a:ext>
                  </a:extLst>
                </a:gridCol>
                <a:gridCol w="1029018">
                  <a:extLst>
                    <a:ext uri="{9D8B030D-6E8A-4147-A177-3AD203B41FA5}">
                      <a16:colId xmlns:a16="http://schemas.microsoft.com/office/drawing/2014/main" val="20001"/>
                    </a:ext>
                  </a:extLst>
                </a:gridCol>
              </a:tblGrid>
              <a:tr h="259753">
                <a:tc>
                  <a:txBody>
                    <a:bodyPr/>
                    <a:lstStyle/>
                    <a:p>
                      <a:pPr algn="ctr"/>
                      <a:r>
                        <a:rPr kumimoji="1" lang="ja-JP" altLang="en-US" sz="1050" b="1" dirty="0">
                          <a:solidFill>
                            <a:schemeClr val="tx1"/>
                          </a:solidFill>
                          <a:latin typeface="Meiryo UI" panose="020B0604030504040204" pitchFamily="50" charset="-128"/>
                          <a:ea typeface="Meiryo UI" panose="020B0604030504040204" pitchFamily="50" charset="-128"/>
                        </a:rPr>
                        <a:t>項目</a:t>
                      </a:r>
                    </a:p>
                  </a:txBody>
                  <a:tcPr>
                    <a:solidFill>
                      <a:schemeClr val="accent1">
                        <a:lumMod val="40000"/>
                        <a:lumOff val="60000"/>
                      </a:schemeClr>
                    </a:solidFill>
                  </a:tcPr>
                </a:tc>
                <a:tc>
                  <a:txBody>
                    <a:bodyPr/>
                    <a:lstStyle/>
                    <a:p>
                      <a:pPr algn="ctr"/>
                      <a:r>
                        <a:rPr kumimoji="1" lang="ja-JP" altLang="en-US" sz="1050" b="1" dirty="0">
                          <a:solidFill>
                            <a:schemeClr val="tx1"/>
                          </a:solidFill>
                          <a:latin typeface="Meiryo UI" panose="020B0604030504040204" pitchFamily="50" charset="-128"/>
                          <a:ea typeface="Meiryo UI" panose="020B0604030504040204" pitchFamily="50" charset="-128"/>
                        </a:rPr>
                        <a:t>東京～大阪間</a:t>
                      </a:r>
                    </a:p>
                  </a:txBody>
                  <a:tcPr>
                    <a:solidFill>
                      <a:schemeClr val="accent1">
                        <a:lumMod val="40000"/>
                        <a:lumOff val="60000"/>
                      </a:schemeClr>
                    </a:solidFill>
                  </a:tcPr>
                </a:tc>
                <a:extLst>
                  <a:ext uri="{0D108BD9-81ED-4DB2-BD59-A6C34878D82A}">
                    <a16:rowId xmlns:a16="http://schemas.microsoft.com/office/drawing/2014/main" val="10000"/>
                  </a:ext>
                </a:extLst>
              </a:tr>
              <a:tr h="259753">
                <a:tc>
                  <a:txBody>
                    <a:bodyPr/>
                    <a:lstStyle/>
                    <a:p>
                      <a:r>
                        <a:rPr kumimoji="1" lang="ja-JP" altLang="en-US" sz="1050" dirty="0">
                          <a:solidFill>
                            <a:schemeClr val="tx1"/>
                          </a:solidFill>
                          <a:latin typeface="Meiryo UI" panose="020B0604030504040204" pitchFamily="50" charset="-128"/>
                          <a:ea typeface="Meiryo UI" panose="020B0604030504040204" pitchFamily="50" charset="-128"/>
                        </a:rPr>
                        <a:t>路線距離</a:t>
                      </a:r>
                    </a:p>
                  </a:txBody>
                  <a:tcPr/>
                </a:tc>
                <a:tc>
                  <a:txBody>
                    <a:bodyPr/>
                    <a:lstStyle/>
                    <a:p>
                      <a:pPr algn="r"/>
                      <a:r>
                        <a:rPr kumimoji="1" lang="en-US" altLang="ja-JP" sz="1050" dirty="0">
                          <a:solidFill>
                            <a:schemeClr val="tx1"/>
                          </a:solidFill>
                          <a:latin typeface="Meiryo UI" panose="020B0604030504040204" pitchFamily="50" charset="-128"/>
                          <a:ea typeface="Meiryo UI" panose="020B0604030504040204" pitchFamily="50" charset="-128"/>
                        </a:rPr>
                        <a:t>438</a:t>
                      </a:r>
                      <a:r>
                        <a:rPr kumimoji="1" lang="ja-JP" altLang="en-US" sz="1050" dirty="0">
                          <a:solidFill>
                            <a:schemeClr val="tx1"/>
                          </a:solidFill>
                          <a:latin typeface="Meiryo UI" panose="020B0604030504040204" pitchFamily="50" charset="-128"/>
                          <a:ea typeface="Meiryo UI" panose="020B0604030504040204" pitchFamily="50" charset="-128"/>
                        </a:rPr>
                        <a:t>㎞</a:t>
                      </a:r>
                    </a:p>
                  </a:txBody>
                  <a:tcPr/>
                </a:tc>
                <a:extLst>
                  <a:ext uri="{0D108BD9-81ED-4DB2-BD59-A6C34878D82A}">
                    <a16:rowId xmlns:a16="http://schemas.microsoft.com/office/drawing/2014/main" val="10001"/>
                  </a:ext>
                </a:extLst>
              </a:tr>
              <a:tr h="259753">
                <a:tc>
                  <a:txBody>
                    <a:bodyPr/>
                    <a:lstStyle/>
                    <a:p>
                      <a:r>
                        <a:rPr kumimoji="1" lang="ja-JP" altLang="en-US" sz="1050" dirty="0">
                          <a:solidFill>
                            <a:schemeClr val="tx1"/>
                          </a:solidFill>
                          <a:latin typeface="Meiryo UI" panose="020B0604030504040204" pitchFamily="50" charset="-128"/>
                          <a:ea typeface="Meiryo UI" panose="020B0604030504040204" pitchFamily="50" charset="-128"/>
                        </a:rPr>
                        <a:t>所要時間</a:t>
                      </a:r>
                    </a:p>
                  </a:txBody>
                  <a:tcPr/>
                </a:tc>
                <a:tc>
                  <a:txBody>
                    <a:bodyPr/>
                    <a:lstStyle/>
                    <a:p>
                      <a:pPr algn="r"/>
                      <a:r>
                        <a:rPr kumimoji="1" lang="en-US" altLang="ja-JP" sz="1050" dirty="0">
                          <a:solidFill>
                            <a:schemeClr val="tx1"/>
                          </a:solidFill>
                          <a:latin typeface="Meiryo UI" panose="020B0604030504040204" pitchFamily="50" charset="-128"/>
                          <a:ea typeface="Meiryo UI" panose="020B0604030504040204" pitchFamily="50" charset="-128"/>
                        </a:rPr>
                        <a:t>67</a:t>
                      </a:r>
                      <a:r>
                        <a:rPr kumimoji="1" lang="ja-JP" altLang="en-US" sz="1050" dirty="0">
                          <a:solidFill>
                            <a:schemeClr val="tx1"/>
                          </a:solidFill>
                          <a:latin typeface="Meiryo UI" panose="020B0604030504040204" pitchFamily="50" charset="-128"/>
                          <a:ea typeface="Meiryo UI" panose="020B0604030504040204" pitchFamily="50" charset="-128"/>
                        </a:rPr>
                        <a:t>分</a:t>
                      </a:r>
                    </a:p>
                  </a:txBody>
                  <a:tcPr/>
                </a:tc>
                <a:extLst>
                  <a:ext uri="{0D108BD9-81ED-4DB2-BD59-A6C34878D82A}">
                    <a16:rowId xmlns:a16="http://schemas.microsoft.com/office/drawing/2014/main" val="10002"/>
                  </a:ext>
                </a:extLst>
              </a:tr>
              <a:tr h="259753">
                <a:tc>
                  <a:txBody>
                    <a:bodyPr/>
                    <a:lstStyle/>
                    <a:p>
                      <a:r>
                        <a:rPr kumimoji="1" lang="ja-JP" altLang="en-US" sz="1050" dirty="0">
                          <a:solidFill>
                            <a:schemeClr val="tx1"/>
                          </a:solidFill>
                          <a:latin typeface="Meiryo UI" panose="020B0604030504040204" pitchFamily="50" charset="-128"/>
                          <a:ea typeface="Meiryo UI" panose="020B0604030504040204" pitchFamily="50" charset="-128"/>
                        </a:rPr>
                        <a:t>建設費</a:t>
                      </a:r>
                    </a:p>
                  </a:txBody>
                  <a:tcPr/>
                </a:tc>
                <a:tc>
                  <a:txBody>
                    <a:bodyPr/>
                    <a:lstStyle/>
                    <a:p>
                      <a:pPr algn="r"/>
                      <a:r>
                        <a:rPr kumimoji="1" lang="en-US" altLang="ja-JP" sz="1050" dirty="0">
                          <a:solidFill>
                            <a:schemeClr val="tx1"/>
                          </a:solidFill>
                          <a:latin typeface="Meiryo UI" panose="020B0604030504040204" pitchFamily="50" charset="-128"/>
                          <a:ea typeface="Meiryo UI" panose="020B0604030504040204" pitchFamily="50" charset="-128"/>
                        </a:rPr>
                        <a:t>9</a:t>
                      </a:r>
                      <a:r>
                        <a:rPr kumimoji="1" lang="ja-JP" altLang="en-US" sz="1050" dirty="0">
                          <a:solidFill>
                            <a:schemeClr val="tx1"/>
                          </a:solidFill>
                          <a:latin typeface="Meiryo UI" panose="020B0604030504040204" pitchFamily="50" charset="-128"/>
                          <a:ea typeface="Meiryo UI" panose="020B0604030504040204" pitchFamily="50" charset="-128"/>
                        </a:rPr>
                        <a:t>兆</a:t>
                      </a:r>
                      <a:r>
                        <a:rPr kumimoji="1" lang="en-US" altLang="ja-JP" sz="1050" dirty="0">
                          <a:solidFill>
                            <a:schemeClr val="tx1"/>
                          </a:solidFill>
                          <a:latin typeface="Meiryo UI" panose="020B0604030504040204" pitchFamily="50" charset="-128"/>
                          <a:ea typeface="Meiryo UI" panose="020B0604030504040204" pitchFamily="50" charset="-128"/>
                        </a:rPr>
                        <a:t>300</a:t>
                      </a:r>
                      <a:r>
                        <a:rPr kumimoji="1" lang="ja-JP" altLang="en-US" sz="1050" dirty="0">
                          <a:solidFill>
                            <a:schemeClr val="tx1"/>
                          </a:solidFill>
                          <a:latin typeface="Meiryo UI" panose="020B0604030504040204" pitchFamily="50" charset="-128"/>
                          <a:ea typeface="Meiryo UI" panose="020B0604030504040204" pitchFamily="50" charset="-128"/>
                        </a:rPr>
                        <a:t>億円</a:t>
                      </a:r>
                    </a:p>
                  </a:txBody>
                  <a:tcPr/>
                </a:tc>
                <a:extLst>
                  <a:ext uri="{0D108BD9-81ED-4DB2-BD59-A6C34878D82A}">
                    <a16:rowId xmlns:a16="http://schemas.microsoft.com/office/drawing/2014/main" val="10003"/>
                  </a:ext>
                </a:extLst>
              </a:tr>
              <a:tr h="259753">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想定開業年次</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tc>
                  <a:txBody>
                    <a:bodyPr/>
                    <a:lstStyle/>
                    <a:p>
                      <a:pPr algn="r"/>
                      <a:r>
                        <a:rPr kumimoji="1" lang="en-US" altLang="ja-JP" sz="1050" dirty="0" smtClean="0">
                          <a:solidFill>
                            <a:schemeClr val="tx1"/>
                          </a:solidFill>
                          <a:latin typeface="Meiryo UI" panose="020B0604030504040204" pitchFamily="50" charset="-128"/>
                          <a:ea typeface="Meiryo UI" panose="020B0604030504040204" pitchFamily="50" charset="-128"/>
                        </a:rPr>
                        <a:t>2037</a:t>
                      </a:r>
                      <a:r>
                        <a:rPr kumimoji="1" lang="ja-JP" altLang="en-US" sz="1050" dirty="0" smtClean="0">
                          <a:solidFill>
                            <a:schemeClr val="tx1"/>
                          </a:solidFill>
                          <a:latin typeface="Meiryo UI" panose="020B0604030504040204" pitchFamily="50" charset="-128"/>
                          <a:ea typeface="Meiryo UI" panose="020B0604030504040204" pitchFamily="50" charset="-128"/>
                        </a:rPr>
                        <a:t>年</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4"/>
                  </a:ext>
                </a:extLst>
              </a:tr>
            </a:tbl>
          </a:graphicData>
        </a:graphic>
      </p:graphicFrame>
      <p:sp>
        <p:nvSpPr>
          <p:cNvPr id="33" name="テキスト ボックス 32"/>
          <p:cNvSpPr txBox="1"/>
          <p:nvPr/>
        </p:nvSpPr>
        <p:spPr>
          <a:xfrm>
            <a:off x="93366" y="4890243"/>
            <a:ext cx="1112805" cy="261610"/>
          </a:xfrm>
          <a:prstGeom prst="rect">
            <a:avLst/>
          </a:prstGeom>
          <a:noFill/>
        </p:spPr>
        <p:txBody>
          <a:bodyPr wrap="none" rtlCol="0">
            <a:spAutoFit/>
          </a:bodyPr>
          <a:lstStyle/>
          <a:p>
            <a:r>
              <a:rPr lang="ja-JP" altLang="en-US" sz="1100" b="1" dirty="0">
                <a:latin typeface="Meiryo UI" panose="020B0604030504040204" pitchFamily="50" charset="-128"/>
                <a:ea typeface="Meiryo UI" panose="020B0604030504040204" pitchFamily="50" charset="-128"/>
              </a:rPr>
              <a:t>□　</a:t>
            </a:r>
            <a:r>
              <a:rPr kumimoji="1" lang="ja-JP" altLang="en-US" sz="1100" b="1" dirty="0">
                <a:latin typeface="Meiryo UI" panose="020B0604030504040204" pitchFamily="50" charset="-128"/>
                <a:ea typeface="Meiryo UI" panose="020B0604030504040204" pitchFamily="50" charset="-128"/>
              </a:rPr>
              <a:t>計画の概要</a:t>
            </a:r>
          </a:p>
        </p:txBody>
      </p:sp>
      <p:sp>
        <p:nvSpPr>
          <p:cNvPr id="34" name="テキスト ボックス 33"/>
          <p:cNvSpPr txBox="1"/>
          <p:nvPr/>
        </p:nvSpPr>
        <p:spPr>
          <a:xfrm>
            <a:off x="2138066" y="4890243"/>
            <a:ext cx="1370888" cy="261610"/>
          </a:xfrm>
          <a:prstGeom prst="rect">
            <a:avLst/>
          </a:prstGeom>
          <a:noFill/>
        </p:spPr>
        <p:txBody>
          <a:bodyPr wrap="none" rtlCol="0">
            <a:spAutoFit/>
          </a:bodyPr>
          <a:lstStyle/>
          <a:p>
            <a:r>
              <a:rPr lang="ja-JP" altLang="en-US" sz="1100" b="1" dirty="0">
                <a:latin typeface="Meiryo UI" panose="020B0604030504040204" pitchFamily="50" charset="-128"/>
                <a:ea typeface="Meiryo UI" panose="020B0604030504040204" pitchFamily="50" charset="-128"/>
              </a:rPr>
              <a:t>□　</a:t>
            </a:r>
            <a:r>
              <a:rPr kumimoji="1" lang="ja-JP" altLang="en-US" sz="1100" b="1" dirty="0">
                <a:latin typeface="Meiryo UI" panose="020B0604030504040204" pitchFamily="50" charset="-128"/>
                <a:ea typeface="Meiryo UI" panose="020B0604030504040204" pitchFamily="50" charset="-128"/>
              </a:rPr>
              <a:t>期待される効果</a:t>
            </a:r>
          </a:p>
        </p:txBody>
      </p:sp>
      <p:sp>
        <p:nvSpPr>
          <p:cNvPr id="35" name="テキスト ボックス 34"/>
          <p:cNvSpPr txBox="1"/>
          <p:nvPr/>
        </p:nvSpPr>
        <p:spPr>
          <a:xfrm>
            <a:off x="2304782" y="6244208"/>
            <a:ext cx="954107" cy="400110"/>
          </a:xfrm>
          <a:prstGeom prst="rect">
            <a:avLst/>
          </a:prstGeom>
          <a:noFill/>
        </p:spPr>
        <p:txBody>
          <a:bodyPr wrap="none" rtlCol="0">
            <a:spAutoFit/>
          </a:bodyPr>
          <a:lstStyle/>
          <a:p>
            <a:r>
              <a:rPr kumimoji="1" lang="ja-JP" altLang="en-US" sz="1000" dirty="0"/>
              <a:t>全線開業時</a:t>
            </a:r>
            <a:endParaRPr kumimoji="1" lang="en-US" altLang="ja-JP" sz="1000" dirty="0"/>
          </a:p>
          <a:p>
            <a:r>
              <a:rPr kumimoji="1" lang="ja-JP" altLang="en-US" sz="1000" dirty="0"/>
              <a:t>の路線計画案</a:t>
            </a:r>
          </a:p>
        </p:txBody>
      </p:sp>
      <p:sp>
        <p:nvSpPr>
          <p:cNvPr id="36" name="テキスト ボックス 35"/>
          <p:cNvSpPr txBox="1"/>
          <p:nvPr/>
        </p:nvSpPr>
        <p:spPr>
          <a:xfrm>
            <a:off x="5272814" y="4592255"/>
            <a:ext cx="3780000" cy="276999"/>
          </a:xfrm>
          <a:prstGeom prst="rect">
            <a:avLst/>
          </a:prstGeom>
          <a:solidFill>
            <a:schemeClr val="bg1">
              <a:lumMod val="95000"/>
            </a:schemeClr>
          </a:solidFill>
          <a:ln>
            <a:solidFill>
              <a:schemeClr val="tx1"/>
            </a:solidFill>
          </a:ln>
        </p:spPr>
        <p:txBody>
          <a:bodyPr wrap="square" rtlCol="0">
            <a:spAutoFit/>
          </a:bodyPr>
          <a:lstStyle/>
          <a:p>
            <a:r>
              <a:rPr kumimoji="1" lang="ja-JP" altLang="en-US" sz="1200" b="1" dirty="0">
                <a:latin typeface="Meiryo UI" panose="020B0604030504040204" pitchFamily="50" charset="-128"/>
                <a:ea typeface="Meiryo UI" panose="020B0604030504040204" pitchFamily="50" charset="-128"/>
              </a:rPr>
              <a:t>■北陸新幹線の計画と期待効果</a:t>
            </a:r>
          </a:p>
        </p:txBody>
      </p:sp>
      <p:graphicFrame>
        <p:nvGraphicFramePr>
          <p:cNvPr id="37" name="表 36"/>
          <p:cNvGraphicFramePr>
            <a:graphicFrameLocks noGrp="1"/>
          </p:cNvGraphicFramePr>
          <p:nvPr>
            <p:extLst>
              <p:ext uri="{D42A27DB-BD31-4B8C-83A1-F6EECF244321}">
                <p14:modId xmlns:p14="http://schemas.microsoft.com/office/powerpoint/2010/main" val="3965375119"/>
              </p:ext>
            </p:extLst>
          </p:nvPr>
        </p:nvGraphicFramePr>
        <p:xfrm>
          <a:off x="5291334" y="5197567"/>
          <a:ext cx="1862919" cy="1450492"/>
        </p:xfrm>
        <a:graphic>
          <a:graphicData uri="http://schemas.openxmlformats.org/drawingml/2006/table">
            <a:tbl>
              <a:tblPr firstRow="1" bandRow="1">
                <a:tableStyleId>{5940675A-B579-460E-94D1-54222C63F5DA}</a:tableStyleId>
              </a:tblPr>
              <a:tblGrid>
                <a:gridCol w="793484">
                  <a:extLst>
                    <a:ext uri="{9D8B030D-6E8A-4147-A177-3AD203B41FA5}">
                      <a16:colId xmlns:a16="http://schemas.microsoft.com/office/drawing/2014/main" val="20000"/>
                    </a:ext>
                  </a:extLst>
                </a:gridCol>
                <a:gridCol w="1069435">
                  <a:extLst>
                    <a:ext uri="{9D8B030D-6E8A-4147-A177-3AD203B41FA5}">
                      <a16:colId xmlns:a16="http://schemas.microsoft.com/office/drawing/2014/main" val="20001"/>
                    </a:ext>
                  </a:extLst>
                </a:gridCol>
              </a:tblGrid>
              <a:tr h="259753">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項目</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050" b="1" dirty="0">
                          <a:solidFill>
                            <a:schemeClr val="tx1"/>
                          </a:solidFill>
                          <a:latin typeface="Meiryo UI" panose="020B0604030504040204" pitchFamily="50" charset="-128"/>
                          <a:ea typeface="Meiryo UI" panose="020B0604030504040204" pitchFamily="50" charset="-128"/>
                        </a:rPr>
                        <a:t>金沢～大阪間</a:t>
                      </a:r>
                    </a:p>
                  </a:txBody>
                  <a:tcPr>
                    <a:solidFill>
                      <a:schemeClr val="accent1">
                        <a:lumMod val="40000"/>
                        <a:lumOff val="60000"/>
                      </a:schemeClr>
                    </a:solidFill>
                  </a:tcPr>
                </a:tc>
                <a:extLst>
                  <a:ext uri="{0D108BD9-81ED-4DB2-BD59-A6C34878D82A}">
                    <a16:rowId xmlns:a16="http://schemas.microsoft.com/office/drawing/2014/main" val="10000"/>
                  </a:ext>
                </a:extLst>
              </a:tr>
              <a:tr h="259753">
                <a:tc>
                  <a:txBody>
                    <a:bodyPr/>
                    <a:lstStyle/>
                    <a:p>
                      <a:r>
                        <a:rPr kumimoji="1" lang="ja-JP" altLang="en-US" sz="1050" dirty="0">
                          <a:solidFill>
                            <a:schemeClr val="tx1"/>
                          </a:solidFill>
                          <a:latin typeface="Meiryo UI" panose="020B0604030504040204" pitchFamily="50" charset="-128"/>
                          <a:ea typeface="Meiryo UI" panose="020B0604030504040204" pitchFamily="50" charset="-128"/>
                        </a:rPr>
                        <a:t>路線距離</a:t>
                      </a:r>
                    </a:p>
                  </a:txBody>
                  <a:tcPr/>
                </a:tc>
                <a:tc>
                  <a:txBody>
                    <a:bodyPr/>
                    <a:lstStyle/>
                    <a:p>
                      <a:pPr algn="r"/>
                      <a:r>
                        <a:rPr kumimoji="1" lang="ja-JP" altLang="en-US" sz="1050" dirty="0" smtClean="0">
                          <a:solidFill>
                            <a:schemeClr val="tx1"/>
                          </a:solidFill>
                          <a:latin typeface="Meiryo UI" panose="020B0604030504040204" pitchFamily="50" charset="-128"/>
                          <a:ea typeface="Meiryo UI" panose="020B0604030504040204" pitchFamily="50" charset="-128"/>
                        </a:rPr>
                        <a:t>約</a:t>
                      </a:r>
                      <a:r>
                        <a:rPr kumimoji="1" lang="en-US" altLang="ja-JP" sz="1050" dirty="0" smtClean="0">
                          <a:solidFill>
                            <a:schemeClr val="tx1"/>
                          </a:solidFill>
                          <a:latin typeface="Meiryo UI" panose="020B0604030504040204" pitchFamily="50" charset="-128"/>
                          <a:ea typeface="Meiryo UI" panose="020B0604030504040204" pitchFamily="50" charset="-128"/>
                        </a:rPr>
                        <a:t>143</a:t>
                      </a:r>
                      <a:r>
                        <a:rPr kumimoji="1" lang="ja-JP" altLang="en-US" sz="1050" dirty="0" smtClean="0">
                          <a:solidFill>
                            <a:schemeClr val="tx1"/>
                          </a:solidFill>
                          <a:latin typeface="Meiryo UI" panose="020B0604030504040204" pitchFamily="50" charset="-128"/>
                          <a:ea typeface="Meiryo UI" panose="020B0604030504040204" pitchFamily="50" charset="-128"/>
                        </a:rPr>
                        <a:t>㎞</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259753">
                <a:tc>
                  <a:txBody>
                    <a:bodyPr/>
                    <a:lstStyle/>
                    <a:p>
                      <a:r>
                        <a:rPr kumimoji="1" lang="ja-JP" altLang="en-US" sz="1050" dirty="0">
                          <a:solidFill>
                            <a:schemeClr val="tx1"/>
                          </a:solidFill>
                          <a:latin typeface="Meiryo UI" panose="020B0604030504040204" pitchFamily="50" charset="-128"/>
                          <a:ea typeface="Meiryo UI" panose="020B0604030504040204" pitchFamily="50" charset="-128"/>
                        </a:rPr>
                        <a:t>所要時間</a:t>
                      </a:r>
                    </a:p>
                  </a:txBody>
                  <a:tcPr/>
                </a:tc>
                <a:tc>
                  <a:txBody>
                    <a:bodyPr/>
                    <a:lstStyle/>
                    <a:p>
                      <a:pPr algn="r"/>
                      <a:r>
                        <a:rPr kumimoji="1" lang="en-US" altLang="ja-JP" sz="1050" dirty="0" smtClean="0">
                          <a:solidFill>
                            <a:schemeClr val="tx1"/>
                          </a:solidFill>
                          <a:latin typeface="Meiryo UI" panose="020B0604030504040204" pitchFamily="50" charset="-128"/>
                          <a:ea typeface="Meiryo UI" panose="020B0604030504040204" pitchFamily="50" charset="-128"/>
                        </a:rPr>
                        <a:t>80</a:t>
                      </a:r>
                      <a:r>
                        <a:rPr kumimoji="1" lang="ja-JP" altLang="en-US" sz="1050" dirty="0" smtClean="0">
                          <a:solidFill>
                            <a:schemeClr val="tx1"/>
                          </a:solidFill>
                          <a:latin typeface="Meiryo UI" panose="020B0604030504040204" pitchFamily="50" charset="-128"/>
                          <a:ea typeface="Meiryo UI" panose="020B0604030504040204" pitchFamily="50" charset="-128"/>
                        </a:rPr>
                        <a:t>分</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r h="259753">
                <a:tc>
                  <a:txBody>
                    <a:bodyPr/>
                    <a:lstStyle/>
                    <a:p>
                      <a:r>
                        <a:rPr kumimoji="1" lang="ja-JP" altLang="en-US" sz="1050" dirty="0">
                          <a:solidFill>
                            <a:schemeClr val="tx1"/>
                          </a:solidFill>
                          <a:latin typeface="Meiryo UI" panose="020B0604030504040204" pitchFamily="50" charset="-128"/>
                          <a:ea typeface="Meiryo UI" panose="020B0604030504040204" pitchFamily="50" charset="-128"/>
                        </a:rPr>
                        <a:t>建設費</a:t>
                      </a:r>
                    </a:p>
                  </a:txBody>
                  <a:tcPr/>
                </a:tc>
                <a:tc>
                  <a:txBody>
                    <a:bodyPr/>
                    <a:lstStyle/>
                    <a:p>
                      <a:pPr algn="r"/>
                      <a:r>
                        <a:rPr kumimoji="1" lang="ja-JP" altLang="en-US" sz="1050" dirty="0" smtClean="0">
                          <a:solidFill>
                            <a:schemeClr val="tx1"/>
                          </a:solidFill>
                          <a:latin typeface="Meiryo UI" panose="020B0604030504040204" pitchFamily="50" charset="-128"/>
                          <a:ea typeface="Meiryo UI" panose="020B0604030504040204" pitchFamily="50" charset="-128"/>
                        </a:rPr>
                        <a:t>約</a:t>
                      </a:r>
                      <a:r>
                        <a:rPr kumimoji="1" lang="en-US" altLang="ja-JP" sz="1050" dirty="0" smtClean="0">
                          <a:solidFill>
                            <a:schemeClr val="tx1"/>
                          </a:solidFill>
                          <a:latin typeface="Meiryo UI" panose="020B0604030504040204" pitchFamily="50" charset="-128"/>
                          <a:ea typeface="Meiryo UI" panose="020B0604030504040204" pitchFamily="50" charset="-128"/>
                        </a:rPr>
                        <a:t>2</a:t>
                      </a:r>
                      <a:r>
                        <a:rPr kumimoji="1" lang="ja-JP" altLang="en-US" sz="1050" dirty="0" smtClean="0">
                          <a:solidFill>
                            <a:schemeClr val="tx1"/>
                          </a:solidFill>
                          <a:latin typeface="Meiryo UI" panose="020B0604030504040204" pitchFamily="50" charset="-128"/>
                          <a:ea typeface="Meiryo UI" panose="020B0604030504040204" pitchFamily="50" charset="-128"/>
                        </a:rPr>
                        <a:t>兆</a:t>
                      </a:r>
                      <a:r>
                        <a:rPr kumimoji="1" lang="en-US" altLang="ja-JP" sz="1050" dirty="0" smtClean="0">
                          <a:solidFill>
                            <a:schemeClr val="tx1"/>
                          </a:solidFill>
                          <a:latin typeface="Meiryo UI" panose="020B0604030504040204" pitchFamily="50" charset="-128"/>
                          <a:ea typeface="Meiryo UI" panose="020B0604030504040204" pitchFamily="50" charset="-128"/>
                        </a:rPr>
                        <a:t>100</a:t>
                      </a:r>
                      <a:r>
                        <a:rPr kumimoji="1" lang="ja-JP" altLang="en-US" sz="1050" dirty="0" smtClean="0">
                          <a:solidFill>
                            <a:schemeClr val="tx1"/>
                          </a:solidFill>
                          <a:latin typeface="Meiryo UI" panose="020B0604030504040204" pitchFamily="50" charset="-128"/>
                          <a:ea typeface="Meiryo UI" panose="020B0604030504040204" pitchFamily="50" charset="-128"/>
                        </a:rPr>
                        <a:t>億円</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3"/>
                  </a:ext>
                </a:extLst>
              </a:tr>
              <a:tr h="259753">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想定開業年次</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tc>
                  <a:txBody>
                    <a:bodyPr/>
                    <a:lstStyle/>
                    <a:p>
                      <a:pPr algn="r"/>
                      <a:r>
                        <a:rPr kumimoji="1" lang="ja-JP" altLang="en-US" sz="1050" dirty="0" smtClean="0">
                          <a:solidFill>
                            <a:schemeClr val="tx1"/>
                          </a:solidFill>
                          <a:latin typeface="Meiryo UI" panose="020B0604030504040204" pitchFamily="50" charset="-128"/>
                          <a:ea typeface="Meiryo UI" panose="020B0604030504040204" pitchFamily="50" charset="-128"/>
                        </a:rPr>
                        <a:t>未定</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gn="r"/>
                      <a:r>
                        <a:rPr kumimoji="1" lang="en-US" altLang="ja-JP" sz="800" dirty="0" smtClean="0">
                          <a:solidFill>
                            <a:schemeClr val="tx1"/>
                          </a:solidFill>
                          <a:latin typeface="Meiryo UI" panose="020B0604030504040204" pitchFamily="50" charset="-128"/>
                          <a:ea typeface="Meiryo UI" panose="020B0604030504040204" pitchFamily="50" charset="-128"/>
                        </a:rPr>
                        <a:t>※2031</a:t>
                      </a:r>
                      <a:r>
                        <a:rPr kumimoji="1" lang="ja-JP" altLang="en-US" sz="800" dirty="0" smtClean="0">
                          <a:solidFill>
                            <a:schemeClr val="tx1"/>
                          </a:solidFill>
                          <a:latin typeface="Meiryo UI" panose="020B0604030504040204" pitchFamily="50" charset="-128"/>
                          <a:ea typeface="Meiryo UI" panose="020B0604030504040204" pitchFamily="50" charset="-128"/>
                        </a:rPr>
                        <a:t>年着工予定</a:t>
                      </a:r>
                      <a:endParaRPr kumimoji="1" lang="ja-JP" altLang="en-US" sz="80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4"/>
                  </a:ext>
                </a:extLst>
              </a:tr>
            </a:tbl>
          </a:graphicData>
        </a:graphic>
      </p:graphicFrame>
      <p:sp>
        <p:nvSpPr>
          <p:cNvPr id="38" name="テキスト ボックス 37"/>
          <p:cNvSpPr txBox="1"/>
          <p:nvPr/>
        </p:nvSpPr>
        <p:spPr>
          <a:xfrm>
            <a:off x="5291334" y="4890243"/>
            <a:ext cx="1112805" cy="261610"/>
          </a:xfrm>
          <a:prstGeom prst="rect">
            <a:avLst/>
          </a:prstGeom>
          <a:noFill/>
        </p:spPr>
        <p:txBody>
          <a:bodyPr wrap="none" rtlCol="0">
            <a:spAutoFit/>
          </a:bodyPr>
          <a:lstStyle/>
          <a:p>
            <a:r>
              <a:rPr lang="ja-JP" altLang="en-US" sz="1100" b="1" dirty="0">
                <a:latin typeface="Meiryo UI" panose="020B0604030504040204" pitchFamily="50" charset="-128"/>
                <a:ea typeface="Meiryo UI" panose="020B0604030504040204" pitchFamily="50" charset="-128"/>
              </a:rPr>
              <a:t>□　</a:t>
            </a:r>
            <a:r>
              <a:rPr kumimoji="1" lang="ja-JP" altLang="en-US" sz="1100" b="1" dirty="0">
                <a:latin typeface="Meiryo UI" panose="020B0604030504040204" pitchFamily="50" charset="-128"/>
                <a:ea typeface="Meiryo UI" panose="020B0604030504040204" pitchFamily="50" charset="-128"/>
              </a:rPr>
              <a:t>計画の概要</a:t>
            </a:r>
          </a:p>
        </p:txBody>
      </p:sp>
      <p:sp>
        <p:nvSpPr>
          <p:cNvPr id="39" name="テキスト ボックス 38"/>
          <p:cNvSpPr txBox="1"/>
          <p:nvPr/>
        </p:nvSpPr>
        <p:spPr>
          <a:xfrm>
            <a:off x="7208242" y="5179473"/>
            <a:ext cx="1872000" cy="1346522"/>
          </a:xfrm>
          <a:prstGeom prst="rect">
            <a:avLst/>
          </a:prstGeom>
          <a:noFill/>
          <a:ln>
            <a:solidFill>
              <a:schemeClr val="bg1">
                <a:lumMod val="65000"/>
              </a:schemeClr>
            </a:solidFill>
          </a:ln>
        </p:spPr>
        <p:txBody>
          <a:bodyPr wrap="square" rtlCol="0">
            <a:spAutoFit/>
          </a:bodyPr>
          <a:lstStyle/>
          <a:p>
            <a:r>
              <a:rPr lang="ja-JP" altLang="en-US" sz="1050" dirty="0">
                <a:latin typeface="Meiryo UI" panose="020B0604030504040204" pitchFamily="50" charset="-128"/>
                <a:ea typeface="Meiryo UI" panose="020B0604030504040204" pitchFamily="50" charset="-128"/>
              </a:rPr>
              <a:t>①　</a:t>
            </a:r>
            <a:r>
              <a:rPr lang="ja-JP" altLang="en-US" sz="1050" dirty="0" smtClean="0">
                <a:latin typeface="Meiryo UI" panose="020B0604030504040204" pitchFamily="50" charset="-128"/>
                <a:ea typeface="Meiryo UI" panose="020B0604030504040204" pitchFamily="50" charset="-128"/>
              </a:rPr>
              <a:t>現在</a:t>
            </a:r>
            <a:r>
              <a:rPr lang="en-US" altLang="ja-JP" sz="1050" dirty="0" smtClean="0">
                <a:latin typeface="Meiryo UI" panose="020B0604030504040204" pitchFamily="50" charset="-128"/>
                <a:ea typeface="Meiryo UI" panose="020B0604030504040204" pitchFamily="50" charset="-128"/>
              </a:rPr>
              <a:t>147</a:t>
            </a:r>
            <a:r>
              <a:rPr kumimoji="1" lang="ja-JP" altLang="en-US" sz="1050" dirty="0" smtClean="0">
                <a:latin typeface="Meiryo UI" panose="020B0604030504040204" pitchFamily="50" charset="-128"/>
                <a:ea typeface="Meiryo UI" panose="020B0604030504040204" pitchFamily="50" charset="-128"/>
              </a:rPr>
              <a:t>分</a:t>
            </a:r>
            <a:r>
              <a:rPr kumimoji="1" lang="ja-JP" altLang="en-US" sz="1050" dirty="0">
                <a:latin typeface="Meiryo UI" panose="020B0604030504040204" pitchFamily="50" charset="-128"/>
                <a:ea typeface="Meiryo UI" panose="020B0604030504040204" pitchFamily="50" charset="-128"/>
              </a:rPr>
              <a:t>かかっている所</a:t>
            </a:r>
            <a:endParaRPr kumimoji="1" lang="en-US" altLang="ja-JP" sz="1050" dirty="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kumimoji="1" lang="ja-JP" altLang="en-US" sz="1050" dirty="0">
                <a:latin typeface="Meiryo UI" panose="020B0604030504040204" pitchFamily="50" charset="-128"/>
                <a:ea typeface="Meiryo UI" panose="020B0604030504040204" pitchFamily="50" charset="-128"/>
              </a:rPr>
              <a:t>要時間</a:t>
            </a:r>
            <a:r>
              <a:rPr kumimoji="1" lang="ja-JP" altLang="en-US" sz="1050" dirty="0" smtClean="0">
                <a:latin typeface="Meiryo UI" panose="020B0604030504040204" pitchFamily="50" charset="-128"/>
                <a:ea typeface="Meiryo UI" panose="020B0604030504040204" pitchFamily="50" charset="-128"/>
              </a:rPr>
              <a:t>が</a:t>
            </a:r>
            <a:r>
              <a:rPr kumimoji="1" lang="en-US" altLang="ja-JP" sz="1050" b="1" u="sng" dirty="0" smtClean="0">
                <a:latin typeface="Meiryo UI" panose="020B0604030504040204" pitchFamily="50" charset="-128"/>
                <a:ea typeface="Meiryo UI" panose="020B0604030504040204" pitchFamily="50" charset="-128"/>
              </a:rPr>
              <a:t>67</a:t>
            </a:r>
            <a:r>
              <a:rPr kumimoji="1" lang="ja-JP" altLang="en-US" sz="1050" b="1" u="sng" dirty="0" smtClean="0">
                <a:latin typeface="Meiryo UI" panose="020B0604030504040204" pitchFamily="50" charset="-128"/>
                <a:ea typeface="Meiryo UI" panose="020B0604030504040204" pitchFamily="50" charset="-128"/>
              </a:rPr>
              <a:t>分</a:t>
            </a:r>
            <a:r>
              <a:rPr kumimoji="1" lang="ja-JP" altLang="en-US" sz="1050" b="1" u="sng" dirty="0">
                <a:latin typeface="Meiryo UI" panose="020B0604030504040204" pitchFamily="50" charset="-128"/>
                <a:ea typeface="Meiryo UI" panose="020B0604030504040204" pitchFamily="50" charset="-128"/>
              </a:rPr>
              <a:t>短縮され</a:t>
            </a:r>
            <a:endParaRPr kumimoji="1" lang="en-US" altLang="ja-JP" sz="1050" b="1" u="sng" dirty="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en-US" altLang="ja-JP" sz="1050" u="sng" dirty="0" smtClean="0">
                <a:latin typeface="Meiryo UI" panose="020B0604030504040204" pitchFamily="50" charset="-128"/>
                <a:ea typeface="Meiryo UI" panose="020B0604030504040204" pitchFamily="50" charset="-128"/>
              </a:rPr>
              <a:t>80</a:t>
            </a:r>
            <a:r>
              <a:rPr kumimoji="1" lang="ja-JP" altLang="en-US" sz="1050" b="1" u="sng" dirty="0" smtClean="0">
                <a:latin typeface="Meiryo UI" panose="020B0604030504040204" pitchFamily="50" charset="-128"/>
                <a:ea typeface="Meiryo UI" panose="020B0604030504040204" pitchFamily="50" charset="-128"/>
              </a:rPr>
              <a:t>分</a:t>
            </a:r>
            <a:r>
              <a:rPr lang="ja-JP" altLang="en-US" sz="1050" b="1" u="sng" dirty="0">
                <a:latin typeface="Meiryo UI" panose="020B0604030504040204" pitchFamily="50" charset="-128"/>
                <a:ea typeface="Meiryo UI" panose="020B0604030504040204" pitchFamily="50" charset="-128"/>
              </a:rPr>
              <a:t>に</a:t>
            </a:r>
            <a:endParaRPr kumimoji="1" lang="en-US" altLang="ja-JP" sz="1050" b="1" u="sng" dirty="0">
              <a:latin typeface="Meiryo UI" panose="020B0604030504040204" pitchFamily="50" charset="-128"/>
              <a:ea typeface="Meiryo UI" panose="020B0604030504040204" pitchFamily="50" charset="-128"/>
            </a:endParaRPr>
          </a:p>
          <a:p>
            <a:r>
              <a:rPr kumimoji="1" lang="ja-JP" altLang="en-US" sz="1050" b="1" dirty="0">
                <a:latin typeface="Meiryo UI" panose="020B0604030504040204" pitchFamily="50" charset="-128"/>
                <a:ea typeface="Meiryo UI" panose="020B0604030504040204" pitchFamily="50" charset="-128"/>
              </a:rPr>
              <a:t>　⇒　観光を始めとする地域間</a:t>
            </a:r>
            <a:endParaRPr kumimoji="1" lang="en-US" altLang="ja-JP" sz="1050" b="1" dirty="0">
              <a:latin typeface="Meiryo UI" panose="020B0604030504040204" pitchFamily="50" charset="-128"/>
              <a:ea typeface="Meiryo UI" panose="020B0604030504040204" pitchFamily="50" charset="-128"/>
            </a:endParaRPr>
          </a:p>
          <a:p>
            <a:r>
              <a:rPr lang="ja-JP" altLang="en-US" sz="1050" b="1" dirty="0">
                <a:latin typeface="Meiryo UI" panose="020B0604030504040204" pitchFamily="50" charset="-128"/>
                <a:ea typeface="Meiryo UI" panose="020B0604030504040204" pitchFamily="50" charset="-128"/>
              </a:rPr>
              <a:t>　　　</a:t>
            </a:r>
            <a:r>
              <a:rPr kumimoji="1" lang="ja-JP" altLang="en-US" sz="1050" b="1" dirty="0">
                <a:latin typeface="Meiryo UI" panose="020B0604030504040204" pitchFamily="50" charset="-128"/>
                <a:ea typeface="Meiryo UI" panose="020B0604030504040204" pitchFamily="50" charset="-128"/>
              </a:rPr>
              <a:t>交流が拡大</a:t>
            </a:r>
            <a:endParaRPr kumimoji="1" lang="en-US" altLang="ja-JP" sz="1050" b="1" dirty="0">
              <a:latin typeface="Meiryo UI" panose="020B0604030504040204" pitchFamily="50" charset="-128"/>
              <a:ea typeface="Meiryo UI" panose="020B0604030504040204" pitchFamily="50" charset="-128"/>
            </a:endParaRPr>
          </a:p>
          <a:p>
            <a:endParaRPr kumimoji="1" lang="en-US" altLang="ja-JP" sz="700" b="1" u="sng" dirty="0">
              <a:latin typeface="Meiryo UI" panose="020B0604030504040204" pitchFamily="50" charset="-128"/>
              <a:ea typeface="Meiryo UI" panose="020B0604030504040204" pitchFamily="50" charset="-128"/>
            </a:endParaRPr>
          </a:p>
          <a:p>
            <a:r>
              <a:rPr kumimoji="1" lang="ja-JP" altLang="en-US" sz="1050" dirty="0">
                <a:latin typeface="Meiryo UI" panose="020B0604030504040204" pitchFamily="50" charset="-128"/>
                <a:ea typeface="Meiryo UI" panose="020B0604030504040204" pitchFamily="50" charset="-128"/>
              </a:rPr>
              <a:t>②　経済効果は</a:t>
            </a:r>
            <a:r>
              <a:rPr kumimoji="1" lang="en-US" altLang="ja-JP" sz="1050" b="1" u="sng" dirty="0">
                <a:latin typeface="Meiryo UI" panose="020B0604030504040204" pitchFamily="50" charset="-128"/>
                <a:ea typeface="Meiryo UI" panose="020B0604030504040204" pitchFamily="50" charset="-128"/>
              </a:rPr>
              <a:t>280</a:t>
            </a:r>
            <a:r>
              <a:rPr kumimoji="1" lang="ja-JP" altLang="en-US" sz="1050" b="1" u="sng" dirty="0">
                <a:latin typeface="Meiryo UI" panose="020B0604030504040204" pitchFamily="50" charset="-128"/>
                <a:ea typeface="Meiryo UI" panose="020B0604030504040204" pitchFamily="50" charset="-128"/>
              </a:rPr>
              <a:t>億円</a:t>
            </a:r>
            <a:r>
              <a:rPr kumimoji="1" lang="ja-JP" altLang="en-US" sz="1050" dirty="0">
                <a:latin typeface="Meiryo UI" panose="020B0604030504040204" pitchFamily="50" charset="-128"/>
                <a:ea typeface="Meiryo UI" panose="020B0604030504040204" pitchFamily="50" charset="-128"/>
              </a:rPr>
              <a:t>と試</a:t>
            </a:r>
            <a:endParaRPr kumimoji="1" lang="en-US" altLang="ja-JP" sz="1050" dirty="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kumimoji="1" lang="ja-JP" altLang="en-US" sz="1050" dirty="0">
                <a:latin typeface="Meiryo UI" panose="020B0604030504040204" pitchFamily="50" charset="-128"/>
                <a:ea typeface="Meiryo UI" panose="020B0604030504040204" pitchFamily="50" charset="-128"/>
              </a:rPr>
              <a:t>算</a:t>
            </a:r>
            <a:r>
              <a:rPr kumimoji="1" lang="ja-JP" altLang="en-US" sz="1000" dirty="0">
                <a:latin typeface="Meiryo UI" panose="020B0604030504040204" pitchFamily="50" charset="-128"/>
                <a:ea typeface="Meiryo UI" panose="020B0604030504040204" pitchFamily="50" charset="-128"/>
              </a:rPr>
              <a:t>（雇用創出</a:t>
            </a:r>
            <a:r>
              <a:rPr kumimoji="1" lang="en-US" altLang="ja-JP" sz="1000" dirty="0">
                <a:latin typeface="Meiryo UI" panose="020B0604030504040204" pitchFamily="50" charset="-128"/>
                <a:ea typeface="Meiryo UI" panose="020B0604030504040204" pitchFamily="50" charset="-128"/>
              </a:rPr>
              <a:t>2300</a:t>
            </a:r>
            <a:r>
              <a:rPr kumimoji="1" lang="ja-JP" altLang="en-US" sz="1000" dirty="0">
                <a:latin typeface="Meiryo UI" panose="020B0604030504040204" pitchFamily="50" charset="-128"/>
                <a:ea typeface="Meiryo UI" panose="020B0604030504040204" pitchFamily="50" charset="-128"/>
              </a:rPr>
              <a:t>人）</a:t>
            </a:r>
            <a:endParaRPr kumimoji="1" lang="en-US" altLang="ja-JP" sz="1050" dirty="0">
              <a:latin typeface="Meiryo UI" panose="020B0604030504040204" pitchFamily="50" charset="-128"/>
              <a:ea typeface="Meiryo UI" panose="020B0604030504040204" pitchFamily="50" charset="-128"/>
            </a:endParaRPr>
          </a:p>
        </p:txBody>
      </p:sp>
      <p:sp>
        <p:nvSpPr>
          <p:cNvPr id="40" name="テキスト ボックス 39"/>
          <p:cNvSpPr txBox="1"/>
          <p:nvPr/>
        </p:nvSpPr>
        <p:spPr>
          <a:xfrm>
            <a:off x="7160153" y="4890243"/>
            <a:ext cx="1370888" cy="261610"/>
          </a:xfrm>
          <a:prstGeom prst="rect">
            <a:avLst/>
          </a:prstGeom>
          <a:noFill/>
        </p:spPr>
        <p:txBody>
          <a:bodyPr wrap="none" rtlCol="0">
            <a:spAutoFit/>
          </a:bodyPr>
          <a:lstStyle/>
          <a:p>
            <a:r>
              <a:rPr lang="ja-JP" altLang="en-US" sz="1100" b="1" dirty="0">
                <a:latin typeface="Meiryo UI" panose="020B0604030504040204" pitchFamily="50" charset="-128"/>
                <a:ea typeface="Meiryo UI" panose="020B0604030504040204" pitchFamily="50" charset="-128"/>
              </a:rPr>
              <a:t>□　</a:t>
            </a:r>
            <a:r>
              <a:rPr kumimoji="1" lang="ja-JP" altLang="en-US" sz="1100" b="1" dirty="0">
                <a:latin typeface="Meiryo UI" panose="020B0604030504040204" pitchFamily="50" charset="-128"/>
                <a:ea typeface="Meiryo UI" panose="020B0604030504040204" pitchFamily="50" charset="-128"/>
              </a:rPr>
              <a:t>期待される効果</a:t>
            </a:r>
          </a:p>
        </p:txBody>
      </p:sp>
      <p:sp>
        <p:nvSpPr>
          <p:cNvPr id="43" name="スライド番号プレースホルダー 42"/>
          <p:cNvSpPr>
            <a:spLocks noGrp="1"/>
          </p:cNvSpPr>
          <p:nvPr>
            <p:ph type="sldNum" sz="quarter" idx="12"/>
          </p:nvPr>
        </p:nvSpPr>
        <p:spPr/>
        <p:txBody>
          <a:bodyPr/>
          <a:lstStyle/>
          <a:p>
            <a:fld id="{138CA411-231B-42B9-AF63-97A64194AA60}" type="slidenum">
              <a:rPr lang="ja-JP" altLang="en-US" smtClean="0"/>
              <a:pPr/>
              <a:t>43</a:t>
            </a:fld>
            <a:endParaRPr lang="ja-JP" altLang="en-US"/>
          </a:p>
        </p:txBody>
      </p:sp>
      <p:sp>
        <p:nvSpPr>
          <p:cNvPr id="42" name="角丸四角形 41"/>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２－②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インフラ戦略／都市交通インフラ</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9825153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197376" y="724855"/>
            <a:ext cx="7819769"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■ミッシングリンクの解消に目途が立ち、高速道路運営（料金）の一元化も実現</a:t>
            </a:r>
            <a:endParaRPr kumimoji="1" lang="en-US" altLang="ja-JP" b="1" dirty="0">
              <a:latin typeface="Meiryo UI" panose="020B0604030504040204" pitchFamily="50" charset="-128"/>
              <a:ea typeface="Meiryo UI" panose="020B0604030504040204" pitchFamily="50" charset="-128"/>
            </a:endParaRPr>
          </a:p>
        </p:txBody>
      </p:sp>
      <p:pic>
        <p:nvPicPr>
          <p:cNvPr id="4" name="図 3"/>
          <p:cNvPicPr>
            <a:picLocks noChangeAspect="1"/>
          </p:cNvPicPr>
          <p:nvPr/>
        </p:nvPicPr>
        <p:blipFill rotWithShape="1">
          <a:blip r:embed="rId3"/>
          <a:srcRect l="13768" t="19223" r="14746" b="9727"/>
          <a:stretch/>
        </p:blipFill>
        <p:spPr>
          <a:xfrm>
            <a:off x="315219" y="2148435"/>
            <a:ext cx="1965277" cy="1897915"/>
          </a:xfrm>
          <a:prstGeom prst="rect">
            <a:avLst/>
          </a:prstGeom>
        </p:spPr>
      </p:pic>
      <p:sp>
        <p:nvSpPr>
          <p:cNvPr id="47" name="角丸四角形 46"/>
          <p:cNvSpPr/>
          <p:nvPr/>
        </p:nvSpPr>
        <p:spPr>
          <a:xfrm>
            <a:off x="126860" y="1166065"/>
            <a:ext cx="8784000" cy="360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a:latin typeface="Meiryo UI" panose="020B0604030504040204" pitchFamily="50" charset="-128"/>
                <a:ea typeface="Meiryo UI" panose="020B0604030504040204" pitchFamily="50" charset="-128"/>
              </a:rPr>
              <a:t>１</a:t>
            </a:r>
            <a:r>
              <a:rPr lang="ja-JP" altLang="en-US" b="1" dirty="0" smtClean="0">
                <a:latin typeface="Meiryo UI" panose="020B0604030504040204" pitchFamily="50" charset="-128"/>
                <a:ea typeface="Meiryo UI" panose="020B0604030504040204" pitchFamily="50" charset="-128"/>
              </a:rPr>
              <a:t>．ミッシングリンクの</a:t>
            </a:r>
            <a:r>
              <a:rPr lang="ja-JP" altLang="en-US" b="1" dirty="0">
                <a:latin typeface="Meiryo UI" panose="020B0604030504040204" pitchFamily="50" charset="-128"/>
                <a:ea typeface="Meiryo UI" panose="020B0604030504040204" pitchFamily="50" charset="-128"/>
              </a:rPr>
              <a:t>解消（大阪都市再生環状道路の完成へ）</a:t>
            </a:r>
            <a:endParaRPr kumimoji="1" lang="ja-JP" altLang="en-US" b="1" dirty="0">
              <a:latin typeface="Meiryo UI" panose="020B0604030504040204" pitchFamily="50" charset="-128"/>
              <a:ea typeface="Meiryo UI" panose="020B0604030504040204" pitchFamily="50" charset="-128"/>
            </a:endParaRPr>
          </a:p>
        </p:txBody>
      </p:sp>
      <p:sp>
        <p:nvSpPr>
          <p:cNvPr id="49" name="角丸四角形 48"/>
          <p:cNvSpPr/>
          <p:nvPr/>
        </p:nvSpPr>
        <p:spPr>
          <a:xfrm>
            <a:off x="126859" y="4116832"/>
            <a:ext cx="8784000" cy="360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a:latin typeface="Meiryo UI" panose="020B0604030504040204" pitchFamily="50" charset="-128"/>
                <a:ea typeface="Meiryo UI" panose="020B0604030504040204" pitchFamily="50" charset="-128"/>
              </a:rPr>
              <a:t>２．高速道路の運営一元化（料金の一元化と府道路公社路線の</a:t>
            </a:r>
            <a:r>
              <a:rPr lang="en-US" altLang="ja-JP" b="1" dirty="0">
                <a:latin typeface="Meiryo UI" panose="020B0604030504040204" pitchFamily="50" charset="-128"/>
                <a:ea typeface="Meiryo UI" panose="020B0604030504040204" pitchFamily="50" charset="-128"/>
              </a:rPr>
              <a:t>NEXCO</a:t>
            </a:r>
            <a:r>
              <a:rPr lang="ja-JP" altLang="en-US" b="1" dirty="0">
                <a:latin typeface="Meiryo UI" panose="020B0604030504040204" pitchFamily="50" charset="-128"/>
                <a:ea typeface="Meiryo UI" panose="020B0604030504040204" pitchFamily="50" charset="-128"/>
              </a:rPr>
              <a:t>移管）</a:t>
            </a:r>
            <a:endParaRPr kumimoji="1" lang="ja-JP" altLang="en-US" b="1" dirty="0">
              <a:latin typeface="Meiryo UI" panose="020B0604030504040204" pitchFamily="50" charset="-128"/>
              <a:ea typeface="Meiryo UI" panose="020B0604030504040204" pitchFamily="50" charset="-128"/>
            </a:endParaRPr>
          </a:p>
        </p:txBody>
      </p:sp>
      <p:sp>
        <p:nvSpPr>
          <p:cNvPr id="12" name="テキスト ボックス 11"/>
          <p:cNvSpPr txBox="1"/>
          <p:nvPr/>
        </p:nvSpPr>
        <p:spPr>
          <a:xfrm>
            <a:off x="3077654" y="1630720"/>
            <a:ext cx="1221809" cy="307777"/>
          </a:xfrm>
          <a:prstGeom prst="rect">
            <a:avLst/>
          </a:prstGeom>
          <a:noFill/>
        </p:spPr>
        <p:txBody>
          <a:bodyPr wrap="none" rtlCol="0">
            <a:spAutoFit/>
          </a:bodyPr>
          <a:lstStyle/>
          <a:p>
            <a:r>
              <a:rPr kumimoji="1" lang="ja-JP" altLang="en-US" sz="1400" b="1" dirty="0">
                <a:latin typeface="Meiryo UI" panose="020B0604030504040204" pitchFamily="50" charset="-128"/>
                <a:ea typeface="Meiryo UI" panose="020B0604030504040204" pitchFamily="50" charset="-128"/>
              </a:rPr>
              <a:t>取組みの経過</a:t>
            </a:r>
          </a:p>
        </p:txBody>
      </p:sp>
      <p:sp>
        <p:nvSpPr>
          <p:cNvPr id="50" name="テキスト ボックス 49"/>
          <p:cNvSpPr txBox="1"/>
          <p:nvPr/>
        </p:nvSpPr>
        <p:spPr>
          <a:xfrm>
            <a:off x="5350452" y="1617190"/>
            <a:ext cx="3684022" cy="307777"/>
          </a:xfrm>
          <a:prstGeom prst="rect">
            <a:avLst/>
          </a:prstGeom>
          <a:noFill/>
        </p:spPr>
        <p:txBody>
          <a:bodyPr wrap="none" rtlCol="0">
            <a:spAutoFit/>
          </a:bodyPr>
          <a:lstStyle/>
          <a:p>
            <a:r>
              <a:rPr kumimoji="1" lang="ja-JP" altLang="en-US" sz="1400" b="1" dirty="0" smtClean="0">
                <a:latin typeface="Meiryo UI" panose="020B0604030504040204" pitchFamily="50" charset="-128"/>
                <a:ea typeface="Meiryo UI" panose="020B0604030504040204" pitchFamily="50" charset="-128"/>
              </a:rPr>
              <a:t>淀川左岸線延伸部開通によって期待</a:t>
            </a:r>
            <a:r>
              <a:rPr kumimoji="1" lang="ja-JP" altLang="en-US" sz="1400" b="1" dirty="0">
                <a:latin typeface="Meiryo UI" panose="020B0604030504040204" pitchFamily="50" charset="-128"/>
                <a:ea typeface="Meiryo UI" panose="020B0604030504040204" pitchFamily="50" charset="-128"/>
              </a:rPr>
              <a:t>される効果</a:t>
            </a:r>
          </a:p>
        </p:txBody>
      </p:sp>
      <p:graphicFrame>
        <p:nvGraphicFramePr>
          <p:cNvPr id="15" name="表 14"/>
          <p:cNvGraphicFramePr>
            <a:graphicFrameLocks noGrp="1"/>
          </p:cNvGraphicFramePr>
          <p:nvPr>
            <p:extLst>
              <p:ext uri="{D42A27DB-BD31-4B8C-83A1-F6EECF244321}">
                <p14:modId xmlns:p14="http://schemas.microsoft.com/office/powerpoint/2010/main" val="3729606771"/>
              </p:ext>
            </p:extLst>
          </p:nvPr>
        </p:nvGraphicFramePr>
        <p:xfrm>
          <a:off x="2385998" y="2060032"/>
          <a:ext cx="2740660" cy="1698613"/>
        </p:xfrm>
        <a:graphic>
          <a:graphicData uri="http://schemas.openxmlformats.org/drawingml/2006/table">
            <a:tbl>
              <a:tblPr firstRow="1" bandRow="1">
                <a:tableStyleId>{5940675A-B579-460E-94D1-54222C63F5DA}</a:tableStyleId>
              </a:tblPr>
              <a:tblGrid>
                <a:gridCol w="719455">
                  <a:extLst>
                    <a:ext uri="{9D8B030D-6E8A-4147-A177-3AD203B41FA5}">
                      <a16:colId xmlns:a16="http://schemas.microsoft.com/office/drawing/2014/main" val="20000"/>
                    </a:ext>
                  </a:extLst>
                </a:gridCol>
                <a:gridCol w="2021205">
                  <a:extLst>
                    <a:ext uri="{9D8B030D-6E8A-4147-A177-3AD203B41FA5}">
                      <a16:colId xmlns:a16="http://schemas.microsoft.com/office/drawing/2014/main" val="20001"/>
                    </a:ext>
                  </a:extLst>
                </a:gridCol>
              </a:tblGrid>
              <a:tr h="196459">
                <a:tc>
                  <a:txBody>
                    <a:bodyPr/>
                    <a:lstStyle/>
                    <a:p>
                      <a:pPr algn="ctr"/>
                      <a:r>
                        <a:rPr kumimoji="1" lang="ja-JP" altLang="en-US" sz="1200" b="1" dirty="0">
                          <a:latin typeface="Meiryo UI" panose="020B0604030504040204" pitchFamily="50" charset="-128"/>
                          <a:ea typeface="Meiryo UI" panose="020B0604030504040204" pitchFamily="50" charset="-128"/>
                        </a:rPr>
                        <a:t>西暦</a:t>
                      </a:r>
                    </a:p>
                  </a:txBody>
                  <a:tcPr anchor="ctr">
                    <a:solidFill>
                      <a:schemeClr val="accent1">
                        <a:lumMod val="40000"/>
                        <a:lumOff val="60000"/>
                      </a:schemeClr>
                    </a:solidFill>
                  </a:tcPr>
                </a:tc>
                <a:tc>
                  <a:txBody>
                    <a:bodyPr/>
                    <a:lstStyle/>
                    <a:p>
                      <a:pPr algn="ctr"/>
                      <a:r>
                        <a:rPr kumimoji="1" lang="ja-JP" altLang="en-US" sz="1200" b="1" dirty="0">
                          <a:latin typeface="Meiryo UI" panose="020B0604030504040204" pitchFamily="50" charset="-128"/>
                          <a:ea typeface="Meiryo UI" panose="020B0604030504040204" pitchFamily="50" charset="-128"/>
                        </a:rPr>
                        <a:t>整備の取組み</a:t>
                      </a:r>
                    </a:p>
                  </a:txBody>
                  <a:tcPr anchor="ctr">
                    <a:solidFill>
                      <a:schemeClr val="accent1">
                        <a:lumMod val="40000"/>
                        <a:lumOff val="60000"/>
                      </a:schemeClr>
                    </a:solidFill>
                  </a:tcPr>
                </a:tc>
                <a:extLst>
                  <a:ext uri="{0D108BD9-81ED-4DB2-BD59-A6C34878D82A}">
                    <a16:rowId xmlns:a16="http://schemas.microsoft.com/office/drawing/2014/main" val="10000"/>
                  </a:ext>
                </a:extLst>
              </a:tr>
              <a:tr h="1424293">
                <a:tc>
                  <a:txBody>
                    <a:bodyPr/>
                    <a:lstStyle/>
                    <a:p>
                      <a:r>
                        <a:rPr kumimoji="1" lang="en-US" altLang="ja-JP" sz="1100" dirty="0">
                          <a:latin typeface="Meiryo UI" panose="020B0604030504040204" pitchFamily="50" charset="-128"/>
                          <a:ea typeface="Meiryo UI" panose="020B0604030504040204" pitchFamily="50" charset="-128"/>
                        </a:rPr>
                        <a:t>1987</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r>
                        <a:rPr kumimoji="1" lang="en-US" altLang="ja-JP" sz="1100" dirty="0">
                          <a:latin typeface="Meiryo UI" panose="020B0604030504040204" pitchFamily="50" charset="-128"/>
                          <a:ea typeface="Meiryo UI" panose="020B0604030504040204" pitchFamily="50" charset="-128"/>
                        </a:rPr>
                        <a:t>1999</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r>
                        <a:rPr kumimoji="1" lang="en-US" altLang="ja-JP" sz="1100" dirty="0">
                          <a:latin typeface="Meiryo UI" panose="020B0604030504040204" pitchFamily="50" charset="-128"/>
                          <a:ea typeface="Meiryo UI" panose="020B0604030504040204" pitchFamily="50" charset="-128"/>
                        </a:rPr>
                        <a:t>2012</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r>
                        <a:rPr kumimoji="1" lang="en-US" altLang="ja-JP" sz="1100" dirty="0">
                          <a:latin typeface="Meiryo UI" panose="020B0604030504040204" pitchFamily="50" charset="-128"/>
                          <a:ea typeface="Meiryo UI" panose="020B0604030504040204" pitchFamily="50" charset="-128"/>
                        </a:rPr>
                        <a:t>2013</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r>
                        <a:rPr kumimoji="1" lang="en-US" altLang="ja-JP" sz="1100" dirty="0">
                          <a:latin typeface="Meiryo UI" panose="020B0604030504040204" pitchFamily="50" charset="-128"/>
                          <a:ea typeface="Meiryo UI" panose="020B0604030504040204" pitchFamily="50" charset="-128"/>
                        </a:rPr>
                        <a:t>2016</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r>
                        <a:rPr kumimoji="1" lang="en-US" altLang="ja-JP" sz="1100" b="1" dirty="0">
                          <a:latin typeface="Meiryo UI" panose="020B0604030504040204" pitchFamily="50" charset="-128"/>
                          <a:ea typeface="Meiryo UI" panose="020B0604030504040204" pitchFamily="50" charset="-128"/>
                        </a:rPr>
                        <a:t>2017</a:t>
                      </a:r>
                      <a:r>
                        <a:rPr kumimoji="1" lang="ja-JP" altLang="en-US" sz="1100" b="1" dirty="0">
                          <a:latin typeface="Meiryo UI" panose="020B0604030504040204" pitchFamily="50" charset="-128"/>
                          <a:ea typeface="Meiryo UI" panose="020B0604030504040204" pitchFamily="50" charset="-128"/>
                        </a:rPr>
                        <a:t>年</a:t>
                      </a:r>
                      <a:endParaRPr kumimoji="1" lang="en-US" altLang="ja-JP" sz="1100" b="1" dirty="0">
                        <a:latin typeface="Meiryo UI" panose="020B0604030504040204" pitchFamily="50" charset="-128"/>
                        <a:ea typeface="Meiryo UI" panose="020B0604030504040204" pitchFamily="50" charset="-128"/>
                      </a:endParaRPr>
                    </a:p>
                    <a:p>
                      <a:endParaRPr kumimoji="1" lang="ja-JP" altLang="en-US" sz="1100" b="1" dirty="0">
                        <a:latin typeface="Meiryo UI" panose="020B0604030504040204" pitchFamily="50" charset="-128"/>
                        <a:ea typeface="Meiryo UI" panose="020B0604030504040204" pitchFamily="50" charset="-128"/>
                      </a:endParaRPr>
                    </a:p>
                  </a:txBody>
                  <a:tcPr anchor="ctr"/>
                </a:tc>
                <a:tc>
                  <a:txBody>
                    <a:bodyPr/>
                    <a:lstStyle/>
                    <a:p>
                      <a:r>
                        <a:rPr kumimoji="1" lang="ja-JP" altLang="en-US" sz="1100" dirty="0">
                          <a:latin typeface="Meiryo UI" panose="020B0604030504040204" pitchFamily="50" charset="-128"/>
                          <a:ea typeface="Meiryo UI" panose="020B0604030504040204" pitchFamily="50" charset="-128"/>
                        </a:rPr>
                        <a:t>左岸線</a:t>
                      </a:r>
                      <a:r>
                        <a:rPr kumimoji="1" lang="en-US" altLang="ja-JP" sz="1100" dirty="0">
                          <a:latin typeface="Meiryo UI" panose="020B0604030504040204" pitchFamily="50" charset="-128"/>
                          <a:ea typeface="Meiryo UI" panose="020B0604030504040204" pitchFamily="50" charset="-128"/>
                        </a:rPr>
                        <a:t>1</a:t>
                      </a:r>
                      <a:r>
                        <a:rPr kumimoji="1" lang="ja-JP" altLang="en-US" sz="1100" dirty="0">
                          <a:solidFill>
                            <a:schemeClr val="tx1"/>
                          </a:solidFill>
                          <a:latin typeface="Meiryo UI" panose="020B0604030504040204" pitchFamily="50" charset="-128"/>
                          <a:ea typeface="Meiryo UI" panose="020B0604030504040204" pitchFamily="50" charset="-128"/>
                        </a:rPr>
                        <a:t>期</a:t>
                      </a:r>
                      <a:r>
                        <a:rPr kumimoji="1" lang="en-US" altLang="ja-JP" sz="1100" dirty="0">
                          <a:solidFill>
                            <a:schemeClr val="tx1"/>
                          </a:solidFill>
                          <a:latin typeface="Meiryo UI" panose="020B0604030504040204" pitchFamily="50" charset="-128"/>
                          <a:ea typeface="Meiryo UI" panose="020B0604030504040204" pitchFamily="50" charset="-128"/>
                        </a:rPr>
                        <a:t>2</a:t>
                      </a:r>
                      <a:r>
                        <a:rPr kumimoji="1" lang="ja-JP" altLang="en-US" sz="1100" dirty="0">
                          <a:solidFill>
                            <a:schemeClr val="tx1"/>
                          </a:solidFill>
                          <a:latin typeface="Meiryo UI" panose="020B0604030504040204" pitchFamily="50" charset="-128"/>
                          <a:ea typeface="Meiryo UI" panose="020B0604030504040204" pitchFamily="50" charset="-128"/>
                        </a:rPr>
                        <a:t>期</a:t>
                      </a:r>
                      <a:r>
                        <a:rPr kumimoji="1" lang="ja-JP" altLang="en-US" sz="1100" u="none" dirty="0">
                          <a:solidFill>
                            <a:schemeClr val="tx1"/>
                          </a:solidFill>
                          <a:latin typeface="Meiryo UI" panose="020B0604030504040204" pitchFamily="50" charset="-128"/>
                          <a:ea typeface="Meiryo UI" panose="020B0604030504040204" pitchFamily="50" charset="-128"/>
                        </a:rPr>
                        <a:t>事業着手</a:t>
                      </a:r>
                      <a:endParaRPr kumimoji="1" lang="en-US" altLang="ja-JP" sz="1100" u="none" dirty="0">
                        <a:solidFill>
                          <a:schemeClr val="tx1"/>
                        </a:solidFill>
                        <a:latin typeface="Meiryo UI" panose="020B0604030504040204" pitchFamily="50" charset="-128"/>
                        <a:ea typeface="Meiryo UI" panose="020B0604030504040204" pitchFamily="50" charset="-128"/>
                      </a:endParaRPr>
                    </a:p>
                    <a:p>
                      <a:r>
                        <a:rPr kumimoji="1" lang="ja-JP" altLang="en-US" sz="1100" dirty="0">
                          <a:solidFill>
                            <a:schemeClr val="tx1"/>
                          </a:solidFill>
                          <a:latin typeface="Meiryo UI" panose="020B0604030504040204" pitchFamily="50" charset="-128"/>
                          <a:ea typeface="Meiryo UI" panose="020B0604030504040204" pitchFamily="50" charset="-128"/>
                        </a:rPr>
                        <a:t>大和川線</a:t>
                      </a:r>
                      <a:r>
                        <a:rPr kumimoji="1" lang="ja-JP" altLang="en-US" sz="1100" u="none" dirty="0">
                          <a:solidFill>
                            <a:schemeClr val="tx1"/>
                          </a:solidFill>
                          <a:latin typeface="Meiryo UI" panose="020B0604030504040204" pitchFamily="50" charset="-128"/>
                          <a:ea typeface="Meiryo UI" panose="020B0604030504040204" pitchFamily="50" charset="-128"/>
                        </a:rPr>
                        <a:t>事業着手</a:t>
                      </a:r>
                      <a:endParaRPr kumimoji="1" lang="en-US" altLang="ja-JP" sz="1100" u="none" dirty="0">
                        <a:solidFill>
                          <a:schemeClr val="tx1"/>
                        </a:solidFill>
                        <a:latin typeface="Meiryo UI" panose="020B0604030504040204" pitchFamily="50" charset="-128"/>
                        <a:ea typeface="Meiryo UI" panose="020B0604030504040204" pitchFamily="50" charset="-128"/>
                      </a:endParaRPr>
                    </a:p>
                    <a:p>
                      <a:r>
                        <a:rPr kumimoji="1" lang="ja-JP" altLang="en-US" sz="1100" dirty="0">
                          <a:solidFill>
                            <a:schemeClr val="tx1"/>
                          </a:solidFill>
                          <a:latin typeface="Meiryo UI" panose="020B0604030504040204" pitchFamily="50" charset="-128"/>
                          <a:ea typeface="Meiryo UI" panose="020B0604030504040204" pitchFamily="50" charset="-128"/>
                        </a:rPr>
                        <a:t>府市共同で国に協力要望</a:t>
                      </a:r>
                      <a:endParaRPr kumimoji="1" lang="en-US" altLang="ja-JP" sz="1100" dirty="0">
                        <a:solidFill>
                          <a:schemeClr val="tx1"/>
                        </a:solidFill>
                        <a:latin typeface="Meiryo UI" panose="020B0604030504040204" pitchFamily="50" charset="-128"/>
                        <a:ea typeface="Meiryo UI" panose="020B0604030504040204" pitchFamily="50" charset="-128"/>
                      </a:endParaRPr>
                    </a:p>
                    <a:p>
                      <a:r>
                        <a:rPr kumimoji="1" lang="ja-JP" altLang="en-US" sz="1100" dirty="0">
                          <a:solidFill>
                            <a:schemeClr val="tx1"/>
                          </a:solidFill>
                          <a:latin typeface="Meiryo UI" panose="020B0604030504040204" pitchFamily="50" charset="-128"/>
                          <a:ea typeface="Meiryo UI" panose="020B0604030504040204" pitchFamily="50" charset="-128"/>
                        </a:rPr>
                        <a:t>淀川左岸線</a:t>
                      </a:r>
                      <a:r>
                        <a:rPr kumimoji="1" lang="ja-JP" altLang="en-US" sz="1100" u="none" dirty="0">
                          <a:solidFill>
                            <a:schemeClr val="tx1"/>
                          </a:solidFill>
                          <a:latin typeface="Meiryo UI" panose="020B0604030504040204" pitchFamily="50" charset="-128"/>
                          <a:ea typeface="Meiryo UI" panose="020B0604030504040204" pitchFamily="50" charset="-128"/>
                        </a:rPr>
                        <a:t>１期完成</a:t>
                      </a:r>
                      <a:endParaRPr kumimoji="1" lang="en-US" altLang="ja-JP" sz="1100" u="none" dirty="0">
                        <a:solidFill>
                          <a:schemeClr val="tx1"/>
                        </a:solidFill>
                        <a:latin typeface="Meiryo UI" panose="020B0604030504040204" pitchFamily="50" charset="-128"/>
                        <a:ea typeface="Meiryo UI" panose="020B0604030504040204" pitchFamily="50" charset="-128"/>
                      </a:endParaRPr>
                    </a:p>
                    <a:p>
                      <a:r>
                        <a:rPr kumimoji="1" lang="ja-JP" altLang="en-US" sz="1100" b="0" dirty="0">
                          <a:latin typeface="Meiryo UI" panose="020B0604030504040204" pitchFamily="50" charset="-128"/>
                          <a:ea typeface="Meiryo UI" panose="020B0604030504040204" pitchFamily="50" charset="-128"/>
                        </a:rPr>
                        <a:t>左岸線延伸部</a:t>
                      </a:r>
                      <a:r>
                        <a:rPr kumimoji="1" lang="ja-JP" altLang="en-US" sz="1100" dirty="0">
                          <a:latin typeface="Meiryo UI" panose="020B0604030504040204" pitchFamily="50" charset="-128"/>
                          <a:ea typeface="Meiryo UI" panose="020B0604030504040204" pitchFamily="50" charset="-128"/>
                        </a:rPr>
                        <a:t>の負担割合決定</a:t>
                      </a:r>
                      <a:endParaRPr kumimoji="1" lang="en-US" altLang="ja-JP" sz="1100" dirty="0">
                        <a:latin typeface="Meiryo UI" panose="020B0604030504040204" pitchFamily="50" charset="-128"/>
                        <a:ea typeface="Meiryo UI" panose="020B0604030504040204" pitchFamily="50" charset="-128"/>
                      </a:endParaRPr>
                    </a:p>
                    <a:p>
                      <a:r>
                        <a:rPr kumimoji="1" lang="ja-JP" altLang="en-US" sz="1100" b="1" dirty="0">
                          <a:latin typeface="Meiryo UI" panose="020B0604030504040204" pitchFamily="50" charset="-128"/>
                          <a:ea typeface="Meiryo UI" panose="020B0604030504040204" pitchFamily="50" charset="-128"/>
                        </a:rPr>
                        <a:t>左岸線延伸部の事業着手</a:t>
                      </a:r>
                      <a:endParaRPr kumimoji="1" lang="en-US" altLang="ja-JP" sz="1100" b="1" dirty="0">
                        <a:latin typeface="Meiryo UI" panose="020B0604030504040204" pitchFamily="50" charset="-128"/>
                        <a:ea typeface="Meiryo UI" panose="020B0604030504040204" pitchFamily="50" charset="-128"/>
                      </a:endParaRPr>
                    </a:p>
                    <a:p>
                      <a:r>
                        <a:rPr kumimoji="1" lang="ja-JP" altLang="en-US" sz="1100" b="1" dirty="0">
                          <a:latin typeface="Meiryo UI" panose="020B0604030504040204" pitchFamily="50" charset="-128"/>
                          <a:ea typeface="Meiryo UI" panose="020B0604030504040204" pitchFamily="50" charset="-128"/>
                        </a:rPr>
                        <a:t>⇒　全事業に着手</a:t>
                      </a:r>
                    </a:p>
                  </a:txBody>
                  <a:tcPr anchor="ctr"/>
                </a:tc>
                <a:extLst>
                  <a:ext uri="{0D108BD9-81ED-4DB2-BD59-A6C34878D82A}">
                    <a16:rowId xmlns:a16="http://schemas.microsoft.com/office/drawing/2014/main" val="10001"/>
                  </a:ext>
                </a:extLst>
              </a:tr>
            </a:tbl>
          </a:graphicData>
        </a:graphic>
      </p:graphicFrame>
      <p:cxnSp>
        <p:nvCxnSpPr>
          <p:cNvPr id="17" name="直線コネクタ 16"/>
          <p:cNvCxnSpPr/>
          <p:nvPr/>
        </p:nvCxnSpPr>
        <p:spPr>
          <a:xfrm>
            <a:off x="2385997" y="1938880"/>
            <a:ext cx="270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テキスト ボックス 18"/>
          <p:cNvSpPr txBox="1"/>
          <p:nvPr/>
        </p:nvSpPr>
        <p:spPr>
          <a:xfrm>
            <a:off x="372029" y="1541573"/>
            <a:ext cx="1800493" cy="646331"/>
          </a:xfrm>
          <a:prstGeom prst="rect">
            <a:avLst/>
          </a:prstGeom>
          <a:noFill/>
        </p:spPr>
        <p:txBody>
          <a:bodyPr wrap="none" rtlCol="0">
            <a:spAutoFit/>
          </a:bodyPr>
          <a:lstStyle/>
          <a:p>
            <a:pPr algn="ctr"/>
            <a:r>
              <a:rPr kumimoji="1" lang="ja-JP" altLang="en-US" sz="1200" b="1" dirty="0">
                <a:latin typeface="Meiryo UI" panose="020B0604030504040204" pitchFamily="50" charset="-128"/>
                <a:ea typeface="Meiryo UI" panose="020B0604030504040204" pitchFamily="50" charset="-128"/>
              </a:rPr>
              <a:t>大阪都市再生環状道路</a:t>
            </a:r>
            <a:endParaRPr kumimoji="1" lang="en-US" altLang="ja-JP" sz="1200" b="1" dirty="0">
              <a:latin typeface="Meiryo UI" panose="020B0604030504040204" pitchFamily="50" charset="-128"/>
              <a:ea typeface="Meiryo UI" panose="020B0604030504040204" pitchFamily="50" charset="-128"/>
            </a:endParaRPr>
          </a:p>
          <a:p>
            <a:pPr algn="ctr"/>
            <a:r>
              <a:rPr lang="ja-JP" altLang="en-US" sz="1200" b="1" dirty="0">
                <a:latin typeface="Meiryo UI" panose="020B0604030504040204" pitchFamily="50" charset="-128"/>
                <a:ea typeface="Meiryo UI" panose="020B0604030504040204" pitchFamily="50" charset="-128"/>
              </a:rPr>
              <a:t>は全ての路線で事業着手</a:t>
            </a:r>
            <a:endParaRPr kumimoji="1" lang="en-US" altLang="ja-JP" sz="1200" b="1" dirty="0">
              <a:latin typeface="Meiryo UI" panose="020B0604030504040204" pitchFamily="50" charset="-128"/>
              <a:ea typeface="Meiryo UI" panose="020B0604030504040204" pitchFamily="50" charset="-128"/>
            </a:endParaRPr>
          </a:p>
          <a:p>
            <a:pPr algn="ctr"/>
            <a:r>
              <a:rPr lang="ja-JP" altLang="en-US" sz="1100" dirty="0">
                <a:latin typeface="Meiryo UI" panose="020B0604030504040204" pitchFamily="50" charset="-128"/>
                <a:ea typeface="Meiryo UI" panose="020B0604030504040204" pitchFamily="50" charset="-128"/>
              </a:rPr>
              <a:t>＜総延長約</a:t>
            </a:r>
            <a:r>
              <a:rPr lang="en-US" altLang="ja-JP" sz="1100" dirty="0">
                <a:latin typeface="Meiryo UI" panose="020B0604030504040204" pitchFamily="50" charset="-128"/>
                <a:ea typeface="Meiryo UI" panose="020B0604030504040204" pitchFamily="50" charset="-128"/>
              </a:rPr>
              <a:t>57.4</a:t>
            </a:r>
            <a:r>
              <a:rPr lang="ja-JP" altLang="en-US" sz="1100" dirty="0">
                <a:latin typeface="Meiryo UI" panose="020B0604030504040204" pitchFamily="50" charset="-128"/>
                <a:ea typeface="Meiryo UI" panose="020B0604030504040204" pitchFamily="50" charset="-128"/>
              </a:rPr>
              <a:t>㎞＞</a:t>
            </a:r>
            <a:endParaRPr kumimoji="1" lang="ja-JP" altLang="en-US" sz="1100" dirty="0">
              <a:latin typeface="Meiryo UI" panose="020B0604030504040204" pitchFamily="50" charset="-128"/>
              <a:ea typeface="Meiryo UI" panose="020B0604030504040204" pitchFamily="50" charset="-128"/>
            </a:endParaRPr>
          </a:p>
        </p:txBody>
      </p:sp>
      <p:cxnSp>
        <p:nvCxnSpPr>
          <p:cNvPr id="51" name="直線コネクタ 50"/>
          <p:cNvCxnSpPr/>
          <p:nvPr/>
        </p:nvCxnSpPr>
        <p:spPr>
          <a:xfrm>
            <a:off x="5377133" y="1961127"/>
            <a:ext cx="34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p:cNvSpPr txBox="1"/>
          <p:nvPr/>
        </p:nvSpPr>
        <p:spPr>
          <a:xfrm>
            <a:off x="5384386" y="1970527"/>
            <a:ext cx="3576620" cy="307777"/>
          </a:xfrm>
          <a:prstGeom prst="rect">
            <a:avLst/>
          </a:prstGeom>
          <a:noFill/>
        </p:spPr>
        <p:txBody>
          <a:bodyPr wrap="none" rtlCol="0">
            <a:spAutoFit/>
          </a:bodyPr>
          <a:lstStyle/>
          <a:p>
            <a:r>
              <a:rPr lang="ja-JP" altLang="en-US" sz="1400" b="1" dirty="0">
                <a:latin typeface="Meiryo UI" panose="020B0604030504040204" pitchFamily="50" charset="-128"/>
                <a:ea typeface="Meiryo UI" panose="020B0604030504040204" pitchFamily="50" charset="-128"/>
              </a:rPr>
              <a:t>⇒　</a:t>
            </a:r>
            <a:r>
              <a:rPr kumimoji="1" lang="ja-JP" altLang="en-US" sz="1400" b="1" dirty="0">
                <a:latin typeface="Meiryo UI" panose="020B0604030504040204" pitchFamily="50" charset="-128"/>
                <a:ea typeface="Meiryo UI" panose="020B0604030504040204" pitchFamily="50" charset="-128"/>
              </a:rPr>
              <a:t>経済波及効果は年間</a:t>
            </a:r>
            <a:r>
              <a:rPr kumimoji="1" lang="en-US" altLang="ja-JP" sz="1400" b="1" dirty="0">
                <a:latin typeface="Meiryo UI" panose="020B0604030504040204" pitchFamily="50" charset="-128"/>
                <a:ea typeface="Meiryo UI" panose="020B0604030504040204" pitchFamily="50" charset="-128"/>
              </a:rPr>
              <a:t>2600</a:t>
            </a:r>
            <a:r>
              <a:rPr kumimoji="1" lang="ja-JP" altLang="en-US" sz="1400" b="1" dirty="0">
                <a:latin typeface="Meiryo UI" panose="020B0604030504040204" pitchFamily="50" charset="-128"/>
                <a:ea typeface="Meiryo UI" panose="020B0604030504040204" pitchFamily="50" charset="-128"/>
              </a:rPr>
              <a:t>億円との試算</a:t>
            </a:r>
          </a:p>
        </p:txBody>
      </p:sp>
      <p:sp>
        <p:nvSpPr>
          <p:cNvPr id="24" name="右矢印 23"/>
          <p:cNvSpPr/>
          <p:nvPr/>
        </p:nvSpPr>
        <p:spPr>
          <a:xfrm>
            <a:off x="5153954" y="1586608"/>
            <a:ext cx="216000" cy="39600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6" name="図 25"/>
          <p:cNvPicPr>
            <a:picLocks noChangeAspect="1"/>
          </p:cNvPicPr>
          <p:nvPr/>
        </p:nvPicPr>
        <p:blipFill>
          <a:blip r:embed="rId4"/>
          <a:stretch>
            <a:fillRect/>
          </a:stretch>
        </p:blipFill>
        <p:spPr>
          <a:xfrm>
            <a:off x="164203" y="4955952"/>
            <a:ext cx="2032880" cy="1767071"/>
          </a:xfrm>
          <a:prstGeom prst="rect">
            <a:avLst/>
          </a:prstGeom>
        </p:spPr>
      </p:pic>
      <p:sp>
        <p:nvSpPr>
          <p:cNvPr id="52" name="テキスト ボックス 51"/>
          <p:cNvSpPr txBox="1"/>
          <p:nvPr/>
        </p:nvSpPr>
        <p:spPr>
          <a:xfrm>
            <a:off x="164838" y="4471911"/>
            <a:ext cx="2073392" cy="461665"/>
          </a:xfrm>
          <a:prstGeom prst="rect">
            <a:avLst/>
          </a:prstGeom>
          <a:noFill/>
        </p:spPr>
        <p:txBody>
          <a:bodyPr wrap="square" rtlCol="0">
            <a:spAutoFit/>
          </a:bodyPr>
          <a:lstStyle/>
          <a:p>
            <a:pPr algn="ctr"/>
            <a:r>
              <a:rPr kumimoji="1" lang="ja-JP" altLang="en-US" sz="1200" b="1" dirty="0">
                <a:latin typeface="Meiryo UI" panose="020B0604030504040204" pitchFamily="50" charset="-128"/>
                <a:ea typeface="Meiryo UI" panose="020B0604030504040204" pitchFamily="50" charset="-128"/>
              </a:rPr>
              <a:t>事業者ごとにバラバラだった</a:t>
            </a:r>
            <a:endParaRPr kumimoji="1" lang="en-US" altLang="ja-JP" sz="1200" b="1" dirty="0">
              <a:latin typeface="Meiryo UI" panose="020B0604030504040204" pitchFamily="50" charset="-128"/>
              <a:ea typeface="Meiryo UI" panose="020B0604030504040204" pitchFamily="50" charset="-128"/>
            </a:endParaRPr>
          </a:p>
          <a:p>
            <a:pPr algn="ctr"/>
            <a:r>
              <a:rPr lang="ja-JP" altLang="en-US" sz="1200" b="1" dirty="0">
                <a:latin typeface="Meiryo UI" panose="020B0604030504040204" pitchFamily="50" charset="-128"/>
                <a:ea typeface="Meiryo UI" panose="020B0604030504040204" pitchFamily="50" charset="-128"/>
              </a:rPr>
              <a:t>阪神圏の料金体系が一元化</a:t>
            </a:r>
            <a:endParaRPr kumimoji="1" lang="ja-JP" altLang="en-US" sz="1200" dirty="0">
              <a:latin typeface="Meiryo UI" panose="020B0604030504040204" pitchFamily="50" charset="-128"/>
              <a:ea typeface="Meiryo UI" panose="020B0604030504040204" pitchFamily="50" charset="-128"/>
            </a:endParaRPr>
          </a:p>
        </p:txBody>
      </p:sp>
      <p:sp>
        <p:nvSpPr>
          <p:cNvPr id="53" name="テキスト ボックス 52"/>
          <p:cNvSpPr txBox="1"/>
          <p:nvPr/>
        </p:nvSpPr>
        <p:spPr>
          <a:xfrm>
            <a:off x="3019159" y="4512992"/>
            <a:ext cx="1221809" cy="307777"/>
          </a:xfrm>
          <a:prstGeom prst="rect">
            <a:avLst/>
          </a:prstGeom>
          <a:noFill/>
        </p:spPr>
        <p:txBody>
          <a:bodyPr wrap="none" rtlCol="0">
            <a:spAutoFit/>
          </a:bodyPr>
          <a:lstStyle/>
          <a:p>
            <a:r>
              <a:rPr kumimoji="1" lang="ja-JP" altLang="en-US" sz="1400" b="1" dirty="0">
                <a:latin typeface="Meiryo UI" panose="020B0604030504040204" pitchFamily="50" charset="-128"/>
                <a:ea typeface="Meiryo UI" panose="020B0604030504040204" pitchFamily="50" charset="-128"/>
              </a:rPr>
              <a:t>取組みの経過</a:t>
            </a:r>
          </a:p>
        </p:txBody>
      </p:sp>
      <p:sp>
        <p:nvSpPr>
          <p:cNvPr id="54" name="テキスト ボックス 53"/>
          <p:cNvSpPr txBox="1"/>
          <p:nvPr/>
        </p:nvSpPr>
        <p:spPr>
          <a:xfrm>
            <a:off x="6380251" y="4512992"/>
            <a:ext cx="1338828" cy="307777"/>
          </a:xfrm>
          <a:prstGeom prst="rect">
            <a:avLst/>
          </a:prstGeom>
          <a:noFill/>
        </p:spPr>
        <p:txBody>
          <a:bodyPr wrap="none" rtlCol="0">
            <a:spAutoFit/>
          </a:bodyPr>
          <a:lstStyle/>
          <a:p>
            <a:r>
              <a:rPr kumimoji="1" lang="ja-JP" altLang="en-US" sz="1400" b="1" dirty="0">
                <a:latin typeface="Meiryo UI" panose="020B0604030504040204" pitchFamily="50" charset="-128"/>
                <a:ea typeface="Meiryo UI" panose="020B0604030504040204" pitchFamily="50" charset="-128"/>
              </a:rPr>
              <a:t>期待される効果</a:t>
            </a:r>
          </a:p>
        </p:txBody>
      </p:sp>
      <p:graphicFrame>
        <p:nvGraphicFramePr>
          <p:cNvPr id="55" name="表 54"/>
          <p:cNvGraphicFramePr>
            <a:graphicFrameLocks noGrp="1"/>
          </p:cNvGraphicFramePr>
          <p:nvPr>
            <p:extLst/>
          </p:nvPr>
        </p:nvGraphicFramePr>
        <p:xfrm>
          <a:off x="2327503" y="4942304"/>
          <a:ext cx="2804055" cy="1698613"/>
        </p:xfrm>
        <a:graphic>
          <a:graphicData uri="http://schemas.openxmlformats.org/drawingml/2006/table">
            <a:tbl>
              <a:tblPr firstRow="1" bandRow="1">
                <a:tableStyleId>{5940675A-B579-460E-94D1-54222C63F5DA}</a:tableStyleId>
              </a:tblPr>
              <a:tblGrid>
                <a:gridCol w="719455">
                  <a:extLst>
                    <a:ext uri="{9D8B030D-6E8A-4147-A177-3AD203B41FA5}">
                      <a16:colId xmlns:a16="http://schemas.microsoft.com/office/drawing/2014/main" val="20000"/>
                    </a:ext>
                  </a:extLst>
                </a:gridCol>
                <a:gridCol w="2084600">
                  <a:extLst>
                    <a:ext uri="{9D8B030D-6E8A-4147-A177-3AD203B41FA5}">
                      <a16:colId xmlns:a16="http://schemas.microsoft.com/office/drawing/2014/main" val="20001"/>
                    </a:ext>
                  </a:extLst>
                </a:gridCol>
              </a:tblGrid>
              <a:tr h="196459">
                <a:tc>
                  <a:txBody>
                    <a:bodyPr/>
                    <a:lstStyle/>
                    <a:p>
                      <a:pPr algn="ctr"/>
                      <a:r>
                        <a:rPr kumimoji="1" lang="ja-JP" altLang="en-US" sz="1200" b="1" dirty="0">
                          <a:latin typeface="Meiryo UI" panose="020B0604030504040204" pitchFamily="50" charset="-128"/>
                          <a:ea typeface="Meiryo UI" panose="020B0604030504040204" pitchFamily="50" charset="-128"/>
                        </a:rPr>
                        <a:t>西暦</a:t>
                      </a:r>
                    </a:p>
                  </a:txBody>
                  <a:tcPr anchor="ctr">
                    <a:solidFill>
                      <a:schemeClr val="accent1">
                        <a:lumMod val="40000"/>
                        <a:lumOff val="60000"/>
                      </a:schemeClr>
                    </a:solidFill>
                  </a:tcPr>
                </a:tc>
                <a:tc>
                  <a:txBody>
                    <a:bodyPr/>
                    <a:lstStyle/>
                    <a:p>
                      <a:pPr algn="ctr"/>
                      <a:r>
                        <a:rPr kumimoji="1" lang="ja-JP" altLang="en-US" sz="1200" b="1" dirty="0">
                          <a:latin typeface="Meiryo UI" panose="020B0604030504040204" pitchFamily="50" charset="-128"/>
                          <a:ea typeface="Meiryo UI" panose="020B0604030504040204" pitchFamily="50" charset="-128"/>
                        </a:rPr>
                        <a:t>整備の取組み</a:t>
                      </a:r>
                    </a:p>
                  </a:txBody>
                  <a:tcPr anchor="ctr">
                    <a:solidFill>
                      <a:schemeClr val="accent1">
                        <a:lumMod val="40000"/>
                        <a:lumOff val="60000"/>
                      </a:schemeClr>
                    </a:solidFill>
                  </a:tcPr>
                </a:tc>
                <a:extLst>
                  <a:ext uri="{0D108BD9-81ED-4DB2-BD59-A6C34878D82A}">
                    <a16:rowId xmlns:a16="http://schemas.microsoft.com/office/drawing/2014/main" val="10000"/>
                  </a:ext>
                </a:extLst>
              </a:tr>
              <a:tr h="1424293">
                <a:tc>
                  <a:txBody>
                    <a:bodyPr/>
                    <a:lstStyle/>
                    <a:p>
                      <a:r>
                        <a:rPr kumimoji="1" lang="en-US" altLang="ja-JP" sz="1100" dirty="0">
                          <a:latin typeface="Meiryo UI" panose="020B0604030504040204" pitchFamily="50" charset="-128"/>
                          <a:ea typeface="Meiryo UI" panose="020B0604030504040204" pitchFamily="50" charset="-128"/>
                        </a:rPr>
                        <a:t>2011</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r>
                        <a:rPr kumimoji="1" lang="en-US" altLang="ja-JP" sz="1100" dirty="0">
                          <a:latin typeface="Meiryo UI" panose="020B0604030504040204" pitchFamily="50" charset="-128"/>
                          <a:ea typeface="Meiryo UI" panose="020B0604030504040204" pitchFamily="50" charset="-128"/>
                        </a:rPr>
                        <a:t>2012</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r>
                        <a:rPr kumimoji="1" lang="en-US" altLang="ja-JP" sz="1100" dirty="0">
                          <a:latin typeface="Meiryo UI" panose="020B0604030504040204" pitchFamily="50" charset="-128"/>
                          <a:ea typeface="Meiryo UI" panose="020B0604030504040204" pitchFamily="50" charset="-128"/>
                        </a:rPr>
                        <a:t>2016</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endParaRPr kumimoji="1" lang="en-US" altLang="ja-JP" sz="1100" dirty="0">
                        <a:latin typeface="Meiryo UI" panose="020B0604030504040204" pitchFamily="50" charset="-128"/>
                        <a:ea typeface="Meiryo UI" panose="020B0604030504040204" pitchFamily="50" charset="-128"/>
                      </a:endParaRPr>
                    </a:p>
                    <a:p>
                      <a:r>
                        <a:rPr kumimoji="1" lang="en-US" altLang="ja-JP" sz="1100" dirty="0">
                          <a:latin typeface="Meiryo UI" panose="020B0604030504040204" pitchFamily="50" charset="-128"/>
                          <a:ea typeface="Meiryo UI" panose="020B0604030504040204" pitchFamily="50" charset="-128"/>
                        </a:rPr>
                        <a:t>2017</a:t>
                      </a:r>
                      <a:r>
                        <a:rPr kumimoji="1" lang="ja-JP" altLang="en-US" sz="1100" dirty="0">
                          <a:latin typeface="Meiryo UI" panose="020B0604030504040204" pitchFamily="50" charset="-128"/>
                          <a:ea typeface="Meiryo UI" panose="020B0604030504040204" pitchFamily="50" charset="-128"/>
                        </a:rPr>
                        <a:t>年</a:t>
                      </a:r>
                      <a:endParaRPr kumimoji="1" lang="en-US" altLang="ja-JP" sz="1100" dirty="0">
                        <a:latin typeface="Meiryo UI" panose="020B0604030504040204" pitchFamily="50" charset="-128"/>
                        <a:ea typeface="Meiryo UI" panose="020B0604030504040204" pitchFamily="50" charset="-128"/>
                      </a:endParaRPr>
                    </a:p>
                    <a:p>
                      <a:r>
                        <a:rPr kumimoji="1" lang="en-US" altLang="ja-JP" sz="1100" b="1" dirty="0">
                          <a:latin typeface="Meiryo UI" panose="020B0604030504040204" pitchFamily="50" charset="-128"/>
                          <a:ea typeface="Meiryo UI" panose="020B0604030504040204" pitchFamily="50" charset="-128"/>
                        </a:rPr>
                        <a:t>2018</a:t>
                      </a:r>
                      <a:r>
                        <a:rPr kumimoji="1" lang="ja-JP" altLang="en-US" sz="1100" b="1" dirty="0">
                          <a:latin typeface="Meiryo UI" panose="020B0604030504040204" pitchFamily="50" charset="-128"/>
                          <a:ea typeface="Meiryo UI" panose="020B0604030504040204" pitchFamily="50" charset="-128"/>
                        </a:rPr>
                        <a:t>年</a:t>
                      </a:r>
                      <a:endParaRPr kumimoji="1" lang="en-US" altLang="ja-JP" sz="1100" b="1" dirty="0">
                        <a:latin typeface="Meiryo UI" panose="020B0604030504040204" pitchFamily="50" charset="-128"/>
                        <a:ea typeface="Meiryo UI" panose="020B0604030504040204" pitchFamily="50" charset="-128"/>
                      </a:endParaRPr>
                    </a:p>
                    <a:p>
                      <a:endParaRPr kumimoji="1" lang="ja-JP" altLang="en-US" sz="1100" b="1" dirty="0">
                        <a:latin typeface="Meiryo UI" panose="020B0604030504040204" pitchFamily="50" charset="-128"/>
                        <a:ea typeface="Meiryo UI" panose="020B0604030504040204" pitchFamily="50" charset="-128"/>
                      </a:endParaRPr>
                    </a:p>
                  </a:txBody>
                  <a:tcPr anchor="ctr"/>
                </a:tc>
                <a:tc>
                  <a:txBody>
                    <a:bodyPr/>
                    <a:lstStyle/>
                    <a:p>
                      <a:r>
                        <a:rPr kumimoji="1" lang="ja-JP" altLang="en-US" sz="1100" b="0" dirty="0">
                          <a:latin typeface="Meiryo UI" panose="020B0604030504040204" pitchFamily="50" charset="-128"/>
                          <a:ea typeface="Meiryo UI" panose="020B0604030504040204" pitchFamily="50" charset="-128"/>
                        </a:rPr>
                        <a:t>「国と地方の検討会」設置</a:t>
                      </a:r>
                      <a:endParaRPr kumimoji="1" lang="en-US" altLang="ja-JP" sz="1100" b="0" dirty="0">
                        <a:latin typeface="Meiryo UI" panose="020B0604030504040204" pitchFamily="50" charset="-128"/>
                        <a:ea typeface="Meiryo UI" panose="020B0604030504040204" pitchFamily="50" charset="-128"/>
                      </a:endParaRPr>
                    </a:p>
                    <a:p>
                      <a:r>
                        <a:rPr kumimoji="1" lang="ja-JP" altLang="en-US" sz="1100" b="0" dirty="0">
                          <a:latin typeface="Meiryo UI" panose="020B0604030504040204" pitchFamily="50" charset="-128"/>
                          <a:ea typeface="Meiryo UI" panose="020B0604030504040204" pitchFamily="50" charset="-128"/>
                        </a:rPr>
                        <a:t>阪神高速が対距離料金に移行</a:t>
                      </a:r>
                      <a:endParaRPr kumimoji="1" lang="en-US" altLang="ja-JP" sz="1100" b="0" dirty="0">
                        <a:latin typeface="Meiryo UI" panose="020B0604030504040204" pitchFamily="50" charset="-128"/>
                        <a:ea typeface="Meiryo UI" panose="020B0604030504040204" pitchFamily="50" charset="-128"/>
                      </a:endParaRPr>
                    </a:p>
                    <a:p>
                      <a:r>
                        <a:rPr kumimoji="1" lang="ja-JP" altLang="en-US" sz="1100" b="0" dirty="0">
                          <a:latin typeface="Meiryo UI" panose="020B0604030504040204" pitchFamily="50" charset="-128"/>
                          <a:ea typeface="Meiryo UI" panose="020B0604030504040204" pitchFamily="50" charset="-128"/>
                        </a:rPr>
                        <a:t>「近畿圏の新たな高速道路料金に関する具体方針（案）」公表</a:t>
                      </a:r>
                      <a:endParaRPr kumimoji="1" lang="en-US" altLang="ja-JP" sz="1100" b="0" dirty="0">
                        <a:latin typeface="Meiryo UI" panose="020B0604030504040204" pitchFamily="50" charset="-128"/>
                        <a:ea typeface="Meiryo UI" panose="020B0604030504040204" pitchFamily="50" charset="-128"/>
                      </a:endParaRPr>
                    </a:p>
                    <a:p>
                      <a:r>
                        <a:rPr kumimoji="1" lang="ja-JP" altLang="en-US" sz="1100" b="0" dirty="0">
                          <a:latin typeface="Meiryo UI" panose="020B0604030504040204" pitchFamily="50" charset="-128"/>
                          <a:ea typeface="Meiryo UI" panose="020B0604030504040204" pitchFamily="50" charset="-128"/>
                        </a:rPr>
                        <a:t>阪神高速と</a:t>
                      </a:r>
                      <a:r>
                        <a:rPr kumimoji="1" lang="en-US" altLang="ja-JP" sz="1100" b="0" dirty="0">
                          <a:latin typeface="Meiryo UI" panose="020B0604030504040204" pitchFamily="50" charset="-128"/>
                          <a:ea typeface="Meiryo UI" panose="020B0604030504040204" pitchFamily="50" charset="-128"/>
                        </a:rPr>
                        <a:t>NEXCO</a:t>
                      </a:r>
                      <a:r>
                        <a:rPr kumimoji="1" lang="ja-JP" altLang="en-US" sz="1100" b="0" dirty="0">
                          <a:latin typeface="Meiryo UI" panose="020B0604030504040204" pitchFamily="50" charset="-128"/>
                          <a:ea typeface="Meiryo UI" panose="020B0604030504040204" pitchFamily="50" charset="-128"/>
                        </a:rPr>
                        <a:t>が料金統一</a:t>
                      </a:r>
                      <a:endParaRPr kumimoji="1" lang="en-US" altLang="ja-JP" sz="1100" b="0" dirty="0">
                        <a:latin typeface="Meiryo UI" panose="020B0604030504040204" pitchFamily="50" charset="-128"/>
                        <a:ea typeface="Meiryo UI" panose="020B0604030504040204" pitchFamily="50" charset="-128"/>
                      </a:endParaRPr>
                    </a:p>
                    <a:p>
                      <a:r>
                        <a:rPr kumimoji="1" lang="ja-JP" altLang="en-US" sz="1100" b="1" dirty="0">
                          <a:latin typeface="Meiryo UI" panose="020B0604030504040204" pitchFamily="50" charset="-128"/>
                          <a:ea typeface="Meiryo UI" panose="020B0604030504040204" pitchFamily="50" charset="-128"/>
                        </a:rPr>
                        <a:t>府の道路公社路線を</a:t>
                      </a:r>
                      <a:r>
                        <a:rPr kumimoji="1" lang="en-US" altLang="ja-JP" sz="1100" b="1" dirty="0">
                          <a:latin typeface="Meiryo UI" panose="020B0604030504040204" pitchFamily="50" charset="-128"/>
                          <a:ea typeface="Meiryo UI" panose="020B0604030504040204" pitchFamily="50" charset="-128"/>
                        </a:rPr>
                        <a:t>NEXCO</a:t>
                      </a:r>
                      <a:r>
                        <a:rPr kumimoji="1" lang="ja-JP" altLang="en-US" sz="1100" b="1" dirty="0">
                          <a:latin typeface="Meiryo UI" panose="020B0604030504040204" pitchFamily="50" charset="-128"/>
                          <a:ea typeface="Meiryo UI" panose="020B0604030504040204" pitchFamily="50" charset="-128"/>
                        </a:rPr>
                        <a:t>へ移管（南阪奈・堺泉北）</a:t>
                      </a:r>
                    </a:p>
                  </a:txBody>
                  <a:tcPr anchor="ctr"/>
                </a:tc>
                <a:extLst>
                  <a:ext uri="{0D108BD9-81ED-4DB2-BD59-A6C34878D82A}">
                    <a16:rowId xmlns:a16="http://schemas.microsoft.com/office/drawing/2014/main" val="10001"/>
                  </a:ext>
                </a:extLst>
              </a:tr>
            </a:tbl>
          </a:graphicData>
        </a:graphic>
      </p:graphicFrame>
      <p:cxnSp>
        <p:nvCxnSpPr>
          <p:cNvPr id="56" name="直線コネクタ 55"/>
          <p:cNvCxnSpPr/>
          <p:nvPr/>
        </p:nvCxnSpPr>
        <p:spPr>
          <a:xfrm>
            <a:off x="2327502" y="4821152"/>
            <a:ext cx="270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直線コネクタ 56"/>
          <p:cNvCxnSpPr/>
          <p:nvPr/>
        </p:nvCxnSpPr>
        <p:spPr>
          <a:xfrm>
            <a:off x="5318638" y="4843399"/>
            <a:ext cx="370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8" name="表 57"/>
          <p:cNvGraphicFramePr>
            <a:graphicFrameLocks noGrp="1"/>
          </p:cNvGraphicFramePr>
          <p:nvPr>
            <p:extLst/>
          </p:nvPr>
        </p:nvGraphicFramePr>
        <p:xfrm>
          <a:off x="5327100" y="4942304"/>
          <a:ext cx="3724910" cy="1660256"/>
        </p:xfrm>
        <a:graphic>
          <a:graphicData uri="http://schemas.openxmlformats.org/drawingml/2006/table">
            <a:tbl>
              <a:tblPr firstRow="1" bandRow="1">
                <a:tableStyleId>{5940675A-B579-460E-94D1-54222C63F5DA}</a:tableStyleId>
              </a:tblPr>
              <a:tblGrid>
                <a:gridCol w="1065530">
                  <a:extLst>
                    <a:ext uri="{9D8B030D-6E8A-4147-A177-3AD203B41FA5}">
                      <a16:colId xmlns:a16="http://schemas.microsoft.com/office/drawing/2014/main" val="20000"/>
                    </a:ext>
                  </a:extLst>
                </a:gridCol>
                <a:gridCol w="2659380">
                  <a:extLst>
                    <a:ext uri="{9D8B030D-6E8A-4147-A177-3AD203B41FA5}">
                      <a16:colId xmlns:a16="http://schemas.microsoft.com/office/drawing/2014/main" val="20001"/>
                    </a:ext>
                  </a:extLst>
                </a:gridCol>
              </a:tblGrid>
              <a:tr h="308407">
                <a:tc>
                  <a:txBody>
                    <a:bodyPr/>
                    <a:lstStyle/>
                    <a:p>
                      <a:pPr algn="ctr"/>
                      <a:r>
                        <a:rPr kumimoji="1" lang="ja-JP" altLang="en-US" sz="1200" b="1" dirty="0">
                          <a:solidFill>
                            <a:schemeClr val="tx1"/>
                          </a:solidFill>
                          <a:latin typeface="Meiryo UI" panose="020B0604030504040204" pitchFamily="50" charset="-128"/>
                          <a:ea typeface="Meiryo UI" panose="020B0604030504040204" pitchFamily="50" charset="-128"/>
                        </a:rPr>
                        <a:t>効果の分野</a:t>
                      </a:r>
                    </a:p>
                  </a:txBody>
                  <a:tcPr>
                    <a:solidFill>
                      <a:schemeClr val="accent1">
                        <a:lumMod val="40000"/>
                        <a:lumOff val="60000"/>
                      </a:schemeClr>
                    </a:solidFill>
                  </a:tcPr>
                </a:tc>
                <a:tc>
                  <a:txBody>
                    <a:bodyPr/>
                    <a:lstStyle/>
                    <a:p>
                      <a:pPr algn="ctr"/>
                      <a:r>
                        <a:rPr kumimoji="1" lang="ja-JP" altLang="en-US" sz="1200" b="1" dirty="0">
                          <a:solidFill>
                            <a:schemeClr val="tx1"/>
                          </a:solidFill>
                          <a:latin typeface="Meiryo UI" panose="020B0604030504040204" pitchFamily="50" charset="-128"/>
                          <a:ea typeface="Meiryo UI" panose="020B0604030504040204" pitchFamily="50" charset="-128"/>
                        </a:rPr>
                        <a:t>具体的な効果（実績）</a:t>
                      </a:r>
                    </a:p>
                  </a:txBody>
                  <a:tcPr>
                    <a:solidFill>
                      <a:schemeClr val="accent1">
                        <a:lumMod val="40000"/>
                        <a:lumOff val="60000"/>
                      </a:schemeClr>
                    </a:solidFill>
                  </a:tcPr>
                </a:tc>
                <a:extLst>
                  <a:ext uri="{0D108BD9-81ED-4DB2-BD59-A6C34878D82A}">
                    <a16:rowId xmlns:a16="http://schemas.microsoft.com/office/drawing/2014/main" val="10000"/>
                  </a:ext>
                </a:extLst>
              </a:tr>
              <a:tr h="323827">
                <a:tc>
                  <a:txBody>
                    <a:bodyPr/>
                    <a:lstStyle/>
                    <a:p>
                      <a:r>
                        <a:rPr kumimoji="1" lang="ja-JP" altLang="en-US" sz="1200" b="1" dirty="0">
                          <a:solidFill>
                            <a:schemeClr val="tx1"/>
                          </a:solidFill>
                          <a:latin typeface="Meiryo UI" panose="020B0604030504040204" pitchFamily="50" charset="-128"/>
                          <a:ea typeface="Meiryo UI" panose="020B0604030504040204" pitchFamily="50" charset="-128"/>
                        </a:rPr>
                        <a:t>①利用者増</a:t>
                      </a:r>
                    </a:p>
                  </a:txBody>
                  <a:tcPr/>
                </a:tc>
                <a:tc>
                  <a:txBody>
                    <a:bodyPr/>
                    <a:lstStyle/>
                    <a:p>
                      <a:r>
                        <a:rPr kumimoji="1" lang="ja-JP" altLang="en-US" sz="1200" dirty="0">
                          <a:solidFill>
                            <a:schemeClr val="tx1"/>
                          </a:solidFill>
                          <a:latin typeface="Meiryo UI" panose="020B0604030504040204" pitchFamily="50" charset="-128"/>
                          <a:ea typeface="Meiryo UI" panose="020B0604030504040204" pitchFamily="50" charset="-128"/>
                        </a:rPr>
                        <a:t>阪神高速の短距離利用者が</a:t>
                      </a:r>
                      <a:r>
                        <a:rPr kumimoji="1" lang="en-US" altLang="ja-JP" sz="1200" dirty="0">
                          <a:solidFill>
                            <a:schemeClr val="tx1"/>
                          </a:solidFill>
                          <a:latin typeface="Meiryo UI" panose="020B0604030504040204" pitchFamily="50" charset="-128"/>
                          <a:ea typeface="Meiryo UI" panose="020B0604030504040204" pitchFamily="50" charset="-128"/>
                        </a:rPr>
                        <a:t>4</a:t>
                      </a:r>
                      <a:r>
                        <a:rPr kumimoji="1" lang="ja-JP" altLang="en-US" sz="1200" dirty="0">
                          <a:solidFill>
                            <a:schemeClr val="tx1"/>
                          </a:solidFill>
                          <a:latin typeface="Meiryo UI" panose="020B0604030504040204" pitchFamily="50" charset="-128"/>
                          <a:ea typeface="Meiryo UI" panose="020B0604030504040204" pitchFamily="50" charset="-128"/>
                        </a:rPr>
                        <a:t>～</a:t>
                      </a:r>
                      <a:r>
                        <a:rPr kumimoji="1" lang="en-US" altLang="ja-JP" sz="1200" dirty="0">
                          <a:solidFill>
                            <a:schemeClr val="tx1"/>
                          </a:solidFill>
                          <a:latin typeface="Meiryo UI" panose="020B0604030504040204" pitchFamily="50" charset="-128"/>
                          <a:ea typeface="Meiryo UI" panose="020B0604030504040204" pitchFamily="50" charset="-128"/>
                        </a:rPr>
                        <a:t>6%</a:t>
                      </a:r>
                      <a:r>
                        <a:rPr kumimoji="1" lang="ja-JP" altLang="en-US" sz="1200" dirty="0">
                          <a:solidFill>
                            <a:schemeClr val="tx1"/>
                          </a:solidFill>
                          <a:latin typeface="Meiryo UI" panose="020B0604030504040204" pitchFamily="50" charset="-128"/>
                          <a:ea typeface="Meiryo UI" panose="020B0604030504040204" pitchFamily="50" charset="-128"/>
                        </a:rPr>
                        <a:t>増</a:t>
                      </a:r>
                    </a:p>
                  </a:txBody>
                  <a:tcPr/>
                </a:tc>
                <a:extLst>
                  <a:ext uri="{0D108BD9-81ED-4DB2-BD59-A6C34878D82A}">
                    <a16:rowId xmlns:a16="http://schemas.microsoft.com/office/drawing/2014/main" val="10001"/>
                  </a:ext>
                </a:extLst>
              </a:tr>
              <a:tr h="514011">
                <a:tc>
                  <a:txBody>
                    <a:bodyPr/>
                    <a:lstStyle/>
                    <a:p>
                      <a:r>
                        <a:rPr kumimoji="1" lang="ja-JP" altLang="en-US" sz="1200" b="1" dirty="0">
                          <a:solidFill>
                            <a:schemeClr val="tx1"/>
                          </a:solidFill>
                          <a:latin typeface="Meiryo UI" panose="020B0604030504040204" pitchFamily="50" charset="-128"/>
                          <a:ea typeface="Meiryo UI" panose="020B0604030504040204" pitchFamily="50" charset="-128"/>
                        </a:rPr>
                        <a:t>②一般道の</a:t>
                      </a:r>
                      <a:endParaRPr kumimoji="1" lang="en-US" altLang="ja-JP" sz="1200" b="1" dirty="0">
                        <a:solidFill>
                          <a:schemeClr val="tx1"/>
                        </a:solidFill>
                        <a:latin typeface="Meiryo UI" panose="020B0604030504040204" pitchFamily="50" charset="-128"/>
                        <a:ea typeface="Meiryo UI" panose="020B0604030504040204" pitchFamily="50" charset="-128"/>
                      </a:endParaRPr>
                    </a:p>
                    <a:p>
                      <a:r>
                        <a:rPr kumimoji="1" lang="ja-JP" altLang="en-US" sz="1200" b="1" dirty="0">
                          <a:solidFill>
                            <a:schemeClr val="tx1"/>
                          </a:solidFill>
                          <a:latin typeface="Meiryo UI" panose="020B0604030504040204" pitchFamily="50" charset="-128"/>
                          <a:ea typeface="Meiryo UI" panose="020B0604030504040204" pitchFamily="50" charset="-128"/>
                        </a:rPr>
                        <a:t>　渋滞緩和</a:t>
                      </a:r>
                    </a:p>
                  </a:txBody>
                  <a:tcPr/>
                </a:tc>
                <a:tc>
                  <a:txBody>
                    <a:bodyPr/>
                    <a:lstStyle/>
                    <a:p>
                      <a:r>
                        <a:rPr kumimoji="1" lang="ja-JP" altLang="en-US" sz="1200" dirty="0" smtClean="0">
                          <a:solidFill>
                            <a:schemeClr val="tx1"/>
                          </a:solidFill>
                          <a:latin typeface="Meiryo UI" panose="020B0604030504040204" pitchFamily="50" charset="-128"/>
                          <a:ea typeface="Meiryo UI" panose="020B0604030504040204" pitchFamily="50" charset="-128"/>
                        </a:rPr>
                        <a:t>阪神高速東大阪線と並行</a:t>
                      </a:r>
                      <a:r>
                        <a:rPr kumimoji="1" lang="ja-JP" altLang="en-US" sz="1200" dirty="0">
                          <a:solidFill>
                            <a:schemeClr val="tx1"/>
                          </a:solidFill>
                          <a:latin typeface="Meiryo UI" panose="020B0604030504040204" pitchFamily="50" charset="-128"/>
                          <a:ea typeface="Meiryo UI" panose="020B0604030504040204" pitchFamily="50" charset="-128"/>
                        </a:rPr>
                        <a:t>する一般道（法円坂付近）の交通量が２％減少</a:t>
                      </a:r>
                    </a:p>
                  </a:txBody>
                  <a:tcPr/>
                </a:tc>
                <a:extLst>
                  <a:ext uri="{0D108BD9-81ED-4DB2-BD59-A6C34878D82A}">
                    <a16:rowId xmlns:a16="http://schemas.microsoft.com/office/drawing/2014/main" val="10002"/>
                  </a:ext>
                </a:extLst>
              </a:tr>
              <a:tr h="514011">
                <a:tc>
                  <a:txBody>
                    <a:bodyPr/>
                    <a:lstStyle/>
                    <a:p>
                      <a:r>
                        <a:rPr kumimoji="1" lang="ja-JP" altLang="en-US" sz="1200" b="1" dirty="0">
                          <a:solidFill>
                            <a:schemeClr val="tx1"/>
                          </a:solidFill>
                          <a:latin typeface="Meiryo UI" panose="020B0604030504040204" pitchFamily="50" charset="-128"/>
                          <a:ea typeface="Meiryo UI" panose="020B0604030504040204" pitchFamily="50" charset="-128"/>
                        </a:rPr>
                        <a:t>③分散による</a:t>
                      </a:r>
                      <a:endParaRPr kumimoji="1" lang="en-US" altLang="ja-JP" sz="1200" b="1" dirty="0">
                        <a:solidFill>
                          <a:schemeClr val="tx1"/>
                        </a:solidFill>
                        <a:latin typeface="Meiryo UI" panose="020B0604030504040204" pitchFamily="50" charset="-128"/>
                        <a:ea typeface="Meiryo UI" panose="020B0604030504040204" pitchFamily="50" charset="-128"/>
                      </a:endParaRPr>
                    </a:p>
                    <a:p>
                      <a:r>
                        <a:rPr kumimoji="1" lang="ja-JP" altLang="en-US" sz="1200" b="1" dirty="0">
                          <a:solidFill>
                            <a:schemeClr val="tx1"/>
                          </a:solidFill>
                          <a:latin typeface="Meiryo UI" panose="020B0604030504040204" pitchFamily="50" charset="-128"/>
                          <a:ea typeface="Meiryo UI" panose="020B0604030504040204" pitchFamily="50" charset="-128"/>
                        </a:rPr>
                        <a:t>　渋滞緩和</a:t>
                      </a:r>
                      <a:endParaRPr kumimoji="1" lang="en-US" altLang="ja-JP" sz="1200" b="1"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200" dirty="0">
                          <a:solidFill>
                            <a:schemeClr val="tx1"/>
                          </a:solidFill>
                          <a:latin typeface="Meiryo UI" panose="020B0604030504040204" pitchFamily="50" charset="-128"/>
                          <a:ea typeface="Meiryo UI" panose="020B0604030504040204" pitchFamily="50" charset="-128"/>
                        </a:rPr>
                        <a:t>渋滞率の高い東大阪線から、比較的低い守口線へ流入が分散</a:t>
                      </a:r>
                    </a:p>
                  </a:txBody>
                  <a:tcPr/>
                </a:tc>
                <a:extLst>
                  <a:ext uri="{0D108BD9-81ED-4DB2-BD59-A6C34878D82A}">
                    <a16:rowId xmlns:a16="http://schemas.microsoft.com/office/drawing/2014/main" val="10003"/>
                  </a:ext>
                </a:extLst>
              </a:tr>
            </a:tbl>
          </a:graphicData>
        </a:graphic>
      </p:graphicFrame>
      <p:sp>
        <p:nvSpPr>
          <p:cNvPr id="60" name="右矢印 59"/>
          <p:cNvSpPr/>
          <p:nvPr/>
        </p:nvSpPr>
        <p:spPr>
          <a:xfrm>
            <a:off x="5095459" y="4482528"/>
            <a:ext cx="216000" cy="39600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スライド番号プレースホルダー 26"/>
          <p:cNvSpPr>
            <a:spLocks noGrp="1"/>
          </p:cNvSpPr>
          <p:nvPr>
            <p:ph type="sldNum" sz="quarter" idx="12"/>
          </p:nvPr>
        </p:nvSpPr>
        <p:spPr>
          <a:xfrm>
            <a:off x="7086600" y="6534587"/>
            <a:ext cx="2057400" cy="365125"/>
          </a:xfrm>
        </p:spPr>
        <p:txBody>
          <a:bodyPr/>
          <a:lstStyle/>
          <a:p>
            <a:fld id="{138CA411-231B-42B9-AF63-97A64194AA60}" type="slidenum">
              <a:rPr lang="ja-JP" altLang="en-US" smtClean="0"/>
              <a:pPr/>
              <a:t>44</a:t>
            </a:fld>
            <a:endParaRPr lang="ja-JP" altLang="en-US"/>
          </a:p>
        </p:txBody>
      </p:sp>
      <p:sp>
        <p:nvSpPr>
          <p:cNvPr id="30" name="角丸四角形 29"/>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２－②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インフラ戦略／都市交通インフラ</a:t>
            </a:r>
            <a:endParaRPr kumimoji="1" lang="ja-JP" altLang="en-US" b="1" dirty="0">
              <a:solidFill>
                <a:schemeClr val="tx1"/>
              </a:solidFill>
              <a:latin typeface="Meiryo UI" panose="020B0604030504040204" pitchFamily="50" charset="-128"/>
              <a:ea typeface="Meiryo UI" panose="020B0604030504040204" pitchFamily="50" charset="-128"/>
            </a:endParaRPr>
          </a:p>
        </p:txBody>
      </p:sp>
      <p:graphicFrame>
        <p:nvGraphicFramePr>
          <p:cNvPr id="28" name="表 27"/>
          <p:cNvGraphicFramePr>
            <a:graphicFrameLocks noGrp="1"/>
          </p:cNvGraphicFramePr>
          <p:nvPr>
            <p:extLst/>
          </p:nvPr>
        </p:nvGraphicFramePr>
        <p:xfrm>
          <a:off x="5384386" y="2295619"/>
          <a:ext cx="3526473" cy="1645920"/>
        </p:xfrm>
        <a:graphic>
          <a:graphicData uri="http://schemas.openxmlformats.org/drawingml/2006/table">
            <a:tbl>
              <a:tblPr firstRow="1" bandRow="1">
                <a:tableStyleId>{5940675A-B579-460E-94D1-54222C63F5DA}</a:tableStyleId>
              </a:tblPr>
              <a:tblGrid>
                <a:gridCol w="997268">
                  <a:extLst>
                    <a:ext uri="{9D8B030D-6E8A-4147-A177-3AD203B41FA5}">
                      <a16:colId xmlns:a16="http://schemas.microsoft.com/office/drawing/2014/main" val="20000"/>
                    </a:ext>
                  </a:extLst>
                </a:gridCol>
                <a:gridCol w="2529205">
                  <a:extLst>
                    <a:ext uri="{9D8B030D-6E8A-4147-A177-3AD203B41FA5}">
                      <a16:colId xmlns:a16="http://schemas.microsoft.com/office/drawing/2014/main" val="20001"/>
                    </a:ext>
                  </a:extLst>
                </a:gridCol>
              </a:tblGrid>
              <a:tr h="268067">
                <a:tc>
                  <a:txBody>
                    <a:bodyPr/>
                    <a:lstStyle/>
                    <a:p>
                      <a:pPr algn="ctr"/>
                      <a:r>
                        <a:rPr kumimoji="1" lang="ja-JP" altLang="en-US" sz="1200" b="1" dirty="0">
                          <a:latin typeface="Meiryo UI" panose="020B0604030504040204" pitchFamily="50" charset="-128"/>
                          <a:ea typeface="Meiryo UI" panose="020B0604030504040204" pitchFamily="50" charset="-128"/>
                        </a:rPr>
                        <a:t>効果の分野</a:t>
                      </a:r>
                    </a:p>
                  </a:txBody>
                  <a:tcPr>
                    <a:solidFill>
                      <a:schemeClr val="accent1">
                        <a:lumMod val="40000"/>
                        <a:lumOff val="60000"/>
                      </a:schemeClr>
                    </a:solidFill>
                  </a:tcPr>
                </a:tc>
                <a:tc>
                  <a:txBody>
                    <a:bodyPr/>
                    <a:lstStyle/>
                    <a:p>
                      <a:pPr algn="ctr"/>
                      <a:r>
                        <a:rPr kumimoji="1" lang="ja-JP" altLang="en-US" sz="1200" b="1" dirty="0">
                          <a:latin typeface="Meiryo UI" panose="020B0604030504040204" pitchFamily="50" charset="-128"/>
                          <a:ea typeface="Meiryo UI" panose="020B0604030504040204" pitchFamily="50" charset="-128"/>
                        </a:rPr>
                        <a:t>具体的な効果（予測）</a:t>
                      </a:r>
                    </a:p>
                  </a:txBody>
                  <a:tcPr>
                    <a:solidFill>
                      <a:schemeClr val="accent1">
                        <a:lumMod val="40000"/>
                        <a:lumOff val="60000"/>
                      </a:schemeClr>
                    </a:solidFill>
                  </a:tcPr>
                </a:tc>
                <a:extLst>
                  <a:ext uri="{0D108BD9-81ED-4DB2-BD59-A6C34878D82A}">
                    <a16:rowId xmlns:a16="http://schemas.microsoft.com/office/drawing/2014/main" val="10000"/>
                  </a:ext>
                </a:extLst>
              </a:tr>
              <a:tr h="370840">
                <a:tc>
                  <a:txBody>
                    <a:bodyPr/>
                    <a:lstStyle/>
                    <a:p>
                      <a:r>
                        <a:rPr kumimoji="1" lang="ja-JP" altLang="en-US" sz="1200" b="1" dirty="0">
                          <a:latin typeface="Meiryo UI" panose="020B0604030504040204" pitchFamily="50" charset="-128"/>
                          <a:ea typeface="Meiryo UI" panose="020B0604030504040204" pitchFamily="50" charset="-128"/>
                        </a:rPr>
                        <a:t>①渋滞緩和</a:t>
                      </a:r>
                    </a:p>
                  </a:txBody>
                  <a:tcPr/>
                </a:tc>
                <a:tc>
                  <a:txBody>
                    <a:bodyPr/>
                    <a:lstStyle/>
                    <a:p>
                      <a:r>
                        <a:rPr kumimoji="1" lang="ja-JP" altLang="en-US" sz="1200" dirty="0">
                          <a:latin typeface="Meiryo UI" panose="020B0604030504040204" pitchFamily="50" charset="-128"/>
                          <a:ea typeface="Meiryo UI" panose="020B0604030504040204" pitchFamily="50" charset="-128"/>
                        </a:rPr>
                        <a:t>環状道路が完成することで渋滞が大幅緩和</a:t>
                      </a:r>
                      <a:r>
                        <a:rPr kumimoji="1" lang="ja-JP" altLang="en-US" sz="1050" dirty="0">
                          <a:latin typeface="Meiryo UI" panose="020B0604030504040204" pitchFamily="50" charset="-128"/>
                          <a:ea typeface="Meiryo UI" panose="020B0604030504040204" pitchFamily="50" charset="-128"/>
                        </a:rPr>
                        <a:t>（例：枚方～舞洲間が</a:t>
                      </a:r>
                      <a:r>
                        <a:rPr kumimoji="1" lang="en-US" altLang="ja-JP" sz="1050" dirty="0">
                          <a:latin typeface="Meiryo UI" panose="020B0604030504040204" pitchFamily="50" charset="-128"/>
                          <a:ea typeface="Meiryo UI" panose="020B0604030504040204" pitchFamily="50" charset="-128"/>
                        </a:rPr>
                        <a:t>15</a:t>
                      </a:r>
                      <a:r>
                        <a:rPr kumimoji="1" lang="ja-JP" altLang="en-US" sz="1050" dirty="0">
                          <a:latin typeface="Meiryo UI" panose="020B0604030504040204" pitchFamily="50" charset="-128"/>
                          <a:ea typeface="Meiryo UI" panose="020B0604030504040204" pitchFamily="50" charset="-128"/>
                        </a:rPr>
                        <a:t>分短縮）</a:t>
                      </a:r>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370840">
                <a:tc>
                  <a:txBody>
                    <a:bodyPr/>
                    <a:lstStyle/>
                    <a:p>
                      <a:r>
                        <a:rPr kumimoji="1" lang="ja-JP" altLang="en-US" sz="1200" b="1" dirty="0">
                          <a:latin typeface="Meiryo UI" panose="020B0604030504040204" pitchFamily="50" charset="-128"/>
                          <a:ea typeface="Meiryo UI" panose="020B0604030504040204" pitchFamily="50" charset="-128"/>
                        </a:rPr>
                        <a:t>②民間投資</a:t>
                      </a:r>
                      <a:endParaRPr kumimoji="1" lang="en-US" altLang="ja-JP" sz="1200" b="1" dirty="0">
                        <a:latin typeface="Meiryo UI" panose="020B0604030504040204" pitchFamily="50" charset="-128"/>
                        <a:ea typeface="Meiryo UI" panose="020B0604030504040204" pitchFamily="50" charset="-128"/>
                      </a:endParaRPr>
                    </a:p>
                    <a:p>
                      <a:r>
                        <a:rPr kumimoji="1" lang="ja-JP" altLang="en-US" sz="1200" b="1" dirty="0">
                          <a:latin typeface="Meiryo UI" panose="020B0604030504040204" pitchFamily="50" charset="-128"/>
                          <a:ea typeface="Meiryo UI" panose="020B0604030504040204" pitchFamily="50" charset="-128"/>
                        </a:rPr>
                        <a:t>　の誘発</a:t>
                      </a:r>
                    </a:p>
                  </a:txBody>
                  <a:tcPr/>
                </a:tc>
                <a:tc>
                  <a:txBody>
                    <a:bodyPr/>
                    <a:lstStyle/>
                    <a:p>
                      <a:r>
                        <a:rPr kumimoji="1" lang="ja-JP" altLang="en-US" sz="1200" dirty="0">
                          <a:latin typeface="Meiryo UI" panose="020B0604030504040204" pitchFamily="50" charset="-128"/>
                          <a:ea typeface="Meiryo UI" panose="020B0604030504040204" pitchFamily="50" charset="-128"/>
                        </a:rPr>
                        <a:t>国土軸や臨海部との接続により、大型物流</a:t>
                      </a:r>
                      <a:r>
                        <a:rPr kumimoji="1" lang="ja-JP" altLang="en-US" sz="1200" dirty="0" smtClean="0">
                          <a:latin typeface="Meiryo UI" panose="020B0604030504040204" pitchFamily="50" charset="-128"/>
                          <a:ea typeface="Meiryo UI" panose="020B0604030504040204" pitchFamily="50" charset="-128"/>
                        </a:rPr>
                        <a:t>施設等の広域的な立地促進</a:t>
                      </a:r>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r h="370840">
                <a:tc>
                  <a:txBody>
                    <a:bodyPr/>
                    <a:lstStyle/>
                    <a:p>
                      <a:r>
                        <a:rPr kumimoji="1" lang="ja-JP" altLang="en-US" sz="1200" b="1" dirty="0">
                          <a:latin typeface="Meiryo UI" panose="020B0604030504040204" pitchFamily="50" charset="-128"/>
                          <a:ea typeface="Meiryo UI" panose="020B0604030504040204" pitchFamily="50" charset="-128"/>
                        </a:rPr>
                        <a:t>③観光需要</a:t>
                      </a:r>
                      <a:endParaRPr kumimoji="1" lang="en-US" altLang="ja-JP" sz="1200" b="1" dirty="0">
                        <a:latin typeface="Meiryo UI" panose="020B0604030504040204" pitchFamily="50" charset="-128"/>
                        <a:ea typeface="Meiryo UI" panose="020B0604030504040204" pitchFamily="50" charset="-128"/>
                      </a:endParaRPr>
                    </a:p>
                    <a:p>
                      <a:r>
                        <a:rPr kumimoji="1" lang="ja-JP" altLang="en-US" sz="1200" b="1" dirty="0">
                          <a:latin typeface="Meiryo UI" panose="020B0604030504040204" pitchFamily="50" charset="-128"/>
                          <a:ea typeface="Meiryo UI" panose="020B0604030504040204" pitchFamily="50" charset="-128"/>
                        </a:rPr>
                        <a:t>　の拡大</a:t>
                      </a:r>
                    </a:p>
                  </a:txBody>
                  <a:tcPr/>
                </a:tc>
                <a:tc>
                  <a:txBody>
                    <a:bodyPr/>
                    <a:lstStyle/>
                    <a:p>
                      <a:r>
                        <a:rPr kumimoji="1" lang="ja-JP" altLang="en-US" sz="1200" dirty="0">
                          <a:latin typeface="Meiryo UI" panose="020B0604030504040204" pitchFamily="50" charset="-128"/>
                          <a:ea typeface="Meiryo UI" panose="020B0604030504040204" pitchFamily="50" charset="-128"/>
                        </a:rPr>
                        <a:t>京都とのアクセスが</a:t>
                      </a:r>
                      <a:r>
                        <a:rPr kumimoji="1" lang="en-US" altLang="ja-JP" sz="1200" dirty="0">
                          <a:latin typeface="Meiryo UI" panose="020B0604030504040204" pitchFamily="50" charset="-128"/>
                          <a:ea typeface="Meiryo UI" panose="020B0604030504040204" pitchFamily="50" charset="-128"/>
                        </a:rPr>
                        <a:t>13</a:t>
                      </a:r>
                      <a:r>
                        <a:rPr kumimoji="1" lang="ja-JP" altLang="en-US" sz="1200" dirty="0">
                          <a:latin typeface="Meiryo UI" panose="020B0604030504040204" pitchFamily="50" charset="-128"/>
                          <a:ea typeface="Meiryo UI" panose="020B0604030504040204" pitchFamily="50" charset="-128"/>
                        </a:rPr>
                        <a:t>分短縮（</a:t>
                      </a:r>
                      <a:r>
                        <a:rPr kumimoji="1" lang="en-US" altLang="ja-JP" sz="1200" dirty="0">
                          <a:latin typeface="Meiryo UI" panose="020B0604030504040204" pitchFamily="50" charset="-128"/>
                          <a:ea typeface="Meiryo UI" panose="020B0604030504040204" pitchFamily="50" charset="-128"/>
                        </a:rPr>
                        <a:t>50</a:t>
                      </a:r>
                      <a:r>
                        <a:rPr kumimoji="1" lang="ja-JP" altLang="en-US" sz="1200" dirty="0">
                          <a:latin typeface="Meiryo UI" panose="020B0604030504040204" pitchFamily="50" charset="-128"/>
                          <a:ea typeface="Meiryo UI" panose="020B0604030504040204" pitchFamily="50" charset="-128"/>
                        </a:rPr>
                        <a:t>分→</a:t>
                      </a:r>
                      <a:r>
                        <a:rPr kumimoji="1" lang="en-US" altLang="ja-JP" sz="1200" dirty="0">
                          <a:latin typeface="Meiryo UI" panose="020B0604030504040204" pitchFamily="50" charset="-128"/>
                          <a:ea typeface="Meiryo UI" panose="020B0604030504040204" pitchFamily="50" charset="-128"/>
                        </a:rPr>
                        <a:t>37</a:t>
                      </a:r>
                      <a:r>
                        <a:rPr kumimoji="1" lang="ja-JP" altLang="en-US" sz="1200" dirty="0">
                          <a:latin typeface="Meiryo UI" panose="020B0604030504040204" pitchFamily="50" charset="-128"/>
                          <a:ea typeface="Meiryo UI" panose="020B0604030504040204" pitchFamily="50" charset="-128"/>
                        </a:rPr>
                        <a:t>分へ）</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49722223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138553" y="6473832"/>
            <a:ext cx="2057400" cy="365125"/>
          </a:xfrm>
        </p:spPr>
        <p:txBody>
          <a:bodyPr/>
          <a:lstStyle/>
          <a:p>
            <a:fld id="{138CA411-231B-42B9-AF63-97A64194AA60}" type="slidenum">
              <a:rPr lang="ja-JP" altLang="en-US" smtClean="0"/>
              <a:pPr/>
              <a:t>45</a:t>
            </a:fld>
            <a:endParaRPr lang="ja-JP" altLang="en-US" dirty="0"/>
          </a:p>
        </p:txBody>
      </p:sp>
      <p:cxnSp>
        <p:nvCxnSpPr>
          <p:cNvPr id="6" name="直線コネクタ 5"/>
          <p:cNvCxnSpPr/>
          <p:nvPr/>
        </p:nvCxnSpPr>
        <p:spPr>
          <a:xfrm>
            <a:off x="196398" y="574165"/>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266735" y="1020791"/>
            <a:ext cx="4288201" cy="324000"/>
          </a:xfrm>
          <a:prstGeom prst="rect">
            <a:avLst/>
          </a:prstGeom>
          <a:solidFill>
            <a:schemeClr val="bg1">
              <a:lumMod val="85000"/>
            </a:schemeClr>
          </a:solidFill>
          <a:ln>
            <a:solidFill>
              <a:schemeClr val="bg1">
                <a:lumMod val="75000"/>
              </a:schemeClr>
            </a:solidFill>
          </a:ln>
        </p:spPr>
        <p:txBody>
          <a:bodyPr wrap="square" rtlCol="0">
            <a:spAutoFit/>
          </a:bodyPr>
          <a:lstStyle/>
          <a:p>
            <a:r>
              <a:rPr lang="en-US" altLang="ja-JP" sz="1600" b="1" dirty="0">
                <a:latin typeface="Meiryo UI" panose="020B0604030504040204" pitchFamily="50" charset="-128"/>
                <a:ea typeface="Meiryo UI" panose="020B0604030504040204" pitchFamily="50" charset="-128"/>
              </a:rPr>
              <a:t>Ⅰ</a:t>
            </a:r>
            <a:r>
              <a:rPr lang="ja-JP" altLang="en-US" sz="1600" b="1" dirty="0">
                <a:latin typeface="Meiryo UI" panose="020B0604030504040204" pitchFamily="50" charset="-128"/>
                <a:ea typeface="Meiryo UI" panose="020B0604030504040204" pitchFamily="50" charset="-128"/>
              </a:rPr>
              <a:t>　大阪の</a:t>
            </a:r>
            <a:r>
              <a:rPr kumimoji="1" lang="ja-JP" altLang="en-US" sz="1600" b="1" dirty="0">
                <a:latin typeface="Meiryo UI" panose="020B0604030504040204" pitchFamily="50" charset="-128"/>
                <a:ea typeface="Meiryo UI" panose="020B0604030504040204" pitchFamily="50" charset="-128"/>
              </a:rPr>
              <a:t>防災インフラ整備</a:t>
            </a:r>
            <a:endParaRPr kumimoji="1" lang="en-US" altLang="ja-JP" sz="1600" b="1" dirty="0">
              <a:latin typeface="Meiryo UI" panose="020B0604030504040204" pitchFamily="50" charset="-128"/>
              <a:ea typeface="Meiryo UI" panose="020B0604030504040204" pitchFamily="50" charset="-128"/>
            </a:endParaRPr>
          </a:p>
        </p:txBody>
      </p:sp>
      <p:sp>
        <p:nvSpPr>
          <p:cNvPr id="10" name="テキスト ボックス 9"/>
          <p:cNvSpPr txBox="1"/>
          <p:nvPr/>
        </p:nvSpPr>
        <p:spPr>
          <a:xfrm>
            <a:off x="4995021" y="1034438"/>
            <a:ext cx="3989190" cy="324000"/>
          </a:xfrm>
          <a:prstGeom prst="rect">
            <a:avLst/>
          </a:prstGeom>
          <a:solidFill>
            <a:schemeClr val="bg1">
              <a:lumMod val="85000"/>
            </a:schemeClr>
          </a:solidFill>
          <a:ln>
            <a:solidFill>
              <a:schemeClr val="bg1">
                <a:lumMod val="75000"/>
              </a:schemeClr>
            </a:solidFill>
          </a:ln>
        </p:spPr>
        <p:txBody>
          <a:bodyPr wrap="square" rtlCol="0">
            <a:spAutoFit/>
          </a:bodyPr>
          <a:lstStyle/>
          <a:p>
            <a:r>
              <a:rPr lang="en-US" altLang="ja-JP" sz="1600" b="1" dirty="0">
                <a:latin typeface="Meiryo UI" panose="020B0604030504040204" pitchFamily="50" charset="-128"/>
                <a:ea typeface="Meiryo UI" panose="020B0604030504040204" pitchFamily="50" charset="-128"/>
              </a:rPr>
              <a:t>Ⅱ</a:t>
            </a:r>
            <a:r>
              <a:rPr lang="ja-JP" altLang="en-US" sz="1600" b="1" dirty="0">
                <a:latin typeface="Meiryo UI" panose="020B0604030504040204" pitchFamily="50" charset="-128"/>
                <a:ea typeface="Meiryo UI" panose="020B0604030504040204" pitchFamily="50" charset="-128"/>
              </a:rPr>
              <a:t>　</a:t>
            </a:r>
            <a:r>
              <a:rPr kumimoji="1" lang="ja-JP" altLang="en-US" sz="1600" b="1" dirty="0">
                <a:latin typeface="Meiryo UI" panose="020B0604030504040204" pitchFamily="50" charset="-128"/>
                <a:ea typeface="Meiryo UI" panose="020B0604030504040204" pitchFamily="50" charset="-128"/>
              </a:rPr>
              <a:t>取り組みの成果（現在の到達点）</a:t>
            </a:r>
            <a:endParaRPr kumimoji="1" lang="en-US" altLang="ja-JP" sz="1600" b="1" dirty="0">
              <a:latin typeface="Meiryo UI" panose="020B0604030504040204" pitchFamily="50" charset="-128"/>
              <a:ea typeface="Meiryo UI" panose="020B0604030504040204" pitchFamily="50" charset="-128"/>
            </a:endParaRPr>
          </a:p>
        </p:txBody>
      </p:sp>
      <p:sp>
        <p:nvSpPr>
          <p:cNvPr id="2" name="正方形/長方形 1">
            <a:extLst>
              <a:ext uri="{FF2B5EF4-FFF2-40B4-BE49-F238E27FC236}">
                <a16:creationId xmlns:a16="http://schemas.microsoft.com/office/drawing/2014/main" id="{A8A88A05-07B6-4A7A-A585-EDEF023BFA14}"/>
              </a:ext>
            </a:extLst>
          </p:cNvPr>
          <p:cNvSpPr/>
          <p:nvPr/>
        </p:nvSpPr>
        <p:spPr>
          <a:xfrm>
            <a:off x="269100" y="1329083"/>
            <a:ext cx="4302900" cy="5632311"/>
          </a:xfrm>
          <a:prstGeom prst="rect">
            <a:avLst/>
          </a:prstGeom>
        </p:spPr>
        <p:txBody>
          <a:bodyPr wrap="square">
            <a:spAutoFit/>
          </a:bodyPr>
          <a:lstStyle/>
          <a:p>
            <a:r>
              <a:rPr lang="ja-JP" altLang="en-US" sz="1200" b="1" u="sng" dirty="0">
                <a:latin typeface="Meiryo UI" panose="020B0604030504040204" pitchFamily="50" charset="-128"/>
                <a:ea typeface="Meiryo UI" panose="020B0604030504040204" pitchFamily="50" charset="-128"/>
              </a:rPr>
              <a:t>１．防潮堤の液状化対策</a:t>
            </a:r>
          </a:p>
          <a:p>
            <a:pPr marL="171450" indent="-17145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府市が連携して、防潮堤の液状化対策工などの耐震・液状化対策を当初計画を前倒しして実施。</a:t>
            </a:r>
            <a:r>
              <a:rPr lang="ja-JP" altLang="en-US" sz="1100" dirty="0">
                <a:latin typeface="Meiryo UI" panose="020B0604030504040204" pitchFamily="50" charset="-128"/>
                <a:ea typeface="Meiryo UI" panose="020B0604030504040204" pitchFamily="50" charset="-128"/>
              </a:rPr>
              <a:t>（</a:t>
            </a:r>
            <a:r>
              <a:rPr lang="en-US" altLang="ja-JP" sz="1100" dirty="0">
                <a:latin typeface="Meiryo UI" panose="020B0604030504040204" pitchFamily="50" charset="-128"/>
                <a:ea typeface="Meiryo UI" panose="020B0604030504040204" pitchFamily="50" charset="-128"/>
              </a:rPr>
              <a:t>2014</a:t>
            </a:r>
            <a:r>
              <a:rPr lang="ja-JP" altLang="en-US" sz="1100" dirty="0">
                <a:latin typeface="Meiryo UI" panose="020B0604030504040204" pitchFamily="50" charset="-128"/>
                <a:ea typeface="Meiryo UI" panose="020B0604030504040204" pitchFamily="50" charset="-128"/>
              </a:rPr>
              <a:t>年から</a:t>
            </a:r>
            <a:r>
              <a:rPr lang="en-US" altLang="ja-JP" sz="1100" dirty="0">
                <a:latin typeface="Meiryo UI" panose="020B0604030504040204" pitchFamily="50" charset="-128"/>
                <a:ea typeface="Meiryo UI" panose="020B0604030504040204" pitchFamily="50" charset="-128"/>
              </a:rPr>
              <a:t>10</a:t>
            </a:r>
            <a:r>
              <a:rPr lang="ja-JP" altLang="en-US" sz="1100" dirty="0">
                <a:latin typeface="Meiryo UI" panose="020B0604030504040204" pitchFamily="50" charset="-128"/>
                <a:ea typeface="Meiryo UI" panose="020B0604030504040204" pitchFamily="50" charset="-128"/>
              </a:rPr>
              <a:t>年計画）</a:t>
            </a:r>
            <a:endParaRPr lang="en-US" altLang="ja-JP" sz="1100" dirty="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r>
              <a:rPr lang="ja-JP" altLang="en-US" sz="1200" b="1" u="sng" dirty="0" smtClean="0">
                <a:latin typeface="Meiryo UI" panose="020B0604030504040204" pitchFamily="50" charset="-128"/>
                <a:ea typeface="Meiryo UI" panose="020B0604030504040204" pitchFamily="50" charset="-128"/>
              </a:rPr>
              <a:t>２</a:t>
            </a:r>
            <a:r>
              <a:rPr lang="ja-JP" altLang="en-US" sz="1200" b="1" u="sng" dirty="0">
                <a:latin typeface="Meiryo UI" panose="020B0604030504040204" pitchFamily="50" charset="-128"/>
                <a:ea typeface="Meiryo UI" panose="020B0604030504040204" pitchFamily="50" charset="-128"/>
              </a:rPr>
              <a:t>．密集市街地対策</a:t>
            </a:r>
            <a:endParaRPr lang="en-US" altLang="ja-JP" sz="1200" b="1" u="sng" dirty="0">
              <a:latin typeface="Meiryo UI" panose="020B0604030504040204" pitchFamily="50" charset="-128"/>
              <a:ea typeface="Meiryo UI" panose="020B0604030504040204" pitchFamily="50" charset="-128"/>
            </a:endParaRPr>
          </a:p>
          <a:p>
            <a:r>
              <a:rPr lang="ja-JP" altLang="en-US" sz="1000" dirty="0">
                <a:latin typeface="Meiryo UI" panose="020B0604030504040204" pitchFamily="50" charset="-128"/>
                <a:ea typeface="Meiryo UI" panose="020B0604030504040204" pitchFamily="50" charset="-128"/>
              </a:rPr>
              <a:t>　</a:t>
            </a:r>
            <a:r>
              <a:rPr lang="ja-JP" altLang="en-US" sz="1100" b="1" dirty="0">
                <a:latin typeface="Meiryo UI" panose="020B0604030504040204" pitchFamily="50" charset="-128"/>
                <a:ea typeface="Meiryo UI" panose="020B0604030504040204" pitchFamily="50" charset="-128"/>
              </a:rPr>
              <a:t>「大阪府密集市街地整備方針」</a:t>
            </a:r>
            <a:r>
              <a:rPr lang="ja-JP" altLang="en-US" sz="1000" dirty="0">
                <a:latin typeface="Meiryo UI" panose="020B0604030504040204" pitchFamily="50" charset="-128"/>
                <a:ea typeface="Meiryo UI" panose="020B0604030504040204" pitchFamily="50" charset="-128"/>
              </a:rPr>
              <a:t>（</a:t>
            </a:r>
            <a:r>
              <a:rPr lang="en-US" altLang="ja-JP" sz="1000" dirty="0">
                <a:latin typeface="Meiryo UI" panose="020B0604030504040204" pitchFamily="50" charset="-128"/>
                <a:ea typeface="Meiryo UI" panose="020B0604030504040204" pitchFamily="50" charset="-128"/>
              </a:rPr>
              <a:t>2018.3</a:t>
            </a:r>
            <a:r>
              <a:rPr lang="ja-JP" altLang="en-US" sz="1000" dirty="0">
                <a:latin typeface="Meiryo UI" panose="020B0604030504040204" pitchFamily="50" charset="-128"/>
                <a:ea typeface="Meiryo UI" panose="020B0604030504040204" pitchFamily="50" charset="-128"/>
              </a:rPr>
              <a:t>改定）⇒　４つの柱</a:t>
            </a:r>
          </a:p>
          <a:p>
            <a:r>
              <a:rPr lang="ja-JP" altLang="en-US" sz="1000" b="1" dirty="0">
                <a:latin typeface="Meiryo UI" panose="020B0604030504040204" pitchFamily="50" charset="-128"/>
                <a:ea typeface="Meiryo UI" panose="020B0604030504040204" pitchFamily="50" charset="-128"/>
              </a:rPr>
              <a:t>　①まちの不燃化</a:t>
            </a:r>
            <a:r>
              <a:rPr lang="ja-JP" altLang="en-US" sz="1000" dirty="0">
                <a:latin typeface="Meiryo UI" panose="020B0604030504040204" pitchFamily="50" charset="-128"/>
                <a:ea typeface="Meiryo UI" panose="020B0604030504040204" pitchFamily="50" charset="-128"/>
              </a:rPr>
              <a:t>：老朽建築物等除却、道路・公園の整備、防火規制の強化　</a:t>
            </a:r>
          </a:p>
          <a:p>
            <a:r>
              <a:rPr lang="ja-JP" altLang="en-US" sz="1000" dirty="0">
                <a:latin typeface="Meiryo UI" panose="020B0604030504040204" pitchFamily="50" charset="-128"/>
                <a:ea typeface="Meiryo UI" panose="020B0604030504040204" pitchFamily="50" charset="-128"/>
              </a:rPr>
              <a:t>　</a:t>
            </a:r>
            <a:r>
              <a:rPr lang="ja-JP" altLang="en-US" sz="1000" b="1" dirty="0">
                <a:latin typeface="Meiryo UI" panose="020B0604030504040204" pitchFamily="50" charset="-128"/>
                <a:ea typeface="Meiryo UI" panose="020B0604030504040204" pitchFamily="50" charset="-128"/>
              </a:rPr>
              <a:t>②延焼遮断帯の整備</a:t>
            </a:r>
            <a:r>
              <a:rPr lang="ja-JP" altLang="en-US" sz="1000" dirty="0">
                <a:latin typeface="Meiryo UI" panose="020B0604030504040204" pitchFamily="50" charset="-128"/>
                <a:ea typeface="Meiryo UI" panose="020B0604030504040204" pitchFamily="50" charset="-128"/>
              </a:rPr>
              <a:t>：広幅員道路の整備、不燃効果を高める街路樹の整</a:t>
            </a:r>
            <a:endParaRPr lang="en-US" altLang="ja-JP" sz="1000" dirty="0">
              <a:latin typeface="Meiryo UI" panose="020B0604030504040204" pitchFamily="50" charset="-128"/>
              <a:ea typeface="Meiryo UI" panose="020B0604030504040204" pitchFamily="50" charset="-128"/>
            </a:endParaRPr>
          </a:p>
          <a:p>
            <a:r>
              <a:rPr lang="ja-JP" altLang="en-US" sz="1000" dirty="0">
                <a:latin typeface="Meiryo UI" panose="020B0604030504040204" pitchFamily="50" charset="-128"/>
                <a:ea typeface="Meiryo UI" panose="020B0604030504040204" pitchFamily="50" charset="-128"/>
              </a:rPr>
              <a:t>　</a:t>
            </a:r>
            <a:r>
              <a:rPr lang="ja-JP" altLang="en-US" sz="1000" b="1" dirty="0">
                <a:latin typeface="Meiryo UI" panose="020B0604030504040204" pitchFamily="50" charset="-128"/>
                <a:ea typeface="Meiryo UI" panose="020B0604030504040204" pitchFamily="50" charset="-128"/>
              </a:rPr>
              <a:t>③地域防災力の向上</a:t>
            </a:r>
            <a:r>
              <a:rPr lang="ja-JP" altLang="en-US" sz="1000" dirty="0">
                <a:latin typeface="Meiryo UI" panose="020B0604030504040204" pitchFamily="50" charset="-128"/>
                <a:ea typeface="Meiryo UI" panose="020B0604030504040204" pitchFamily="50" charset="-128"/>
              </a:rPr>
              <a:t>：防災講座、ワークショップなどの実施</a:t>
            </a:r>
            <a:endParaRPr lang="en-US" altLang="ja-JP" sz="1000" dirty="0">
              <a:latin typeface="Meiryo UI" panose="020B0604030504040204" pitchFamily="50" charset="-128"/>
              <a:ea typeface="Meiryo UI" panose="020B0604030504040204" pitchFamily="50" charset="-128"/>
            </a:endParaRPr>
          </a:p>
          <a:p>
            <a:r>
              <a:rPr lang="ja-JP" altLang="en-US" sz="1000" dirty="0">
                <a:latin typeface="Meiryo UI" panose="020B0604030504040204" pitchFamily="50" charset="-128"/>
                <a:ea typeface="Meiryo UI" panose="020B0604030504040204" pitchFamily="50" charset="-128"/>
              </a:rPr>
              <a:t>　</a:t>
            </a:r>
            <a:r>
              <a:rPr lang="ja-JP" altLang="en-US" sz="1000" b="1" dirty="0">
                <a:latin typeface="Meiryo UI" panose="020B0604030504040204" pitchFamily="50" charset="-128"/>
                <a:ea typeface="Meiryo UI" panose="020B0604030504040204" pitchFamily="50" charset="-128"/>
              </a:rPr>
              <a:t>④暮らしやすいまちづくり</a:t>
            </a:r>
            <a:r>
              <a:rPr lang="ja-JP" altLang="en-US" sz="1000" dirty="0">
                <a:latin typeface="Meiryo UI" panose="020B0604030504040204" pitchFamily="50" charset="-128"/>
                <a:ea typeface="Meiryo UI" panose="020B0604030504040204" pitchFamily="50" charset="-128"/>
              </a:rPr>
              <a:t>：公共用地等を活用した魅力あるまち</a:t>
            </a:r>
            <a:r>
              <a:rPr lang="ja-JP" altLang="en-US" sz="1100" dirty="0">
                <a:latin typeface="Meiryo UI" panose="020B0604030504040204" pitchFamily="50" charset="-128"/>
                <a:ea typeface="Meiryo UI" panose="020B0604030504040204" pitchFamily="50" charset="-128"/>
              </a:rPr>
              <a:t>づくり</a:t>
            </a:r>
          </a:p>
          <a:p>
            <a:endParaRPr lang="en-US" altLang="ja-JP" sz="900" dirty="0">
              <a:latin typeface="Meiryo UI" panose="020B0604030504040204" pitchFamily="50" charset="-128"/>
              <a:ea typeface="Meiryo UI" panose="020B0604030504040204" pitchFamily="50" charset="-128"/>
            </a:endParaRPr>
          </a:p>
          <a:p>
            <a:r>
              <a:rPr lang="ja-JP" altLang="en-US" sz="1200" b="1" u="sng" dirty="0">
                <a:latin typeface="Meiryo UI" panose="020B0604030504040204" pitchFamily="50" charset="-128"/>
                <a:ea typeface="Meiryo UI" panose="020B0604030504040204" pitchFamily="50" charset="-128"/>
              </a:rPr>
              <a:t>３．建築物の耐震化</a:t>
            </a:r>
          </a:p>
          <a:p>
            <a:r>
              <a:rPr lang="ja-JP" altLang="en-US" sz="1100" dirty="0">
                <a:latin typeface="Meiryo UI" panose="020B0604030504040204" pitchFamily="50" charset="-128"/>
                <a:ea typeface="Meiryo UI" panose="020B0604030504040204" pitchFamily="50" charset="-128"/>
              </a:rPr>
              <a:t> 　</a:t>
            </a:r>
            <a:r>
              <a:rPr lang="ja-JP" altLang="en-US" sz="1100" b="1" dirty="0">
                <a:latin typeface="Meiryo UI" panose="020B0604030504040204" pitchFamily="50" charset="-128"/>
                <a:ea typeface="Meiryo UI" panose="020B0604030504040204" pitchFamily="50" charset="-128"/>
              </a:rPr>
              <a:t>「住宅建築物耐震</a:t>
            </a:r>
            <a:r>
              <a:rPr lang="en-US" altLang="ja-JP" sz="1100" b="1" dirty="0">
                <a:latin typeface="Meiryo UI" panose="020B0604030504040204" pitchFamily="50" charset="-128"/>
                <a:ea typeface="Meiryo UI" panose="020B0604030504040204" pitchFamily="50" charset="-128"/>
              </a:rPr>
              <a:t>10</a:t>
            </a:r>
            <a:r>
              <a:rPr lang="ja-JP" altLang="en-US" sz="1100" b="1" dirty="0">
                <a:latin typeface="Meiryo UI" panose="020B0604030504040204" pitchFamily="50" charset="-128"/>
                <a:ea typeface="Meiryo UI" panose="020B0604030504040204" pitchFamily="50" charset="-128"/>
              </a:rPr>
              <a:t>ヵ年戦略・大阪」</a:t>
            </a:r>
            <a:r>
              <a:rPr lang="ja-JP" altLang="en-US" sz="1000" dirty="0">
                <a:latin typeface="Meiryo UI" panose="020B0604030504040204" pitchFamily="50" charset="-128"/>
                <a:ea typeface="Meiryo UI" panose="020B0604030504040204" pitchFamily="50" charset="-128"/>
              </a:rPr>
              <a:t>（</a:t>
            </a:r>
            <a:r>
              <a:rPr lang="en-US" altLang="ja-JP" sz="1000" dirty="0">
                <a:latin typeface="Meiryo UI" panose="020B0604030504040204" pitchFamily="50" charset="-128"/>
                <a:ea typeface="Meiryo UI" panose="020B0604030504040204" pitchFamily="50" charset="-128"/>
              </a:rPr>
              <a:t>2018.3</a:t>
            </a:r>
            <a:r>
              <a:rPr lang="ja-JP" altLang="en-US" sz="1000" dirty="0">
                <a:latin typeface="Meiryo UI" panose="020B0604030504040204" pitchFamily="50" charset="-128"/>
                <a:ea typeface="Meiryo UI" panose="020B0604030504040204" pitchFamily="50" charset="-128"/>
              </a:rPr>
              <a:t>改定）</a:t>
            </a:r>
            <a:endParaRPr lang="en-US" altLang="ja-JP" sz="105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b="1" dirty="0">
                <a:latin typeface="Meiryo UI" panose="020B0604030504040204" pitchFamily="50" charset="-128"/>
                <a:ea typeface="Meiryo UI" panose="020B0604030504040204" pitchFamily="50" charset="-128"/>
              </a:rPr>
              <a:t>①府有建築物、②学校、③病院・社会福祉施設、④民間住宅</a:t>
            </a:r>
            <a:r>
              <a:rPr lang="ja-JP" altLang="en-US" sz="1100" dirty="0">
                <a:latin typeface="Meiryo UI" panose="020B0604030504040204" pitchFamily="50" charset="-128"/>
                <a:ea typeface="Meiryo UI" panose="020B0604030504040204" pitchFamily="50" charset="-128"/>
              </a:rPr>
              <a:t>の耐震</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化について目標を設定して推進</a:t>
            </a:r>
          </a:p>
          <a:p>
            <a:endParaRPr lang="en-US" altLang="ja-JP" sz="6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＜耐震化率目標＞</a:t>
            </a:r>
          </a:p>
          <a:p>
            <a:r>
              <a:rPr lang="ja-JP" altLang="en-US" sz="1100" dirty="0">
                <a:latin typeface="Meiryo UI" panose="020B0604030504040204" pitchFamily="50" charset="-128"/>
                <a:ea typeface="Meiryo UI" panose="020B0604030504040204" pitchFamily="50" charset="-128"/>
              </a:rPr>
              <a:t>　１）</a:t>
            </a:r>
            <a:r>
              <a:rPr lang="ja-JP" altLang="en-US" sz="1100" b="1" dirty="0">
                <a:latin typeface="Meiryo UI" panose="020B0604030504040204" pitchFamily="50" charset="-128"/>
                <a:ea typeface="Meiryo UI" panose="020B0604030504040204" pitchFamily="50" charset="-128"/>
              </a:rPr>
              <a:t>住宅の耐震化を</a:t>
            </a:r>
            <a:r>
              <a:rPr lang="en-US" altLang="ja-JP" sz="1100" b="1" dirty="0">
                <a:latin typeface="Meiryo UI" panose="020B0604030504040204" pitchFamily="50" charset="-128"/>
                <a:ea typeface="Meiryo UI" panose="020B0604030504040204" pitchFamily="50" charset="-128"/>
              </a:rPr>
              <a:t>2025</a:t>
            </a:r>
            <a:r>
              <a:rPr lang="ja-JP" altLang="en-US" sz="1100" b="1" dirty="0">
                <a:latin typeface="Meiryo UI" panose="020B0604030504040204" pitchFamily="50" charset="-128"/>
                <a:ea typeface="Meiryo UI" panose="020B0604030504040204" pitchFamily="50" charset="-128"/>
              </a:rPr>
              <a:t>年までに</a:t>
            </a:r>
            <a:r>
              <a:rPr lang="en-US" altLang="ja-JP" sz="1100" b="1" dirty="0">
                <a:latin typeface="Meiryo UI" panose="020B0604030504040204" pitchFamily="50" charset="-128"/>
                <a:ea typeface="Meiryo UI" panose="020B0604030504040204" pitchFamily="50" charset="-128"/>
              </a:rPr>
              <a:t>95% </a:t>
            </a:r>
          </a:p>
          <a:p>
            <a:r>
              <a:rPr lang="ja-JP" altLang="en-US" sz="1100" dirty="0">
                <a:latin typeface="Meiryo UI" panose="020B0604030504040204" pitchFamily="50" charset="-128"/>
                <a:ea typeface="Meiryo UI" panose="020B0604030504040204" pitchFamily="50" charset="-128"/>
              </a:rPr>
              <a:t>　２）</a:t>
            </a:r>
            <a:r>
              <a:rPr lang="ja-JP" altLang="en-US" sz="1100" b="1" dirty="0">
                <a:latin typeface="Meiryo UI" panose="020B0604030504040204" pitchFamily="50" charset="-128"/>
                <a:ea typeface="Meiryo UI" panose="020B0604030504040204" pitchFamily="50" charset="-128"/>
              </a:rPr>
              <a:t>多数の者が利用する建築物の耐震化を</a:t>
            </a:r>
            <a:r>
              <a:rPr lang="en-US" altLang="ja-JP" sz="1100" b="1" dirty="0">
                <a:latin typeface="Meiryo UI" panose="020B0604030504040204" pitchFamily="50" charset="-128"/>
                <a:ea typeface="Meiryo UI" panose="020B0604030504040204" pitchFamily="50" charset="-128"/>
              </a:rPr>
              <a:t>2020</a:t>
            </a:r>
            <a:r>
              <a:rPr lang="ja-JP" altLang="en-US" sz="1100" b="1" dirty="0">
                <a:latin typeface="Meiryo UI" panose="020B0604030504040204" pitchFamily="50" charset="-128"/>
                <a:ea typeface="Meiryo UI" panose="020B0604030504040204" pitchFamily="50" charset="-128"/>
              </a:rPr>
              <a:t>年までに</a:t>
            </a:r>
            <a:r>
              <a:rPr lang="en-US" altLang="ja-JP" sz="1100" b="1" dirty="0">
                <a:latin typeface="Meiryo UI" panose="020B0604030504040204" pitchFamily="50" charset="-128"/>
                <a:ea typeface="Meiryo UI" panose="020B0604030504040204" pitchFamily="50" charset="-128"/>
              </a:rPr>
              <a:t>95%</a:t>
            </a:r>
          </a:p>
          <a:p>
            <a:endParaRPr lang="en-US" altLang="ja-JP" sz="900" dirty="0">
              <a:latin typeface="Meiryo UI" panose="020B0604030504040204" pitchFamily="50" charset="-128"/>
              <a:ea typeface="Meiryo UI" panose="020B0604030504040204" pitchFamily="50" charset="-128"/>
            </a:endParaRPr>
          </a:p>
          <a:p>
            <a:r>
              <a:rPr lang="ja-JP" altLang="en-US" sz="1200" b="1" u="sng" dirty="0">
                <a:latin typeface="Meiryo UI" panose="020B0604030504040204" pitchFamily="50" charset="-128"/>
                <a:ea typeface="Meiryo UI" panose="020B0604030504040204" pitchFamily="50" charset="-128"/>
              </a:rPr>
              <a:t>４．治水対策</a:t>
            </a:r>
            <a:endParaRPr lang="ja-JP" altLang="en-US" sz="12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b="1" dirty="0">
                <a:latin typeface="Meiryo UI" panose="020B0604030504040204" pitchFamily="50" charset="-128"/>
                <a:ea typeface="Meiryo UI" panose="020B0604030504040204" pitchFamily="50" charset="-128"/>
              </a:rPr>
              <a:t>①河川・下水道</a:t>
            </a:r>
            <a:endParaRPr lang="en-US" altLang="ja-JP" sz="1100" b="1"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　寝屋川流域総合治水対策、河川改修</a:t>
            </a:r>
            <a:r>
              <a:rPr lang="ja-JP" altLang="en-US" sz="1100" dirty="0" smtClean="0">
                <a:latin typeface="Meiryo UI" panose="020B0604030504040204" pitchFamily="50" charset="-128"/>
                <a:ea typeface="Meiryo UI" panose="020B0604030504040204" pitchFamily="50" charset="-128"/>
              </a:rPr>
              <a:t>、護岸等の老朽化対策、</a:t>
            </a:r>
            <a:endParaRPr lang="en-US" altLang="ja-JP" sz="1100" dirty="0" smtClean="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dirty="0" smtClean="0">
                <a:latin typeface="Meiryo UI" panose="020B0604030504040204" pitchFamily="50" charset="-128"/>
                <a:ea typeface="Meiryo UI" panose="020B0604030504040204" pitchFamily="50" charset="-128"/>
              </a:rPr>
              <a:t>　河床低対策</a:t>
            </a:r>
            <a:r>
              <a:rPr lang="ja-JP" altLang="en-US" sz="1100" dirty="0">
                <a:latin typeface="Meiryo UI" panose="020B0604030504040204" pitchFamily="50" charset="-128"/>
                <a:ea typeface="Meiryo UI" panose="020B0604030504040204" pitchFamily="50" charset="-128"/>
              </a:rPr>
              <a:t>、浚渫、雨水ポンプ等の老朽化対等</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b="1" dirty="0">
                <a:latin typeface="Meiryo UI" panose="020B0604030504040204" pitchFamily="50" charset="-128"/>
                <a:ea typeface="Meiryo UI" panose="020B0604030504040204" pitchFamily="50" charset="-128"/>
              </a:rPr>
              <a:t>②ため</a:t>
            </a:r>
            <a:r>
              <a:rPr lang="ja-JP" altLang="en-US" sz="1100" b="1" dirty="0" smtClean="0">
                <a:latin typeface="Meiryo UI" panose="020B0604030504040204" pitchFamily="50" charset="-128"/>
                <a:ea typeface="Meiryo UI" panose="020B0604030504040204" pitchFamily="50" charset="-128"/>
              </a:rPr>
              <a:t>池</a:t>
            </a:r>
            <a:endParaRPr lang="en-US" altLang="ja-JP" sz="1100" b="1"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a:t>
            </a:r>
            <a:r>
              <a:rPr lang="ja-JP" altLang="en-US" sz="1100" dirty="0">
                <a:latin typeface="Meiryo UI" panose="020B0604030504040204" pitchFamily="50" charset="-128"/>
                <a:ea typeface="Meiryo UI" panose="020B0604030504040204" pitchFamily="50" charset="-128"/>
              </a:rPr>
              <a:t>　農業用ため池の耐震対策</a:t>
            </a:r>
            <a:endParaRPr lang="en-US" altLang="ja-JP" sz="1100" b="1" dirty="0">
              <a:latin typeface="Meiryo UI" panose="020B0604030504040204" pitchFamily="50" charset="-128"/>
              <a:ea typeface="Meiryo UI" panose="020B0604030504040204" pitchFamily="50" charset="-128"/>
            </a:endParaRPr>
          </a:p>
        </p:txBody>
      </p:sp>
      <p:sp>
        <p:nvSpPr>
          <p:cNvPr id="3" name="テキスト ボックス 2">
            <a:extLst>
              <a:ext uri="{FF2B5EF4-FFF2-40B4-BE49-F238E27FC236}">
                <a16:creationId xmlns:a16="http://schemas.microsoft.com/office/drawing/2014/main" id="{27AF529F-5F65-4746-9823-66928519F28C}"/>
              </a:ext>
            </a:extLst>
          </p:cNvPr>
          <p:cNvSpPr txBox="1"/>
          <p:nvPr/>
        </p:nvSpPr>
        <p:spPr>
          <a:xfrm>
            <a:off x="426874" y="2050155"/>
            <a:ext cx="2156360" cy="830997"/>
          </a:xfrm>
          <a:prstGeom prst="rect">
            <a:avLst/>
          </a:prstGeom>
          <a:noFill/>
        </p:spPr>
        <p:txBody>
          <a:bodyPr wrap="none" rtlCol="0">
            <a:spAutoFit/>
          </a:bodyPr>
          <a:lstStyle/>
          <a:p>
            <a:r>
              <a:rPr kumimoji="1" lang="ja-JP" altLang="en-US" sz="1200" b="1" dirty="0" smtClean="0">
                <a:latin typeface="Meiryo UI" panose="020B0604030504040204" pitchFamily="50" charset="-128"/>
                <a:ea typeface="Meiryo UI" panose="020B0604030504040204" pitchFamily="50" charset="-128"/>
              </a:rPr>
              <a:t>①</a:t>
            </a:r>
            <a:r>
              <a:rPr kumimoji="1" lang="en-US" altLang="ja-JP" sz="1200" b="1" dirty="0" smtClean="0">
                <a:latin typeface="Meiryo UI" panose="020B0604030504040204" pitchFamily="50" charset="-128"/>
                <a:ea typeface="Meiryo UI" panose="020B0604030504040204" pitchFamily="50" charset="-128"/>
              </a:rPr>
              <a:t>10</a:t>
            </a:r>
            <a:r>
              <a:rPr kumimoji="1" lang="ja-JP" altLang="en-US" sz="1200" b="1" dirty="0">
                <a:latin typeface="Meiryo UI" panose="020B0604030504040204" pitchFamily="50" charset="-128"/>
                <a:ea typeface="Meiryo UI" panose="020B0604030504040204" pitchFamily="50" charset="-128"/>
              </a:rPr>
              <a:t>年</a:t>
            </a:r>
            <a:r>
              <a:rPr kumimoji="1" lang="ja-JP" altLang="en-US" sz="1200" b="1" dirty="0" smtClean="0">
                <a:latin typeface="Meiryo UI" panose="020B0604030504040204" pitchFamily="50" charset="-128"/>
                <a:ea typeface="Meiryo UI" panose="020B0604030504040204" pitchFamily="50" charset="-128"/>
              </a:rPr>
              <a:t>で</a:t>
            </a:r>
            <a:r>
              <a:rPr lang="en-US" altLang="ja-JP" sz="1200" b="1" dirty="0">
                <a:latin typeface="Meiryo UI" panose="020B0604030504040204" pitchFamily="50" charset="-128"/>
                <a:ea typeface="Meiryo UI" panose="020B0604030504040204" pitchFamily="50" charset="-128"/>
              </a:rPr>
              <a:t>70</a:t>
            </a:r>
            <a:r>
              <a:rPr lang="ja-JP" altLang="en-US" sz="1200" b="1" dirty="0" smtClean="0">
                <a:latin typeface="Meiryo UI" panose="020B0604030504040204" pitchFamily="50" charset="-128"/>
                <a:ea typeface="Meiryo UI" panose="020B0604030504040204" pitchFamily="50" charset="-128"/>
              </a:rPr>
              <a:t>㎞</a:t>
            </a:r>
            <a:r>
              <a:rPr lang="ja-JP" altLang="en-US" sz="1200" b="1" dirty="0">
                <a:latin typeface="Meiryo UI" panose="020B0604030504040204" pitchFamily="50" charset="-128"/>
                <a:ea typeface="Meiryo UI" panose="020B0604030504040204" pitchFamily="50" charset="-128"/>
              </a:rPr>
              <a:t>の防潮堤</a:t>
            </a:r>
            <a:r>
              <a:rPr lang="ja-JP" altLang="en-US" sz="1200" b="1" dirty="0" smtClean="0">
                <a:latin typeface="Meiryo UI" panose="020B0604030504040204" pitchFamily="50" charset="-128"/>
                <a:ea typeface="Meiryo UI" panose="020B0604030504040204" pitchFamily="50" charset="-128"/>
              </a:rPr>
              <a:t>を</a:t>
            </a:r>
            <a:endParaRPr lang="en-US" altLang="ja-JP" sz="1200" b="1" dirty="0" smtClean="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    整備</a:t>
            </a:r>
            <a:r>
              <a:rPr lang="ja-JP" altLang="en-US" sz="1200" b="1" dirty="0">
                <a:latin typeface="Meiryo UI" panose="020B0604030504040204" pitchFamily="50" charset="-128"/>
                <a:ea typeface="Meiryo UI" panose="020B0604030504040204" pitchFamily="50" charset="-128"/>
              </a:rPr>
              <a:t>目標</a:t>
            </a:r>
            <a:endParaRPr lang="en-US" altLang="ja-JP" sz="1200" b="1" dirty="0">
              <a:latin typeface="Meiryo UI" panose="020B0604030504040204" pitchFamily="50" charset="-128"/>
              <a:ea typeface="Meiryo UI" panose="020B0604030504040204" pitchFamily="50" charset="-128"/>
            </a:endParaRPr>
          </a:p>
          <a:p>
            <a:r>
              <a:rPr kumimoji="1" lang="ja-JP" altLang="en-US" sz="1200" b="1" dirty="0" smtClean="0">
                <a:latin typeface="Meiryo UI" panose="020B0604030504040204" pitchFamily="50" charset="-128"/>
                <a:ea typeface="Meiryo UI" panose="020B0604030504040204" pitchFamily="50" charset="-128"/>
              </a:rPr>
              <a:t>②</a:t>
            </a:r>
            <a:r>
              <a:rPr kumimoji="1" lang="en-US" altLang="ja-JP" sz="1200" b="1" dirty="0" smtClean="0">
                <a:latin typeface="Meiryo UI" panose="020B0604030504040204" pitchFamily="50" charset="-128"/>
                <a:ea typeface="Meiryo UI" panose="020B0604030504040204" pitchFamily="50" charset="-128"/>
              </a:rPr>
              <a:t>2018</a:t>
            </a:r>
            <a:r>
              <a:rPr kumimoji="1" lang="ja-JP" altLang="en-US" sz="1200" b="1" dirty="0" smtClean="0">
                <a:latin typeface="Meiryo UI" panose="020B0604030504040204" pitchFamily="50" charset="-128"/>
                <a:ea typeface="Meiryo UI" panose="020B0604030504040204" pitchFamily="50" charset="-128"/>
              </a:rPr>
              <a:t>年度中に</a:t>
            </a:r>
            <a:r>
              <a:rPr lang="ja-JP" altLang="en-US" sz="1200" b="1" dirty="0" smtClean="0">
                <a:latin typeface="Meiryo UI" panose="020B0604030504040204" pitchFamily="50" charset="-128"/>
                <a:ea typeface="Meiryo UI" panose="020B0604030504040204" pitchFamily="50" charset="-128"/>
              </a:rPr>
              <a:t>約</a:t>
            </a:r>
            <a:r>
              <a:rPr lang="en-US" altLang="ja-JP" sz="1200" b="1" dirty="0" smtClean="0">
                <a:latin typeface="Meiryo UI" panose="020B0604030504040204" pitchFamily="50" charset="-128"/>
                <a:ea typeface="Meiryo UI" panose="020B0604030504040204" pitchFamily="50" charset="-128"/>
              </a:rPr>
              <a:t>31</a:t>
            </a:r>
            <a:r>
              <a:rPr kumimoji="1" lang="ja-JP" altLang="en-US" sz="1200" b="1" dirty="0" smtClean="0">
                <a:latin typeface="Meiryo UI" panose="020B0604030504040204" pitchFamily="50" charset="-128"/>
                <a:ea typeface="Meiryo UI" panose="020B0604030504040204" pitchFamily="50" charset="-128"/>
              </a:rPr>
              <a:t>㎞</a:t>
            </a:r>
            <a:r>
              <a:rPr kumimoji="1" lang="en-US" altLang="ja-JP" sz="1200" b="1" dirty="0" smtClean="0">
                <a:latin typeface="Meiryo UI" panose="020B0604030504040204" pitchFamily="50" charset="-128"/>
                <a:ea typeface="Meiryo UI" panose="020B0604030504040204" pitchFamily="50" charset="-128"/>
              </a:rPr>
              <a:t>※</a:t>
            </a:r>
            <a:r>
              <a:rPr kumimoji="1" lang="ja-JP" altLang="en-US" sz="1200" b="1" dirty="0" smtClean="0">
                <a:latin typeface="Meiryo UI" panose="020B0604030504040204" pitchFamily="50" charset="-128"/>
                <a:ea typeface="Meiryo UI" panose="020B0604030504040204" pitchFamily="50" charset="-128"/>
              </a:rPr>
              <a:t>が</a:t>
            </a:r>
            <a:endParaRPr kumimoji="1" lang="en-US" altLang="ja-JP" sz="1200" b="1" dirty="0" smtClean="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　 </a:t>
            </a:r>
            <a:r>
              <a:rPr kumimoji="1" lang="ja-JP" altLang="en-US" sz="1200" b="1" dirty="0" smtClean="0">
                <a:latin typeface="Meiryo UI" panose="020B0604030504040204" pitchFamily="50" charset="-128"/>
                <a:ea typeface="Meiryo UI" panose="020B0604030504040204" pitchFamily="50" charset="-128"/>
              </a:rPr>
              <a:t>整備完了予定</a:t>
            </a:r>
            <a:endParaRPr kumimoji="1" lang="en-US" altLang="ja-JP" sz="1200" b="1" dirty="0" smtClean="0">
              <a:latin typeface="Meiryo UI" panose="020B0604030504040204" pitchFamily="50" charset="-128"/>
              <a:ea typeface="Meiryo UI" panose="020B0604030504040204" pitchFamily="50" charset="-128"/>
            </a:endParaRPr>
          </a:p>
        </p:txBody>
      </p:sp>
      <p:pic>
        <p:nvPicPr>
          <p:cNvPr id="8" name="図 7">
            <a:extLst>
              <a:ext uri="{FF2B5EF4-FFF2-40B4-BE49-F238E27FC236}">
                <a16:creationId xmlns:a16="http://schemas.microsoft.com/office/drawing/2014/main" id="{2D26A416-E242-4651-BF4E-6D042813AC23}"/>
              </a:ext>
            </a:extLst>
          </p:cNvPr>
          <p:cNvPicPr>
            <a:picLocks noChangeAspect="1"/>
          </p:cNvPicPr>
          <p:nvPr/>
        </p:nvPicPr>
        <p:blipFill>
          <a:blip r:embed="rId2"/>
          <a:stretch>
            <a:fillRect/>
          </a:stretch>
        </p:blipFill>
        <p:spPr>
          <a:xfrm>
            <a:off x="6328873" y="5519403"/>
            <a:ext cx="2476970" cy="809991"/>
          </a:xfrm>
          <a:prstGeom prst="rect">
            <a:avLst/>
          </a:prstGeom>
        </p:spPr>
      </p:pic>
      <p:sp>
        <p:nvSpPr>
          <p:cNvPr id="13" name="正方形/長方形 12">
            <a:extLst>
              <a:ext uri="{FF2B5EF4-FFF2-40B4-BE49-F238E27FC236}">
                <a16:creationId xmlns:a16="http://schemas.microsoft.com/office/drawing/2014/main" id="{9984C1C6-38D8-4B41-A0A1-050D4E27B909}"/>
              </a:ext>
            </a:extLst>
          </p:cNvPr>
          <p:cNvSpPr/>
          <p:nvPr/>
        </p:nvSpPr>
        <p:spPr>
          <a:xfrm>
            <a:off x="5679702" y="1406402"/>
            <a:ext cx="2619628" cy="307777"/>
          </a:xfrm>
          <a:prstGeom prst="rect">
            <a:avLst/>
          </a:prstGeom>
        </p:spPr>
        <p:txBody>
          <a:bodyPr wrap="none">
            <a:spAutoFit/>
          </a:bodyPr>
          <a:lstStyle/>
          <a:p>
            <a:r>
              <a:rPr lang="ja-JP" altLang="en-US" sz="1400" b="1" dirty="0" smtClean="0">
                <a:latin typeface="Meiryo UI" panose="020B0604030504040204" pitchFamily="50" charset="-128"/>
                <a:ea typeface="Meiryo UI" panose="020B0604030504040204" pitchFamily="50" charset="-128"/>
              </a:rPr>
              <a:t>防災インフラ</a:t>
            </a:r>
            <a:r>
              <a:rPr lang="ja-JP" altLang="en-US" sz="1400" b="1" dirty="0">
                <a:latin typeface="Meiryo UI" panose="020B0604030504040204" pitchFamily="50" charset="-128"/>
                <a:ea typeface="Meiryo UI" panose="020B0604030504040204" pitchFamily="50" charset="-128"/>
              </a:rPr>
              <a:t>整備</a:t>
            </a:r>
            <a:r>
              <a:rPr lang="ja-JP" altLang="en-US" sz="1400" b="1" dirty="0" smtClean="0">
                <a:latin typeface="Meiryo UI" panose="020B0604030504040204" pitchFamily="50" charset="-128"/>
                <a:ea typeface="Meiryo UI" panose="020B0604030504040204" pitchFamily="50" charset="-128"/>
              </a:rPr>
              <a:t>に</a:t>
            </a:r>
            <a:r>
              <a:rPr lang="ja-JP" altLang="en-US" sz="1400" b="1" dirty="0">
                <a:latin typeface="Meiryo UI" panose="020B0604030504040204" pitchFamily="50" charset="-128"/>
                <a:ea typeface="Meiryo UI" panose="020B0604030504040204" pitchFamily="50" charset="-128"/>
              </a:rPr>
              <a:t>よる減災効果</a:t>
            </a:r>
          </a:p>
        </p:txBody>
      </p:sp>
      <p:sp>
        <p:nvSpPr>
          <p:cNvPr id="14" name="正方形/長方形 13">
            <a:extLst>
              <a:ext uri="{FF2B5EF4-FFF2-40B4-BE49-F238E27FC236}">
                <a16:creationId xmlns:a16="http://schemas.microsoft.com/office/drawing/2014/main" id="{9533C0F0-74A7-4324-A0E1-86B509A748DE}"/>
              </a:ext>
            </a:extLst>
          </p:cNvPr>
          <p:cNvSpPr/>
          <p:nvPr/>
        </p:nvSpPr>
        <p:spPr>
          <a:xfrm>
            <a:off x="266735" y="4995421"/>
            <a:ext cx="4095672" cy="576000"/>
          </a:xfrm>
          <a:prstGeom prst="rect">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ボックス 55">
            <a:extLst>
              <a:ext uri="{FF2B5EF4-FFF2-40B4-BE49-F238E27FC236}">
                <a16:creationId xmlns:a16="http://schemas.microsoft.com/office/drawing/2014/main" id="{7ABE9A73-DECA-4C5B-B31F-30D4E4274798}"/>
              </a:ext>
            </a:extLst>
          </p:cNvPr>
          <p:cNvSpPr txBox="1"/>
          <p:nvPr/>
        </p:nvSpPr>
        <p:spPr>
          <a:xfrm>
            <a:off x="7196414" y="2728900"/>
            <a:ext cx="1764680" cy="407638"/>
          </a:xfrm>
          <a:prstGeom prst="rect">
            <a:avLst/>
          </a:prstGeom>
          <a:noFill/>
        </p:spPr>
        <p:txBody>
          <a:bodyPr wrap="square" lIns="68415" tIns="34208" rIns="68415" bIns="34208">
            <a:spAutoFit/>
          </a:bodyPr>
          <a:lstStyle>
            <a:defPPr>
              <a:defRPr lang="ja-JP"/>
            </a:defPPr>
            <a:lvl1pPr marL="0" algn="l" defTabSz="913765" rtl="0" eaLnBrk="1" latinLnBrk="0" hangingPunct="1">
              <a:defRPr kumimoji="1" sz="1800" kern="1200">
                <a:solidFill>
                  <a:schemeClr val="tx1"/>
                </a:solidFill>
                <a:latin typeface="+mn-lt"/>
                <a:ea typeface="+mn-ea"/>
                <a:cs typeface="+mn-cs"/>
              </a:defRPr>
            </a:lvl1pPr>
            <a:lvl2pPr marL="457200" algn="l" defTabSz="913765" rtl="0" eaLnBrk="1" latinLnBrk="0" hangingPunct="1">
              <a:defRPr kumimoji="1" sz="1800" kern="1200">
                <a:solidFill>
                  <a:schemeClr val="tx1"/>
                </a:solidFill>
                <a:latin typeface="+mn-lt"/>
                <a:ea typeface="+mn-ea"/>
                <a:cs typeface="+mn-cs"/>
              </a:defRPr>
            </a:lvl2pPr>
            <a:lvl3pPr marL="914400" algn="l" defTabSz="913765" rtl="0" eaLnBrk="1" latinLnBrk="0" hangingPunct="1">
              <a:defRPr kumimoji="1" sz="1800" kern="1200">
                <a:solidFill>
                  <a:schemeClr val="tx1"/>
                </a:solidFill>
                <a:latin typeface="+mn-lt"/>
                <a:ea typeface="+mn-ea"/>
                <a:cs typeface="+mn-cs"/>
              </a:defRPr>
            </a:lvl3pPr>
            <a:lvl4pPr marL="1371600" algn="l" defTabSz="913765" rtl="0" eaLnBrk="1" latinLnBrk="0" hangingPunct="1">
              <a:defRPr kumimoji="1" sz="1800" kern="1200">
                <a:solidFill>
                  <a:schemeClr val="tx1"/>
                </a:solidFill>
                <a:latin typeface="+mn-lt"/>
                <a:ea typeface="+mn-ea"/>
                <a:cs typeface="+mn-cs"/>
              </a:defRPr>
            </a:lvl4pPr>
            <a:lvl5pPr marL="1828165" algn="l" defTabSz="913765" rtl="0" eaLnBrk="1" latinLnBrk="0" hangingPunct="1">
              <a:defRPr kumimoji="1" sz="1800" kern="1200">
                <a:solidFill>
                  <a:schemeClr val="tx1"/>
                </a:solidFill>
                <a:latin typeface="+mn-lt"/>
                <a:ea typeface="+mn-ea"/>
                <a:cs typeface="+mn-cs"/>
              </a:defRPr>
            </a:lvl5pPr>
            <a:lvl6pPr marL="2285365" algn="l" defTabSz="913765" rtl="0" eaLnBrk="1" latinLnBrk="0" hangingPunct="1">
              <a:defRPr kumimoji="1" sz="1800" kern="1200">
                <a:solidFill>
                  <a:schemeClr val="tx1"/>
                </a:solidFill>
                <a:latin typeface="+mn-lt"/>
                <a:ea typeface="+mn-ea"/>
                <a:cs typeface="+mn-cs"/>
              </a:defRPr>
            </a:lvl6pPr>
            <a:lvl7pPr marL="2742565" algn="l" defTabSz="913765" rtl="0" eaLnBrk="1" latinLnBrk="0" hangingPunct="1">
              <a:defRPr kumimoji="1" sz="1800" kern="1200">
                <a:solidFill>
                  <a:schemeClr val="tx1"/>
                </a:solidFill>
                <a:latin typeface="+mn-lt"/>
                <a:ea typeface="+mn-ea"/>
                <a:cs typeface="+mn-cs"/>
              </a:defRPr>
            </a:lvl7pPr>
            <a:lvl8pPr marL="3199765" algn="l" defTabSz="913765" rtl="0" eaLnBrk="1" latinLnBrk="0" hangingPunct="1">
              <a:defRPr kumimoji="1" sz="1800" kern="1200">
                <a:solidFill>
                  <a:schemeClr val="tx1"/>
                </a:solidFill>
                <a:latin typeface="+mn-lt"/>
                <a:ea typeface="+mn-ea"/>
                <a:cs typeface="+mn-cs"/>
              </a:defRPr>
            </a:lvl8pPr>
            <a:lvl9pPr marL="3656965" algn="l" defTabSz="913765" rtl="0" eaLnBrk="1" latinLnBrk="0" hangingPunct="1">
              <a:defRPr kumimoji="1" sz="1800" kern="1200">
                <a:solidFill>
                  <a:schemeClr val="tx1"/>
                </a:solidFill>
                <a:latin typeface="+mn-lt"/>
                <a:ea typeface="+mn-ea"/>
                <a:cs typeface="+mn-cs"/>
              </a:defRPr>
            </a:lvl9pPr>
          </a:lstStyle>
          <a:p>
            <a:pPr algn="ctr">
              <a:defRPr/>
            </a:pPr>
            <a:r>
              <a:rPr lang="ja-JP" altLang="en-US" sz="1050" b="1" dirty="0">
                <a:latin typeface="Meiryo UI" panose="020B0604030504040204" pitchFamily="50" charset="-128"/>
                <a:ea typeface="Meiryo UI" panose="020B0604030504040204" pitchFamily="50" charset="-128"/>
                <a:cs typeface="Meiryo UI" panose="020B0604030504040204" pitchFamily="50" charset="-128"/>
              </a:rPr>
              <a:t>＜</a:t>
            </a:r>
            <a:r>
              <a:rPr lang="en-US" altLang="ja-JP" sz="1050" b="1" dirty="0">
                <a:latin typeface="Meiryo UI" panose="020B0604030504040204" pitchFamily="50" charset="-128"/>
                <a:ea typeface="Meiryo UI" panose="020B0604030504040204" pitchFamily="50" charset="-128"/>
                <a:cs typeface="Meiryo UI" panose="020B0604030504040204" pitchFamily="50" charset="-128"/>
              </a:rPr>
              <a:t>2018</a:t>
            </a:r>
            <a:r>
              <a:rPr lang="ja-JP" altLang="en-US" sz="1050" b="1" dirty="0">
                <a:latin typeface="Meiryo UI" panose="020B0604030504040204" pitchFamily="50" charset="-128"/>
                <a:ea typeface="Meiryo UI" panose="020B0604030504040204" pitchFamily="50" charset="-128"/>
                <a:cs typeface="Meiryo UI" panose="020B0604030504040204" pitchFamily="50" charset="-128"/>
              </a:rPr>
              <a:t>年度末見込み＞</a:t>
            </a:r>
            <a:endParaRPr lang="en-US" altLang="ja-JP" sz="1050" b="1" dirty="0">
              <a:latin typeface="Meiryo UI" panose="020B0604030504040204" pitchFamily="50" charset="-128"/>
              <a:ea typeface="Meiryo UI" panose="020B0604030504040204" pitchFamily="50" charset="-128"/>
              <a:cs typeface="Meiryo UI" panose="020B0604030504040204" pitchFamily="50" charset="-128"/>
            </a:endParaRPr>
          </a:p>
          <a:p>
            <a:pPr algn="ctr">
              <a:defRPr/>
            </a:pPr>
            <a:r>
              <a:rPr lang="ja-JP" altLang="en-US" sz="1050" b="1" dirty="0">
                <a:latin typeface="Meiryo UI" panose="020B0604030504040204" pitchFamily="50" charset="-128"/>
                <a:ea typeface="Meiryo UI" panose="020B0604030504040204" pitchFamily="50" charset="-128"/>
                <a:cs typeface="Meiryo UI" panose="020B0604030504040204" pitchFamily="50" charset="-128"/>
              </a:rPr>
              <a:t>浸水面積　約</a:t>
            </a:r>
            <a:r>
              <a:rPr lang="en-US" altLang="ja-JP" sz="1050" b="1" dirty="0">
                <a:latin typeface="Meiryo UI" panose="020B0604030504040204" pitchFamily="50" charset="-128"/>
                <a:ea typeface="Meiryo UI" panose="020B0604030504040204" pitchFamily="50" charset="-128"/>
                <a:cs typeface="Meiryo UI" panose="020B0604030504040204" pitchFamily="50" charset="-128"/>
              </a:rPr>
              <a:t>5,400ha</a:t>
            </a:r>
            <a:endParaRPr lang="ja-JP" altLang="en-US" sz="1050" b="1"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39" name="テキスト ボックス 4">
            <a:extLst>
              <a:ext uri="{FF2B5EF4-FFF2-40B4-BE49-F238E27FC236}">
                <a16:creationId xmlns:a16="http://schemas.microsoft.com/office/drawing/2014/main" id="{19716BA6-189F-4D13-83E1-F1B9913807F0}"/>
              </a:ext>
            </a:extLst>
          </p:cNvPr>
          <p:cNvSpPr txBox="1"/>
          <p:nvPr/>
        </p:nvSpPr>
        <p:spPr>
          <a:xfrm>
            <a:off x="5193077" y="2728900"/>
            <a:ext cx="1580869" cy="392250"/>
          </a:xfrm>
          <a:prstGeom prst="rect">
            <a:avLst/>
          </a:prstGeom>
          <a:noFill/>
        </p:spPr>
        <p:txBody>
          <a:bodyPr wrap="none" lIns="68415" tIns="34208" rIns="68415" bIns="34208">
            <a:spAutoFit/>
          </a:bodyPr>
          <a:lstStyle>
            <a:defPPr>
              <a:defRPr lang="ja-JP"/>
            </a:defPPr>
            <a:lvl1pPr marL="0" algn="l" defTabSz="913765" rtl="0" eaLnBrk="1" latinLnBrk="0" hangingPunct="1">
              <a:defRPr kumimoji="1" sz="1800" kern="1200">
                <a:solidFill>
                  <a:schemeClr val="tx1"/>
                </a:solidFill>
                <a:latin typeface="+mn-lt"/>
                <a:ea typeface="+mn-ea"/>
                <a:cs typeface="+mn-cs"/>
              </a:defRPr>
            </a:lvl1pPr>
            <a:lvl2pPr marL="457200" algn="l" defTabSz="913765" rtl="0" eaLnBrk="1" latinLnBrk="0" hangingPunct="1">
              <a:defRPr kumimoji="1" sz="1800" kern="1200">
                <a:solidFill>
                  <a:schemeClr val="tx1"/>
                </a:solidFill>
                <a:latin typeface="+mn-lt"/>
                <a:ea typeface="+mn-ea"/>
                <a:cs typeface="+mn-cs"/>
              </a:defRPr>
            </a:lvl2pPr>
            <a:lvl3pPr marL="914400" algn="l" defTabSz="913765" rtl="0" eaLnBrk="1" latinLnBrk="0" hangingPunct="1">
              <a:defRPr kumimoji="1" sz="1800" kern="1200">
                <a:solidFill>
                  <a:schemeClr val="tx1"/>
                </a:solidFill>
                <a:latin typeface="+mn-lt"/>
                <a:ea typeface="+mn-ea"/>
                <a:cs typeface="+mn-cs"/>
              </a:defRPr>
            </a:lvl3pPr>
            <a:lvl4pPr marL="1371600" algn="l" defTabSz="913765" rtl="0" eaLnBrk="1" latinLnBrk="0" hangingPunct="1">
              <a:defRPr kumimoji="1" sz="1800" kern="1200">
                <a:solidFill>
                  <a:schemeClr val="tx1"/>
                </a:solidFill>
                <a:latin typeface="+mn-lt"/>
                <a:ea typeface="+mn-ea"/>
                <a:cs typeface="+mn-cs"/>
              </a:defRPr>
            </a:lvl4pPr>
            <a:lvl5pPr marL="1828165" algn="l" defTabSz="913765" rtl="0" eaLnBrk="1" latinLnBrk="0" hangingPunct="1">
              <a:defRPr kumimoji="1" sz="1800" kern="1200">
                <a:solidFill>
                  <a:schemeClr val="tx1"/>
                </a:solidFill>
                <a:latin typeface="+mn-lt"/>
                <a:ea typeface="+mn-ea"/>
                <a:cs typeface="+mn-cs"/>
              </a:defRPr>
            </a:lvl5pPr>
            <a:lvl6pPr marL="2285365" algn="l" defTabSz="913765" rtl="0" eaLnBrk="1" latinLnBrk="0" hangingPunct="1">
              <a:defRPr kumimoji="1" sz="1800" kern="1200">
                <a:solidFill>
                  <a:schemeClr val="tx1"/>
                </a:solidFill>
                <a:latin typeface="+mn-lt"/>
                <a:ea typeface="+mn-ea"/>
                <a:cs typeface="+mn-cs"/>
              </a:defRPr>
            </a:lvl6pPr>
            <a:lvl7pPr marL="2742565" algn="l" defTabSz="913765" rtl="0" eaLnBrk="1" latinLnBrk="0" hangingPunct="1">
              <a:defRPr kumimoji="1" sz="1800" kern="1200">
                <a:solidFill>
                  <a:schemeClr val="tx1"/>
                </a:solidFill>
                <a:latin typeface="+mn-lt"/>
                <a:ea typeface="+mn-ea"/>
                <a:cs typeface="+mn-cs"/>
              </a:defRPr>
            </a:lvl7pPr>
            <a:lvl8pPr marL="3199765" algn="l" defTabSz="913765" rtl="0" eaLnBrk="1" latinLnBrk="0" hangingPunct="1">
              <a:defRPr kumimoji="1" sz="1800" kern="1200">
                <a:solidFill>
                  <a:schemeClr val="tx1"/>
                </a:solidFill>
                <a:latin typeface="+mn-lt"/>
                <a:ea typeface="+mn-ea"/>
                <a:cs typeface="+mn-cs"/>
              </a:defRPr>
            </a:lvl8pPr>
            <a:lvl9pPr marL="3656965" algn="l" defTabSz="913765" rtl="0" eaLnBrk="1" latinLnBrk="0" hangingPunct="1">
              <a:defRPr kumimoji="1" sz="1800" kern="1200">
                <a:solidFill>
                  <a:schemeClr val="tx1"/>
                </a:solidFill>
                <a:latin typeface="+mn-lt"/>
                <a:ea typeface="+mn-ea"/>
                <a:cs typeface="+mn-cs"/>
              </a:defRPr>
            </a:lvl9pPr>
          </a:lstStyle>
          <a:p>
            <a:pPr algn="ctr">
              <a:defRPr/>
            </a:pPr>
            <a:r>
              <a:rPr lang="ja-JP" altLang="en-US" sz="1050" b="1" dirty="0">
                <a:latin typeface="Meiryo UI" panose="020B0604030504040204" pitchFamily="50" charset="-128"/>
                <a:ea typeface="Meiryo UI" panose="020B0604030504040204" pitchFamily="50" charset="-128"/>
                <a:cs typeface="Meiryo UI" panose="020B0604030504040204" pitchFamily="50" charset="-128"/>
              </a:rPr>
              <a:t>＜</a:t>
            </a:r>
            <a:r>
              <a:rPr lang="en-US" altLang="ja-JP" sz="1050" b="1" dirty="0">
                <a:latin typeface="Meiryo UI" panose="020B0604030504040204" pitchFamily="50" charset="-128"/>
                <a:ea typeface="Meiryo UI" panose="020B0604030504040204" pitchFamily="50" charset="-128"/>
                <a:cs typeface="Meiryo UI" panose="020B0604030504040204" pitchFamily="50" charset="-128"/>
              </a:rPr>
              <a:t>2013</a:t>
            </a:r>
            <a:r>
              <a:rPr lang="ja-JP" altLang="en-US" sz="1050" b="1" dirty="0">
                <a:latin typeface="Meiryo UI" panose="020B0604030504040204" pitchFamily="50" charset="-128"/>
                <a:ea typeface="Meiryo UI" panose="020B0604030504040204" pitchFamily="50" charset="-128"/>
                <a:cs typeface="Meiryo UI" panose="020B0604030504040204" pitchFamily="50" charset="-128"/>
              </a:rPr>
              <a:t>年公表＞</a:t>
            </a:r>
            <a:endParaRPr lang="en-US" altLang="ja-JP" sz="1050" b="1" dirty="0">
              <a:latin typeface="Meiryo UI" panose="020B0604030504040204" pitchFamily="50" charset="-128"/>
              <a:ea typeface="Meiryo UI" panose="020B0604030504040204" pitchFamily="50" charset="-128"/>
              <a:cs typeface="Meiryo UI" panose="020B0604030504040204" pitchFamily="50" charset="-128"/>
            </a:endParaRPr>
          </a:p>
          <a:p>
            <a:pPr algn="ctr">
              <a:defRPr/>
            </a:pPr>
            <a:r>
              <a:rPr lang="ja-JP" altLang="en-US" sz="1050" b="1" dirty="0">
                <a:latin typeface="Meiryo UI" panose="020B0604030504040204" pitchFamily="50" charset="-128"/>
                <a:ea typeface="Meiryo UI" panose="020B0604030504040204" pitchFamily="50" charset="-128"/>
                <a:cs typeface="Meiryo UI" panose="020B0604030504040204" pitchFamily="50" charset="-128"/>
              </a:rPr>
              <a:t>浸水面積　約</a:t>
            </a:r>
            <a:r>
              <a:rPr lang="en-US" altLang="ja-JP" sz="1050" b="1" dirty="0">
                <a:latin typeface="Meiryo UI" panose="020B0604030504040204" pitchFamily="50" charset="-128"/>
                <a:ea typeface="Meiryo UI" panose="020B0604030504040204" pitchFamily="50" charset="-128"/>
                <a:cs typeface="Meiryo UI" panose="020B0604030504040204" pitchFamily="50" charset="-128"/>
              </a:rPr>
              <a:t>11,000ha</a:t>
            </a:r>
            <a:endParaRPr lang="ja-JP" altLang="en-US" sz="1050" b="1"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43" name="テキスト ボックス 42">
            <a:extLst>
              <a:ext uri="{FF2B5EF4-FFF2-40B4-BE49-F238E27FC236}">
                <a16:creationId xmlns:a16="http://schemas.microsoft.com/office/drawing/2014/main" id="{1BF759DC-84F7-45AC-A464-B525B05C424F}"/>
              </a:ext>
            </a:extLst>
          </p:cNvPr>
          <p:cNvSpPr txBox="1"/>
          <p:nvPr/>
        </p:nvSpPr>
        <p:spPr>
          <a:xfrm>
            <a:off x="6750246" y="3181378"/>
            <a:ext cx="764953" cy="276999"/>
          </a:xfrm>
          <a:prstGeom prst="rect">
            <a:avLst/>
          </a:prstGeom>
          <a:noFill/>
        </p:spPr>
        <p:txBody>
          <a:bodyPr wrap="none" rtlCol="0">
            <a:spAutoFit/>
          </a:bodyPr>
          <a:lstStyle/>
          <a:p>
            <a:r>
              <a:rPr lang="ja-JP" altLang="en-US" sz="1200" b="1" dirty="0">
                <a:latin typeface="Meiryo UI" panose="020B0604030504040204" pitchFamily="50" charset="-128"/>
                <a:ea typeface="Meiryo UI" panose="020B0604030504040204" pitchFamily="50" charset="-128"/>
              </a:rPr>
              <a:t>ほぼ</a:t>
            </a:r>
            <a:r>
              <a:rPr kumimoji="1" lang="ja-JP" altLang="en-US" sz="1200" b="1" dirty="0">
                <a:latin typeface="Meiryo UI" panose="020B0604030504040204" pitchFamily="50" charset="-128"/>
                <a:ea typeface="Meiryo UI" panose="020B0604030504040204" pitchFamily="50" charset="-128"/>
              </a:rPr>
              <a:t>半減</a:t>
            </a:r>
          </a:p>
        </p:txBody>
      </p:sp>
      <p:sp>
        <p:nvSpPr>
          <p:cNvPr id="44" name="テキスト ボックス 43">
            <a:extLst>
              <a:ext uri="{FF2B5EF4-FFF2-40B4-BE49-F238E27FC236}">
                <a16:creationId xmlns:a16="http://schemas.microsoft.com/office/drawing/2014/main" id="{1584D728-0FFF-4302-8618-5FB50DCEC3FF}"/>
              </a:ext>
            </a:extLst>
          </p:cNvPr>
          <p:cNvSpPr txBox="1"/>
          <p:nvPr/>
        </p:nvSpPr>
        <p:spPr>
          <a:xfrm>
            <a:off x="5116997" y="2380145"/>
            <a:ext cx="3816000" cy="252000"/>
          </a:xfrm>
          <a:prstGeom prst="rect">
            <a:avLst/>
          </a:prstGeom>
          <a:solidFill>
            <a:srgbClr val="FFFF00"/>
          </a:solidFill>
          <a:ln>
            <a:solidFill>
              <a:schemeClr val="bg1">
                <a:lumMod val="65000"/>
              </a:schemeClr>
            </a:solidFill>
          </a:ln>
        </p:spPr>
        <p:txBody>
          <a:bodyPr wrap="square" rtlCol="0">
            <a:spAutoFit/>
          </a:bodyPr>
          <a:lstStyle/>
          <a:p>
            <a:pPr algn="ctr"/>
            <a:r>
              <a:rPr lang="ja-JP" altLang="en-US" sz="1050" b="1" dirty="0">
                <a:latin typeface="Meiryo UI" panose="020B0604030504040204" pitchFamily="50" charset="-128"/>
                <a:ea typeface="Meiryo UI" panose="020B0604030504040204" pitchFamily="50" charset="-128"/>
              </a:rPr>
              <a:t>浸水面積</a:t>
            </a:r>
            <a:r>
              <a:rPr kumimoji="1" lang="ja-JP" altLang="en-US" sz="1050" b="1" dirty="0">
                <a:latin typeface="Meiryo UI" panose="020B0604030504040204" pitchFamily="50" charset="-128"/>
                <a:ea typeface="Meiryo UI" panose="020B0604030504040204" pitchFamily="50" charset="-128"/>
              </a:rPr>
              <a:t>の減少</a:t>
            </a:r>
          </a:p>
        </p:txBody>
      </p:sp>
      <p:cxnSp>
        <p:nvCxnSpPr>
          <p:cNvPr id="46" name="直線コネクタ 45">
            <a:extLst>
              <a:ext uri="{FF2B5EF4-FFF2-40B4-BE49-F238E27FC236}">
                <a16:creationId xmlns:a16="http://schemas.microsoft.com/office/drawing/2014/main" id="{793ED566-2984-48DA-8579-FB5CF80DBB0B}"/>
              </a:ext>
            </a:extLst>
          </p:cNvPr>
          <p:cNvCxnSpPr>
            <a:cxnSpLocks/>
          </p:cNvCxnSpPr>
          <p:nvPr/>
        </p:nvCxnSpPr>
        <p:spPr>
          <a:xfrm>
            <a:off x="5084998" y="5310592"/>
            <a:ext cx="3847999" cy="0"/>
          </a:xfrm>
          <a:prstGeom prst="line">
            <a:avLst/>
          </a:prstGeom>
          <a:ln>
            <a:solidFill>
              <a:schemeClr val="tx1"/>
            </a:solidFill>
            <a:prstDash val="dashDot"/>
          </a:ln>
        </p:spPr>
        <p:style>
          <a:lnRef idx="1">
            <a:schemeClr val="accent1"/>
          </a:lnRef>
          <a:fillRef idx="0">
            <a:schemeClr val="accent1"/>
          </a:fillRef>
          <a:effectRef idx="0">
            <a:schemeClr val="accent1"/>
          </a:effectRef>
          <a:fontRef idx="minor">
            <a:schemeClr val="tx1"/>
          </a:fontRef>
        </p:style>
      </p:cxnSp>
      <p:sp>
        <p:nvSpPr>
          <p:cNvPr id="48" name="テキスト ボックス 47">
            <a:extLst>
              <a:ext uri="{FF2B5EF4-FFF2-40B4-BE49-F238E27FC236}">
                <a16:creationId xmlns:a16="http://schemas.microsoft.com/office/drawing/2014/main" id="{865B13AF-4266-43A3-80F4-6367B47A3199}"/>
              </a:ext>
            </a:extLst>
          </p:cNvPr>
          <p:cNvSpPr txBox="1"/>
          <p:nvPr/>
        </p:nvSpPr>
        <p:spPr>
          <a:xfrm>
            <a:off x="5084998" y="5526860"/>
            <a:ext cx="1135464" cy="461665"/>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防潮堤液状化対策工事</a:t>
            </a:r>
          </a:p>
        </p:txBody>
      </p:sp>
      <p:pic>
        <p:nvPicPr>
          <p:cNvPr id="21" name="図 20"/>
          <p:cNvPicPr>
            <a:picLocks noChangeAspect="1"/>
          </p:cNvPicPr>
          <p:nvPr/>
        </p:nvPicPr>
        <p:blipFill>
          <a:blip r:embed="rId3"/>
          <a:stretch>
            <a:fillRect/>
          </a:stretch>
        </p:blipFill>
        <p:spPr>
          <a:xfrm>
            <a:off x="4949345" y="3094580"/>
            <a:ext cx="1800901" cy="1359263"/>
          </a:xfrm>
          <a:prstGeom prst="rect">
            <a:avLst/>
          </a:prstGeom>
        </p:spPr>
      </p:pic>
      <p:pic>
        <p:nvPicPr>
          <p:cNvPr id="29" name="図 28"/>
          <p:cNvPicPr>
            <a:picLocks noChangeAspect="1"/>
          </p:cNvPicPr>
          <p:nvPr/>
        </p:nvPicPr>
        <p:blipFill>
          <a:blip r:embed="rId4"/>
          <a:stretch>
            <a:fillRect/>
          </a:stretch>
        </p:blipFill>
        <p:spPr>
          <a:xfrm>
            <a:off x="7366532" y="3086732"/>
            <a:ext cx="1617680" cy="1381867"/>
          </a:xfrm>
          <a:prstGeom prst="rect">
            <a:avLst/>
          </a:prstGeom>
        </p:spPr>
      </p:pic>
      <p:sp>
        <p:nvSpPr>
          <p:cNvPr id="45" name="右矢印 44"/>
          <p:cNvSpPr/>
          <p:nvPr/>
        </p:nvSpPr>
        <p:spPr>
          <a:xfrm rot="10800000" flipH="1">
            <a:off x="6908252" y="3448772"/>
            <a:ext cx="442852" cy="840183"/>
          </a:xfrm>
          <a:prstGeom prst="rightArrow">
            <a:avLst>
              <a:gd name="adj1" fmla="val 50000"/>
              <a:gd name="adj2" fmla="val 74489"/>
            </a:avLst>
          </a:prstGeom>
          <a:solidFill>
            <a:schemeClr val="tx2">
              <a:lumMod val="40000"/>
              <a:lumOff val="60000"/>
            </a:schemeClr>
          </a:solidFill>
          <a:ln cmpd="sng">
            <a:noFill/>
          </a:ln>
        </p:spPr>
        <p:style>
          <a:lnRef idx="2">
            <a:schemeClr val="accent1">
              <a:shade val="50000"/>
            </a:schemeClr>
          </a:lnRef>
          <a:fillRef idx="1">
            <a:schemeClr val="accent1"/>
          </a:fillRef>
          <a:effectRef idx="0">
            <a:schemeClr val="accent1"/>
          </a:effectRef>
          <a:fontRef idx="minor">
            <a:schemeClr val="lt1"/>
          </a:fontRef>
        </p:style>
        <p:txBody>
          <a:bodyPr lIns="63152" tIns="31577" rIns="63152" bIns="31577" anchor="ctr"/>
          <a:lstStyle>
            <a:defPPr>
              <a:defRPr lang="ja-JP"/>
            </a:defPPr>
            <a:lvl1pPr marL="0" algn="l" defTabSz="913765" rtl="0" eaLnBrk="1" latinLnBrk="0" hangingPunct="1">
              <a:defRPr kumimoji="1" sz="1800" kern="1200">
                <a:solidFill>
                  <a:schemeClr val="lt1"/>
                </a:solidFill>
                <a:latin typeface="+mn-lt"/>
                <a:ea typeface="+mn-ea"/>
                <a:cs typeface="+mn-cs"/>
              </a:defRPr>
            </a:lvl1pPr>
            <a:lvl2pPr marL="457200" algn="l" defTabSz="913765" rtl="0" eaLnBrk="1" latinLnBrk="0" hangingPunct="1">
              <a:defRPr kumimoji="1" sz="1800" kern="1200">
                <a:solidFill>
                  <a:schemeClr val="lt1"/>
                </a:solidFill>
                <a:latin typeface="+mn-lt"/>
                <a:ea typeface="+mn-ea"/>
                <a:cs typeface="+mn-cs"/>
              </a:defRPr>
            </a:lvl2pPr>
            <a:lvl3pPr marL="914400" algn="l" defTabSz="913765" rtl="0" eaLnBrk="1" latinLnBrk="0" hangingPunct="1">
              <a:defRPr kumimoji="1" sz="1800" kern="1200">
                <a:solidFill>
                  <a:schemeClr val="lt1"/>
                </a:solidFill>
                <a:latin typeface="+mn-lt"/>
                <a:ea typeface="+mn-ea"/>
                <a:cs typeface="+mn-cs"/>
              </a:defRPr>
            </a:lvl3pPr>
            <a:lvl4pPr marL="1371600" algn="l" defTabSz="913765" rtl="0" eaLnBrk="1" latinLnBrk="0" hangingPunct="1">
              <a:defRPr kumimoji="1" sz="1800" kern="1200">
                <a:solidFill>
                  <a:schemeClr val="lt1"/>
                </a:solidFill>
                <a:latin typeface="+mn-lt"/>
                <a:ea typeface="+mn-ea"/>
                <a:cs typeface="+mn-cs"/>
              </a:defRPr>
            </a:lvl4pPr>
            <a:lvl5pPr marL="1828165" algn="l" defTabSz="913765" rtl="0" eaLnBrk="1" latinLnBrk="0" hangingPunct="1">
              <a:defRPr kumimoji="1" sz="1800" kern="1200">
                <a:solidFill>
                  <a:schemeClr val="lt1"/>
                </a:solidFill>
                <a:latin typeface="+mn-lt"/>
                <a:ea typeface="+mn-ea"/>
                <a:cs typeface="+mn-cs"/>
              </a:defRPr>
            </a:lvl5pPr>
            <a:lvl6pPr marL="2285365" algn="l" defTabSz="913765" rtl="0" eaLnBrk="1" latinLnBrk="0" hangingPunct="1">
              <a:defRPr kumimoji="1" sz="1800" kern="1200">
                <a:solidFill>
                  <a:schemeClr val="lt1"/>
                </a:solidFill>
                <a:latin typeface="+mn-lt"/>
                <a:ea typeface="+mn-ea"/>
                <a:cs typeface="+mn-cs"/>
              </a:defRPr>
            </a:lvl6pPr>
            <a:lvl7pPr marL="2742565" algn="l" defTabSz="913765" rtl="0" eaLnBrk="1" latinLnBrk="0" hangingPunct="1">
              <a:defRPr kumimoji="1" sz="1800" kern="1200">
                <a:solidFill>
                  <a:schemeClr val="lt1"/>
                </a:solidFill>
                <a:latin typeface="+mn-lt"/>
                <a:ea typeface="+mn-ea"/>
                <a:cs typeface="+mn-cs"/>
              </a:defRPr>
            </a:lvl7pPr>
            <a:lvl8pPr marL="3199765" algn="l" defTabSz="913765" rtl="0" eaLnBrk="1" latinLnBrk="0" hangingPunct="1">
              <a:defRPr kumimoji="1" sz="1800" kern="1200">
                <a:solidFill>
                  <a:schemeClr val="lt1"/>
                </a:solidFill>
                <a:latin typeface="+mn-lt"/>
                <a:ea typeface="+mn-ea"/>
                <a:cs typeface="+mn-cs"/>
              </a:defRPr>
            </a:lvl8pPr>
            <a:lvl9pPr marL="3656965" algn="l" defTabSz="913765" rtl="0" eaLnBrk="1" latinLnBrk="0" hangingPunct="1">
              <a:defRPr kumimoji="1" sz="1800" kern="1200">
                <a:solidFill>
                  <a:schemeClr val="lt1"/>
                </a:solidFill>
                <a:latin typeface="+mn-lt"/>
                <a:ea typeface="+mn-ea"/>
                <a:cs typeface="+mn-cs"/>
              </a:defRPr>
            </a:lvl9pPr>
          </a:lstStyle>
          <a:p>
            <a:pPr marL="0" marR="0" lvl="0" indent="0" algn="ctr" defTabSz="913765" rtl="0" eaLnBrk="1" fontAlgn="auto" latinLnBrk="0" hangingPunct="1">
              <a:lnSpc>
                <a:spcPct val="100000"/>
              </a:lnSpc>
              <a:spcBef>
                <a:spcPts val="0"/>
              </a:spcBef>
              <a:spcAft>
                <a:spcPts val="0"/>
              </a:spcAft>
              <a:buClrTx/>
              <a:buSzTx/>
              <a:buFontTx/>
              <a:buNone/>
              <a:tabLst/>
              <a:defRPr/>
            </a:pPr>
            <a:endParaRPr kumimoji="1" lang="ja-JP" altLang="en-US" sz="1662" b="0" i="0" u="none" strike="noStrike" kern="1200" cap="none" spc="0" normalizeH="0" baseline="0" noProof="0">
              <a:ln>
                <a:noFill/>
              </a:ln>
              <a:solidFill>
                <a:prstClr val="black"/>
              </a:solidFill>
              <a:effectLst/>
              <a:uLnTx/>
              <a:uFillTx/>
              <a:latin typeface="Meiryo UI"/>
              <a:ea typeface="Meiryo UI"/>
              <a:cs typeface="+mn-cs"/>
            </a:endParaRPr>
          </a:p>
        </p:txBody>
      </p:sp>
      <p:sp>
        <p:nvSpPr>
          <p:cNvPr id="37" name="テキスト ボックス 36"/>
          <p:cNvSpPr txBox="1"/>
          <p:nvPr/>
        </p:nvSpPr>
        <p:spPr>
          <a:xfrm>
            <a:off x="197376" y="615671"/>
            <a:ext cx="6946132"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■府市の連携した防災インフラの整備により、減災効果が大幅に改善</a:t>
            </a:r>
            <a:endParaRPr kumimoji="1" lang="en-US" altLang="ja-JP" b="1" dirty="0">
              <a:latin typeface="Meiryo UI" panose="020B0604030504040204" pitchFamily="50" charset="-128"/>
              <a:ea typeface="Meiryo UI" panose="020B0604030504040204" pitchFamily="50" charset="-128"/>
            </a:endParaRPr>
          </a:p>
        </p:txBody>
      </p:sp>
      <p:pic>
        <p:nvPicPr>
          <p:cNvPr id="11" name="図 10"/>
          <p:cNvPicPr>
            <a:picLocks noChangeAspect="1"/>
          </p:cNvPicPr>
          <p:nvPr/>
        </p:nvPicPr>
        <p:blipFill>
          <a:blip r:embed="rId5"/>
          <a:stretch>
            <a:fillRect/>
          </a:stretch>
        </p:blipFill>
        <p:spPr>
          <a:xfrm>
            <a:off x="2705100" y="1960730"/>
            <a:ext cx="1741556" cy="1420743"/>
          </a:xfrm>
          <a:prstGeom prst="rect">
            <a:avLst/>
          </a:prstGeom>
        </p:spPr>
      </p:pic>
      <p:sp>
        <p:nvSpPr>
          <p:cNvPr id="42" name="正方形/長方形 41">
            <a:extLst>
              <a:ext uri="{FF2B5EF4-FFF2-40B4-BE49-F238E27FC236}">
                <a16:creationId xmlns:a16="http://schemas.microsoft.com/office/drawing/2014/main" id="{A8A88A05-07B6-4A7A-A585-EDEF023BFA14}"/>
              </a:ext>
            </a:extLst>
          </p:cNvPr>
          <p:cNvSpPr/>
          <p:nvPr/>
        </p:nvSpPr>
        <p:spPr>
          <a:xfrm>
            <a:off x="4958898" y="1664454"/>
            <a:ext cx="4302900" cy="461665"/>
          </a:xfrm>
          <a:prstGeom prst="rect">
            <a:avLst/>
          </a:prstGeom>
        </p:spPr>
        <p:txBody>
          <a:bodyPr wrap="square">
            <a:spAutoFit/>
          </a:bodyPr>
          <a:lstStyle/>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これまでの災害対策の結果、今後、想定される南海トラフ地震に対して、</a:t>
            </a:r>
            <a:r>
              <a:rPr lang="ja-JP" altLang="en-US" sz="1200" b="1" dirty="0" smtClean="0">
                <a:latin typeface="Meiryo UI" panose="020B0604030504040204" pitchFamily="50" charset="-128"/>
                <a:ea typeface="Meiryo UI" panose="020B0604030504040204" pitchFamily="50" charset="-128"/>
              </a:rPr>
              <a:t>大幅に被害軽減できる見込み</a:t>
            </a:r>
            <a:r>
              <a:rPr lang="ja-JP" altLang="en-US" sz="1200" dirty="0" smtClean="0">
                <a:latin typeface="Meiryo UI" panose="020B0604030504040204" pitchFamily="50" charset="-128"/>
                <a:ea typeface="Meiryo UI" panose="020B0604030504040204" pitchFamily="50" charset="-128"/>
              </a:rPr>
              <a:t>。</a:t>
            </a:r>
            <a:endParaRPr lang="en-US" altLang="ja-JP" sz="1100" dirty="0">
              <a:latin typeface="Meiryo UI" panose="020B0604030504040204" pitchFamily="50" charset="-128"/>
              <a:ea typeface="Meiryo UI" panose="020B0604030504040204" pitchFamily="50" charset="-128"/>
            </a:endParaRPr>
          </a:p>
        </p:txBody>
      </p:sp>
      <p:sp>
        <p:nvSpPr>
          <p:cNvPr id="47" name="正方形/長方形 46">
            <a:extLst>
              <a:ext uri="{FF2B5EF4-FFF2-40B4-BE49-F238E27FC236}">
                <a16:creationId xmlns:a16="http://schemas.microsoft.com/office/drawing/2014/main" id="{A8A88A05-07B6-4A7A-A585-EDEF023BFA14}"/>
              </a:ext>
            </a:extLst>
          </p:cNvPr>
          <p:cNvSpPr/>
          <p:nvPr/>
        </p:nvSpPr>
        <p:spPr>
          <a:xfrm>
            <a:off x="4937740" y="4635270"/>
            <a:ext cx="4302900" cy="507831"/>
          </a:xfrm>
          <a:prstGeom prst="rect">
            <a:avLst/>
          </a:prstGeom>
        </p:spPr>
        <p:txBody>
          <a:bodyPr wrap="square">
            <a:spAutoFit/>
          </a:bodyPr>
          <a:lstStyle/>
          <a:p>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防潮堤の液状化対策のうち重点区間が</a:t>
            </a:r>
            <a:r>
              <a:rPr lang="en-US" altLang="ja-JP" sz="900" dirty="0" smtClean="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年度末に完了予定であるため、</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取組み効果を検証するため</a:t>
            </a:r>
            <a:r>
              <a:rPr lang="en-US" altLang="ja-JP" sz="900" dirty="0" smtClean="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年にシュミレーションを実施したところ、</a:t>
            </a:r>
            <a:endParaRPr lang="en-US" altLang="ja-JP" sz="900" dirty="0" smtClean="0">
              <a:latin typeface="Meiryo UI" panose="020B0604030504040204" pitchFamily="50" charset="-128"/>
              <a:ea typeface="Meiryo UI" panose="020B0604030504040204" pitchFamily="50" charset="-128"/>
            </a:endParaRPr>
          </a:p>
          <a:p>
            <a:r>
              <a:rPr lang="en-US" altLang="ja-JP" sz="900" dirty="0">
                <a:latin typeface="Meiryo UI" panose="020B0604030504040204" pitchFamily="50" charset="-128"/>
                <a:ea typeface="Meiryo UI" panose="020B0604030504040204" pitchFamily="50" charset="-128"/>
              </a:rPr>
              <a:t> </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上記のとおり浸水面積等が</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年公表時より縮減。</a:t>
            </a:r>
            <a:endParaRPr lang="en-US" altLang="ja-JP" sz="1100" dirty="0">
              <a:latin typeface="Meiryo UI" panose="020B0604030504040204" pitchFamily="50" charset="-128"/>
              <a:ea typeface="Meiryo UI" panose="020B0604030504040204" pitchFamily="50" charset="-128"/>
            </a:endParaRPr>
          </a:p>
        </p:txBody>
      </p:sp>
      <p:sp>
        <p:nvSpPr>
          <p:cNvPr id="12" name="テキスト ボックス 11"/>
          <p:cNvSpPr txBox="1"/>
          <p:nvPr/>
        </p:nvSpPr>
        <p:spPr>
          <a:xfrm>
            <a:off x="3492500" y="2408206"/>
            <a:ext cx="520700" cy="261610"/>
          </a:xfrm>
          <a:prstGeom prst="rect">
            <a:avLst/>
          </a:prstGeom>
          <a:noFill/>
        </p:spPr>
        <p:txBody>
          <a:bodyPr wrap="square" rtlCol="0">
            <a:spAutoFit/>
          </a:bodyPr>
          <a:lstStyle/>
          <a:p>
            <a:r>
              <a:rPr kumimoji="1" lang="en-US" altLang="ja-JP" sz="1100" dirty="0" smtClean="0"/>
              <a:t>31</a:t>
            </a:r>
            <a:r>
              <a:rPr lang="en-US" altLang="ja-JP" sz="1100" dirty="0" smtClean="0"/>
              <a:t>km</a:t>
            </a:r>
            <a:endParaRPr kumimoji="1" lang="ja-JP" altLang="en-US" sz="1100" dirty="0"/>
          </a:p>
        </p:txBody>
      </p:sp>
      <p:sp>
        <p:nvSpPr>
          <p:cNvPr id="27" name="角丸四角形 26"/>
          <p:cNvSpPr/>
          <p:nvPr/>
        </p:nvSpPr>
        <p:spPr>
          <a:xfrm>
            <a:off x="145769" y="79002"/>
            <a:ext cx="539214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２－③</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インフラ戦略／防災インフラ</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4032359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141192" y="6578607"/>
            <a:ext cx="2057400" cy="365125"/>
          </a:xfrm>
        </p:spPr>
        <p:txBody>
          <a:bodyPr/>
          <a:lstStyle/>
          <a:p>
            <a:fld id="{138CA411-231B-42B9-AF63-97A64194AA60}" type="slidenum">
              <a:rPr lang="ja-JP" altLang="en-US" smtClean="0"/>
              <a:pPr/>
              <a:t>46</a:t>
            </a:fld>
            <a:endParaRPr lang="ja-JP" altLang="en-US"/>
          </a:p>
        </p:txBody>
      </p:sp>
      <p:cxnSp>
        <p:nvCxnSpPr>
          <p:cNvPr id="5" name="直線コネクタ 4"/>
          <p:cNvCxnSpPr/>
          <p:nvPr/>
        </p:nvCxnSpPr>
        <p:spPr>
          <a:xfrm>
            <a:off x="147332" y="530262"/>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テキスト ボックス 6"/>
          <p:cNvSpPr txBox="1"/>
          <p:nvPr/>
        </p:nvSpPr>
        <p:spPr>
          <a:xfrm>
            <a:off x="6708153" y="129810"/>
            <a:ext cx="2433680"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　　　　凡例：〇着手　◎進行中　●実施済み</a:t>
            </a:r>
            <a:endParaRPr lang="en-US" altLang="ja-JP" sz="900" dirty="0" smtClean="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　</a:t>
            </a:r>
            <a:r>
              <a:rPr kumimoji="1" lang="ja-JP" altLang="en-US"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府</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　点検</a:t>
            </a:r>
            <a:r>
              <a:rPr lang="ja-JP" altLang="en-US" sz="900" dirty="0">
                <a:latin typeface="Meiryo UI" panose="020B0604030504040204" pitchFamily="50" charset="-128"/>
                <a:ea typeface="Meiryo UI" panose="020B0604030504040204" pitchFamily="50" charset="-128"/>
              </a:rPr>
              <a:t>・棚卸結果の整理</a:t>
            </a:r>
            <a:r>
              <a:rPr lang="ja-JP" altLang="en-US" sz="900" dirty="0" smtClean="0">
                <a:latin typeface="Meiryo UI" panose="020B0604030504040204" pitchFamily="50" charset="-128"/>
                <a:ea typeface="Meiryo UI" panose="020B0604030504040204" pitchFamily="50" charset="-128"/>
              </a:rPr>
              <a:t>番号</a:t>
            </a:r>
            <a:endParaRPr lang="ja-JP" altLang="en-US" sz="900" dirty="0">
              <a:latin typeface="Meiryo UI" panose="020B0604030504040204" pitchFamily="50" charset="-128"/>
              <a:ea typeface="Meiryo UI" panose="020B0604030504040204" pitchFamily="50" charset="-128"/>
            </a:endParaRPr>
          </a:p>
        </p:txBody>
      </p:sp>
      <p:graphicFrame>
        <p:nvGraphicFramePr>
          <p:cNvPr id="3" name="表 2"/>
          <p:cNvGraphicFramePr>
            <a:graphicFrameLocks noGrp="1"/>
          </p:cNvGraphicFramePr>
          <p:nvPr>
            <p:extLst>
              <p:ext uri="{D42A27DB-BD31-4B8C-83A1-F6EECF244321}">
                <p14:modId xmlns:p14="http://schemas.microsoft.com/office/powerpoint/2010/main" val="4262614908"/>
              </p:ext>
            </p:extLst>
          </p:nvPr>
        </p:nvGraphicFramePr>
        <p:xfrm>
          <a:off x="81888" y="592696"/>
          <a:ext cx="8954866" cy="6235804"/>
        </p:xfrm>
        <a:graphic>
          <a:graphicData uri="http://schemas.openxmlformats.org/drawingml/2006/table">
            <a:tbl>
              <a:tblPr firstRow="1" bandRow="1">
                <a:tableStyleId>{5940675A-B579-460E-94D1-54222C63F5DA}</a:tableStyleId>
              </a:tblPr>
              <a:tblGrid>
                <a:gridCol w="805216">
                  <a:extLst>
                    <a:ext uri="{9D8B030D-6E8A-4147-A177-3AD203B41FA5}">
                      <a16:colId xmlns:a16="http://schemas.microsoft.com/office/drawing/2014/main" val="2458811462"/>
                    </a:ext>
                  </a:extLst>
                </a:gridCol>
                <a:gridCol w="1172774">
                  <a:extLst>
                    <a:ext uri="{9D8B030D-6E8A-4147-A177-3AD203B41FA5}">
                      <a16:colId xmlns:a16="http://schemas.microsoft.com/office/drawing/2014/main" val="962886205"/>
                    </a:ext>
                  </a:extLst>
                </a:gridCol>
                <a:gridCol w="2263840">
                  <a:extLst>
                    <a:ext uri="{9D8B030D-6E8A-4147-A177-3AD203B41FA5}">
                      <a16:colId xmlns:a16="http://schemas.microsoft.com/office/drawing/2014/main" val="581732490"/>
                    </a:ext>
                  </a:extLst>
                </a:gridCol>
                <a:gridCol w="2356518">
                  <a:extLst>
                    <a:ext uri="{9D8B030D-6E8A-4147-A177-3AD203B41FA5}">
                      <a16:colId xmlns:a16="http://schemas.microsoft.com/office/drawing/2014/main" val="3315289617"/>
                    </a:ext>
                  </a:extLst>
                </a:gridCol>
                <a:gridCol w="2356518">
                  <a:extLst>
                    <a:ext uri="{9D8B030D-6E8A-4147-A177-3AD203B41FA5}">
                      <a16:colId xmlns:a16="http://schemas.microsoft.com/office/drawing/2014/main" val="1633748337"/>
                    </a:ext>
                  </a:extLst>
                </a:gridCol>
              </a:tblGrid>
              <a:tr h="0">
                <a:tc gridSpan="2">
                  <a:txBody>
                    <a:bodyPr/>
                    <a:lstStyle/>
                    <a:p>
                      <a:pPr algn="ctr"/>
                      <a:r>
                        <a:rPr kumimoji="1" lang="ja-JP" altLang="en-US" sz="1000" b="1" dirty="0" smtClean="0">
                          <a:solidFill>
                            <a:schemeClr val="bg1"/>
                          </a:solidFill>
                          <a:latin typeface="Meiryo UI" panose="020B0604030504040204" pitchFamily="50" charset="-128"/>
                          <a:ea typeface="Meiryo UI" panose="020B0604030504040204" pitchFamily="50" charset="-128"/>
                        </a:rPr>
                        <a:t>年度</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hMerge="1">
                  <a:txBody>
                    <a:bodyPr/>
                    <a:lstStyle/>
                    <a:p>
                      <a:pPr algn="ct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2008</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2011</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2012</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2014</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2015</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2018</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014395087"/>
                  </a:ext>
                </a:extLst>
              </a:tr>
              <a:tr h="342907">
                <a:tc rowSpan="8">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教育改革</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(43</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55)</a:t>
                      </a:r>
                    </a:p>
                    <a:p>
                      <a:r>
                        <a:rPr kumimoji="1" lang="en-US" altLang="ja-JP" sz="1000" dirty="0" smtClean="0">
                          <a:solidFill>
                            <a:schemeClr val="tx1"/>
                          </a:solidFill>
                          <a:latin typeface="Meiryo UI" panose="020B0604030504040204" pitchFamily="50" charset="-128"/>
                          <a:ea typeface="Meiryo UI" panose="020B0604030504040204" pitchFamily="50" charset="-128"/>
                        </a:rPr>
                        <a:t>【47</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49</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51</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53</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57</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59</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63】</a:t>
                      </a:r>
                    </a:p>
                    <a:p>
                      <a:r>
                        <a:rPr kumimoji="1" lang="ja-JP" altLang="en-US" sz="1000" dirty="0" smtClean="0">
                          <a:solidFill>
                            <a:schemeClr val="tx1"/>
                          </a:solidFill>
                          <a:latin typeface="Meiryo UI" panose="020B0604030504040204" pitchFamily="50" charset="-128"/>
                          <a:ea typeface="Meiryo UI" panose="020B0604030504040204" pitchFamily="50" charset="-128"/>
                        </a:rPr>
                        <a:t>　　</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子育て</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(61)</a:t>
                      </a:r>
                    </a:p>
                    <a:p>
                      <a:r>
                        <a:rPr kumimoji="1" lang="en-US" altLang="ja-JP" sz="1000" dirty="0" smtClean="0">
                          <a:solidFill>
                            <a:schemeClr val="tx1"/>
                          </a:solidFill>
                          <a:latin typeface="Meiryo UI" panose="020B0604030504040204" pitchFamily="50" charset="-128"/>
                          <a:ea typeface="Meiryo UI" panose="020B0604030504040204" pitchFamily="50" charset="-128"/>
                        </a:rPr>
                        <a:t>【47</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50</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54</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56】</a:t>
                      </a:r>
                    </a:p>
                  </a:txBody>
                  <a:tcPr>
                    <a:lnR w="3175" cap="flat" cmpd="sng" algn="ctr">
                      <a:solidFill>
                        <a:schemeClr val="tx1"/>
                      </a:solidFill>
                      <a:prstDash val="sysDot"/>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①就学前</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9525"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910846341"/>
                  </a:ext>
                </a:extLst>
              </a:tr>
              <a:tr h="742122">
                <a:tc vMerge="1">
                  <a:txBody>
                    <a:bodyPr/>
                    <a:lstStyle/>
                    <a:p>
                      <a:endParaRPr kumimoji="1" lang="ja-JP"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smtClean="0">
                          <a:solidFill>
                            <a:schemeClr val="tx1"/>
                          </a:solidFill>
                          <a:latin typeface="Meiryo UI" panose="020B0604030504040204" pitchFamily="50" charset="-128"/>
                          <a:ea typeface="Meiryo UI" panose="020B0604030504040204" pitchFamily="50" charset="-128"/>
                        </a:rPr>
                        <a:t>②小中学校</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10002"/>
                  </a:ext>
                </a:extLst>
              </a:tr>
              <a:tr h="344557">
                <a:tc v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③高校</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69358769"/>
                  </a:ext>
                </a:extLst>
              </a:tr>
              <a:tr h="331304">
                <a:tc v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④支援学校</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860031621"/>
                  </a:ext>
                </a:extLst>
              </a:tr>
              <a:tr h="728870">
                <a:tc v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⑤制度改革（府）</a:t>
                      </a: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3512299244"/>
                  </a:ext>
                </a:extLst>
              </a:tr>
              <a:tr h="742121">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⑥制度改革（市）</a:t>
                      </a:r>
                    </a:p>
                  </a:txBody>
                  <a:tcPr>
                    <a:lnL w="3175" cap="flat" cmpd="sng" algn="ctr">
                      <a:solidFill>
                        <a:schemeClr val="tx1"/>
                      </a:solidFill>
                      <a:prstDash val="sysDot"/>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10005"/>
                  </a:ext>
                </a:extLst>
              </a:tr>
              <a:tr h="304800">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kern="1200" dirty="0" smtClean="0">
                          <a:solidFill>
                            <a:schemeClr val="tx1"/>
                          </a:solidFill>
                          <a:latin typeface="Meiryo UI" panose="020B0604030504040204" pitchFamily="50" charset="-128"/>
                          <a:ea typeface="Meiryo UI" panose="020B0604030504040204" pitchFamily="50" charset="-128"/>
                          <a:cs typeface="+mn-cs"/>
                        </a:rPr>
                        <a:t>⑦待機児童解消</a:t>
                      </a:r>
                      <a:endParaRPr kumimoji="1" lang="en-US" altLang="ja-JP" sz="1000" kern="1200" dirty="0" smtClean="0">
                        <a:solidFill>
                          <a:schemeClr val="tx1"/>
                        </a:solidFill>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kern="1200" dirty="0" smtClean="0">
                          <a:solidFill>
                            <a:schemeClr val="tx1"/>
                          </a:solidFill>
                          <a:latin typeface="Meiryo UI" panose="020B0604030504040204" pitchFamily="50" charset="-128"/>
                          <a:ea typeface="Meiryo UI" panose="020B0604030504040204" pitchFamily="50" charset="-128"/>
                          <a:cs typeface="+mn-cs"/>
                        </a:rPr>
                        <a:t>　の取組み</a:t>
                      </a:r>
                      <a:endParaRPr kumimoji="1" lang="en-US" altLang="ja-JP" sz="1000" kern="1200" dirty="0" smtClean="0">
                        <a:solidFill>
                          <a:schemeClr val="tx1"/>
                        </a:solidFill>
                        <a:latin typeface="Meiryo UI" panose="020B0604030504040204" pitchFamily="50" charset="-128"/>
                        <a:ea typeface="Meiryo UI" panose="020B0604030504040204" pitchFamily="50" charset="-128"/>
                        <a:cs typeface="+mn-cs"/>
                      </a:endParaRPr>
                    </a:p>
                  </a:txBody>
                  <a:tcPr>
                    <a:lnL w="3175" cap="flat" cmpd="sng" algn="ctr">
                      <a:solidFill>
                        <a:schemeClr val="tx1"/>
                      </a:solidFill>
                      <a:prstDash val="sysDot"/>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10006"/>
                  </a:ext>
                </a:extLst>
              </a:tr>
              <a:tr h="345882">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defRPr/>
                      </a:pP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993913">
                <a:tc grid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女性の活躍促進</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62</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【79】</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r h="1024048">
                <a:tc gridSpan="2">
                  <a:txBody>
                    <a:bodyPr/>
                    <a:lstStyle/>
                    <a:p>
                      <a:pPr algn="l"/>
                      <a:r>
                        <a:rPr kumimoji="1" lang="ja-JP" altLang="en-US" sz="1000" dirty="0" smtClean="0">
                          <a:solidFill>
                            <a:schemeClr val="tx1"/>
                          </a:solidFill>
                          <a:latin typeface="Meiryo UI" panose="020B0604030504040204" pitchFamily="50" charset="-128"/>
                          <a:ea typeface="Meiryo UI" panose="020B0604030504040204" pitchFamily="50" charset="-128"/>
                        </a:rPr>
                        <a:t>子どもの貧困対策</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algn="l"/>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60</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【58】</a:t>
                      </a:r>
                    </a:p>
                    <a:p>
                      <a:pPr algn="l"/>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algn="l"/>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T w="12700" cap="flat" cmpd="sng" algn="ctr">
                      <a:solidFill>
                        <a:schemeClr val="tx1"/>
                      </a:solidFill>
                      <a:prstDash val="solid"/>
                      <a:round/>
                      <a:headEnd type="none" w="med" len="med"/>
                      <a:tailEnd type="none" w="med" len="med"/>
                    </a:lnT>
                  </a:tcPr>
                </a:tc>
                <a:tc hMerge="1">
                  <a:txBody>
                    <a:bodyPr/>
                    <a:lstStyle/>
                    <a:p>
                      <a:endParaRPr kumimoji="1" lang="ja-JP" altLang="en-US"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9" name="テキスト ボックス 8"/>
          <p:cNvSpPr txBox="1"/>
          <p:nvPr/>
        </p:nvSpPr>
        <p:spPr>
          <a:xfrm>
            <a:off x="2011277" y="1158713"/>
            <a:ext cx="2356735" cy="784830"/>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2008</a:t>
            </a:r>
            <a:r>
              <a:rPr lang="ja-JP" altLang="en-US" sz="900" dirty="0" smtClean="0">
                <a:latin typeface="Meiryo UI" panose="020B0604030504040204" pitchFamily="50" charset="-128"/>
                <a:ea typeface="Meiryo UI" panose="020B0604030504040204" pitchFamily="50" charset="-128"/>
              </a:rPr>
              <a:t>／知事が教育</a:t>
            </a:r>
            <a:r>
              <a:rPr lang="ja-JP" altLang="en-US" sz="900" dirty="0">
                <a:latin typeface="Meiryo UI" panose="020B0604030504040204" pitchFamily="50" charset="-128"/>
                <a:ea typeface="Meiryo UI" panose="020B0604030504040204" pitchFamily="50" charset="-128"/>
              </a:rPr>
              <a:t>非常</a:t>
            </a:r>
            <a:r>
              <a:rPr lang="ja-JP" altLang="en-US" sz="900" dirty="0" smtClean="0">
                <a:latin typeface="Meiryo UI" panose="020B0604030504040204" pitchFamily="50" charset="-128"/>
                <a:ea typeface="Meiryo UI" panose="020B0604030504040204" pitchFamily="50" charset="-128"/>
              </a:rPr>
              <a:t>事態を宣言</a:t>
            </a:r>
            <a:endParaRPr lang="ja-JP" altLang="en-US" sz="900" dirty="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2008</a:t>
            </a:r>
            <a:r>
              <a:rPr lang="ja-JP" altLang="en-US" sz="900" dirty="0" smtClean="0">
                <a:latin typeface="Meiryo UI" panose="020B0604030504040204" pitchFamily="50" charset="-128"/>
                <a:ea typeface="Meiryo UI" panose="020B0604030504040204" pitchFamily="50" charset="-128"/>
              </a:rPr>
              <a:t>／学力向上に</a:t>
            </a:r>
            <a:r>
              <a:rPr lang="ja-JP" altLang="en-US" sz="900" dirty="0">
                <a:latin typeface="Meiryo UI" panose="020B0604030504040204" pitchFamily="50" charset="-128"/>
                <a:ea typeface="Meiryo UI" panose="020B0604030504040204" pitchFamily="50" charset="-128"/>
              </a:rPr>
              <a:t>向</a:t>
            </a:r>
            <a:r>
              <a:rPr lang="ja-JP" altLang="en-US" sz="900" dirty="0" smtClean="0">
                <a:latin typeface="Meiryo UI" panose="020B0604030504040204" pitchFamily="50" charset="-128"/>
                <a:ea typeface="Meiryo UI" panose="020B0604030504040204" pitchFamily="50" charset="-128"/>
              </a:rPr>
              <a:t>けた緊急対策等</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2010</a:t>
            </a:r>
            <a:r>
              <a:rPr lang="ja-JP" altLang="en-US" sz="900" dirty="0" smtClean="0">
                <a:latin typeface="Meiryo UI" panose="020B0604030504040204" pitchFamily="50" charset="-128"/>
                <a:ea typeface="Meiryo UI" panose="020B0604030504040204" pitchFamily="50" charset="-128"/>
              </a:rPr>
              <a:t>／教員加配等の</a:t>
            </a:r>
            <a:r>
              <a:rPr lang="zh-CN" altLang="en-US" sz="900" dirty="0" smtClean="0">
                <a:latin typeface="Meiryo UI" panose="020B0604030504040204" pitchFamily="50" charset="-128"/>
                <a:ea typeface="Meiryo UI" panose="020B0604030504040204" pitchFamily="50" charset="-128"/>
              </a:rPr>
              <a:t>重点支援</a:t>
            </a:r>
            <a:r>
              <a:rPr lang="ja-JP" altLang="en-US" sz="900" dirty="0" smtClean="0">
                <a:latin typeface="Meiryo UI" panose="020B0604030504040204" pitchFamily="50" charset="-128"/>
                <a:ea typeface="Meiryo UI" panose="020B0604030504040204" pitchFamily="50" charset="-128"/>
              </a:rPr>
              <a:t>を開始</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／中学校</a:t>
            </a:r>
            <a:r>
              <a:rPr lang="ja-JP" altLang="en-US" sz="900" dirty="0">
                <a:latin typeface="Meiryo UI" panose="020B0604030504040204" pitchFamily="50" charset="-128"/>
                <a:ea typeface="Meiryo UI" panose="020B0604030504040204" pitchFamily="50" charset="-128"/>
              </a:rPr>
              <a:t>給食の</a:t>
            </a:r>
            <a:r>
              <a:rPr lang="ja-JP" altLang="en-US" sz="900" dirty="0" smtClean="0">
                <a:latin typeface="Meiryo UI" panose="020B0604030504040204" pitchFamily="50" charset="-128"/>
                <a:ea typeface="Meiryo UI" panose="020B0604030504040204" pitchFamily="50" charset="-128"/>
              </a:rPr>
              <a:t>導入補助を開始</a:t>
            </a:r>
            <a:endParaRPr lang="ja-JP" altLang="en-US" sz="900" dirty="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／府独自の学力</a:t>
            </a:r>
            <a:r>
              <a:rPr lang="ja-JP" altLang="en-US" sz="900" dirty="0">
                <a:latin typeface="Meiryo UI" panose="020B0604030504040204" pitchFamily="50" charset="-128"/>
                <a:ea typeface="Meiryo UI" panose="020B0604030504040204" pitchFamily="50" charset="-128"/>
              </a:rPr>
              <a:t>・学習状況</a:t>
            </a:r>
            <a:r>
              <a:rPr lang="ja-JP" altLang="en-US" sz="900" dirty="0" smtClean="0">
                <a:latin typeface="Meiryo UI" panose="020B0604030504040204" pitchFamily="50" charset="-128"/>
                <a:ea typeface="Meiryo UI" panose="020B0604030504040204" pitchFamily="50" charset="-128"/>
              </a:rPr>
              <a:t>調査開始</a:t>
            </a:r>
            <a:endParaRPr lang="ja-JP" altLang="en-US" sz="900" dirty="0">
              <a:latin typeface="Meiryo UI" panose="020B0604030504040204" pitchFamily="50" charset="-128"/>
              <a:ea typeface="Meiryo UI" panose="020B0604030504040204" pitchFamily="50" charset="-128"/>
            </a:endParaRPr>
          </a:p>
        </p:txBody>
      </p:sp>
      <p:sp>
        <p:nvSpPr>
          <p:cNvPr id="11" name="テキスト ボックス 10"/>
          <p:cNvSpPr txBox="1"/>
          <p:nvPr/>
        </p:nvSpPr>
        <p:spPr>
          <a:xfrm>
            <a:off x="2011277" y="1903769"/>
            <a:ext cx="2448106" cy="3693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／私立高校授業料無償化の実施</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a:latin typeface="Meiryo UI" panose="020B0604030504040204" pitchFamily="50" charset="-128"/>
                <a:ea typeface="Meiryo UI" panose="020B0604030504040204" pitchFamily="50" charset="-128"/>
              </a:rPr>
              <a:t>／グローバルリーダーズハイスクール設置</a:t>
            </a:r>
          </a:p>
        </p:txBody>
      </p:sp>
      <p:sp>
        <p:nvSpPr>
          <p:cNvPr id="12" name="テキスト ボックス 11"/>
          <p:cNvSpPr txBox="1"/>
          <p:nvPr/>
        </p:nvSpPr>
        <p:spPr>
          <a:xfrm>
            <a:off x="4268216" y="2573340"/>
            <a:ext cx="2385589" cy="784830"/>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2012</a:t>
            </a:r>
            <a:r>
              <a:rPr lang="ja-JP" altLang="en-US" sz="900" dirty="0">
                <a:latin typeface="Meiryo UI" panose="020B0604030504040204" pitchFamily="50" charset="-128"/>
                <a:ea typeface="Meiryo UI" panose="020B0604030504040204" pitchFamily="50" charset="-128"/>
              </a:rPr>
              <a:t>／知事と教委が連携して教育行政を</a:t>
            </a:r>
            <a:endParaRPr lang="en-US" altLang="ja-JP" sz="900" dirty="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　 マネジメントするための教育２条例を制定</a:t>
            </a: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／知事が教委と協議して</a:t>
            </a:r>
            <a:r>
              <a:rPr lang="ja-JP" altLang="en-US" sz="900" dirty="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教育振興</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基本計画」を策定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a:latin typeface="Meiryo UI" panose="020B0604030504040204" pitchFamily="50" charset="-128"/>
                <a:ea typeface="Meiryo UI" panose="020B0604030504040204" pitchFamily="50" charset="-128"/>
              </a:rPr>
              <a:t>／教職員</a:t>
            </a:r>
            <a:r>
              <a:rPr lang="ja-JP" altLang="en-US" sz="900" dirty="0" smtClean="0">
                <a:latin typeface="Meiryo UI" panose="020B0604030504040204" pitchFamily="50" charset="-128"/>
                <a:ea typeface="Meiryo UI" panose="020B0604030504040204" pitchFamily="50" charset="-128"/>
              </a:rPr>
              <a:t>人事権を一部市町村へ移譲</a:t>
            </a:r>
            <a:endParaRPr lang="en-US" altLang="ja-JP" sz="900" dirty="0" smtClean="0">
              <a:latin typeface="Meiryo UI" panose="020B0604030504040204" pitchFamily="50" charset="-128"/>
              <a:ea typeface="Meiryo UI" panose="020B0604030504040204" pitchFamily="50" charset="-128"/>
            </a:endParaRPr>
          </a:p>
        </p:txBody>
      </p:sp>
      <p:sp>
        <p:nvSpPr>
          <p:cNvPr id="13" name="テキスト ボックス 12"/>
          <p:cNvSpPr txBox="1"/>
          <p:nvPr/>
        </p:nvSpPr>
        <p:spPr>
          <a:xfrm>
            <a:off x="4250687" y="1893150"/>
            <a:ext cx="2465740" cy="3693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／府立高校</a:t>
            </a:r>
            <a:r>
              <a:rPr lang="ja-JP" altLang="en-US" sz="900" dirty="0">
                <a:latin typeface="Meiryo UI" panose="020B0604030504040204" pitchFamily="50" charset="-128"/>
                <a:ea typeface="Meiryo UI" panose="020B0604030504040204" pitchFamily="50" charset="-128"/>
              </a:rPr>
              <a:t>の通学区域撤廃</a:t>
            </a: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TOEFL</a:t>
            </a:r>
            <a:r>
              <a:rPr lang="ja-JP" altLang="en-US" sz="900" dirty="0">
                <a:latin typeface="Meiryo UI" panose="020B0604030504040204" pitchFamily="50" charset="-128"/>
                <a:ea typeface="Meiryo UI" panose="020B0604030504040204" pitchFamily="50" charset="-128"/>
              </a:rPr>
              <a:t> </a:t>
            </a:r>
            <a:r>
              <a:rPr lang="en-US" altLang="ja-JP" sz="900" dirty="0" err="1" smtClean="0">
                <a:latin typeface="Meiryo UI" panose="020B0604030504040204" pitchFamily="50" charset="-128"/>
                <a:ea typeface="Meiryo UI" panose="020B0604030504040204" pitchFamily="50" charset="-128"/>
              </a:rPr>
              <a:t>iBT</a:t>
            </a:r>
            <a:r>
              <a:rPr lang="ja-JP" altLang="en-US" sz="900" dirty="0" smtClean="0">
                <a:latin typeface="Meiryo UI" panose="020B0604030504040204" pitchFamily="50" charset="-128"/>
                <a:ea typeface="Meiryo UI" panose="020B0604030504040204" pitchFamily="50" charset="-128"/>
              </a:rPr>
              <a:t>活用など英語教育を充実</a:t>
            </a:r>
            <a:endParaRPr lang="ja-JP" altLang="en-US" sz="900" dirty="0">
              <a:latin typeface="Meiryo UI" panose="020B0604030504040204" pitchFamily="50" charset="-128"/>
              <a:ea typeface="Meiryo UI" panose="020B0604030504040204" pitchFamily="50" charset="-128"/>
            </a:endParaRPr>
          </a:p>
        </p:txBody>
      </p:sp>
      <p:sp>
        <p:nvSpPr>
          <p:cNvPr id="14" name="テキスト ボックス 13"/>
          <p:cNvSpPr txBox="1"/>
          <p:nvPr/>
        </p:nvSpPr>
        <p:spPr>
          <a:xfrm>
            <a:off x="4248133" y="1143722"/>
            <a:ext cx="2428870" cy="784830"/>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／市内モデル校</a:t>
            </a:r>
            <a:r>
              <a:rPr lang="en-US" altLang="ja-JP" sz="900" dirty="0" smtClean="0">
                <a:latin typeface="Meiryo UI" panose="020B0604030504040204" pitchFamily="50" charset="-128"/>
                <a:ea typeface="Meiryo UI" panose="020B0604030504040204" pitchFamily="50" charset="-128"/>
              </a:rPr>
              <a:t>7</a:t>
            </a:r>
            <a:r>
              <a:rPr lang="ja-JP" altLang="en-US" sz="900" dirty="0" smtClean="0">
                <a:latin typeface="Meiryo UI" panose="020B0604030504040204" pitchFamily="50" charset="-128"/>
                <a:ea typeface="Meiryo UI" panose="020B0604030504040204" pitchFamily="50" charset="-128"/>
              </a:rPr>
              <a:t>校で</a:t>
            </a:r>
            <a:r>
              <a:rPr lang="en-US" altLang="ja-JP" sz="900" dirty="0" smtClean="0">
                <a:latin typeface="Meiryo UI" panose="020B0604030504040204" pitchFamily="50" charset="-128"/>
                <a:ea typeface="Meiryo UI" panose="020B0604030504040204" pitchFamily="50" charset="-128"/>
              </a:rPr>
              <a:t>ICT</a:t>
            </a:r>
            <a:r>
              <a:rPr lang="ja-JP" altLang="en-US" sz="900" dirty="0" smtClean="0">
                <a:latin typeface="Meiryo UI" panose="020B0604030504040204" pitchFamily="50" charset="-128"/>
                <a:ea typeface="Meiryo UI" panose="020B0604030504040204" pitchFamily="50" charset="-128"/>
              </a:rPr>
              <a:t>環境整備</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市内全中学校普通教室等へ空調機設置</a:t>
            </a:r>
            <a:endParaRPr lang="en-US" altLang="ja-JP" sz="8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／府独自のチャレンジテストを開始</a:t>
            </a:r>
            <a:endParaRPr lang="ja-JP" altLang="en-US" sz="900" dirty="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／生徒</a:t>
            </a:r>
            <a:r>
              <a:rPr lang="ja-JP" altLang="en-US" sz="900" dirty="0">
                <a:latin typeface="Meiryo UI" panose="020B0604030504040204" pitchFamily="50" charset="-128"/>
                <a:ea typeface="Meiryo UI" panose="020B0604030504040204" pitchFamily="50" charset="-128"/>
              </a:rPr>
              <a:t>指導体制の</a:t>
            </a:r>
            <a:r>
              <a:rPr lang="ja-JP" altLang="en-US" sz="900" dirty="0" smtClean="0">
                <a:latin typeface="Meiryo UI" panose="020B0604030504040204" pitchFamily="50" charset="-128"/>
                <a:ea typeface="Meiryo UI" panose="020B0604030504040204" pitchFamily="50" charset="-128"/>
              </a:rPr>
              <a:t>強化</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／小学校からの英語教育を充実</a:t>
            </a:r>
            <a:endParaRPr lang="ja-JP" altLang="en-US" sz="900" dirty="0">
              <a:latin typeface="Meiryo UI" panose="020B0604030504040204" pitchFamily="50" charset="-128"/>
              <a:ea typeface="Meiryo UI" panose="020B0604030504040204" pitchFamily="50" charset="-128"/>
            </a:endParaRPr>
          </a:p>
        </p:txBody>
      </p:sp>
      <p:sp>
        <p:nvSpPr>
          <p:cNvPr id="15" name="テキスト ボックス 14"/>
          <p:cNvSpPr txBox="1"/>
          <p:nvPr/>
        </p:nvSpPr>
        <p:spPr>
          <a:xfrm>
            <a:off x="6628913" y="2564593"/>
            <a:ext cx="2499402" cy="507831"/>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／教育庁を創設し、教育行政を一元化</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／公私連携プロジェクトチームを設置し、</a:t>
            </a:r>
            <a:endParaRPr lang="en-US" altLang="ja-JP" sz="900" dirty="0" smtClean="0">
              <a:latin typeface="Meiryo UI" panose="020B0604030504040204" pitchFamily="50" charset="-128"/>
              <a:ea typeface="Meiryo UI" panose="020B0604030504040204" pitchFamily="50" charset="-128"/>
            </a:endParaRPr>
          </a:p>
          <a:p>
            <a:pPr fontAlgn="ctr"/>
            <a:r>
              <a:rPr lang="en-US" altLang="ja-JP" sz="900" dirty="0">
                <a:latin typeface="Meiryo UI" panose="020B0604030504040204" pitchFamily="50" charset="-128"/>
                <a:ea typeface="Meiryo UI" panose="020B0604030504040204" pitchFamily="50" charset="-128"/>
              </a:rPr>
              <a:t> </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公私連携の取組みを推進</a:t>
            </a:r>
            <a:endParaRPr lang="en-US" altLang="ja-JP" sz="900" dirty="0" smtClean="0">
              <a:latin typeface="Meiryo UI" panose="020B0604030504040204" pitchFamily="50" charset="-128"/>
              <a:ea typeface="Meiryo UI" panose="020B0604030504040204" pitchFamily="50" charset="-128"/>
            </a:endParaRPr>
          </a:p>
        </p:txBody>
      </p:sp>
      <p:sp>
        <p:nvSpPr>
          <p:cNvPr id="16" name="テキスト ボックス 15"/>
          <p:cNvSpPr txBox="1"/>
          <p:nvPr/>
        </p:nvSpPr>
        <p:spPr>
          <a:xfrm>
            <a:off x="6597160" y="1907129"/>
            <a:ext cx="2685750" cy="369332"/>
          </a:xfrm>
          <a:prstGeom prst="rect">
            <a:avLst/>
          </a:prstGeom>
          <a:noFill/>
        </p:spPr>
        <p:txBody>
          <a:bodyPr wrap="squar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／府立高校</a:t>
            </a:r>
            <a:r>
              <a:rPr lang="ja-JP" altLang="en-US" sz="900" dirty="0">
                <a:latin typeface="Meiryo UI" panose="020B0604030504040204" pitchFamily="50" charset="-128"/>
                <a:ea typeface="Meiryo UI" panose="020B0604030504040204" pitchFamily="50" charset="-128"/>
              </a:rPr>
              <a:t>入試</a:t>
            </a:r>
            <a:r>
              <a:rPr lang="ja-JP" altLang="en-US" sz="900" dirty="0" smtClean="0">
                <a:latin typeface="Meiryo UI" panose="020B0604030504040204" pitchFamily="50" charset="-128"/>
                <a:ea typeface="Meiryo UI" panose="020B0604030504040204" pitchFamily="50" charset="-128"/>
              </a:rPr>
              <a:t>の制度改善</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／私立高校授業料無償化多子世帯拡充</a:t>
            </a:r>
            <a:endParaRPr lang="ja-JP" altLang="en-US" sz="900" dirty="0">
              <a:solidFill>
                <a:srgbClr val="000000"/>
              </a:solidFill>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1998025" y="2265217"/>
            <a:ext cx="2262158" cy="2308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2008</a:t>
            </a:r>
            <a:r>
              <a:rPr lang="ja-JP" altLang="en-US" sz="900" dirty="0" smtClean="0">
                <a:latin typeface="Meiryo UI" panose="020B0604030504040204" pitchFamily="50" charset="-128"/>
                <a:ea typeface="Meiryo UI" panose="020B0604030504040204" pitchFamily="50" charset="-128"/>
              </a:rPr>
              <a:t>／支援学校施設基本方針を策定</a:t>
            </a:r>
            <a:endParaRPr lang="en-US" altLang="ja-JP" sz="900" dirty="0" smtClean="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4273435" y="2236404"/>
            <a:ext cx="2108269" cy="3693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／府内</a:t>
            </a:r>
            <a:r>
              <a:rPr lang="en-US" altLang="ja-JP" sz="900" dirty="0">
                <a:latin typeface="Meiryo UI" panose="020B0604030504040204" pitchFamily="50" charset="-128"/>
                <a:ea typeface="Meiryo UI" panose="020B0604030504040204" pitchFamily="50" charset="-128"/>
              </a:rPr>
              <a:t>1</a:t>
            </a:r>
            <a:r>
              <a:rPr lang="ja-JP" altLang="en-US" sz="900" dirty="0" smtClean="0">
                <a:latin typeface="Meiryo UI" panose="020B0604030504040204" pitchFamily="50" charset="-128"/>
                <a:ea typeface="Meiryo UI" panose="020B0604030504040204" pitchFamily="50" charset="-128"/>
              </a:rPr>
              <a:t>地域に支援学校を整備</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府内</a:t>
            </a:r>
            <a:r>
              <a:rPr lang="en-US" altLang="ja-JP" sz="900" dirty="0">
                <a:latin typeface="Meiryo UI" panose="020B0604030504040204" pitchFamily="50" charset="-128"/>
                <a:ea typeface="Meiryo UI" panose="020B0604030504040204" pitchFamily="50" charset="-128"/>
              </a:rPr>
              <a:t>1</a:t>
            </a:r>
            <a:r>
              <a:rPr lang="ja-JP" altLang="en-US" sz="900" dirty="0">
                <a:latin typeface="Meiryo UI" panose="020B0604030504040204" pitchFamily="50" charset="-128"/>
                <a:ea typeface="Meiryo UI" panose="020B0604030504040204" pitchFamily="50" charset="-128"/>
              </a:rPr>
              <a:t>地域に支援学校を整備</a:t>
            </a:r>
            <a:endParaRPr lang="en-US" altLang="ja-JP" sz="900" dirty="0" smtClean="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6628913" y="2232307"/>
            <a:ext cx="2108269" cy="2308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／府内</a:t>
            </a:r>
            <a:r>
              <a:rPr lang="en-US" altLang="ja-JP" sz="900" dirty="0" smtClean="0">
                <a:latin typeface="Meiryo UI" panose="020B0604030504040204" pitchFamily="50" charset="-128"/>
                <a:ea typeface="Meiryo UI" panose="020B0604030504040204" pitchFamily="50" charset="-128"/>
              </a:rPr>
              <a:t>2</a:t>
            </a:r>
            <a:r>
              <a:rPr lang="ja-JP" altLang="en-US" sz="900" dirty="0" smtClean="0">
                <a:latin typeface="Meiryo UI" panose="020B0604030504040204" pitchFamily="50" charset="-128"/>
                <a:ea typeface="Meiryo UI" panose="020B0604030504040204" pitchFamily="50" charset="-128"/>
              </a:rPr>
              <a:t>地域に支援学校を整備</a:t>
            </a:r>
            <a:endParaRPr lang="en-US" altLang="ja-JP" sz="900" dirty="0" smtClean="0">
              <a:latin typeface="Meiryo UI" panose="020B0604030504040204" pitchFamily="50" charset="-128"/>
              <a:ea typeface="Meiryo UI" panose="020B0604030504040204" pitchFamily="50" charset="-128"/>
            </a:endParaRPr>
          </a:p>
        </p:txBody>
      </p:sp>
      <p:sp>
        <p:nvSpPr>
          <p:cNvPr id="37" name="テキスト ボックス 36"/>
          <p:cNvSpPr txBox="1"/>
          <p:nvPr/>
        </p:nvSpPr>
        <p:spPr>
          <a:xfrm>
            <a:off x="6619132" y="1152026"/>
            <a:ext cx="2460930" cy="784830"/>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市内中学校で学校調理方式に移行開始</a:t>
            </a:r>
            <a:endParaRPr lang="en-US" altLang="ja-JP" sz="8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市内全小中学校にタブレット端末等を整備</a:t>
            </a:r>
            <a:endParaRPr lang="en-US" altLang="ja-JP" sz="8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市内全小学校普通教室等へ空調機設置</a:t>
            </a:r>
            <a:endParaRPr lang="en-US" altLang="ja-JP" sz="8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／南河内地域において中高一貫校設置</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／市内全小学校で英語教育実施</a:t>
            </a:r>
            <a:endParaRPr lang="ja-JP" altLang="en-US" sz="900" dirty="0">
              <a:latin typeface="Meiryo UI" panose="020B0604030504040204" pitchFamily="50" charset="-128"/>
              <a:ea typeface="Meiryo UI" panose="020B0604030504040204" pitchFamily="50" charset="-128"/>
            </a:endParaRPr>
          </a:p>
        </p:txBody>
      </p:sp>
      <p:sp>
        <p:nvSpPr>
          <p:cNvPr id="20" name="テキスト ボックス 19"/>
          <p:cNvSpPr txBox="1"/>
          <p:nvPr/>
        </p:nvSpPr>
        <p:spPr>
          <a:xfrm>
            <a:off x="1992171" y="3343047"/>
            <a:ext cx="1858201" cy="2308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2010</a:t>
            </a:r>
            <a:r>
              <a:rPr lang="ja-JP" altLang="en-US" sz="900" dirty="0">
                <a:latin typeface="Meiryo UI" panose="020B0604030504040204" pitchFamily="50" charset="-128"/>
                <a:ea typeface="Meiryo UI" panose="020B0604030504040204" pitchFamily="50" charset="-128"/>
              </a:rPr>
              <a:t>／教育振興基本計画策定</a:t>
            </a:r>
          </a:p>
        </p:txBody>
      </p:sp>
      <p:sp>
        <p:nvSpPr>
          <p:cNvPr id="21" name="テキスト ボックス 20"/>
          <p:cNvSpPr txBox="1"/>
          <p:nvPr/>
        </p:nvSpPr>
        <p:spPr>
          <a:xfrm>
            <a:off x="4284685" y="3297532"/>
            <a:ext cx="2377574" cy="784830"/>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／教育行政基本条例・学校活性化条</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例を制定</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／教育振興基本計画</a:t>
            </a:r>
            <a:r>
              <a:rPr lang="en-US" altLang="ja-JP" sz="900" dirty="0" smtClean="0">
                <a:latin typeface="Meiryo UI" panose="020B0604030504040204" pitchFamily="50" charset="-128"/>
                <a:ea typeface="Meiryo UI" panose="020B0604030504040204" pitchFamily="50" charset="-128"/>
              </a:rPr>
              <a:t>(1</a:t>
            </a:r>
            <a:r>
              <a:rPr lang="ja-JP" altLang="en-US" sz="900" dirty="0" smtClean="0">
                <a:latin typeface="Meiryo UI" panose="020B0604030504040204" pitchFamily="50" charset="-128"/>
                <a:ea typeface="Meiryo UI" panose="020B0604030504040204" pitchFamily="50" charset="-128"/>
              </a:rPr>
              <a:t>次改定</a:t>
            </a:r>
            <a:r>
              <a:rPr lang="en-US" altLang="ja-JP" sz="900" dirty="0" smtClean="0">
                <a:latin typeface="Meiryo UI" panose="020B0604030504040204" pitchFamily="50" charset="-128"/>
                <a:ea typeface="Meiryo UI" panose="020B0604030504040204" pitchFamily="50" charset="-128"/>
              </a:rPr>
              <a:t>)</a:t>
            </a: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／校長公募の実施</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／校長権限強化</a:t>
            </a:r>
            <a:endParaRPr lang="ja-JP" altLang="en-US" sz="900" dirty="0">
              <a:latin typeface="Meiryo UI" panose="020B0604030504040204" pitchFamily="50" charset="-128"/>
              <a:ea typeface="Meiryo UI" panose="020B0604030504040204" pitchFamily="50" charset="-128"/>
            </a:endParaRPr>
          </a:p>
        </p:txBody>
      </p:sp>
      <p:sp>
        <p:nvSpPr>
          <p:cNvPr id="22" name="テキスト ボックス 21"/>
          <p:cNvSpPr txBox="1"/>
          <p:nvPr/>
        </p:nvSpPr>
        <p:spPr>
          <a:xfrm>
            <a:off x="6616096" y="3294062"/>
            <a:ext cx="2148345" cy="784830"/>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／教育基本計画</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延長</a:t>
            </a:r>
            <a:r>
              <a:rPr lang="en-US" altLang="ja-JP" sz="900" dirty="0" smtClean="0">
                <a:latin typeface="Meiryo UI" panose="020B0604030504040204" pitchFamily="50" charset="-128"/>
                <a:ea typeface="Meiryo UI" panose="020B0604030504040204" pitchFamily="50" charset="-128"/>
              </a:rPr>
              <a:t>)</a:t>
            </a:r>
          </a:p>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／学校選択制</a:t>
            </a:r>
            <a:r>
              <a:rPr lang="en-US" altLang="ja-JP" sz="900" dirty="0" smtClean="0">
                <a:latin typeface="Meiryo UI" panose="020B0604030504040204" pitchFamily="50" charset="-128"/>
                <a:ea typeface="Meiryo UI" panose="020B0604030504040204" pitchFamily="50" charset="-128"/>
              </a:rPr>
              <a:t>23</a:t>
            </a:r>
            <a:r>
              <a:rPr lang="ja-JP" altLang="en-US" sz="900" dirty="0" smtClean="0">
                <a:latin typeface="Meiryo UI" panose="020B0604030504040204" pitchFamily="50" charset="-128"/>
                <a:ea typeface="Meiryo UI" panose="020B0604030504040204" pitchFamily="50" charset="-128"/>
              </a:rPr>
              <a:t>区で導入</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／教育振興基本計画</a:t>
            </a:r>
            <a:r>
              <a:rPr lang="en-US" altLang="ja-JP" sz="900" dirty="0" smtClean="0">
                <a:latin typeface="Meiryo UI" panose="020B0604030504040204" pitchFamily="50" charset="-128"/>
                <a:ea typeface="Meiryo UI" panose="020B0604030504040204" pitchFamily="50" charset="-128"/>
              </a:rPr>
              <a:t>(2</a:t>
            </a:r>
            <a:r>
              <a:rPr lang="ja-JP" altLang="en-US" sz="900" dirty="0" smtClean="0">
                <a:latin typeface="Meiryo UI" panose="020B0604030504040204" pitchFamily="50" charset="-128"/>
                <a:ea typeface="Meiryo UI" panose="020B0604030504040204" pitchFamily="50" charset="-128"/>
              </a:rPr>
              <a:t>次改定</a:t>
            </a:r>
            <a:r>
              <a:rPr lang="en-US" altLang="ja-JP" sz="900" dirty="0" smtClean="0">
                <a:latin typeface="Meiryo UI" panose="020B0604030504040204" pitchFamily="50" charset="-128"/>
                <a:ea typeface="Meiryo UI" panose="020B0604030504040204" pitchFamily="50" charset="-128"/>
              </a:rPr>
              <a:t>)</a:t>
            </a: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／校長裁量拡大特例校の設置</a:t>
            </a: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／学校選択制全区で導入</a:t>
            </a:r>
            <a:endParaRPr lang="ja-JP" altLang="en-US" sz="900" dirty="0">
              <a:latin typeface="Meiryo UI" panose="020B0604030504040204" pitchFamily="50" charset="-128"/>
              <a:ea typeface="Meiryo UI" panose="020B0604030504040204" pitchFamily="50" charset="-128"/>
            </a:endParaRPr>
          </a:p>
        </p:txBody>
      </p:sp>
      <p:sp>
        <p:nvSpPr>
          <p:cNvPr id="23" name="テキスト ボックス 22"/>
          <p:cNvSpPr txBox="1"/>
          <p:nvPr/>
        </p:nvSpPr>
        <p:spPr>
          <a:xfrm>
            <a:off x="2011277" y="4457954"/>
            <a:ext cx="2010487" cy="3693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2008</a:t>
            </a:r>
            <a:r>
              <a:rPr lang="ja-JP" altLang="en-US" sz="900" dirty="0" smtClean="0">
                <a:latin typeface="Meiryo UI" panose="020B0604030504040204" pitchFamily="50" charset="-128"/>
                <a:ea typeface="Meiryo UI" panose="020B0604030504040204" pitchFamily="50" charset="-128"/>
              </a:rPr>
              <a:t>／入院を小学校</a:t>
            </a:r>
            <a:r>
              <a:rPr lang="ja-JP" altLang="en-US" sz="900" dirty="0">
                <a:latin typeface="Meiryo UI" panose="020B0604030504040204" pitchFamily="50" charset="-128"/>
                <a:ea typeface="Meiryo UI" panose="020B0604030504040204" pitchFamily="50" charset="-128"/>
              </a:rPr>
              <a:t>修了</a:t>
            </a:r>
            <a:r>
              <a:rPr lang="ja-JP" altLang="en-US" sz="900" dirty="0" smtClean="0">
                <a:latin typeface="Meiryo UI" panose="020B0604030504040204" pitchFamily="50" charset="-128"/>
                <a:ea typeface="Meiryo UI" panose="020B0604030504040204" pitchFamily="50" charset="-128"/>
              </a:rPr>
              <a:t>まで拡充</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／入院</a:t>
            </a:r>
            <a:r>
              <a:rPr lang="ja-JP" altLang="en-US" sz="900" dirty="0">
                <a:latin typeface="Meiryo UI" panose="020B0604030504040204" pitchFamily="50" charset="-128"/>
                <a:ea typeface="Meiryo UI" panose="020B0604030504040204" pitchFamily="50" charset="-128"/>
              </a:rPr>
              <a:t>を</a:t>
            </a:r>
            <a:r>
              <a:rPr lang="ja-JP" altLang="en-US" sz="900" dirty="0" smtClean="0">
                <a:latin typeface="Meiryo UI" panose="020B0604030504040204" pitchFamily="50" charset="-128"/>
                <a:ea typeface="Meiryo UI" panose="020B0604030504040204" pitchFamily="50" charset="-128"/>
              </a:rPr>
              <a:t>中学校</a:t>
            </a:r>
            <a:r>
              <a:rPr lang="ja-JP" altLang="en-US" sz="900" dirty="0">
                <a:latin typeface="Meiryo UI" panose="020B0604030504040204" pitchFamily="50" charset="-128"/>
                <a:ea typeface="Meiryo UI" panose="020B0604030504040204" pitchFamily="50" charset="-128"/>
              </a:rPr>
              <a:t>修</a:t>
            </a:r>
            <a:r>
              <a:rPr lang="ja-JP" altLang="en-US" sz="900" dirty="0" smtClean="0">
                <a:latin typeface="Meiryo UI" panose="020B0604030504040204" pitchFamily="50" charset="-128"/>
                <a:ea typeface="Meiryo UI" panose="020B0604030504040204" pitchFamily="50" charset="-128"/>
              </a:rPr>
              <a:t>了まで拡充</a:t>
            </a:r>
            <a:endParaRPr lang="en-US" altLang="ja-JP" sz="900" dirty="0" smtClean="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4259402" y="4441091"/>
            <a:ext cx="2010487" cy="2308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／通院を中学校</a:t>
            </a:r>
            <a:r>
              <a:rPr lang="ja-JP" altLang="en-US" sz="900" dirty="0">
                <a:latin typeface="Meiryo UI" panose="020B0604030504040204" pitchFamily="50" charset="-128"/>
                <a:ea typeface="Meiryo UI" panose="020B0604030504040204" pitchFamily="50" charset="-128"/>
              </a:rPr>
              <a:t>修</a:t>
            </a:r>
            <a:r>
              <a:rPr lang="ja-JP" altLang="en-US" sz="900" dirty="0" smtClean="0">
                <a:latin typeface="Meiryo UI" panose="020B0604030504040204" pitchFamily="50" charset="-128"/>
                <a:ea typeface="Meiryo UI" panose="020B0604030504040204" pitchFamily="50" charset="-128"/>
              </a:rPr>
              <a:t>了まで拡充</a:t>
            </a:r>
            <a:endParaRPr lang="en-US" altLang="ja-JP" sz="900" dirty="0">
              <a:latin typeface="Meiryo UI" panose="020B0604030504040204" pitchFamily="50" charset="-128"/>
              <a:ea typeface="Meiryo UI" panose="020B0604030504040204" pitchFamily="50" charset="-128"/>
            </a:endParaRPr>
          </a:p>
        </p:txBody>
      </p:sp>
      <p:sp>
        <p:nvSpPr>
          <p:cNvPr id="28" name="テキスト ボックス 27"/>
          <p:cNvSpPr txBox="1"/>
          <p:nvPr/>
        </p:nvSpPr>
        <p:spPr>
          <a:xfrm>
            <a:off x="4268216" y="4033870"/>
            <a:ext cx="2382383"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a:t>
            </a:r>
            <a:r>
              <a:rPr lang="ja-JP" altLang="en-US" sz="850" dirty="0" smtClean="0">
                <a:latin typeface="Meiryo UI" panose="020B0604030504040204" pitchFamily="50" charset="-128"/>
                <a:ea typeface="Meiryo UI" panose="020B0604030504040204" pitchFamily="50" charset="-128"/>
              </a:rPr>
              <a:t>保育所の居室面積基準の緩和を導入</a:t>
            </a:r>
            <a:endParaRPr lang="en-US" altLang="ja-JP" sz="85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／小規模事業保育実施</a:t>
            </a:r>
            <a:endParaRPr lang="en-US" altLang="ja-JP" sz="900" dirty="0">
              <a:latin typeface="Meiryo UI" panose="020B0604030504040204" pitchFamily="50" charset="-128"/>
              <a:ea typeface="Meiryo UI" panose="020B0604030504040204" pitchFamily="50" charset="-128"/>
            </a:endParaRPr>
          </a:p>
        </p:txBody>
      </p:sp>
      <p:sp>
        <p:nvSpPr>
          <p:cNvPr id="31" name="テキスト ボックス 30"/>
          <p:cNvSpPr txBox="1"/>
          <p:nvPr/>
        </p:nvSpPr>
        <p:spPr>
          <a:xfrm>
            <a:off x="6628913" y="4006305"/>
            <a:ext cx="1973617"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2015</a:t>
            </a:r>
            <a:r>
              <a:rPr lang="ja-JP" altLang="en-US" sz="900" dirty="0">
                <a:latin typeface="Meiryo UI" panose="020B0604030504040204" pitchFamily="50" charset="-128"/>
                <a:ea typeface="Meiryo UI" panose="020B0604030504040204" pitchFamily="50" charset="-128"/>
              </a:rPr>
              <a:t>／</a:t>
            </a:r>
            <a:r>
              <a:rPr lang="zh-TW" altLang="ja-JP" sz="900" dirty="0">
                <a:latin typeface="Meiryo UI" panose="020B0604030504040204" pitchFamily="50" charset="-128"/>
                <a:ea typeface="Meiryo UI" panose="020B0604030504040204" pitchFamily="50" charset="-128"/>
              </a:rPr>
              <a:t>地域限定保育士試験</a:t>
            </a:r>
            <a:r>
              <a:rPr lang="zh-TW" altLang="ja-JP" sz="900" dirty="0" smtClean="0">
                <a:latin typeface="Meiryo UI" panose="020B0604030504040204" pitchFamily="50" charset="-128"/>
                <a:ea typeface="Meiryo UI" panose="020B0604030504040204" pitchFamily="50" charset="-128"/>
              </a:rPr>
              <a:t>実施</a:t>
            </a:r>
            <a:endParaRPr lang="en-US" altLang="ja-JP" sz="900" dirty="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／特別対策の実施</a:t>
            </a:r>
            <a:endParaRPr lang="en-US" altLang="ja-JP" sz="900" dirty="0" smtClean="0">
              <a:latin typeface="Meiryo UI" panose="020B0604030504040204" pitchFamily="50" charset="-128"/>
              <a:ea typeface="Meiryo UI" panose="020B0604030504040204" pitchFamily="50" charset="-128"/>
            </a:endParaRPr>
          </a:p>
        </p:txBody>
      </p:sp>
      <p:sp>
        <p:nvSpPr>
          <p:cNvPr id="33" name="テキスト ボックス 32"/>
          <p:cNvSpPr txBox="1"/>
          <p:nvPr/>
        </p:nvSpPr>
        <p:spPr>
          <a:xfrm>
            <a:off x="6627805" y="4433264"/>
            <a:ext cx="2401351" cy="369332"/>
          </a:xfrm>
          <a:prstGeom prst="rect">
            <a:avLst/>
          </a:prstGeom>
          <a:noFill/>
        </p:spPr>
        <p:txBody>
          <a:bodyPr wrap="squar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小学校</a:t>
            </a:r>
            <a:r>
              <a:rPr lang="ja-JP" altLang="en-US" sz="800" dirty="0">
                <a:latin typeface="Meiryo UI" panose="020B0604030504040204" pitchFamily="50" charset="-128"/>
                <a:ea typeface="Meiryo UI" panose="020B0604030504040204" pitchFamily="50" charset="-128"/>
              </a:rPr>
              <a:t>修</a:t>
            </a:r>
            <a:r>
              <a:rPr lang="ja-JP" altLang="en-US" sz="800" dirty="0" smtClean="0">
                <a:latin typeface="Meiryo UI" panose="020B0604030504040204" pitchFamily="50" charset="-128"/>
                <a:ea typeface="Meiryo UI" panose="020B0604030504040204" pitchFamily="50" charset="-128"/>
              </a:rPr>
              <a:t>了まで入・通院所得制限撤廃</a:t>
            </a:r>
            <a:endParaRPr lang="en-US" altLang="ja-JP" sz="8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／入通院を高校</a:t>
            </a:r>
            <a:r>
              <a:rPr lang="ja-JP" altLang="en-US" sz="900" dirty="0">
                <a:latin typeface="Meiryo UI" panose="020B0604030504040204" pitchFamily="50" charset="-128"/>
                <a:ea typeface="Meiryo UI" panose="020B0604030504040204" pitchFamily="50" charset="-128"/>
              </a:rPr>
              <a:t>修了</a:t>
            </a:r>
            <a:r>
              <a:rPr lang="ja-JP" altLang="en-US" sz="900" dirty="0" smtClean="0">
                <a:latin typeface="Meiryo UI" panose="020B0604030504040204" pitchFamily="50" charset="-128"/>
                <a:ea typeface="Meiryo UI" panose="020B0604030504040204" pitchFamily="50" charset="-128"/>
              </a:rPr>
              <a:t>まで拡充</a:t>
            </a:r>
            <a:endParaRPr lang="en-US" altLang="ja-JP" sz="900" dirty="0" smtClean="0">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6628961" y="5767063"/>
            <a:ext cx="2436886" cy="1061829"/>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〇</a:t>
            </a:r>
            <a:r>
              <a:rPr lang="en-US" altLang="ja-JP" sz="900" dirty="0">
                <a:latin typeface="Meiryo UI" panose="020B0604030504040204" pitchFamily="50" charset="-128"/>
                <a:ea typeface="Meiryo UI" panose="020B0604030504040204" pitchFamily="50" charset="-128"/>
              </a:rPr>
              <a:t>2015</a:t>
            </a:r>
            <a:r>
              <a:rPr lang="ja-JP" altLang="en-US" sz="900" dirty="0">
                <a:latin typeface="Meiryo UI" panose="020B0604030504040204" pitchFamily="50" charset="-128"/>
                <a:ea typeface="Meiryo UI" panose="020B0604030504040204" pitchFamily="50" charset="-128"/>
              </a:rPr>
              <a:t>／子どもの貧困対策の</a:t>
            </a:r>
            <a:r>
              <a:rPr lang="ja-JP" altLang="en-US" sz="900" dirty="0" smtClean="0">
                <a:latin typeface="Meiryo UI" panose="020B0604030504040204" pitchFamily="50" charset="-128"/>
                <a:ea typeface="Meiryo UI" panose="020B0604030504040204" pitchFamily="50" charset="-128"/>
              </a:rPr>
              <a:t>策定</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／子どもの生活に関する実態調査実施</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／「子どもの貧困対策に関する具体的</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　取組」をとりまとめ</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「大阪市こどもの貧困対策推進計画」策定</a:t>
            </a:r>
            <a:endParaRPr lang="en-US" altLang="ja-JP" sz="8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／子ども輝く未来基金設置</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a:t>
            </a:r>
            <a:r>
              <a:rPr lang="ja-JP" altLang="en-US" sz="600" dirty="0" smtClean="0">
                <a:latin typeface="Meiryo UI" panose="020B0604030504040204" pitchFamily="50" charset="-128"/>
                <a:ea typeface="Meiryo UI" panose="020B0604030504040204" pitchFamily="50" charset="-128"/>
              </a:rPr>
              <a:t>「大阪市こどもサポートネット」など本格的な取組みの実施</a:t>
            </a:r>
            <a:endParaRPr lang="en-US" altLang="ja-JP" sz="600" dirty="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4259402" y="5780646"/>
            <a:ext cx="2369559" cy="646331"/>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／子どもの貧困対策の推進に関する法</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律に基づく都道府県計画を策定</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／「大阪市こども・子育て支援計画」に</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「子どもの貧困」を主な課題として新たに記載</a:t>
            </a:r>
            <a:endParaRPr lang="en-US" altLang="ja-JP" sz="900"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4248133" y="4804749"/>
            <a:ext cx="2380780" cy="646331"/>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OSAKA</a:t>
            </a:r>
            <a:r>
              <a:rPr lang="ja-JP" altLang="en-US" sz="900" dirty="0" smtClean="0">
                <a:latin typeface="Meiryo UI" panose="020B0604030504040204" pitchFamily="50" charset="-128"/>
                <a:ea typeface="Meiryo UI" panose="020B0604030504040204" pitchFamily="50" charset="-128"/>
              </a:rPr>
              <a:t>しごとフィールド開設</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／女性の活躍促進アクションプラン策定</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／女性活躍リーディングカンパニー認証</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制度の実施</a:t>
            </a:r>
            <a:endParaRPr lang="en-US" altLang="ja-JP" sz="900" dirty="0" smtClean="0">
              <a:latin typeface="Meiryo UI" panose="020B0604030504040204" pitchFamily="50" charset="-128"/>
              <a:ea typeface="Meiryo UI" panose="020B0604030504040204" pitchFamily="50" charset="-128"/>
            </a:endParaRPr>
          </a:p>
        </p:txBody>
      </p:sp>
      <p:sp>
        <p:nvSpPr>
          <p:cNvPr id="38" name="テキスト ボックス 37"/>
          <p:cNvSpPr txBox="1"/>
          <p:nvPr/>
        </p:nvSpPr>
        <p:spPr>
          <a:xfrm>
            <a:off x="6633511" y="4761987"/>
            <a:ext cx="2382383" cy="1077218"/>
          </a:xfrm>
          <a:prstGeom prst="rect">
            <a:avLst/>
          </a:prstGeom>
          <a:noFill/>
        </p:spPr>
        <p:txBody>
          <a:bodyPr wrap="none" rtlCol="0">
            <a:spAutoFit/>
          </a:bodyPr>
          <a:lstStyle/>
          <a:p>
            <a:r>
              <a:rPr lang="ja-JP" altLang="en-US" sz="800" dirty="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2015</a:t>
            </a:r>
            <a:r>
              <a:rPr lang="ja-JP" altLang="en-US" sz="800" dirty="0" smtClean="0">
                <a:latin typeface="Meiryo UI" panose="020B0604030504040204" pitchFamily="50" charset="-128"/>
                <a:ea typeface="Meiryo UI" panose="020B0604030504040204" pitchFamily="50" charset="-128"/>
              </a:rPr>
              <a:t>／大阪女性きらめき応援会議設置</a:t>
            </a:r>
            <a:endParaRPr lang="en-US" altLang="ja-JP" sz="8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2016</a:t>
            </a:r>
            <a:r>
              <a:rPr lang="ja-JP" altLang="en-US" sz="800" dirty="0" smtClean="0">
                <a:latin typeface="Meiryo UI" panose="020B0604030504040204" pitchFamily="50" charset="-128"/>
                <a:ea typeface="Meiryo UI" panose="020B0604030504040204" pitchFamily="50" charset="-128"/>
              </a:rPr>
              <a:t>／女性活躍促進に向けたイベント等</a:t>
            </a:r>
            <a:endParaRPr lang="en-US" altLang="ja-JP" sz="8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2016</a:t>
            </a:r>
            <a:r>
              <a:rPr lang="ja-JP" altLang="en-US" sz="800" dirty="0" smtClean="0">
                <a:latin typeface="Meiryo UI" panose="020B0604030504040204" pitchFamily="50" charset="-128"/>
                <a:ea typeface="Meiryo UI" panose="020B0604030504040204" pitchFamily="50" charset="-128"/>
              </a:rPr>
              <a:t>／若者・女性の就労等トータルサポート事業</a:t>
            </a:r>
            <a:endParaRPr lang="en-US" altLang="ja-JP" sz="8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2016</a:t>
            </a:r>
            <a:r>
              <a:rPr lang="ja-JP" altLang="en-US" sz="800" dirty="0" smtClean="0">
                <a:latin typeface="Meiryo UI" panose="020B0604030504040204" pitchFamily="50" charset="-128"/>
                <a:ea typeface="Meiryo UI" panose="020B0604030504040204" pitchFamily="50" charset="-128"/>
              </a:rPr>
              <a:t>／女性チャレンジ応援拠点開設</a:t>
            </a:r>
            <a:endParaRPr lang="en-US" altLang="ja-JP" sz="800" dirty="0" smtClean="0">
              <a:latin typeface="Meiryo UI" panose="020B0604030504040204" pitchFamily="50" charset="-128"/>
              <a:ea typeface="Meiryo UI" panose="020B0604030504040204" pitchFamily="50" charset="-128"/>
            </a:endParaRPr>
          </a:p>
          <a:p>
            <a:r>
              <a:rPr lang="ja-JP" altLang="en-US" sz="800" dirty="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2017</a:t>
            </a:r>
            <a:r>
              <a:rPr lang="ja-JP" altLang="en-US" sz="800" dirty="0" smtClean="0">
                <a:latin typeface="Meiryo UI" panose="020B0604030504040204" pitchFamily="50" charset="-128"/>
                <a:ea typeface="Meiryo UI" panose="020B0604030504040204" pitchFamily="50" charset="-128"/>
              </a:rPr>
              <a:t>／女性活躍施策検討プロジェクトチーム設置</a:t>
            </a:r>
            <a:endParaRPr lang="en-US" altLang="ja-JP" sz="800" dirty="0" smtClean="0">
              <a:latin typeface="Meiryo UI" panose="020B0604030504040204" pitchFamily="50" charset="-128"/>
              <a:ea typeface="Meiryo UI" panose="020B0604030504040204" pitchFamily="50" charset="-128"/>
            </a:endParaRPr>
          </a:p>
          <a:p>
            <a:r>
              <a:rPr lang="ja-JP" altLang="en-US" sz="800" dirty="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2017</a:t>
            </a:r>
            <a:r>
              <a:rPr lang="ja-JP" altLang="en-US" sz="800" dirty="0" smtClean="0">
                <a:latin typeface="Meiryo UI" panose="020B0604030504040204" pitchFamily="50" charset="-128"/>
                <a:ea typeface="Meiryo UI" panose="020B0604030504040204" pitchFamily="50" charset="-128"/>
              </a:rPr>
              <a:t>／市長への施策提言</a:t>
            </a:r>
            <a:endParaRPr lang="en-US" altLang="ja-JP" sz="8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2018</a:t>
            </a:r>
            <a:r>
              <a:rPr lang="ja-JP" altLang="en-US" sz="800" dirty="0" smtClean="0">
                <a:latin typeface="Meiryo UI" panose="020B0604030504040204" pitchFamily="50" charset="-128"/>
                <a:ea typeface="Meiryo UI" panose="020B0604030504040204" pitchFamily="50" charset="-128"/>
              </a:rPr>
              <a:t>／男女いきいきプラス事業者認証・表彰</a:t>
            </a:r>
            <a:endParaRPr lang="en-US" altLang="ja-JP" sz="8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2018</a:t>
            </a:r>
            <a:r>
              <a:rPr lang="ja-JP" altLang="en-US" sz="800" dirty="0" smtClean="0">
                <a:latin typeface="Meiryo UI" panose="020B0604030504040204" pitchFamily="50" charset="-128"/>
                <a:ea typeface="Meiryo UI" panose="020B0604030504040204" pitchFamily="50" charset="-128"/>
              </a:rPr>
              <a:t>／市長と企業トップによる宣言リレー等の実施</a:t>
            </a:r>
            <a:endParaRPr lang="en-US" altLang="ja-JP" sz="800" dirty="0" smtClean="0">
              <a:latin typeface="Meiryo UI" panose="020B0604030504040204" pitchFamily="50" charset="-128"/>
              <a:ea typeface="Meiryo UI" panose="020B0604030504040204" pitchFamily="50" charset="-128"/>
            </a:endParaRPr>
          </a:p>
        </p:txBody>
      </p:sp>
      <p:sp>
        <p:nvSpPr>
          <p:cNvPr id="40" name="テキスト ボックス 39"/>
          <p:cNvSpPr txBox="1"/>
          <p:nvPr/>
        </p:nvSpPr>
        <p:spPr>
          <a:xfrm>
            <a:off x="862307" y="4478760"/>
            <a:ext cx="1281049" cy="246221"/>
          </a:xfrm>
          <a:prstGeom prst="rect">
            <a:avLst/>
          </a:prstGeom>
          <a:noFill/>
        </p:spPr>
        <p:txBody>
          <a:bodyPr wrap="square" rtlCol="0">
            <a:spAutoFit/>
          </a:bodyPr>
          <a:lstStyle/>
          <a:p>
            <a:pPr lvl="0">
              <a:defRPr/>
            </a:pPr>
            <a:r>
              <a:rPr lang="ja-JP" altLang="en-US" sz="1000" dirty="0">
                <a:latin typeface="Meiryo UI" panose="020B0604030504040204" pitchFamily="50" charset="-128"/>
                <a:ea typeface="Meiryo UI" panose="020B0604030504040204" pitchFamily="50" charset="-128"/>
              </a:rPr>
              <a:t>⑧</a:t>
            </a:r>
            <a:r>
              <a:rPr lang="ja-JP" altLang="en-US" sz="1000" dirty="0" smtClean="0">
                <a:latin typeface="Meiryo UI" panose="020B0604030504040204" pitchFamily="50" charset="-128"/>
                <a:ea typeface="Meiryo UI" panose="020B0604030504040204" pitchFamily="50" charset="-128"/>
              </a:rPr>
              <a:t>こども</a:t>
            </a:r>
            <a:r>
              <a:rPr lang="ja-JP" altLang="en-US" sz="1000" dirty="0">
                <a:latin typeface="Meiryo UI" panose="020B0604030504040204" pitchFamily="50" charset="-128"/>
                <a:ea typeface="Meiryo UI" panose="020B0604030504040204" pitchFamily="50" charset="-128"/>
              </a:rPr>
              <a:t>医療費</a:t>
            </a:r>
            <a:r>
              <a:rPr lang="ja-JP" altLang="en-US" sz="1000" dirty="0" smtClean="0">
                <a:latin typeface="Meiryo UI" panose="020B0604030504040204" pitchFamily="50" charset="-128"/>
                <a:ea typeface="Meiryo UI" panose="020B0604030504040204" pitchFamily="50" charset="-128"/>
              </a:rPr>
              <a:t>助成</a:t>
            </a:r>
            <a:endParaRPr lang="en-US" altLang="ja-JP" sz="1000" dirty="0" smtClean="0">
              <a:latin typeface="Meiryo UI" panose="020B0604030504040204" pitchFamily="50" charset="-128"/>
              <a:ea typeface="Meiryo UI" panose="020B0604030504040204" pitchFamily="50" charset="-128"/>
            </a:endParaRPr>
          </a:p>
        </p:txBody>
      </p:sp>
      <p:sp>
        <p:nvSpPr>
          <p:cNvPr id="39" name="テキスト ボックス 38"/>
          <p:cNvSpPr txBox="1"/>
          <p:nvPr/>
        </p:nvSpPr>
        <p:spPr>
          <a:xfrm>
            <a:off x="6621401" y="819542"/>
            <a:ext cx="2408032"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5</a:t>
            </a:r>
            <a:r>
              <a:rPr lang="ja-JP" altLang="en-US" sz="900" dirty="0">
                <a:latin typeface="Meiryo UI" panose="020B0604030504040204" pitchFamily="50" charset="-128"/>
                <a:ea typeface="Meiryo UI" panose="020B0604030504040204" pitchFamily="50" charset="-128"/>
              </a:rPr>
              <a:t>歳児の幼児教育無償化を実施</a:t>
            </a: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4</a:t>
            </a:r>
            <a:r>
              <a:rPr lang="ja-JP" altLang="en-US" sz="900" dirty="0" smtClean="0">
                <a:latin typeface="Meiryo UI" panose="020B0604030504040204" pitchFamily="50" charset="-128"/>
                <a:ea typeface="Meiryo UI" panose="020B0604030504040204" pitchFamily="50" charset="-128"/>
              </a:rPr>
              <a:t>歳児の幼児教育無償化まで拡大</a:t>
            </a:r>
            <a:endParaRPr lang="ja-JP" altLang="en-US" sz="900" dirty="0">
              <a:latin typeface="Meiryo UI" panose="020B0604030504040204" pitchFamily="50" charset="-128"/>
              <a:ea typeface="Meiryo UI" panose="020B0604030504040204" pitchFamily="50" charset="-128"/>
            </a:endParaRPr>
          </a:p>
        </p:txBody>
      </p:sp>
      <p:sp>
        <p:nvSpPr>
          <p:cNvPr id="41" name="角丸四角形 40"/>
          <p:cNvSpPr/>
          <p:nvPr/>
        </p:nvSpPr>
        <p:spPr>
          <a:xfrm>
            <a:off x="145768" y="79002"/>
            <a:ext cx="534063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３</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社会政策のイノベーション  </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年表一覧</a:t>
            </a:r>
            <a:r>
              <a:rPr lang="en-US" altLang="ja-JP" b="1" dirty="0" smtClean="0">
                <a:solidFill>
                  <a:schemeClr val="tx1"/>
                </a:solidFill>
                <a:latin typeface="Meiryo UI" panose="020B0604030504040204" pitchFamily="50" charset="-128"/>
                <a:ea typeface="Meiryo UI" panose="020B0604030504040204" pitchFamily="50" charset="-128"/>
              </a:rPr>
              <a:t>]</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01394802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テキスト ボックス 81"/>
          <p:cNvSpPr txBox="1"/>
          <p:nvPr/>
        </p:nvSpPr>
        <p:spPr>
          <a:xfrm>
            <a:off x="7522728" y="4682164"/>
            <a:ext cx="1616377" cy="738664"/>
          </a:xfrm>
          <a:prstGeom prst="rect">
            <a:avLst/>
          </a:prstGeom>
          <a:noFill/>
        </p:spPr>
        <p:txBody>
          <a:bodyPr wrap="square" rtlCol="0">
            <a:spAutoFit/>
          </a:bodyPr>
          <a:lstStyle/>
          <a:p>
            <a:r>
              <a:rPr lang="ja-JP" altLang="en-US" sz="1300" dirty="0" smtClean="0">
                <a:latin typeface="Meiryo UI" panose="020B0604030504040204" pitchFamily="50" charset="-128"/>
                <a:ea typeface="Meiryo UI" panose="020B0604030504040204" pitchFamily="50" charset="-128"/>
              </a:rPr>
              <a:t>⑨上昇傾向</a:t>
            </a:r>
            <a:endParaRPr lang="en-US" altLang="ja-JP" sz="1300" dirty="0" smtClean="0">
              <a:latin typeface="Meiryo UI" panose="020B0604030504040204" pitchFamily="50" charset="-128"/>
              <a:ea typeface="Meiryo UI" panose="020B0604030504040204" pitchFamily="50" charset="-128"/>
            </a:endParaRPr>
          </a:p>
          <a:p>
            <a:endParaRPr lang="en-US" altLang="ja-JP" sz="16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⑩減少傾向</a:t>
            </a:r>
            <a:endParaRPr kumimoji="1" lang="en-US" altLang="ja-JP" sz="1300" dirty="0">
              <a:latin typeface="Meiryo UI" panose="020B0604030504040204" pitchFamily="50" charset="-128"/>
              <a:ea typeface="Meiryo UI" panose="020B0604030504040204" pitchFamily="50" charset="-128"/>
            </a:endParaRPr>
          </a:p>
        </p:txBody>
      </p:sp>
      <p:cxnSp>
        <p:nvCxnSpPr>
          <p:cNvPr id="31" name="直線コネクタ 30"/>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274650" y="737734"/>
            <a:ext cx="7980070"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■大阪では、次世代</a:t>
            </a:r>
            <a:r>
              <a:rPr lang="ja-JP" altLang="en-US" b="1" dirty="0" smtClean="0">
                <a:latin typeface="Meiryo UI" panose="020B0604030504040204" pitchFamily="50" charset="-128"/>
                <a:ea typeface="Meiryo UI" panose="020B0604030504040204" pitchFamily="50" charset="-128"/>
              </a:rPr>
              <a:t>に対する</a:t>
            </a:r>
            <a:r>
              <a:rPr kumimoji="1" lang="ja-JP" altLang="en-US" b="1" dirty="0" smtClean="0">
                <a:latin typeface="Meiryo UI" panose="020B0604030504040204" pitchFamily="50" charset="-128"/>
                <a:ea typeface="Meiryo UI" panose="020B0604030504040204" pitchFamily="50" charset="-128"/>
              </a:rPr>
              <a:t>積極的な投資を</a:t>
            </a:r>
            <a:r>
              <a:rPr lang="ja-JP" altLang="en-US" b="1" dirty="0" smtClean="0">
                <a:latin typeface="Meiryo UI" panose="020B0604030504040204" pitchFamily="50" charset="-128"/>
                <a:ea typeface="Meiryo UI" panose="020B0604030504040204" pitchFamily="50" charset="-128"/>
              </a:rPr>
              <a:t>行い、多くの指標が改善傾向にある。</a:t>
            </a:r>
            <a:endParaRPr kumimoji="1" lang="en-US" altLang="ja-JP" b="1" dirty="0">
              <a:latin typeface="Meiryo UI" panose="020B0604030504040204" pitchFamily="50" charset="-128"/>
              <a:ea typeface="Meiryo UI" panose="020B0604030504040204" pitchFamily="50" charset="-128"/>
            </a:endParaRPr>
          </a:p>
        </p:txBody>
      </p:sp>
      <p:cxnSp>
        <p:nvCxnSpPr>
          <p:cNvPr id="21" name="直線コネクタ 20"/>
          <p:cNvCxnSpPr/>
          <p:nvPr/>
        </p:nvCxnSpPr>
        <p:spPr>
          <a:xfrm>
            <a:off x="280672" y="1146410"/>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スライド番号プレースホルダー 1"/>
          <p:cNvSpPr>
            <a:spLocks noGrp="1"/>
          </p:cNvSpPr>
          <p:nvPr>
            <p:ph type="sldNum" sz="quarter" idx="12"/>
          </p:nvPr>
        </p:nvSpPr>
        <p:spPr>
          <a:xfrm>
            <a:off x="7074908" y="6438475"/>
            <a:ext cx="2057400" cy="365125"/>
          </a:xfrm>
        </p:spPr>
        <p:txBody>
          <a:bodyPr/>
          <a:lstStyle/>
          <a:p>
            <a:fld id="{138CA411-231B-42B9-AF63-97A64194AA60}" type="slidenum">
              <a:rPr kumimoji="1" lang="ja-JP" altLang="en-US" sz="1400" b="1" smtClean="0">
                <a:solidFill>
                  <a:schemeClr val="tx1"/>
                </a:solidFill>
              </a:rPr>
              <a:t>47</a:t>
            </a:fld>
            <a:endParaRPr kumimoji="1" lang="ja-JP" altLang="en-US" sz="1400" b="1">
              <a:solidFill>
                <a:schemeClr val="tx1"/>
              </a:solidFill>
            </a:endParaRPr>
          </a:p>
        </p:txBody>
      </p:sp>
      <p:grpSp>
        <p:nvGrpSpPr>
          <p:cNvPr id="14" name="グループ化 13"/>
          <p:cNvGrpSpPr/>
          <p:nvPr/>
        </p:nvGrpSpPr>
        <p:grpSpPr>
          <a:xfrm>
            <a:off x="67198" y="1393466"/>
            <a:ext cx="1116000" cy="5289211"/>
            <a:chOff x="67198" y="1256986"/>
            <a:chExt cx="1116000" cy="5289211"/>
          </a:xfrm>
        </p:grpSpPr>
        <p:sp>
          <p:nvSpPr>
            <p:cNvPr id="35" name="正方形/長方形 34"/>
            <p:cNvSpPr/>
            <p:nvPr/>
          </p:nvSpPr>
          <p:spPr>
            <a:xfrm>
              <a:off x="67198" y="1256986"/>
              <a:ext cx="1116000" cy="5289211"/>
            </a:xfrm>
            <a:prstGeom prst="rect">
              <a:avLst/>
            </a:prstGeom>
            <a:solidFill>
              <a:schemeClr val="accent2">
                <a:lumMod val="60000"/>
                <a:lumOff val="40000"/>
              </a:schemeClr>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dirty="0">
                <a:latin typeface="Meiryo UI" panose="020B0604030504040204" pitchFamily="50" charset="-128"/>
                <a:ea typeface="Meiryo UI" panose="020B0604030504040204" pitchFamily="50" charset="-128"/>
              </a:endParaRPr>
            </a:p>
          </p:txBody>
        </p:sp>
        <p:sp>
          <p:nvSpPr>
            <p:cNvPr id="18" name="ホームベース 17"/>
            <p:cNvSpPr/>
            <p:nvPr/>
          </p:nvSpPr>
          <p:spPr>
            <a:xfrm rot="5400000">
              <a:off x="111332" y="4557647"/>
              <a:ext cx="1000520" cy="900000"/>
            </a:xfrm>
            <a:prstGeom prst="homePlate">
              <a:avLst>
                <a:gd name="adj" fmla="val 24990"/>
              </a:avLst>
            </a:prstGeom>
            <a:solidFill>
              <a:schemeClr val="accent4">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ホームベース 16"/>
            <p:cNvSpPr/>
            <p:nvPr/>
          </p:nvSpPr>
          <p:spPr>
            <a:xfrm rot="5400000">
              <a:off x="9094" y="3503249"/>
              <a:ext cx="1230088" cy="900000"/>
            </a:xfrm>
            <a:prstGeom prst="homePlate">
              <a:avLst>
                <a:gd name="adj" fmla="val 24990"/>
              </a:avLst>
            </a:prstGeom>
            <a:solidFill>
              <a:schemeClr val="accent4">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ホームベース 15"/>
            <p:cNvSpPr/>
            <p:nvPr/>
          </p:nvSpPr>
          <p:spPr>
            <a:xfrm rot="5400000">
              <a:off x="-10573" y="2325815"/>
              <a:ext cx="1244330" cy="900000"/>
            </a:xfrm>
            <a:prstGeom prst="homePlate">
              <a:avLst>
                <a:gd name="adj" fmla="val 24990"/>
              </a:avLst>
            </a:prstGeom>
            <a:solidFill>
              <a:schemeClr val="accent4">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ホームベース 4"/>
            <p:cNvSpPr/>
            <p:nvPr/>
          </p:nvSpPr>
          <p:spPr>
            <a:xfrm rot="5400000">
              <a:off x="156248" y="1304565"/>
              <a:ext cx="910688" cy="900000"/>
            </a:xfrm>
            <a:prstGeom prst="homePlate">
              <a:avLst>
                <a:gd name="adj" fmla="val 24990"/>
              </a:avLst>
            </a:prstGeom>
            <a:solidFill>
              <a:schemeClr val="accent4">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230719" y="1509377"/>
              <a:ext cx="761747" cy="369332"/>
            </a:xfrm>
            <a:prstGeom prst="rect">
              <a:avLst/>
            </a:prstGeom>
            <a:noFill/>
          </p:spPr>
          <p:txBody>
            <a:bodyPr wrap="none" rtlCol="0">
              <a:spAutoFit/>
            </a:bodyPr>
            <a:lstStyle/>
            <a:p>
              <a:r>
                <a:rPr lang="ja-JP" altLang="en-US" dirty="0" smtClean="0">
                  <a:latin typeface="Meiryo UI" panose="020B0604030504040204" pitchFamily="50" charset="-128"/>
                  <a:ea typeface="Meiryo UI" panose="020B0604030504040204" pitchFamily="50" charset="-128"/>
                </a:rPr>
                <a:t>幼・保</a:t>
              </a:r>
              <a:endParaRPr kumimoji="1" lang="ja-JP" altLang="en-US" dirty="0">
                <a:latin typeface="Meiryo UI" panose="020B0604030504040204" pitchFamily="50" charset="-128"/>
                <a:ea typeface="Meiryo UI" panose="020B0604030504040204" pitchFamily="50" charset="-128"/>
              </a:endParaRPr>
            </a:p>
          </p:txBody>
        </p:sp>
        <p:sp>
          <p:nvSpPr>
            <p:cNvPr id="9" name="テキスト ボックス 8"/>
            <p:cNvSpPr txBox="1"/>
            <p:nvPr/>
          </p:nvSpPr>
          <p:spPr>
            <a:xfrm>
              <a:off x="212543" y="2574704"/>
              <a:ext cx="877163" cy="369332"/>
            </a:xfrm>
            <a:prstGeom prst="rect">
              <a:avLst/>
            </a:prstGeom>
            <a:noFill/>
          </p:spPr>
          <p:txBody>
            <a:bodyPr wrap="none" rtlCol="0">
              <a:spAutoFit/>
            </a:bodyPr>
            <a:lstStyle/>
            <a:p>
              <a:r>
                <a:rPr lang="ja-JP" altLang="en-US" dirty="0">
                  <a:latin typeface="Meiryo UI" panose="020B0604030504040204" pitchFamily="50" charset="-128"/>
                  <a:ea typeface="Meiryo UI" panose="020B0604030504040204" pitchFamily="50" charset="-128"/>
                </a:rPr>
                <a:t>小学生</a:t>
              </a:r>
              <a:endParaRPr kumimoji="1" lang="ja-JP" altLang="en-US" dirty="0">
                <a:latin typeface="Meiryo UI" panose="020B0604030504040204" pitchFamily="50" charset="-128"/>
                <a:ea typeface="Meiryo UI" panose="020B0604030504040204" pitchFamily="50" charset="-128"/>
              </a:endParaRPr>
            </a:p>
          </p:txBody>
        </p:sp>
        <p:sp>
          <p:nvSpPr>
            <p:cNvPr id="10" name="テキスト ボックス 9"/>
            <p:cNvSpPr txBox="1"/>
            <p:nvPr/>
          </p:nvSpPr>
          <p:spPr>
            <a:xfrm>
              <a:off x="185556" y="3759617"/>
              <a:ext cx="877163" cy="369332"/>
            </a:xfrm>
            <a:prstGeom prst="rect">
              <a:avLst/>
            </a:prstGeom>
            <a:noFill/>
          </p:spPr>
          <p:txBody>
            <a:bodyPr wrap="none" rtlCol="0">
              <a:spAutoFit/>
            </a:bodyPr>
            <a:lstStyle/>
            <a:p>
              <a:r>
                <a:rPr lang="ja-JP" altLang="en-US" dirty="0">
                  <a:latin typeface="Meiryo UI" panose="020B0604030504040204" pitchFamily="50" charset="-128"/>
                  <a:ea typeface="Meiryo UI" panose="020B0604030504040204" pitchFamily="50" charset="-128"/>
                </a:rPr>
                <a:t>中学</a:t>
              </a:r>
              <a:r>
                <a:rPr lang="ja-JP" altLang="en-US" dirty="0" smtClean="0">
                  <a:latin typeface="Meiryo UI" panose="020B0604030504040204" pitchFamily="50" charset="-128"/>
                  <a:ea typeface="Meiryo UI" panose="020B0604030504040204" pitchFamily="50" charset="-128"/>
                </a:rPr>
                <a:t>生</a:t>
              </a:r>
              <a:endParaRPr kumimoji="1" lang="ja-JP" altLang="en-US" dirty="0">
                <a:latin typeface="Meiryo UI" panose="020B0604030504040204" pitchFamily="50" charset="-128"/>
                <a:ea typeface="Meiryo UI" panose="020B0604030504040204" pitchFamily="50" charset="-128"/>
              </a:endParaRPr>
            </a:p>
          </p:txBody>
        </p:sp>
        <p:sp>
          <p:nvSpPr>
            <p:cNvPr id="13" name="テキスト ボックス 12"/>
            <p:cNvSpPr txBox="1"/>
            <p:nvPr/>
          </p:nvSpPr>
          <p:spPr>
            <a:xfrm>
              <a:off x="173011" y="4732978"/>
              <a:ext cx="877163" cy="369332"/>
            </a:xfrm>
            <a:prstGeom prst="rect">
              <a:avLst/>
            </a:prstGeom>
            <a:noFill/>
          </p:spPr>
          <p:txBody>
            <a:bodyPr wrap="none" rtlCol="0">
              <a:spAutoFit/>
            </a:bodyPr>
            <a:lstStyle/>
            <a:p>
              <a:r>
                <a:rPr lang="ja-JP" altLang="en-US" dirty="0">
                  <a:latin typeface="Meiryo UI" panose="020B0604030504040204" pitchFamily="50" charset="-128"/>
                  <a:ea typeface="Meiryo UI" panose="020B0604030504040204" pitchFamily="50" charset="-128"/>
                </a:rPr>
                <a:t>高校生</a:t>
              </a:r>
              <a:endParaRPr kumimoji="1" lang="ja-JP" altLang="en-US" dirty="0">
                <a:latin typeface="Meiryo UI" panose="020B0604030504040204" pitchFamily="50" charset="-128"/>
                <a:ea typeface="Meiryo UI" panose="020B0604030504040204" pitchFamily="50" charset="-128"/>
              </a:endParaRPr>
            </a:p>
          </p:txBody>
        </p:sp>
        <p:sp>
          <p:nvSpPr>
            <p:cNvPr id="8" name="テキスト ボックス 7"/>
            <p:cNvSpPr txBox="1"/>
            <p:nvPr/>
          </p:nvSpPr>
          <p:spPr>
            <a:xfrm>
              <a:off x="224029" y="5512197"/>
              <a:ext cx="800219" cy="584775"/>
            </a:xfrm>
            <a:prstGeom prst="rect">
              <a:avLst/>
            </a:prstGeom>
            <a:noFill/>
          </p:spPr>
          <p:txBody>
            <a:bodyPr wrap="none" rtlCol="0">
              <a:spAutoFit/>
            </a:bodyPr>
            <a:lstStyle/>
            <a:p>
              <a:pPr algn="ctr"/>
              <a:r>
                <a:rPr lang="ja-JP" altLang="en-US" sz="1600" dirty="0" smtClean="0">
                  <a:latin typeface="Meiryo UI" panose="020B0604030504040204" pitchFamily="50" charset="-128"/>
                  <a:ea typeface="Meiryo UI" panose="020B0604030504040204" pitchFamily="50" charset="-128"/>
                </a:rPr>
                <a:t>次世代</a:t>
              </a:r>
              <a:endParaRPr lang="en-US" altLang="ja-JP" sz="1600" dirty="0" smtClean="0">
                <a:latin typeface="Meiryo UI" panose="020B0604030504040204" pitchFamily="50" charset="-128"/>
                <a:ea typeface="Meiryo UI" panose="020B0604030504040204" pitchFamily="50" charset="-128"/>
              </a:endParaRPr>
            </a:p>
            <a:p>
              <a:pPr algn="ctr"/>
              <a:r>
                <a:rPr kumimoji="1" lang="ja-JP" altLang="en-US" sz="1600" dirty="0">
                  <a:latin typeface="Meiryo UI" panose="020B0604030504040204" pitchFamily="50" charset="-128"/>
                  <a:ea typeface="Meiryo UI" panose="020B0604030504040204" pitchFamily="50" charset="-128"/>
                </a:rPr>
                <a:t>全体</a:t>
              </a:r>
            </a:p>
          </p:txBody>
        </p:sp>
      </p:grpSp>
      <p:grpSp>
        <p:nvGrpSpPr>
          <p:cNvPr id="44" name="グループ化 43"/>
          <p:cNvGrpSpPr/>
          <p:nvPr/>
        </p:nvGrpSpPr>
        <p:grpSpPr>
          <a:xfrm>
            <a:off x="3671849" y="1435191"/>
            <a:ext cx="5767789" cy="4946559"/>
            <a:chOff x="1284985" y="1595019"/>
            <a:chExt cx="3861902" cy="4946559"/>
          </a:xfrm>
        </p:grpSpPr>
        <p:cxnSp>
          <p:nvCxnSpPr>
            <p:cNvPr id="45" name="直線コネクタ 44"/>
            <p:cNvCxnSpPr/>
            <p:nvPr/>
          </p:nvCxnSpPr>
          <p:spPr>
            <a:xfrm>
              <a:off x="1294083" y="1595019"/>
              <a:ext cx="250684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線コネクタ 45"/>
            <p:cNvCxnSpPr/>
            <p:nvPr/>
          </p:nvCxnSpPr>
          <p:spPr>
            <a:xfrm>
              <a:off x="1294083" y="2465273"/>
              <a:ext cx="2506846"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47" name="直線コネクタ 46"/>
            <p:cNvCxnSpPr/>
            <p:nvPr/>
          </p:nvCxnSpPr>
          <p:spPr>
            <a:xfrm>
              <a:off x="1294083" y="3658306"/>
              <a:ext cx="2506846"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48" name="直線コネクタ 47"/>
            <p:cNvCxnSpPr/>
            <p:nvPr/>
          </p:nvCxnSpPr>
          <p:spPr>
            <a:xfrm>
              <a:off x="1294083" y="4823657"/>
              <a:ext cx="2506846"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9" name="テキスト ボックス 48"/>
            <p:cNvSpPr txBox="1"/>
            <p:nvPr/>
          </p:nvSpPr>
          <p:spPr>
            <a:xfrm>
              <a:off x="1294083" y="1609815"/>
              <a:ext cx="2506846" cy="830997"/>
            </a:xfrm>
            <a:prstGeom prst="rect">
              <a:avLst/>
            </a:prstGeom>
            <a:noFill/>
          </p:spPr>
          <p:txBody>
            <a:bodyPr wrap="square" rtlCol="0">
              <a:spAutoFit/>
            </a:bodyPr>
            <a:lstStyle/>
            <a:p>
              <a:r>
                <a:rPr lang="en-US" altLang="ja-JP" sz="1300" dirty="0" smtClean="0">
                  <a:latin typeface="Meiryo UI" panose="020B0604030504040204" pitchFamily="50" charset="-128"/>
                  <a:ea typeface="Meiryo UI" panose="020B0604030504040204" pitchFamily="50" charset="-128"/>
                </a:rPr>
                <a:t>4,788</a:t>
              </a:r>
              <a:r>
                <a:rPr kumimoji="1" lang="ja-JP" altLang="en-US" sz="1300" dirty="0" smtClean="0">
                  <a:latin typeface="Meiryo UI" panose="020B0604030504040204" pitchFamily="50" charset="-128"/>
                  <a:ea typeface="Meiryo UI" panose="020B0604030504040204" pitchFamily="50" charset="-128"/>
                </a:rPr>
                <a:t>人　　　　　　　　　　　　　　　</a:t>
              </a:r>
              <a:r>
                <a:rPr lang="en-US" altLang="ja-JP" sz="1300" dirty="0" smtClean="0">
                  <a:latin typeface="Meiryo UI" panose="020B0604030504040204" pitchFamily="50" charset="-128"/>
                  <a:ea typeface="Meiryo UI" panose="020B0604030504040204" pitchFamily="50" charset="-128"/>
                </a:rPr>
                <a:t>3,922</a:t>
              </a:r>
              <a:r>
                <a:rPr lang="ja-JP" altLang="en-US" sz="1300" dirty="0">
                  <a:latin typeface="Meiryo UI" panose="020B0604030504040204" pitchFamily="50" charset="-128"/>
                  <a:ea typeface="Meiryo UI" panose="020B0604030504040204" pitchFamily="50" charset="-128"/>
                </a:rPr>
                <a:t>人</a:t>
              </a:r>
              <a:r>
                <a:rPr kumimoji="1" lang="ja-JP" altLang="en-US" sz="1300" dirty="0" smtClean="0">
                  <a:latin typeface="Meiryo UI" panose="020B0604030504040204" pitchFamily="50" charset="-128"/>
                  <a:ea typeface="Meiryo UI" panose="020B0604030504040204" pitchFamily="50" charset="-128"/>
                </a:rPr>
                <a:t>　　</a:t>
              </a:r>
              <a:endParaRPr kumimoji="1" lang="en-US" altLang="ja-JP" sz="1300" dirty="0" smtClean="0">
                <a:latin typeface="Meiryo UI" panose="020B0604030504040204" pitchFamily="50" charset="-128"/>
                <a:ea typeface="Meiryo UI" panose="020B0604030504040204" pitchFamily="50" charset="-128"/>
              </a:endParaRPr>
            </a:p>
            <a:p>
              <a:r>
                <a:rPr kumimoji="1" lang="ja-JP" altLang="en-US" sz="1300" dirty="0" smtClean="0">
                  <a:latin typeface="Meiryo UI" panose="020B0604030504040204" pitchFamily="50" charset="-128"/>
                  <a:ea typeface="Meiryo UI" panose="020B0604030504040204" pitchFamily="50" charset="-128"/>
                </a:rPr>
                <a:t> </a:t>
              </a:r>
              <a:r>
                <a:rPr kumimoji="1" lang="en-US" altLang="ja-JP" sz="1050" dirty="0" smtClean="0">
                  <a:latin typeface="Meiryo UI" panose="020B0604030504040204" pitchFamily="50" charset="-128"/>
                  <a:ea typeface="Meiryo UI" panose="020B0604030504040204" pitchFamily="50" charset="-128"/>
                </a:rPr>
                <a:t>[2010</a:t>
              </a:r>
              <a:r>
                <a:rPr kumimoji="1"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10</a:t>
              </a:r>
              <a:r>
                <a:rPr kumimoji="1" lang="ja-JP" altLang="en-US" sz="1050" dirty="0" smtClean="0">
                  <a:latin typeface="Meiryo UI" panose="020B0604030504040204" pitchFamily="50" charset="-128"/>
                  <a:ea typeface="Meiryo UI" panose="020B0604030504040204" pitchFamily="50" charset="-128"/>
                </a:rPr>
                <a:t>月</a:t>
              </a:r>
              <a:r>
                <a:rPr kumimoji="1" lang="en-US" altLang="ja-JP" sz="1050" dirty="0" smtClean="0">
                  <a:latin typeface="Meiryo UI" panose="020B0604030504040204" pitchFamily="50" charset="-128"/>
                  <a:ea typeface="Meiryo UI" panose="020B0604030504040204" pitchFamily="50" charset="-128"/>
                </a:rPr>
                <a:t>]</a:t>
              </a:r>
              <a:r>
                <a:rPr kumimoji="1" lang="ja-JP" altLang="en-US" sz="1050" dirty="0" smtClean="0">
                  <a:latin typeface="Meiryo UI" panose="020B0604030504040204" pitchFamily="50" charset="-128"/>
                  <a:ea typeface="Meiryo UI" panose="020B0604030504040204" pitchFamily="50" charset="-128"/>
                </a:rPr>
                <a:t>　          </a:t>
              </a:r>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en-US" altLang="ja-JP" sz="1050" dirty="0" smtClean="0">
                  <a:latin typeface="Meiryo UI" panose="020B0604030504040204" pitchFamily="50" charset="-128"/>
                  <a:ea typeface="Meiryo UI" panose="020B0604030504040204" pitchFamily="50" charset="-128"/>
                </a:rPr>
                <a:t>[2017</a:t>
              </a:r>
              <a:r>
                <a:rPr lang="ja-JP" altLang="en-US" sz="1050" dirty="0" smtClean="0">
                  <a:latin typeface="Meiryo UI" panose="020B0604030504040204" pitchFamily="50" charset="-128"/>
                  <a:ea typeface="Meiryo UI" panose="020B0604030504040204" pitchFamily="50" charset="-128"/>
                </a:rPr>
                <a:t>年</a:t>
              </a:r>
              <a:r>
                <a:rPr lang="en-US" altLang="ja-JP" sz="1050" dirty="0">
                  <a:latin typeface="Meiryo UI" panose="020B0604030504040204" pitchFamily="50" charset="-128"/>
                  <a:ea typeface="Meiryo UI" panose="020B0604030504040204" pitchFamily="50" charset="-128"/>
                </a:rPr>
                <a:t>10</a:t>
              </a:r>
              <a:r>
                <a:rPr lang="ja-JP" altLang="en-US" sz="1050" dirty="0" smtClean="0">
                  <a:latin typeface="Meiryo UI" panose="020B0604030504040204" pitchFamily="50" charset="-128"/>
                  <a:ea typeface="Meiryo UI" panose="020B0604030504040204" pitchFamily="50" charset="-128"/>
                </a:rPr>
                <a:t>月</a:t>
              </a:r>
              <a:r>
                <a:rPr lang="en-US" altLang="ja-JP" sz="1050" dirty="0" smtClean="0">
                  <a:latin typeface="Meiryo UI" panose="020B0604030504040204" pitchFamily="50" charset="-128"/>
                  <a:ea typeface="Meiryo UI" panose="020B0604030504040204" pitchFamily="50" charset="-128"/>
                </a:rPr>
                <a:t>]</a:t>
              </a:r>
              <a:endParaRPr lang="en-US" altLang="ja-JP" sz="1050" dirty="0">
                <a:latin typeface="Meiryo UI" panose="020B0604030504040204" pitchFamily="50" charset="-128"/>
                <a:ea typeface="Meiryo UI" panose="020B0604030504040204" pitchFamily="50" charset="-128"/>
              </a:endParaRPr>
            </a:p>
            <a:p>
              <a:endParaRPr lang="en-US" altLang="ja-JP" sz="900" dirty="0">
                <a:latin typeface="Meiryo UI" panose="020B0604030504040204" pitchFamily="50" charset="-128"/>
                <a:ea typeface="Meiryo UI" panose="020B0604030504040204" pitchFamily="50" charset="-128"/>
              </a:endParaRPr>
            </a:p>
            <a:p>
              <a:r>
                <a:rPr lang="en-US" altLang="ja-JP" sz="1300" dirty="0" smtClean="0">
                  <a:latin typeface="Meiryo UI" panose="020B0604030504040204" pitchFamily="50" charset="-128"/>
                  <a:ea typeface="Meiryo UI" panose="020B0604030504040204" pitchFamily="50" charset="-128"/>
                </a:rPr>
                <a:t>696</a:t>
              </a:r>
              <a:r>
                <a:rPr lang="ja-JP" altLang="en-US" sz="1300" dirty="0" smtClean="0">
                  <a:latin typeface="Meiryo UI" panose="020B0604030504040204" pitchFamily="50" charset="-128"/>
                  <a:ea typeface="Meiryo UI" panose="020B0604030504040204" pitchFamily="50" charset="-128"/>
                </a:rPr>
                <a:t>人</a:t>
              </a:r>
              <a:r>
                <a:rPr lang="en-US" altLang="ja-JP" sz="1050" dirty="0" smtClean="0">
                  <a:latin typeface="Meiryo UI" panose="020B0604030504040204" pitchFamily="50" charset="-128"/>
                  <a:ea typeface="Meiryo UI" panose="020B0604030504040204" pitchFamily="50" charset="-128"/>
                </a:rPr>
                <a:t>[2008</a:t>
              </a:r>
              <a:r>
                <a:rPr lang="ja-JP" altLang="en-US" sz="1050" dirty="0" smtClean="0">
                  <a:latin typeface="Meiryo UI" panose="020B0604030504040204" pitchFamily="50" charset="-128"/>
                  <a:ea typeface="Meiryo UI" panose="020B0604030504040204" pitchFamily="50" charset="-128"/>
                </a:rPr>
                <a:t>年</a:t>
              </a:r>
              <a:r>
                <a:rPr lang="en-US" altLang="ja-JP" sz="1050" dirty="0">
                  <a:latin typeface="Meiryo UI" panose="020B0604030504040204" pitchFamily="50" charset="-128"/>
                  <a:ea typeface="Meiryo UI" panose="020B0604030504040204" pitchFamily="50" charset="-128"/>
                </a:rPr>
                <a:t>4</a:t>
              </a:r>
              <a:r>
                <a:rPr lang="ja-JP" altLang="en-US" sz="1050" dirty="0" smtClean="0">
                  <a:latin typeface="Meiryo UI" panose="020B0604030504040204" pitchFamily="50" charset="-128"/>
                  <a:ea typeface="Meiryo UI" panose="020B0604030504040204" pitchFamily="50" charset="-128"/>
                </a:rPr>
                <a:t>月</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65</a:t>
              </a:r>
              <a:r>
                <a:rPr lang="ja-JP" altLang="en-US" sz="1300" dirty="0" smtClean="0">
                  <a:latin typeface="Meiryo UI" panose="020B0604030504040204" pitchFamily="50" charset="-128"/>
                  <a:ea typeface="Meiryo UI" panose="020B0604030504040204" pitchFamily="50" charset="-128"/>
                </a:rPr>
                <a:t>人</a:t>
              </a:r>
              <a:r>
                <a:rPr lang="en-US" altLang="ja-JP" sz="1050" dirty="0" smtClean="0">
                  <a:latin typeface="Meiryo UI" panose="020B0604030504040204" pitchFamily="50" charset="-128"/>
                  <a:ea typeface="Meiryo UI" panose="020B0604030504040204" pitchFamily="50" charset="-128"/>
                </a:rPr>
                <a:t>[2018</a:t>
              </a:r>
              <a:r>
                <a:rPr lang="ja-JP" altLang="en-US" sz="1050" dirty="0" smtClean="0">
                  <a:latin typeface="Meiryo UI" panose="020B0604030504040204" pitchFamily="50" charset="-128"/>
                  <a:ea typeface="Meiryo UI" panose="020B0604030504040204" pitchFamily="50" charset="-128"/>
                </a:rPr>
                <a:t>年</a:t>
              </a:r>
              <a:r>
                <a:rPr lang="en-US" altLang="ja-JP" sz="1050" dirty="0">
                  <a:latin typeface="Meiryo UI" panose="020B0604030504040204" pitchFamily="50" charset="-128"/>
                  <a:ea typeface="Meiryo UI" panose="020B0604030504040204" pitchFamily="50" charset="-128"/>
                </a:rPr>
                <a:t>4</a:t>
              </a:r>
              <a:r>
                <a:rPr lang="ja-JP" altLang="en-US" sz="1050" dirty="0" smtClean="0">
                  <a:latin typeface="Meiryo UI" panose="020B0604030504040204" pitchFamily="50" charset="-128"/>
                  <a:ea typeface="Meiryo UI" panose="020B0604030504040204" pitchFamily="50" charset="-128"/>
                </a:rPr>
                <a:t>月</a:t>
              </a:r>
              <a:r>
                <a:rPr lang="en-US" altLang="ja-JP" sz="1050" dirty="0" smtClean="0">
                  <a:latin typeface="Meiryo UI" panose="020B0604030504040204" pitchFamily="50" charset="-128"/>
                  <a:ea typeface="Meiryo UI" panose="020B0604030504040204" pitchFamily="50" charset="-128"/>
                </a:rPr>
                <a:t>]</a:t>
              </a:r>
              <a:endParaRPr lang="en-US" altLang="ja-JP" sz="1050" dirty="0">
                <a:latin typeface="Meiryo UI" panose="020B0604030504040204" pitchFamily="50" charset="-128"/>
                <a:ea typeface="Meiryo UI" panose="020B0604030504040204" pitchFamily="50" charset="-128"/>
              </a:endParaRPr>
            </a:p>
          </p:txBody>
        </p:sp>
        <p:sp>
          <p:nvSpPr>
            <p:cNvPr id="50" name="テキスト ボックス 49"/>
            <p:cNvSpPr txBox="1"/>
            <p:nvPr/>
          </p:nvSpPr>
          <p:spPr>
            <a:xfrm>
              <a:off x="1294083" y="2464765"/>
              <a:ext cx="3161401" cy="1077218"/>
            </a:xfrm>
            <a:prstGeom prst="rect">
              <a:avLst/>
            </a:prstGeom>
            <a:noFill/>
          </p:spPr>
          <p:txBody>
            <a:bodyPr wrap="square" rtlCol="0">
              <a:spAutoFit/>
            </a:bodyPr>
            <a:lstStyle/>
            <a:p>
              <a:r>
                <a:rPr kumimoji="1" lang="en-US" altLang="ja-JP" sz="1300" dirty="0" smtClean="0">
                  <a:latin typeface="Meiryo UI" panose="020B0604030504040204" pitchFamily="50" charset="-128"/>
                  <a:ea typeface="Meiryo UI" panose="020B0604030504040204" pitchFamily="50" charset="-128"/>
                </a:rPr>
                <a:t>95.9</a:t>
              </a:r>
              <a:r>
                <a:rPr kumimoji="1" lang="ja-JP" altLang="en-US" sz="1300" dirty="0" smtClean="0">
                  <a:latin typeface="Meiryo UI" panose="020B0604030504040204" pitchFamily="50" charset="-128"/>
                  <a:ea typeface="Meiryo UI" panose="020B0604030504040204" pitchFamily="50" charset="-128"/>
                </a:rPr>
                <a:t>％</a:t>
              </a:r>
              <a:r>
                <a:rPr lang="en-US" altLang="ja-JP" sz="1050" dirty="0">
                  <a:latin typeface="Meiryo UI" panose="020B0604030504040204" pitchFamily="50" charset="-128"/>
                  <a:ea typeface="Meiryo UI" panose="020B0604030504040204" pitchFamily="50" charset="-128"/>
                </a:rPr>
                <a:t> [</a:t>
              </a:r>
              <a:r>
                <a:rPr lang="en-US" altLang="ja-JP" sz="1050" dirty="0" smtClean="0">
                  <a:latin typeface="Meiryo UI" panose="020B0604030504040204" pitchFamily="50" charset="-128"/>
                  <a:ea typeface="Meiryo UI" panose="020B0604030504040204" pitchFamily="50" charset="-128"/>
                </a:rPr>
                <a:t>2008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a:t>
              </a:r>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96.3%</a:t>
              </a:r>
              <a:r>
                <a:rPr lang="en-US" altLang="ja-JP" sz="800" dirty="0" smtClean="0">
                  <a:latin typeface="Meiryo UI" panose="020B0604030504040204" pitchFamily="50" charset="-128"/>
                  <a:ea typeface="Meiryo UI" panose="020B0604030504040204" pitchFamily="50" charset="-128"/>
                </a:rPr>
                <a:t> </a:t>
              </a:r>
              <a:r>
                <a:rPr lang="en-US" altLang="ja-JP" sz="1050" dirty="0">
                  <a:latin typeface="Meiryo UI" panose="020B0604030504040204" pitchFamily="50" charset="-128"/>
                  <a:ea typeface="Meiryo UI" panose="020B0604030504040204" pitchFamily="50" charset="-128"/>
                </a:rPr>
                <a:t>[2018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endParaRPr kumimoji="1" lang="en-US" altLang="ja-JP" sz="105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a:t>
              </a:r>
              <a:endParaRPr lang="en-US" altLang="ja-JP" sz="1100" dirty="0">
                <a:latin typeface="Meiryo UI" panose="020B0604030504040204" pitchFamily="50" charset="-128"/>
                <a:ea typeface="Meiryo UI" panose="020B0604030504040204" pitchFamily="50" charset="-128"/>
              </a:endParaRPr>
            </a:p>
            <a:p>
              <a:r>
                <a:rPr lang="en-US" altLang="ja-JP" sz="1300" dirty="0" smtClean="0">
                  <a:latin typeface="Meiryo UI" panose="020B0604030504040204" pitchFamily="50" charset="-128"/>
                  <a:ea typeface="Meiryo UI" panose="020B0604030504040204" pitchFamily="50" charset="-128"/>
                </a:rPr>
                <a:t>98.6%</a:t>
              </a:r>
              <a:r>
                <a:rPr lang="en-US" altLang="ja-JP" sz="1050" dirty="0" smtClean="0">
                  <a:latin typeface="Meiryo UI" panose="020B0604030504040204" pitchFamily="50" charset="-128"/>
                  <a:ea typeface="Meiryo UI" panose="020B0604030504040204" pitchFamily="50" charset="-128"/>
                </a:rPr>
                <a:t> </a:t>
              </a:r>
              <a:r>
                <a:rPr lang="en-US" altLang="ja-JP" sz="1050" dirty="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2008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ja-JP" altLang="en-US" sz="1300" dirty="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99.8%</a:t>
              </a:r>
              <a:r>
                <a:rPr lang="en-US" altLang="ja-JP" sz="1050" dirty="0" smtClean="0">
                  <a:latin typeface="Meiryo UI" panose="020B0604030504040204" pitchFamily="50" charset="-128"/>
                  <a:ea typeface="Meiryo UI" panose="020B0604030504040204" pitchFamily="50" charset="-128"/>
                </a:rPr>
                <a:t>[2018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endParaRPr lang="en-US" altLang="ja-JP" sz="105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kumimoji="1" lang="en-US" altLang="ja-JP" sz="600" dirty="0" smtClean="0">
                <a:latin typeface="Meiryo UI" panose="020B0604030504040204" pitchFamily="50" charset="-128"/>
                <a:ea typeface="Meiryo UI" panose="020B0604030504040204" pitchFamily="50" charset="-128"/>
              </a:endParaRPr>
            </a:p>
            <a:p>
              <a:endParaRPr kumimoji="1" lang="en-US" altLang="ja-JP" sz="800" dirty="0" smtClean="0">
                <a:latin typeface="Meiryo UI" panose="020B0604030504040204" pitchFamily="50" charset="-128"/>
                <a:ea typeface="Meiryo UI" panose="020B0604030504040204" pitchFamily="50" charset="-128"/>
              </a:endParaRPr>
            </a:p>
            <a:p>
              <a:r>
                <a:rPr lang="en-US" altLang="ja-JP" sz="1300" dirty="0" smtClean="0">
                  <a:latin typeface="Meiryo UI" panose="020B0604030504040204" pitchFamily="50" charset="-128"/>
                  <a:ea typeface="Meiryo UI" panose="020B0604030504040204" pitchFamily="50" charset="-128"/>
                </a:rPr>
                <a:t>1.0</a:t>
              </a:r>
              <a:r>
                <a:rPr lang="ja-JP" altLang="en-US" sz="1300" dirty="0" smtClean="0">
                  <a:latin typeface="Meiryo UI" panose="020B0604030504040204" pitchFamily="50" charset="-128"/>
                  <a:ea typeface="Meiryo UI" panose="020B0604030504040204" pitchFamily="50" charset="-128"/>
                </a:rPr>
                <a:t>件</a:t>
              </a:r>
              <a:r>
                <a:rPr lang="en-US" altLang="ja-JP" sz="1050" dirty="0" smtClean="0">
                  <a:latin typeface="Meiryo UI" panose="020B0604030504040204" pitchFamily="50" charset="-128"/>
                  <a:ea typeface="Meiryo UI" panose="020B0604030504040204" pitchFamily="50" charset="-128"/>
                </a:rPr>
                <a:t>[2008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5.1</a:t>
              </a:r>
              <a:r>
                <a:rPr lang="ja-JP" altLang="en-US" sz="1300" dirty="0" smtClean="0">
                  <a:latin typeface="Meiryo UI" panose="020B0604030504040204" pitchFamily="50" charset="-128"/>
                  <a:ea typeface="Meiryo UI" panose="020B0604030504040204" pitchFamily="50" charset="-128"/>
                </a:rPr>
                <a:t>件</a:t>
              </a:r>
              <a:r>
                <a:rPr lang="en-US" altLang="ja-JP" sz="1050" dirty="0" smtClean="0">
                  <a:latin typeface="Meiryo UI" panose="020B0604030504040204" pitchFamily="50" charset="-128"/>
                  <a:ea typeface="Meiryo UI" panose="020B0604030504040204" pitchFamily="50" charset="-128"/>
                </a:rPr>
                <a:t>[2017</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endParaRPr lang="ja-JP" altLang="en-US" sz="1050" dirty="0">
                <a:latin typeface="Meiryo UI" panose="020B0604030504040204" pitchFamily="50" charset="-128"/>
                <a:ea typeface="Meiryo UI" panose="020B0604030504040204" pitchFamily="50" charset="-128"/>
              </a:endParaRPr>
            </a:p>
          </p:txBody>
        </p:sp>
        <p:sp>
          <p:nvSpPr>
            <p:cNvPr id="52" name="テキスト ボックス 51"/>
            <p:cNvSpPr txBox="1"/>
            <p:nvPr/>
          </p:nvSpPr>
          <p:spPr>
            <a:xfrm>
              <a:off x="1294083" y="4832121"/>
              <a:ext cx="3852804" cy="784830"/>
            </a:xfrm>
            <a:prstGeom prst="rect">
              <a:avLst/>
            </a:prstGeom>
            <a:noFill/>
          </p:spPr>
          <p:txBody>
            <a:bodyPr wrap="square" rtlCol="0">
              <a:spAutoFit/>
            </a:bodyPr>
            <a:lstStyle/>
            <a:p>
              <a:r>
                <a:rPr lang="en-US" altLang="ja-JP" sz="1300" dirty="0" smtClean="0">
                  <a:latin typeface="Meiryo UI" panose="020B0604030504040204" pitchFamily="50" charset="-128"/>
                  <a:ea typeface="Meiryo UI" panose="020B0604030504040204" pitchFamily="50" charset="-128"/>
                </a:rPr>
                <a:t>23.5</a:t>
              </a:r>
              <a:r>
                <a:rPr lang="ja-JP" altLang="en-US" sz="130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[2011</a:t>
              </a:r>
              <a:r>
                <a:rPr kumimoji="1" lang="ja-JP" altLang="en-US" sz="1050" dirty="0" smtClean="0">
                  <a:latin typeface="Meiryo UI" panose="020B0604030504040204" pitchFamily="50" charset="-128"/>
                  <a:ea typeface="Meiryo UI" panose="020B0604030504040204" pitchFamily="50" charset="-128"/>
                </a:rPr>
                <a:t>年</a:t>
              </a:r>
              <a:r>
                <a:rPr kumimoji="1" lang="en-US" altLang="ja-JP" sz="1050" dirty="0" smtClean="0">
                  <a:latin typeface="Meiryo UI" panose="020B0604030504040204" pitchFamily="50" charset="-128"/>
                  <a:ea typeface="Meiryo UI" panose="020B0604030504040204" pitchFamily="50" charset="-128"/>
                </a:rPr>
                <a:t>]</a:t>
              </a:r>
              <a:r>
                <a:rPr kumimoji="1" lang="ja-JP" altLang="en-US" sz="1050" dirty="0" smtClean="0">
                  <a:latin typeface="Meiryo UI" panose="020B0604030504040204" pitchFamily="50" charset="-128"/>
                  <a:ea typeface="Meiryo UI" panose="020B0604030504040204" pitchFamily="50" charset="-128"/>
                </a:rPr>
                <a:t>　　　　　</a:t>
              </a:r>
              <a:r>
                <a:rPr lang="ja-JP" altLang="en-US" sz="1050" dirty="0">
                  <a:latin typeface="Meiryo UI" panose="020B0604030504040204" pitchFamily="50" charset="-128"/>
                  <a:ea typeface="Meiryo UI" panose="020B0604030504040204" pitchFamily="50" charset="-128"/>
                </a:rPr>
                <a:t> </a:t>
              </a:r>
              <a:r>
                <a:rPr kumimoji="1" lang="ja-JP" altLang="en-US" sz="105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kumimoji="1" lang="ja-JP" altLang="en-US" sz="1300" dirty="0" smtClean="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38.6</a:t>
              </a:r>
              <a:r>
                <a:rPr lang="ja-JP" altLang="en-US" sz="130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[2017</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endParaRPr kumimoji="1" lang="en-US" altLang="ja-JP" sz="105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u"/>
              </a:pPr>
              <a:endParaRPr lang="en-US" altLang="ja-JP" sz="60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u"/>
              </a:pPr>
              <a:endParaRPr lang="en-US" altLang="ja-JP" sz="600"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u"/>
              </a:pPr>
              <a:endParaRPr lang="en-US" altLang="ja-JP" sz="600" dirty="0" smtClean="0">
                <a:latin typeface="Meiryo UI" panose="020B0604030504040204" pitchFamily="50" charset="-128"/>
                <a:ea typeface="Meiryo UI" panose="020B0604030504040204" pitchFamily="50" charset="-128"/>
              </a:endParaRPr>
            </a:p>
            <a:p>
              <a:r>
                <a:rPr lang="en-US" altLang="ja-JP" sz="1300" dirty="0" smtClean="0">
                  <a:latin typeface="Meiryo UI" panose="020B0604030504040204" pitchFamily="50" charset="-128"/>
                  <a:ea typeface="Meiryo UI" panose="020B0604030504040204" pitchFamily="50" charset="-128"/>
                </a:rPr>
                <a:t>2.3</a:t>
              </a:r>
              <a:r>
                <a:rPr lang="ja-JP" altLang="en-US" sz="130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[2008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1.0</a:t>
              </a:r>
              <a:r>
                <a:rPr lang="en-US" altLang="ja-JP" sz="1400" dirty="0" smtClean="0">
                  <a:latin typeface="Meiryo UI" panose="020B0604030504040204" pitchFamily="50" charset="-128"/>
                  <a:ea typeface="Meiryo UI" panose="020B0604030504040204" pitchFamily="50" charset="-128"/>
                </a:rPr>
                <a:t> </a:t>
              </a:r>
              <a:r>
                <a:rPr lang="en-US" altLang="ja-JP" sz="1050" dirty="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2017</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p>
          </p:txBody>
        </p:sp>
        <p:cxnSp>
          <p:nvCxnSpPr>
            <p:cNvPr id="53" name="直線コネクタ 52"/>
            <p:cNvCxnSpPr/>
            <p:nvPr/>
          </p:nvCxnSpPr>
          <p:spPr>
            <a:xfrm>
              <a:off x="1294083" y="5740416"/>
              <a:ext cx="2506846"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4" name="テキスト ボックス 53"/>
            <p:cNvSpPr txBox="1"/>
            <p:nvPr/>
          </p:nvSpPr>
          <p:spPr>
            <a:xfrm>
              <a:off x="1284985" y="6049135"/>
              <a:ext cx="493052" cy="492443"/>
            </a:xfrm>
            <a:prstGeom prst="rect">
              <a:avLst/>
            </a:prstGeom>
            <a:noFill/>
          </p:spPr>
          <p:txBody>
            <a:bodyPr wrap="square" rtlCol="0">
              <a:spAutoFit/>
            </a:bodyPr>
            <a:lstStyle/>
            <a:p>
              <a:r>
                <a:rPr lang="en-US" altLang="ja-JP" sz="1300" dirty="0" smtClean="0">
                  <a:latin typeface="Meiryo UI" panose="020B0604030504040204" pitchFamily="50" charset="-128"/>
                  <a:ea typeface="Meiryo UI" panose="020B0604030504040204" pitchFamily="50" charset="-128"/>
                </a:rPr>
                <a:t>14.9%</a:t>
              </a:r>
              <a:endParaRPr lang="en-US" altLang="ja-JP" sz="600" dirty="0" smtClean="0">
                <a:latin typeface="Meiryo UI" panose="020B0604030504040204" pitchFamily="50" charset="-128"/>
                <a:ea typeface="Meiryo UI" panose="020B0604030504040204" pitchFamily="50" charset="-128"/>
              </a:endParaRPr>
            </a:p>
            <a:p>
              <a:r>
                <a:rPr lang="en-US" altLang="ja-JP" sz="1300" dirty="0" smtClean="0">
                  <a:latin typeface="Meiryo UI" panose="020B0604030504040204" pitchFamily="50" charset="-128"/>
                  <a:ea typeface="Meiryo UI" panose="020B0604030504040204" pitchFamily="50" charset="-128"/>
                </a:rPr>
                <a:t>15.2% </a:t>
              </a:r>
              <a:endParaRPr lang="en-US" altLang="ja-JP" sz="1050" dirty="0">
                <a:latin typeface="Meiryo UI" panose="020B0604030504040204" pitchFamily="50" charset="-128"/>
                <a:ea typeface="Meiryo UI" panose="020B0604030504040204" pitchFamily="50" charset="-128"/>
              </a:endParaRPr>
            </a:p>
          </p:txBody>
        </p:sp>
      </p:grpSp>
      <p:sp>
        <p:nvSpPr>
          <p:cNvPr id="57" name="テキスト ボックス 56"/>
          <p:cNvSpPr txBox="1"/>
          <p:nvPr/>
        </p:nvSpPr>
        <p:spPr>
          <a:xfrm>
            <a:off x="3685437" y="3534459"/>
            <a:ext cx="5680418" cy="1092607"/>
          </a:xfrm>
          <a:prstGeom prst="rect">
            <a:avLst/>
          </a:prstGeom>
          <a:noFill/>
        </p:spPr>
        <p:txBody>
          <a:bodyPr wrap="square" rtlCol="0">
            <a:spAutoFit/>
          </a:bodyPr>
          <a:lstStyle/>
          <a:p>
            <a:r>
              <a:rPr kumimoji="1" lang="en-US" altLang="ja-JP" sz="1300" dirty="0" smtClean="0">
                <a:latin typeface="Meiryo UI" panose="020B0604030504040204" pitchFamily="50" charset="-128"/>
                <a:ea typeface="Meiryo UI" panose="020B0604030504040204" pitchFamily="50" charset="-128"/>
              </a:rPr>
              <a:t>95.8</a:t>
            </a:r>
            <a:r>
              <a:rPr kumimoji="1" lang="ja-JP" altLang="en-US" sz="130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[2008</a:t>
            </a:r>
            <a:r>
              <a:rPr kumimoji="1" lang="ja-JP" altLang="en-US" sz="1050" dirty="0" smtClean="0">
                <a:latin typeface="Meiryo UI" panose="020B0604030504040204" pitchFamily="50" charset="-128"/>
                <a:ea typeface="Meiryo UI" panose="020B0604030504040204" pitchFamily="50" charset="-128"/>
              </a:rPr>
              <a:t>年</a:t>
            </a:r>
            <a:r>
              <a:rPr kumimoji="1"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98.</a:t>
            </a:r>
            <a:r>
              <a:rPr lang="en-US" altLang="ja-JP" sz="1300" dirty="0">
                <a:latin typeface="Meiryo UI" panose="020B0604030504040204" pitchFamily="50" charset="-128"/>
                <a:ea typeface="Meiryo UI" panose="020B0604030504040204" pitchFamily="50" charset="-128"/>
              </a:rPr>
              <a:t>2</a:t>
            </a:r>
            <a:r>
              <a:rPr lang="en-US" altLang="ja-JP" sz="130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[2018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endParaRPr kumimoji="1" lang="en-US" altLang="ja-JP" sz="1300" dirty="0" smtClean="0">
              <a:latin typeface="Meiryo UI" panose="020B0604030504040204" pitchFamily="50" charset="-128"/>
              <a:ea typeface="Meiryo UI" panose="020B0604030504040204" pitchFamily="50" charset="-128"/>
            </a:endParaRPr>
          </a:p>
          <a:p>
            <a:endParaRPr lang="en-US" altLang="ja-JP" sz="600" dirty="0" smtClean="0">
              <a:latin typeface="Meiryo UI" panose="020B0604030504040204" pitchFamily="50" charset="-128"/>
              <a:ea typeface="Meiryo UI" panose="020B0604030504040204" pitchFamily="50" charset="-128"/>
            </a:endParaRPr>
          </a:p>
          <a:p>
            <a:endParaRPr lang="en-US" altLang="ja-JP" sz="600" dirty="0">
              <a:latin typeface="Meiryo UI" panose="020B0604030504040204" pitchFamily="50" charset="-128"/>
              <a:ea typeface="Meiryo UI" panose="020B0604030504040204" pitchFamily="50" charset="-128"/>
            </a:endParaRPr>
          </a:p>
          <a:p>
            <a:r>
              <a:rPr lang="en-US" altLang="ja-JP" sz="1300" dirty="0" smtClean="0">
                <a:latin typeface="Meiryo UI" panose="020B0604030504040204" pitchFamily="50" charset="-128"/>
                <a:ea typeface="Meiryo UI" panose="020B0604030504040204" pitchFamily="50" charset="-128"/>
              </a:rPr>
              <a:t>95.9%</a:t>
            </a:r>
            <a:r>
              <a:rPr lang="en-US" altLang="ja-JP" sz="1050" dirty="0" smtClean="0">
                <a:latin typeface="Meiryo UI" panose="020B0604030504040204" pitchFamily="50" charset="-128"/>
                <a:ea typeface="Meiryo UI" panose="020B0604030504040204" pitchFamily="50" charset="-128"/>
              </a:rPr>
              <a:t>[2008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ja-JP" altLang="en-US" sz="1300" dirty="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98.</a:t>
            </a:r>
            <a:r>
              <a:rPr lang="en-US" altLang="ja-JP" sz="1300" dirty="0">
                <a:latin typeface="Meiryo UI" panose="020B0604030504040204" pitchFamily="50" charset="-128"/>
                <a:ea typeface="Meiryo UI" panose="020B0604030504040204" pitchFamily="50" charset="-128"/>
              </a:rPr>
              <a:t>6</a:t>
            </a:r>
            <a:r>
              <a:rPr lang="en-US" altLang="ja-JP" sz="130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[2018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endParaRPr lang="en-US" altLang="ja-JP" sz="105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kumimoji="1" lang="en-US" altLang="ja-JP" sz="6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kumimoji="1" lang="en-US" altLang="ja-JP" sz="800" dirty="0" smtClean="0">
              <a:latin typeface="Meiryo UI" panose="020B0604030504040204" pitchFamily="50" charset="-128"/>
              <a:ea typeface="Meiryo UI" panose="020B0604030504040204" pitchFamily="50" charset="-128"/>
            </a:endParaRPr>
          </a:p>
          <a:p>
            <a:r>
              <a:rPr lang="en-US" altLang="ja-JP" sz="1300" dirty="0" smtClean="0">
                <a:latin typeface="Meiryo UI" panose="020B0604030504040204" pitchFamily="50" charset="-128"/>
                <a:ea typeface="Meiryo UI" panose="020B0604030504040204" pitchFamily="50" charset="-128"/>
              </a:rPr>
              <a:t>25.7</a:t>
            </a:r>
            <a:r>
              <a:rPr lang="ja-JP" altLang="en-US" sz="1300" dirty="0" smtClean="0">
                <a:latin typeface="Meiryo UI" panose="020B0604030504040204" pitchFamily="50" charset="-128"/>
                <a:ea typeface="Meiryo UI" panose="020B0604030504040204" pitchFamily="50" charset="-128"/>
              </a:rPr>
              <a:t>件</a:t>
            </a:r>
            <a:r>
              <a:rPr lang="en-US" altLang="ja-JP" sz="1050" dirty="0" smtClean="0">
                <a:latin typeface="Meiryo UI" panose="020B0604030504040204" pitchFamily="50" charset="-128"/>
                <a:ea typeface="Meiryo UI" panose="020B0604030504040204" pitchFamily="50" charset="-128"/>
              </a:rPr>
              <a:t>[2008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17.3</a:t>
            </a:r>
            <a:r>
              <a:rPr lang="ja-JP" altLang="en-US" sz="1300" dirty="0" smtClean="0">
                <a:latin typeface="Meiryo UI" panose="020B0604030504040204" pitchFamily="50" charset="-128"/>
                <a:ea typeface="Meiryo UI" panose="020B0604030504040204" pitchFamily="50" charset="-128"/>
              </a:rPr>
              <a:t>件</a:t>
            </a:r>
            <a:r>
              <a:rPr lang="en-US" altLang="ja-JP" sz="1050" dirty="0" smtClean="0">
                <a:latin typeface="Meiryo UI" panose="020B0604030504040204" pitchFamily="50" charset="-128"/>
                <a:ea typeface="Meiryo UI" panose="020B0604030504040204" pitchFamily="50" charset="-128"/>
              </a:rPr>
              <a:t>[2017</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 </a:t>
            </a:r>
            <a:endParaRPr lang="ja-JP" altLang="en-US" sz="1050" dirty="0">
              <a:latin typeface="Meiryo UI" panose="020B0604030504040204" pitchFamily="50" charset="-128"/>
              <a:ea typeface="Meiryo UI" panose="020B0604030504040204" pitchFamily="50" charset="-128"/>
            </a:endParaRPr>
          </a:p>
        </p:txBody>
      </p:sp>
      <p:sp>
        <p:nvSpPr>
          <p:cNvPr id="7" name="テキスト ボックス 6"/>
          <p:cNvSpPr txBox="1"/>
          <p:nvPr/>
        </p:nvSpPr>
        <p:spPr>
          <a:xfrm>
            <a:off x="1202634" y="1394625"/>
            <a:ext cx="384721" cy="925894"/>
          </a:xfrm>
          <a:prstGeom prst="rect">
            <a:avLst/>
          </a:prstGeom>
          <a:noFill/>
          <a:ln>
            <a:noFill/>
          </a:ln>
        </p:spPr>
        <p:style>
          <a:lnRef idx="2">
            <a:schemeClr val="dk1"/>
          </a:lnRef>
          <a:fillRef idx="1">
            <a:schemeClr val="lt1"/>
          </a:fillRef>
          <a:effectRef idx="0">
            <a:schemeClr val="dk1"/>
          </a:effectRef>
          <a:fontRef idx="minor">
            <a:schemeClr val="dk1"/>
          </a:fontRef>
        </p:style>
        <p:txBody>
          <a:bodyPr vert="eaVert" wrap="none" rtlCol="0">
            <a:spAutoFit/>
          </a:bodyPr>
          <a:lstStyle/>
          <a:p>
            <a:r>
              <a:rPr kumimoji="1" lang="ja-JP" altLang="en-US" sz="1300" b="1" dirty="0" smtClean="0">
                <a:latin typeface="Meiryo UI" panose="020B0604030504040204" pitchFamily="50" charset="-128"/>
                <a:ea typeface="Meiryo UI" panose="020B0604030504040204" pitchFamily="50" charset="-128"/>
              </a:rPr>
              <a:t>子育て支援</a:t>
            </a:r>
            <a:endParaRPr kumimoji="1" lang="ja-JP" altLang="en-US" sz="1300" b="1" dirty="0">
              <a:latin typeface="Meiryo UI" panose="020B0604030504040204" pitchFamily="50" charset="-128"/>
              <a:ea typeface="Meiryo UI" panose="020B0604030504040204" pitchFamily="50" charset="-128"/>
            </a:endParaRPr>
          </a:p>
        </p:txBody>
      </p:sp>
      <p:sp>
        <p:nvSpPr>
          <p:cNvPr id="56" name="テキスト ボックス 55"/>
          <p:cNvSpPr txBox="1"/>
          <p:nvPr/>
        </p:nvSpPr>
        <p:spPr>
          <a:xfrm>
            <a:off x="1201257" y="2450078"/>
            <a:ext cx="384721" cy="759182"/>
          </a:xfrm>
          <a:prstGeom prst="rect">
            <a:avLst/>
          </a:prstGeom>
          <a:noFill/>
          <a:ln>
            <a:noFill/>
          </a:ln>
        </p:spPr>
        <p:style>
          <a:lnRef idx="2">
            <a:schemeClr val="dk1"/>
          </a:lnRef>
          <a:fillRef idx="1">
            <a:schemeClr val="lt1"/>
          </a:fillRef>
          <a:effectRef idx="0">
            <a:schemeClr val="dk1"/>
          </a:effectRef>
          <a:fontRef idx="minor">
            <a:schemeClr val="dk1"/>
          </a:fontRef>
        </p:style>
        <p:txBody>
          <a:bodyPr vert="eaVert" wrap="none" rtlCol="0">
            <a:spAutoFit/>
          </a:bodyPr>
          <a:lstStyle/>
          <a:p>
            <a:r>
              <a:rPr lang="ja-JP" altLang="en-US" sz="1300" b="1" dirty="0" smtClean="0">
                <a:solidFill>
                  <a:schemeClr val="tx1"/>
                </a:solidFill>
                <a:latin typeface="Meiryo UI" panose="020B0604030504040204" pitchFamily="50" charset="-128"/>
                <a:ea typeface="Meiryo UI" panose="020B0604030504040204" pitchFamily="50" charset="-128"/>
              </a:rPr>
              <a:t>教育改革</a:t>
            </a:r>
            <a:endParaRPr kumimoji="1" lang="ja-JP" altLang="en-US" sz="1300" b="1" dirty="0">
              <a:solidFill>
                <a:schemeClr val="tx1"/>
              </a:solidFill>
              <a:latin typeface="Meiryo UI" panose="020B0604030504040204" pitchFamily="50" charset="-128"/>
              <a:ea typeface="Meiryo UI" panose="020B0604030504040204" pitchFamily="50" charset="-128"/>
            </a:endParaRPr>
          </a:p>
        </p:txBody>
      </p:sp>
      <p:sp>
        <p:nvSpPr>
          <p:cNvPr id="61" name="テキスト ボックス 60"/>
          <p:cNvSpPr txBox="1"/>
          <p:nvPr/>
        </p:nvSpPr>
        <p:spPr>
          <a:xfrm>
            <a:off x="1327510" y="5553695"/>
            <a:ext cx="400110" cy="1349087"/>
          </a:xfrm>
          <a:prstGeom prst="rect">
            <a:avLst/>
          </a:prstGeom>
          <a:noFill/>
          <a:ln>
            <a:noFill/>
          </a:ln>
        </p:spPr>
        <p:style>
          <a:lnRef idx="2">
            <a:schemeClr val="dk1"/>
          </a:lnRef>
          <a:fillRef idx="1">
            <a:schemeClr val="lt1"/>
          </a:fillRef>
          <a:effectRef idx="0">
            <a:schemeClr val="dk1"/>
          </a:effectRef>
          <a:fontRef idx="minor">
            <a:schemeClr val="dk1"/>
          </a:fontRef>
        </p:style>
        <p:txBody>
          <a:bodyPr vert="eaVert" wrap="none" rtlCol="0">
            <a:spAutoFit/>
          </a:bodyPr>
          <a:lstStyle/>
          <a:p>
            <a:r>
              <a:rPr lang="ja-JP" altLang="en-US" sz="1400" b="1" dirty="0" smtClean="0">
                <a:latin typeface="Meiryo UI" panose="020B0604030504040204" pitchFamily="50" charset="-128"/>
                <a:ea typeface="Meiryo UI" panose="020B0604030504040204" pitchFamily="50" charset="-128"/>
              </a:rPr>
              <a:t>女性の活躍促進</a:t>
            </a:r>
            <a:endParaRPr kumimoji="1" lang="ja-JP" altLang="en-US" sz="1400" b="1" dirty="0">
              <a:latin typeface="Meiryo UI" panose="020B0604030504040204" pitchFamily="50" charset="-128"/>
              <a:ea typeface="Meiryo UI" panose="020B0604030504040204" pitchFamily="50" charset="-128"/>
            </a:endParaRPr>
          </a:p>
        </p:txBody>
      </p:sp>
      <p:sp>
        <p:nvSpPr>
          <p:cNvPr id="62" name="テキスト ボックス 61"/>
          <p:cNvSpPr txBox="1"/>
          <p:nvPr/>
        </p:nvSpPr>
        <p:spPr>
          <a:xfrm>
            <a:off x="1119623" y="5556947"/>
            <a:ext cx="400110" cy="1131079"/>
          </a:xfrm>
          <a:prstGeom prst="rect">
            <a:avLst/>
          </a:prstGeom>
          <a:noFill/>
          <a:ln>
            <a:noFill/>
          </a:ln>
        </p:spPr>
        <p:style>
          <a:lnRef idx="2">
            <a:schemeClr val="dk1"/>
          </a:lnRef>
          <a:fillRef idx="1">
            <a:schemeClr val="lt1"/>
          </a:fillRef>
          <a:effectRef idx="0">
            <a:schemeClr val="dk1"/>
          </a:effectRef>
          <a:fontRef idx="minor">
            <a:schemeClr val="dk1"/>
          </a:fontRef>
        </p:style>
        <p:txBody>
          <a:bodyPr vert="eaVert" wrap="none" rtlCol="0">
            <a:spAutoFit/>
          </a:bodyPr>
          <a:lstStyle/>
          <a:p>
            <a:r>
              <a:rPr lang="ja-JP" altLang="en-US" sz="1300" b="1" dirty="0" smtClean="0">
                <a:latin typeface="Meiryo UI" panose="020B0604030504040204" pitchFamily="50" charset="-128"/>
                <a:ea typeface="Meiryo UI" panose="020B0604030504040204" pitchFamily="50" charset="-128"/>
              </a:rPr>
              <a:t>子ども</a:t>
            </a:r>
            <a:r>
              <a:rPr lang="ja-JP" altLang="en-US" sz="1400" b="1" dirty="0" smtClean="0">
                <a:latin typeface="Meiryo UI" panose="020B0604030504040204" pitchFamily="50" charset="-128"/>
                <a:ea typeface="Meiryo UI" panose="020B0604030504040204" pitchFamily="50" charset="-128"/>
              </a:rPr>
              <a:t>の貧困</a:t>
            </a:r>
            <a:endParaRPr kumimoji="1" lang="ja-JP" altLang="en-US" sz="1400" b="1" dirty="0">
              <a:latin typeface="Meiryo UI" panose="020B0604030504040204" pitchFamily="50" charset="-128"/>
              <a:ea typeface="Meiryo UI" panose="020B0604030504040204" pitchFamily="50" charset="-128"/>
            </a:endParaRPr>
          </a:p>
        </p:txBody>
      </p:sp>
      <p:grpSp>
        <p:nvGrpSpPr>
          <p:cNvPr id="15" name="グループ化 14"/>
          <p:cNvGrpSpPr/>
          <p:nvPr/>
        </p:nvGrpSpPr>
        <p:grpSpPr>
          <a:xfrm>
            <a:off x="1615578" y="1435191"/>
            <a:ext cx="3294279" cy="5083710"/>
            <a:chOff x="1506394" y="1353303"/>
            <a:chExt cx="3294279" cy="5083710"/>
          </a:xfrm>
        </p:grpSpPr>
        <p:grpSp>
          <p:nvGrpSpPr>
            <p:cNvPr id="43" name="グループ化 42"/>
            <p:cNvGrpSpPr/>
            <p:nvPr/>
          </p:nvGrpSpPr>
          <p:grpSpPr>
            <a:xfrm>
              <a:off x="1506394" y="1353303"/>
              <a:ext cx="2427179" cy="4949876"/>
              <a:chOff x="1294081" y="1595019"/>
              <a:chExt cx="4327241" cy="4949876"/>
            </a:xfrm>
          </p:grpSpPr>
          <p:cxnSp>
            <p:nvCxnSpPr>
              <p:cNvPr id="19" name="直線コネクタ 18"/>
              <p:cNvCxnSpPr/>
              <p:nvPr/>
            </p:nvCxnSpPr>
            <p:spPr>
              <a:xfrm>
                <a:off x="1294083" y="1595019"/>
                <a:ext cx="334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線コネクタ 21"/>
              <p:cNvCxnSpPr/>
              <p:nvPr/>
            </p:nvCxnSpPr>
            <p:spPr>
              <a:xfrm>
                <a:off x="1294083" y="2424329"/>
                <a:ext cx="334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4" name="直線コネクタ 23"/>
              <p:cNvCxnSpPr/>
              <p:nvPr/>
            </p:nvCxnSpPr>
            <p:spPr>
              <a:xfrm>
                <a:off x="1294083" y="3644658"/>
                <a:ext cx="334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6" name="直線コネクタ 25"/>
              <p:cNvCxnSpPr/>
              <p:nvPr/>
            </p:nvCxnSpPr>
            <p:spPr>
              <a:xfrm>
                <a:off x="1294083" y="4810009"/>
                <a:ext cx="334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8" name="テキスト ボックス 27"/>
              <p:cNvSpPr txBox="1"/>
              <p:nvPr/>
            </p:nvSpPr>
            <p:spPr>
              <a:xfrm>
                <a:off x="1294083" y="1596167"/>
                <a:ext cx="3656418" cy="861774"/>
              </a:xfrm>
              <a:prstGeom prst="rect">
                <a:avLst/>
              </a:prstGeom>
              <a:noFill/>
            </p:spPr>
            <p:txBody>
              <a:bodyPr wrap="square" rtlCol="0">
                <a:spAutoFit/>
              </a:bodyPr>
              <a:lstStyle/>
              <a:p>
                <a:r>
                  <a:rPr kumimoji="1" lang="ja-JP" altLang="en-US" sz="1300" dirty="0" smtClean="0">
                    <a:latin typeface="Meiryo UI" panose="020B0604030504040204" pitchFamily="50" charset="-128"/>
                    <a:ea typeface="Meiryo UI" panose="020B0604030504040204" pitchFamily="50" charset="-128"/>
                  </a:rPr>
                  <a:t>①待機児童数</a:t>
                </a:r>
                <a:r>
                  <a:rPr kumimoji="1" lang="en-US" altLang="ja-JP" sz="1300" dirty="0" smtClean="0">
                    <a:latin typeface="Meiryo UI" panose="020B0604030504040204" pitchFamily="50" charset="-128"/>
                    <a:ea typeface="Meiryo UI" panose="020B0604030504040204" pitchFamily="50" charset="-128"/>
                  </a:rPr>
                  <a:t>(</a:t>
                </a:r>
                <a:r>
                  <a:rPr kumimoji="1" lang="ja-JP" altLang="en-US" sz="1300" dirty="0" smtClean="0">
                    <a:latin typeface="Meiryo UI" panose="020B0604030504040204" pitchFamily="50" charset="-128"/>
                    <a:ea typeface="Meiryo UI" panose="020B0604030504040204" pitchFamily="50" charset="-128"/>
                  </a:rPr>
                  <a:t>府</a:t>
                </a:r>
                <a:r>
                  <a:rPr lang="en-US" altLang="ja-JP" sz="1300" dirty="0" smtClean="0">
                    <a:latin typeface="Meiryo UI" panose="020B0604030504040204" pitchFamily="50" charset="-128"/>
                    <a:ea typeface="Meiryo UI" panose="020B0604030504040204" pitchFamily="50" charset="-128"/>
                  </a:rPr>
                  <a:t>)</a:t>
                </a:r>
                <a:endParaRPr kumimoji="1" lang="en-US" altLang="ja-JP" sz="13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6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6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6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6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②待機児童数</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市</a:t>
                </a:r>
                <a:r>
                  <a:rPr lang="en-US" altLang="ja-JP" sz="1300" dirty="0" smtClean="0">
                    <a:latin typeface="Meiryo UI" panose="020B0604030504040204" pitchFamily="50" charset="-128"/>
                    <a:ea typeface="Meiryo UI" panose="020B0604030504040204" pitchFamily="50" charset="-128"/>
                  </a:rPr>
                  <a:t>)</a:t>
                </a:r>
              </a:p>
            </p:txBody>
          </p:sp>
          <p:sp>
            <p:nvSpPr>
              <p:cNvPr id="29" name="テキスト ボックス 28"/>
              <p:cNvSpPr txBox="1"/>
              <p:nvPr/>
            </p:nvSpPr>
            <p:spPr>
              <a:xfrm>
                <a:off x="1294083" y="2464764"/>
                <a:ext cx="4053272" cy="1061829"/>
              </a:xfrm>
              <a:prstGeom prst="rect">
                <a:avLst/>
              </a:prstGeom>
              <a:noFill/>
            </p:spPr>
            <p:txBody>
              <a:bodyPr wrap="square" rtlCol="0">
                <a:spAutoFit/>
              </a:bodyPr>
              <a:lstStyle/>
              <a:p>
                <a:r>
                  <a:rPr lang="ja-JP" altLang="en-US" sz="1300" dirty="0">
                    <a:latin typeface="Meiryo UI" panose="020B0604030504040204" pitchFamily="50" charset="-128"/>
                    <a:ea typeface="Meiryo UI" panose="020B0604030504040204" pitchFamily="50" charset="-128"/>
                  </a:rPr>
                  <a:t>③</a:t>
                </a:r>
                <a:r>
                  <a:rPr lang="ja-JP" altLang="en-US" sz="1300" dirty="0" smtClean="0">
                    <a:latin typeface="Meiryo UI" panose="020B0604030504040204" pitchFamily="50" charset="-128"/>
                    <a:ea typeface="Meiryo UI" panose="020B0604030504040204" pitchFamily="50" charset="-128"/>
                  </a:rPr>
                  <a:t>学力テスト</a:t>
                </a:r>
                <a:r>
                  <a:rPr lang="en-US" altLang="ja-JP" sz="1300" dirty="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国語</a:t>
                </a:r>
                <a:r>
                  <a:rPr lang="en-US" altLang="ja-JP" sz="1300" dirty="0" smtClean="0">
                    <a:latin typeface="Meiryo UI" panose="020B0604030504040204" pitchFamily="50" charset="-128"/>
                    <a:ea typeface="Meiryo UI" panose="020B0604030504040204" pitchFamily="50" charset="-128"/>
                  </a:rPr>
                  <a:t>A</a:t>
                </a:r>
                <a:r>
                  <a:rPr lang="ja-JP" altLang="en-US" sz="1300" dirty="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府</a:t>
                </a:r>
                <a:r>
                  <a:rPr lang="en-US" altLang="ja-JP" sz="1300" dirty="0" smtClean="0">
                    <a:latin typeface="Meiryo UI" panose="020B0604030504040204" pitchFamily="50" charset="-128"/>
                    <a:ea typeface="Meiryo UI" panose="020B0604030504040204" pitchFamily="50" charset="-128"/>
                  </a:rPr>
                  <a:t>)</a:t>
                </a:r>
                <a:r>
                  <a:rPr lang="en-US" altLang="ja-JP" sz="1300" baseline="30000" dirty="0" smtClean="0">
                    <a:latin typeface="Meiryo UI" panose="020B0604030504040204" pitchFamily="50" charset="-128"/>
                    <a:ea typeface="Meiryo UI" panose="020B0604030504040204" pitchFamily="50" charset="-128"/>
                  </a:rPr>
                  <a:t>※</a:t>
                </a:r>
              </a:p>
              <a:p>
                <a:endParaRPr lang="en-US" altLang="ja-JP" sz="6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600" dirty="0" smtClean="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④</a:t>
                </a:r>
                <a:r>
                  <a:rPr lang="ja-JP" altLang="en-US" sz="1300" dirty="0" smtClean="0">
                    <a:latin typeface="Meiryo UI" panose="020B0604030504040204" pitchFamily="50" charset="-128"/>
                    <a:ea typeface="Meiryo UI" panose="020B0604030504040204" pitchFamily="50" charset="-128"/>
                  </a:rPr>
                  <a:t>学力テスト</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算数</a:t>
                </a:r>
                <a:r>
                  <a:rPr lang="en-US" altLang="ja-JP" sz="1300" dirty="0" smtClean="0">
                    <a:latin typeface="Meiryo UI" panose="020B0604030504040204" pitchFamily="50" charset="-128"/>
                    <a:ea typeface="Meiryo UI" panose="020B0604030504040204" pitchFamily="50" charset="-128"/>
                  </a:rPr>
                  <a:t>A</a:t>
                </a:r>
                <a:r>
                  <a:rPr lang="ja-JP" altLang="en-US" sz="1300" dirty="0" smtClean="0">
                    <a:latin typeface="Meiryo UI" panose="020B0604030504040204" pitchFamily="50" charset="-128"/>
                    <a:ea typeface="Meiryo UI" panose="020B0604030504040204" pitchFamily="50" charset="-128"/>
                  </a:rPr>
                  <a:t>・府</a:t>
                </a:r>
                <a:r>
                  <a:rPr lang="en-US" altLang="ja-JP" sz="1300" dirty="0" smtClean="0">
                    <a:latin typeface="Meiryo UI" panose="020B0604030504040204" pitchFamily="50" charset="-128"/>
                    <a:ea typeface="Meiryo UI" panose="020B0604030504040204" pitchFamily="50" charset="-128"/>
                  </a:rPr>
                  <a:t>)</a:t>
                </a:r>
                <a:r>
                  <a:rPr lang="en-US" altLang="ja-JP" sz="1300" baseline="300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　</a:t>
                </a:r>
                <a:endParaRPr lang="en-US" altLang="ja-JP" sz="13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kumimoji="1" lang="en-US" altLang="ja-JP" sz="600" dirty="0" smtClean="0">
                  <a:latin typeface="Meiryo UI" panose="020B0604030504040204" pitchFamily="50" charset="-128"/>
                  <a:ea typeface="Meiryo UI" panose="020B0604030504040204" pitchFamily="50" charset="-128"/>
                </a:endParaRPr>
              </a:p>
              <a:p>
                <a:endParaRPr kumimoji="1" lang="en-US" altLang="ja-JP" sz="6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⑤暴力行為発生件数</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府</a:t>
                </a:r>
                <a:r>
                  <a:rPr lang="en-US" altLang="ja-JP" sz="1300" dirty="0">
                    <a:latin typeface="Meiryo UI" panose="020B0604030504040204" pitchFamily="50" charset="-128"/>
                    <a:ea typeface="Meiryo UI" panose="020B0604030504040204" pitchFamily="50" charset="-128"/>
                  </a:rPr>
                  <a:t>)</a:t>
                </a:r>
                <a:r>
                  <a:rPr lang="en-US" altLang="ja-JP" sz="1300" baseline="3000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a:t>
                </a:r>
                <a:endParaRPr kumimoji="1" lang="ja-JP" altLang="en-US" sz="1300" dirty="0">
                  <a:latin typeface="Meiryo UI" panose="020B0604030504040204" pitchFamily="50" charset="-128"/>
                  <a:ea typeface="Meiryo UI" panose="020B0604030504040204" pitchFamily="50" charset="-128"/>
                </a:endParaRPr>
              </a:p>
            </p:txBody>
          </p:sp>
          <p:sp>
            <p:nvSpPr>
              <p:cNvPr id="30" name="テキスト ボックス 29"/>
              <p:cNvSpPr txBox="1"/>
              <p:nvPr/>
            </p:nvSpPr>
            <p:spPr>
              <a:xfrm>
                <a:off x="1294083" y="3666456"/>
                <a:ext cx="4327239" cy="1061829"/>
              </a:xfrm>
              <a:prstGeom prst="rect">
                <a:avLst/>
              </a:prstGeom>
              <a:noFill/>
            </p:spPr>
            <p:txBody>
              <a:bodyPr wrap="square" rtlCol="0">
                <a:spAutoFit/>
              </a:bodyPr>
              <a:lstStyle/>
              <a:p>
                <a:r>
                  <a:rPr lang="ja-JP" altLang="en-US" sz="1300" dirty="0" smtClean="0">
                    <a:latin typeface="Meiryo UI" panose="020B0604030504040204" pitchFamily="50" charset="-128"/>
                    <a:ea typeface="Meiryo UI" panose="020B0604030504040204" pitchFamily="50" charset="-128"/>
                  </a:rPr>
                  <a:t>⑥学力</a:t>
                </a:r>
                <a:r>
                  <a:rPr lang="ja-JP" altLang="en-US" sz="1300" dirty="0">
                    <a:latin typeface="Meiryo UI" panose="020B0604030504040204" pitchFamily="50" charset="-128"/>
                    <a:ea typeface="Meiryo UI" panose="020B0604030504040204" pitchFamily="50" charset="-128"/>
                  </a:rPr>
                  <a:t>テスト</a:t>
                </a:r>
                <a:r>
                  <a:rPr lang="en-US" altLang="ja-JP" sz="1300" dirty="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国語</a:t>
                </a:r>
                <a:r>
                  <a:rPr lang="en-US" altLang="ja-JP" sz="1300" dirty="0">
                    <a:latin typeface="Meiryo UI" panose="020B0604030504040204" pitchFamily="50" charset="-128"/>
                    <a:ea typeface="Meiryo UI" panose="020B0604030504040204" pitchFamily="50" charset="-128"/>
                  </a:rPr>
                  <a:t>A</a:t>
                </a:r>
                <a:r>
                  <a:rPr lang="ja-JP" altLang="en-US" sz="1300" dirty="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府</a:t>
                </a:r>
                <a:r>
                  <a:rPr lang="en-US" altLang="ja-JP" sz="1300" dirty="0" smtClean="0">
                    <a:latin typeface="Meiryo UI" panose="020B0604030504040204" pitchFamily="50" charset="-128"/>
                    <a:ea typeface="Meiryo UI" panose="020B0604030504040204" pitchFamily="50" charset="-128"/>
                  </a:rPr>
                  <a:t>)</a:t>
                </a:r>
                <a:r>
                  <a:rPr lang="en-US" altLang="ja-JP" sz="1300" baseline="30000" dirty="0" smtClean="0">
                    <a:latin typeface="Meiryo UI" panose="020B0604030504040204" pitchFamily="50" charset="-128"/>
                    <a:ea typeface="Meiryo UI" panose="020B0604030504040204" pitchFamily="50" charset="-128"/>
                  </a:rPr>
                  <a:t>※</a:t>
                </a:r>
                <a:endParaRPr lang="en-US" altLang="ja-JP" sz="13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6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6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⑦学力</a:t>
                </a:r>
                <a:r>
                  <a:rPr lang="ja-JP" altLang="en-US" sz="1300" dirty="0">
                    <a:latin typeface="Meiryo UI" panose="020B0604030504040204" pitchFamily="50" charset="-128"/>
                    <a:ea typeface="Meiryo UI" panose="020B0604030504040204" pitchFamily="50" charset="-128"/>
                  </a:rPr>
                  <a:t>テスト</a:t>
                </a:r>
                <a:r>
                  <a:rPr lang="en-US" altLang="ja-JP" sz="1300" dirty="0" smtClean="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数学</a:t>
                </a:r>
                <a:r>
                  <a:rPr lang="en-US" altLang="ja-JP" sz="1300" dirty="0" smtClean="0">
                    <a:latin typeface="Meiryo UI" panose="020B0604030504040204" pitchFamily="50" charset="-128"/>
                    <a:ea typeface="Meiryo UI" panose="020B0604030504040204" pitchFamily="50" charset="-128"/>
                  </a:rPr>
                  <a:t>A</a:t>
                </a:r>
                <a:r>
                  <a:rPr lang="ja-JP" altLang="en-US" sz="1300" dirty="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府</a:t>
                </a:r>
                <a:r>
                  <a:rPr lang="en-US" altLang="ja-JP" sz="1300" dirty="0" smtClean="0">
                    <a:latin typeface="Meiryo UI" panose="020B0604030504040204" pitchFamily="50" charset="-128"/>
                    <a:ea typeface="Meiryo UI" panose="020B0604030504040204" pitchFamily="50" charset="-128"/>
                  </a:rPr>
                  <a:t>)</a:t>
                </a:r>
                <a:r>
                  <a:rPr lang="en-US" altLang="ja-JP" sz="1300" baseline="30000" dirty="0" smtClean="0">
                    <a:latin typeface="Meiryo UI" panose="020B0604030504040204" pitchFamily="50" charset="-128"/>
                    <a:ea typeface="Meiryo UI" panose="020B0604030504040204" pitchFamily="50" charset="-128"/>
                  </a:rPr>
                  <a:t>※</a:t>
                </a:r>
                <a:endParaRPr lang="en-US" altLang="ja-JP" sz="13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6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600" dirty="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⑧暴力行為発生</a:t>
                </a:r>
                <a:r>
                  <a:rPr lang="ja-JP" altLang="en-US" sz="1300" dirty="0">
                    <a:latin typeface="Meiryo UI" panose="020B0604030504040204" pitchFamily="50" charset="-128"/>
                    <a:ea typeface="Meiryo UI" panose="020B0604030504040204" pitchFamily="50" charset="-128"/>
                  </a:rPr>
                  <a:t>件数</a:t>
                </a:r>
                <a:r>
                  <a:rPr lang="en-US" altLang="ja-JP" sz="1300" dirty="0" smtClean="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府</a:t>
                </a:r>
                <a:r>
                  <a:rPr lang="en-US" altLang="ja-JP" sz="1300" dirty="0">
                    <a:latin typeface="Meiryo UI" panose="020B0604030504040204" pitchFamily="50" charset="-128"/>
                    <a:ea typeface="Meiryo UI" panose="020B0604030504040204" pitchFamily="50" charset="-128"/>
                  </a:rPr>
                  <a:t>) </a:t>
                </a:r>
                <a:r>
                  <a:rPr lang="en-US" altLang="ja-JP" sz="1200" baseline="30000" dirty="0">
                    <a:solidFill>
                      <a:srgbClr val="FF0000"/>
                    </a:solidFill>
                    <a:latin typeface="Meiryo UI" panose="020B0604030504040204" pitchFamily="50" charset="-128"/>
                    <a:ea typeface="Meiryo UI" panose="020B0604030504040204" pitchFamily="50" charset="-128"/>
                  </a:rPr>
                  <a:t>※</a:t>
                </a:r>
                <a:endParaRPr lang="en-US" altLang="ja-JP" sz="1200" dirty="0">
                  <a:solidFill>
                    <a:srgbClr val="FF0000"/>
                  </a:solidFill>
                  <a:latin typeface="Meiryo UI" panose="020B0604030504040204" pitchFamily="50" charset="-128"/>
                  <a:ea typeface="Meiryo UI" panose="020B0604030504040204" pitchFamily="50" charset="-128"/>
                </a:endParaRPr>
              </a:p>
            </p:txBody>
          </p:sp>
          <p:sp>
            <p:nvSpPr>
              <p:cNvPr id="32" name="テキスト ボックス 31"/>
              <p:cNvSpPr txBox="1"/>
              <p:nvPr/>
            </p:nvSpPr>
            <p:spPr>
              <a:xfrm>
                <a:off x="1294081" y="4832121"/>
                <a:ext cx="3902502" cy="769441"/>
              </a:xfrm>
              <a:prstGeom prst="rect">
                <a:avLst/>
              </a:prstGeom>
              <a:noFill/>
            </p:spPr>
            <p:txBody>
              <a:bodyPr wrap="square" rtlCol="0">
                <a:spAutoFit/>
              </a:bodyPr>
              <a:lstStyle/>
              <a:p>
                <a:r>
                  <a:rPr lang="ja-JP" altLang="en-US" sz="1300" dirty="0" smtClean="0">
                    <a:latin typeface="Meiryo UI" panose="020B0604030504040204" pitchFamily="50" charset="-128"/>
                    <a:ea typeface="Meiryo UI" panose="020B0604030504040204" pitchFamily="50" charset="-128"/>
                  </a:rPr>
                  <a:t>⑨英検取得率</a:t>
                </a:r>
                <a:r>
                  <a:rPr lang="en-US" altLang="ja-JP" sz="1300" baseline="30000" dirty="0" smtClean="0">
                    <a:latin typeface="Meiryo UI" panose="020B0604030504040204" pitchFamily="50" charset="-128"/>
                    <a:ea typeface="Meiryo UI" panose="020B0604030504040204" pitchFamily="50" charset="-128"/>
                  </a:rPr>
                  <a:t>※</a:t>
                </a:r>
                <a:endParaRPr lang="en-US" altLang="ja-JP" sz="13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9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endParaRPr lang="en-US" altLang="ja-JP" sz="9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⑩高校</a:t>
                </a:r>
                <a:r>
                  <a:rPr lang="en-US" altLang="ja-JP" sz="1300" baseline="30000" dirty="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中退率</a:t>
                </a:r>
                <a:endParaRPr lang="en-US" altLang="ja-JP" sz="1300" dirty="0" smtClean="0">
                  <a:latin typeface="Meiryo UI" panose="020B0604030504040204" pitchFamily="50" charset="-128"/>
                  <a:ea typeface="Meiryo UI" panose="020B0604030504040204" pitchFamily="50" charset="-128"/>
                </a:endParaRPr>
              </a:p>
            </p:txBody>
          </p:sp>
          <p:cxnSp>
            <p:nvCxnSpPr>
              <p:cNvPr id="33" name="直線コネクタ 32"/>
              <p:cNvCxnSpPr/>
              <p:nvPr/>
            </p:nvCxnSpPr>
            <p:spPr>
              <a:xfrm>
                <a:off x="1294083" y="5740416"/>
                <a:ext cx="334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テキスト ボックス 35"/>
              <p:cNvSpPr txBox="1"/>
              <p:nvPr/>
            </p:nvSpPr>
            <p:spPr>
              <a:xfrm>
                <a:off x="1294081" y="5729287"/>
                <a:ext cx="3860632" cy="815608"/>
              </a:xfrm>
              <a:prstGeom prst="rect">
                <a:avLst/>
              </a:prstGeom>
              <a:noFill/>
            </p:spPr>
            <p:txBody>
              <a:bodyPr wrap="square" rtlCol="0">
                <a:spAutoFit/>
              </a:bodyPr>
              <a:lstStyle/>
              <a:p>
                <a:r>
                  <a:rPr lang="ja-JP" altLang="en-US" sz="1300" dirty="0" smtClean="0">
                    <a:latin typeface="Meiryo UI" panose="020B0604030504040204" pitchFamily="50" charset="-128"/>
                    <a:ea typeface="Meiryo UI" panose="020B0604030504040204" pitchFamily="50" charset="-128"/>
                  </a:rPr>
                  <a:t>⑪女性の就業</a:t>
                </a:r>
                <a:r>
                  <a:rPr lang="ja-JP" altLang="en-US" sz="1300" dirty="0">
                    <a:latin typeface="Meiryo UI" panose="020B0604030504040204" pitchFamily="50" charset="-128"/>
                    <a:ea typeface="Meiryo UI" panose="020B0604030504040204" pitchFamily="50" charset="-128"/>
                  </a:rPr>
                  <a:t>率</a:t>
                </a:r>
                <a:endParaRPr lang="en-US" altLang="ja-JP" sz="1300" dirty="0" smtClean="0">
                  <a:latin typeface="Meiryo UI" panose="020B0604030504040204" pitchFamily="50" charset="-128"/>
                  <a:ea typeface="Meiryo UI" panose="020B0604030504040204" pitchFamily="50" charset="-128"/>
                </a:endParaRPr>
              </a:p>
              <a:p>
                <a:endParaRPr lang="en-US" altLang="ja-JP" sz="8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⑫子ども</a:t>
                </a:r>
                <a:r>
                  <a:rPr lang="ja-JP" altLang="en-US" sz="1300" dirty="0">
                    <a:latin typeface="Meiryo UI" panose="020B0604030504040204" pitchFamily="50" charset="-128"/>
                    <a:ea typeface="Meiryo UI" panose="020B0604030504040204" pitchFamily="50" charset="-128"/>
                  </a:rPr>
                  <a:t>の貧困率</a:t>
                </a:r>
                <a:r>
                  <a:rPr lang="en-US" altLang="ja-JP" sz="1300" baseline="30000" dirty="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（府）　</a:t>
                </a:r>
                <a:r>
                  <a:rPr lang="ja-JP" altLang="en-US" sz="1300" dirty="0" smtClean="0">
                    <a:latin typeface="Meiryo UI" panose="020B0604030504040204" pitchFamily="50" charset="-128"/>
                    <a:ea typeface="Meiryo UI" panose="020B0604030504040204" pitchFamily="50" charset="-128"/>
                  </a:rPr>
                  <a:t>　</a:t>
                </a:r>
                <a:endParaRPr lang="en-US" altLang="ja-JP" sz="6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⑬子ども</a:t>
                </a:r>
                <a:r>
                  <a:rPr lang="ja-JP" altLang="en-US" sz="1300" dirty="0">
                    <a:latin typeface="Meiryo UI" panose="020B0604030504040204" pitchFamily="50" charset="-128"/>
                    <a:ea typeface="Meiryo UI" panose="020B0604030504040204" pitchFamily="50" charset="-128"/>
                  </a:rPr>
                  <a:t>の貧困率</a:t>
                </a:r>
                <a:r>
                  <a:rPr lang="en-US" altLang="ja-JP" sz="1300" baseline="30000" dirty="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（市）</a:t>
                </a:r>
                <a:endParaRPr lang="en-US" altLang="ja-JP" sz="1300" dirty="0" smtClean="0">
                  <a:latin typeface="Meiryo UI" panose="020B0604030504040204" pitchFamily="50" charset="-128"/>
                  <a:ea typeface="Meiryo UI" panose="020B0604030504040204" pitchFamily="50" charset="-128"/>
                </a:endParaRPr>
              </a:p>
            </p:txBody>
          </p:sp>
        </p:grpSp>
        <p:sp>
          <p:nvSpPr>
            <p:cNvPr id="55" name="正方形/長方形 54"/>
            <p:cNvSpPr/>
            <p:nvPr/>
          </p:nvSpPr>
          <p:spPr>
            <a:xfrm>
              <a:off x="1856671" y="5672401"/>
              <a:ext cx="1205953" cy="21544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女性</a:t>
              </a:r>
              <a:r>
                <a:rPr lang="en-US" altLang="ja-JP" sz="800" dirty="0" smtClean="0">
                  <a:latin typeface="Meiryo UI" panose="020B0604030504040204" pitchFamily="50" charset="-128"/>
                  <a:ea typeface="Meiryo UI" panose="020B0604030504040204" pitchFamily="50" charset="-128"/>
                </a:rPr>
                <a:t>(25</a:t>
              </a:r>
              <a:r>
                <a:rPr lang="ja-JP" altLang="en-US" sz="800" dirty="0" smtClean="0">
                  <a:latin typeface="Meiryo UI" panose="020B0604030504040204" pitchFamily="50" charset="-128"/>
                  <a:ea typeface="Meiryo UI" panose="020B0604030504040204" pitchFamily="50" charset="-128"/>
                </a:rPr>
                <a:t>～</a:t>
              </a:r>
              <a:r>
                <a:rPr lang="en-US" altLang="ja-JP" sz="800" dirty="0" smtClean="0">
                  <a:latin typeface="Meiryo UI" panose="020B0604030504040204" pitchFamily="50" charset="-128"/>
                  <a:ea typeface="Meiryo UI" panose="020B0604030504040204" pitchFamily="50" charset="-128"/>
                </a:rPr>
                <a:t>44</a:t>
              </a:r>
              <a:r>
                <a:rPr lang="ja-JP" altLang="en-US" sz="800" dirty="0" smtClean="0">
                  <a:latin typeface="Meiryo UI" panose="020B0604030504040204" pitchFamily="50" charset="-128"/>
                  <a:ea typeface="Meiryo UI" panose="020B0604030504040204" pitchFamily="50" charset="-128"/>
                </a:rPr>
                <a:t>歳</a:t>
              </a:r>
              <a:r>
                <a:rPr lang="en-US" altLang="ja-JP" sz="800" dirty="0" smtClean="0">
                  <a:latin typeface="Meiryo UI" panose="020B0604030504040204" pitchFamily="50" charset="-128"/>
                  <a:ea typeface="Meiryo UI" panose="020B0604030504040204" pitchFamily="50" charset="-128"/>
                </a:rPr>
                <a:t>)</a:t>
              </a:r>
              <a:endParaRPr lang="ja-JP" altLang="en-US" sz="800" dirty="0">
                <a:latin typeface="Meiryo UI" panose="020B0604030504040204" pitchFamily="50" charset="-128"/>
                <a:ea typeface="Meiryo UI" panose="020B0604030504040204" pitchFamily="50" charset="-128"/>
              </a:endParaRPr>
            </a:p>
          </p:txBody>
        </p:sp>
        <p:sp>
          <p:nvSpPr>
            <p:cNvPr id="58" name="正方形/長方形 57"/>
            <p:cNvSpPr/>
            <p:nvPr/>
          </p:nvSpPr>
          <p:spPr>
            <a:xfrm>
              <a:off x="1907159" y="5292461"/>
              <a:ext cx="1471979" cy="21544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私立高校・昼間</a:t>
              </a:r>
              <a:endParaRPr lang="ja-JP" altLang="en-US" sz="800" dirty="0">
                <a:latin typeface="Meiryo UI" panose="020B0604030504040204" pitchFamily="50" charset="-128"/>
                <a:ea typeface="Meiryo UI" panose="020B0604030504040204" pitchFamily="50" charset="-128"/>
              </a:endParaRPr>
            </a:p>
          </p:txBody>
        </p:sp>
        <p:sp>
          <p:nvSpPr>
            <p:cNvPr id="59" name="正方形/長方形 58"/>
            <p:cNvSpPr/>
            <p:nvPr/>
          </p:nvSpPr>
          <p:spPr>
            <a:xfrm>
              <a:off x="1891743" y="4808026"/>
              <a:ext cx="1471979" cy="33855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府立高校</a:t>
              </a:r>
              <a:r>
                <a:rPr lang="en-US" altLang="ja-JP" sz="800" dirty="0" smtClean="0">
                  <a:latin typeface="Meiryo UI" panose="020B0604030504040204" pitchFamily="50" charset="-128"/>
                  <a:ea typeface="Meiryo UI" panose="020B0604030504040204" pitchFamily="50" charset="-128"/>
                </a:rPr>
                <a:t>3</a:t>
              </a:r>
              <a:r>
                <a:rPr lang="ja-JP" altLang="en-US" sz="800" dirty="0" smtClean="0">
                  <a:latin typeface="Meiryo UI" panose="020B0604030504040204" pitchFamily="50" charset="-128"/>
                  <a:ea typeface="Meiryo UI" panose="020B0604030504040204" pitchFamily="50" charset="-128"/>
                </a:rPr>
                <a:t>年生</a:t>
              </a:r>
              <a:endParaRPr lang="en-US" altLang="ja-JP" sz="800" dirty="0" smtClean="0">
                <a:latin typeface="Meiryo UI" panose="020B0604030504040204" pitchFamily="50" charset="-128"/>
                <a:ea typeface="Meiryo UI" panose="020B0604030504040204" pitchFamily="50" charset="-128"/>
              </a:endParaRPr>
            </a:p>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準</a:t>
              </a:r>
              <a:r>
                <a:rPr lang="en-US" altLang="ja-JP" sz="800" dirty="0" smtClean="0">
                  <a:latin typeface="Meiryo UI" panose="020B0604030504040204" pitchFamily="50" charset="-128"/>
                  <a:ea typeface="Meiryo UI" panose="020B0604030504040204" pitchFamily="50" charset="-128"/>
                </a:rPr>
                <a:t>2</a:t>
              </a:r>
              <a:r>
                <a:rPr lang="ja-JP" altLang="en-US" sz="800" dirty="0" smtClean="0">
                  <a:latin typeface="Meiryo UI" panose="020B0604030504040204" pitchFamily="50" charset="-128"/>
                  <a:ea typeface="Meiryo UI" panose="020B0604030504040204" pitchFamily="50" charset="-128"/>
                </a:rPr>
                <a:t>級相当以上割合</a:t>
              </a:r>
              <a:endParaRPr lang="en-US" altLang="ja-JP" sz="800" dirty="0" smtClean="0">
                <a:latin typeface="Meiryo UI" panose="020B0604030504040204" pitchFamily="50" charset="-128"/>
                <a:ea typeface="Meiryo UI" panose="020B0604030504040204" pitchFamily="50" charset="-128"/>
              </a:endParaRPr>
            </a:p>
          </p:txBody>
        </p:sp>
        <p:sp>
          <p:nvSpPr>
            <p:cNvPr id="60" name="テキスト ボックス 59"/>
            <p:cNvSpPr txBox="1"/>
            <p:nvPr/>
          </p:nvSpPr>
          <p:spPr>
            <a:xfrm>
              <a:off x="1795860" y="6221569"/>
              <a:ext cx="3004813" cy="215444"/>
            </a:xfrm>
            <a:prstGeom prst="rect">
              <a:avLst/>
            </a:prstGeom>
            <a:noFill/>
          </p:spPr>
          <p:txBody>
            <a:bodyPr wrap="square" rtlCol="0">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a:latin typeface="Meiryo UI" panose="020B0604030504040204" pitchFamily="50" charset="-128"/>
                  <a:ea typeface="Meiryo UI" panose="020B0604030504040204" pitchFamily="50" charset="-128"/>
                </a:rPr>
                <a:t>　府市共同実施</a:t>
              </a:r>
              <a:r>
                <a:rPr lang="ja-JP" altLang="en-US" sz="800" dirty="0" smtClean="0">
                  <a:latin typeface="Meiryo UI" panose="020B0604030504040204" pitchFamily="50" charset="-128"/>
                  <a:ea typeface="Meiryo UI" panose="020B0604030504040204" pitchFamily="50" charset="-128"/>
                </a:rPr>
                <a:t>の「</a:t>
              </a:r>
              <a:r>
                <a:rPr lang="ja-JP" altLang="en-US" sz="800" dirty="0">
                  <a:latin typeface="Meiryo UI" panose="020B0604030504040204" pitchFamily="50" charset="-128"/>
                  <a:ea typeface="Meiryo UI" panose="020B0604030504040204" pitchFamily="50" charset="-128"/>
                </a:rPr>
                <a:t>子どもの</a:t>
              </a:r>
              <a:r>
                <a:rPr lang="ja-JP" altLang="en-US" sz="800" dirty="0" smtClean="0">
                  <a:latin typeface="Meiryo UI" panose="020B0604030504040204" pitchFamily="50" charset="-128"/>
                  <a:ea typeface="Meiryo UI" panose="020B0604030504040204" pitchFamily="50" charset="-128"/>
                </a:rPr>
                <a:t>生活に</a:t>
              </a:r>
              <a:r>
                <a:rPr lang="ja-JP" altLang="en-US" sz="800" dirty="0">
                  <a:latin typeface="Meiryo UI" panose="020B0604030504040204" pitchFamily="50" charset="-128"/>
                  <a:ea typeface="Meiryo UI" panose="020B0604030504040204" pitchFamily="50" charset="-128"/>
                </a:rPr>
                <a:t>関する実態調査」（</a:t>
              </a:r>
              <a:r>
                <a:rPr lang="en-US" altLang="ja-JP" sz="800" dirty="0">
                  <a:latin typeface="Meiryo UI" panose="020B0604030504040204" pitchFamily="50" charset="-128"/>
                  <a:ea typeface="Meiryo UI" panose="020B0604030504040204" pitchFamily="50" charset="-128"/>
                </a:rPr>
                <a:t>2016</a:t>
              </a:r>
              <a:r>
                <a:rPr lang="ja-JP" altLang="en-US" sz="800" dirty="0">
                  <a:latin typeface="Meiryo UI" panose="020B0604030504040204" pitchFamily="50" charset="-128"/>
                  <a:ea typeface="Meiryo UI" panose="020B0604030504040204" pitchFamily="50" charset="-128"/>
                </a:rPr>
                <a:t>年</a:t>
              </a:r>
              <a:r>
                <a:rPr lang="ja-JP" altLang="en-US" sz="800" dirty="0" smtClean="0">
                  <a:latin typeface="Meiryo UI" panose="020B0604030504040204" pitchFamily="50" charset="-128"/>
                  <a:ea typeface="Meiryo UI" panose="020B0604030504040204" pitchFamily="50" charset="-128"/>
                </a:rPr>
                <a:t>）</a:t>
              </a:r>
              <a:endParaRPr lang="en-US" altLang="ja-JP" sz="800" dirty="0">
                <a:latin typeface="Meiryo UI" panose="020B0604030504040204" pitchFamily="50" charset="-128"/>
                <a:ea typeface="Meiryo UI" panose="020B0604030504040204" pitchFamily="50" charset="-128"/>
              </a:endParaRPr>
            </a:p>
          </p:txBody>
        </p:sp>
        <p:sp>
          <p:nvSpPr>
            <p:cNvPr id="63" name="正方形/長方形 62"/>
            <p:cNvSpPr/>
            <p:nvPr/>
          </p:nvSpPr>
          <p:spPr>
            <a:xfrm>
              <a:off x="1795860" y="2408404"/>
              <a:ext cx="1471979" cy="21544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平均正答率対全国比</a:t>
              </a:r>
              <a:endParaRPr lang="ja-JP" altLang="en-US" sz="800" dirty="0">
                <a:latin typeface="Meiryo UI" panose="020B0604030504040204" pitchFamily="50" charset="-128"/>
                <a:ea typeface="Meiryo UI" panose="020B0604030504040204" pitchFamily="50" charset="-128"/>
              </a:endParaRPr>
            </a:p>
          </p:txBody>
        </p:sp>
        <p:sp>
          <p:nvSpPr>
            <p:cNvPr id="65" name="正方形/長方形 64"/>
            <p:cNvSpPr/>
            <p:nvPr/>
          </p:nvSpPr>
          <p:spPr>
            <a:xfrm>
              <a:off x="1808193" y="2794655"/>
              <a:ext cx="1471979" cy="21544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平均正答率対全国比</a:t>
              </a:r>
              <a:endParaRPr lang="ja-JP" altLang="en-US" sz="800" dirty="0">
                <a:latin typeface="Meiryo UI" panose="020B0604030504040204" pitchFamily="50" charset="-128"/>
                <a:ea typeface="Meiryo UI" panose="020B0604030504040204" pitchFamily="50" charset="-128"/>
              </a:endParaRPr>
            </a:p>
          </p:txBody>
        </p:sp>
        <p:sp>
          <p:nvSpPr>
            <p:cNvPr id="66" name="正方形/長方形 65"/>
            <p:cNvSpPr/>
            <p:nvPr/>
          </p:nvSpPr>
          <p:spPr>
            <a:xfrm>
              <a:off x="1820339" y="3192500"/>
              <a:ext cx="1471979" cy="21544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千人あたり</a:t>
              </a:r>
              <a:endParaRPr lang="ja-JP" altLang="en-US" sz="800" dirty="0">
                <a:latin typeface="Meiryo UI" panose="020B0604030504040204" pitchFamily="50" charset="-128"/>
                <a:ea typeface="Meiryo UI" panose="020B0604030504040204" pitchFamily="50" charset="-128"/>
              </a:endParaRPr>
            </a:p>
          </p:txBody>
        </p:sp>
        <p:sp>
          <p:nvSpPr>
            <p:cNvPr id="67" name="正方形/長方形 66"/>
            <p:cNvSpPr/>
            <p:nvPr/>
          </p:nvSpPr>
          <p:spPr>
            <a:xfrm>
              <a:off x="1820339" y="3612870"/>
              <a:ext cx="1471979" cy="21544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平均正答率対全国比</a:t>
              </a:r>
              <a:endParaRPr lang="ja-JP" altLang="en-US" sz="800" dirty="0">
                <a:latin typeface="Meiryo UI" panose="020B0604030504040204" pitchFamily="50" charset="-128"/>
                <a:ea typeface="Meiryo UI" panose="020B0604030504040204" pitchFamily="50" charset="-128"/>
              </a:endParaRPr>
            </a:p>
          </p:txBody>
        </p:sp>
        <p:sp>
          <p:nvSpPr>
            <p:cNvPr id="68" name="正方形/長方形 67"/>
            <p:cNvSpPr/>
            <p:nvPr/>
          </p:nvSpPr>
          <p:spPr>
            <a:xfrm>
              <a:off x="1846758" y="4012980"/>
              <a:ext cx="1471979" cy="21544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平均正答率対全国比</a:t>
              </a:r>
              <a:endParaRPr lang="ja-JP" altLang="en-US" sz="800" dirty="0">
                <a:latin typeface="Meiryo UI" panose="020B0604030504040204" pitchFamily="50" charset="-128"/>
                <a:ea typeface="Meiryo UI" panose="020B0604030504040204" pitchFamily="50" charset="-128"/>
              </a:endParaRPr>
            </a:p>
          </p:txBody>
        </p:sp>
        <p:sp>
          <p:nvSpPr>
            <p:cNvPr id="69" name="正方形/長方形 68"/>
            <p:cNvSpPr/>
            <p:nvPr/>
          </p:nvSpPr>
          <p:spPr>
            <a:xfrm>
              <a:off x="1846758" y="4381259"/>
              <a:ext cx="1471979" cy="21544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　千人あたり</a:t>
              </a:r>
              <a:endParaRPr lang="ja-JP" altLang="en-US" sz="800" dirty="0">
                <a:latin typeface="Meiryo UI" panose="020B0604030504040204" pitchFamily="50" charset="-128"/>
                <a:ea typeface="Meiryo UI" panose="020B0604030504040204" pitchFamily="50" charset="-128"/>
              </a:endParaRPr>
            </a:p>
          </p:txBody>
        </p:sp>
      </p:grpSp>
      <p:sp>
        <p:nvSpPr>
          <p:cNvPr id="71" name="テキスト ボックス 70"/>
          <p:cNvSpPr txBox="1"/>
          <p:nvPr/>
        </p:nvSpPr>
        <p:spPr>
          <a:xfrm>
            <a:off x="3685437" y="5545212"/>
            <a:ext cx="5460897" cy="323165"/>
          </a:xfrm>
          <a:prstGeom prst="rect">
            <a:avLst/>
          </a:prstGeom>
          <a:noFill/>
        </p:spPr>
        <p:txBody>
          <a:bodyPr wrap="square" rtlCol="0">
            <a:spAutoFit/>
          </a:bodyPr>
          <a:lstStyle/>
          <a:p>
            <a:r>
              <a:rPr lang="en-US" altLang="ja-JP" sz="1300" dirty="0" smtClean="0">
                <a:latin typeface="Meiryo UI" panose="020B0604030504040204" pitchFamily="50" charset="-128"/>
                <a:ea typeface="Meiryo UI" panose="020B0604030504040204" pitchFamily="50" charset="-128"/>
              </a:rPr>
              <a:t>56.2</a:t>
            </a:r>
            <a:r>
              <a:rPr lang="ja-JP" altLang="en-US" sz="130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a:t>
            </a:r>
            <a:r>
              <a:rPr lang="en-US" altLang="ja-JP" sz="1050" dirty="0">
                <a:latin typeface="Meiryo UI" panose="020B0604030504040204" pitchFamily="50" charset="-128"/>
                <a:ea typeface="Meiryo UI" panose="020B0604030504040204" pitchFamily="50" charset="-128"/>
              </a:rPr>
              <a:t>2005</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a:t>
            </a:r>
            <a:r>
              <a:rPr lang="ja-JP" altLang="en-US" sz="1300" dirty="0">
                <a:latin typeface="Meiryo UI" panose="020B0604030504040204" pitchFamily="50" charset="-128"/>
                <a:ea typeface="Meiryo UI" panose="020B0604030504040204" pitchFamily="50" charset="-128"/>
              </a:rPr>
              <a:t>　</a:t>
            </a:r>
            <a:r>
              <a:rPr lang="ja-JP" altLang="en-US" sz="150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a:t>
            </a:r>
            <a:r>
              <a:rPr lang="ja-JP" altLang="en-US" sz="1300" dirty="0">
                <a:latin typeface="Meiryo UI" panose="020B0604030504040204" pitchFamily="50" charset="-128"/>
                <a:ea typeface="Meiryo UI" panose="020B0604030504040204" pitchFamily="50" charset="-128"/>
              </a:rPr>
              <a:t>　 　　</a:t>
            </a:r>
            <a:r>
              <a:rPr lang="en-US" altLang="ja-JP" sz="1300" dirty="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68.5</a:t>
            </a:r>
            <a:r>
              <a:rPr lang="ja-JP" altLang="en-US" sz="130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[2015</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endParaRPr lang="en-US" altLang="ja-JP" sz="1050" dirty="0">
              <a:latin typeface="Meiryo UI" panose="020B0604030504040204" pitchFamily="50" charset="-128"/>
              <a:ea typeface="Meiryo UI" panose="020B0604030504040204" pitchFamily="50" charset="-128"/>
            </a:endParaRPr>
          </a:p>
        </p:txBody>
      </p:sp>
      <p:sp>
        <p:nvSpPr>
          <p:cNvPr id="72" name="テキスト ボックス 71"/>
          <p:cNvSpPr txBox="1"/>
          <p:nvPr/>
        </p:nvSpPr>
        <p:spPr>
          <a:xfrm>
            <a:off x="1188673" y="3652980"/>
            <a:ext cx="400110" cy="784830"/>
          </a:xfrm>
          <a:prstGeom prst="rect">
            <a:avLst/>
          </a:prstGeom>
          <a:noFill/>
          <a:ln>
            <a:noFill/>
          </a:ln>
        </p:spPr>
        <p:style>
          <a:lnRef idx="2">
            <a:schemeClr val="dk1"/>
          </a:lnRef>
          <a:fillRef idx="1">
            <a:schemeClr val="lt1"/>
          </a:fillRef>
          <a:effectRef idx="0">
            <a:schemeClr val="dk1"/>
          </a:effectRef>
          <a:fontRef idx="minor">
            <a:schemeClr val="dk1"/>
          </a:fontRef>
        </p:style>
        <p:txBody>
          <a:bodyPr vert="eaVert" wrap="none" rtlCol="0">
            <a:spAutoFit/>
          </a:bodyPr>
          <a:lstStyle/>
          <a:p>
            <a:r>
              <a:rPr lang="ja-JP" altLang="en-US" sz="1300" b="1" dirty="0" smtClean="0">
                <a:solidFill>
                  <a:schemeClr val="tx1"/>
                </a:solidFill>
                <a:latin typeface="Meiryo UI" panose="020B0604030504040204" pitchFamily="50" charset="-128"/>
                <a:ea typeface="Meiryo UI" panose="020B0604030504040204" pitchFamily="50" charset="-128"/>
              </a:rPr>
              <a:t>教育</a:t>
            </a:r>
            <a:r>
              <a:rPr lang="ja-JP" altLang="en-US" sz="1400" b="1" dirty="0" smtClean="0">
                <a:solidFill>
                  <a:schemeClr val="tx1"/>
                </a:solidFill>
                <a:latin typeface="Meiryo UI" panose="020B0604030504040204" pitchFamily="50" charset="-128"/>
                <a:ea typeface="Meiryo UI" panose="020B0604030504040204" pitchFamily="50" charset="-128"/>
              </a:rPr>
              <a:t>改革</a:t>
            </a:r>
            <a:endParaRPr kumimoji="1" lang="ja-JP" altLang="en-US" sz="1400" b="1" dirty="0">
              <a:solidFill>
                <a:schemeClr val="tx1"/>
              </a:solidFill>
              <a:latin typeface="Meiryo UI" panose="020B0604030504040204" pitchFamily="50" charset="-128"/>
              <a:ea typeface="Meiryo UI" panose="020B0604030504040204" pitchFamily="50" charset="-128"/>
            </a:endParaRPr>
          </a:p>
        </p:txBody>
      </p:sp>
      <p:sp>
        <p:nvSpPr>
          <p:cNvPr id="73" name="テキスト ボックス 72"/>
          <p:cNvSpPr txBox="1"/>
          <p:nvPr/>
        </p:nvSpPr>
        <p:spPr>
          <a:xfrm>
            <a:off x="1188673" y="4735164"/>
            <a:ext cx="400110" cy="810478"/>
          </a:xfrm>
          <a:prstGeom prst="rect">
            <a:avLst/>
          </a:prstGeom>
          <a:noFill/>
          <a:ln>
            <a:noFill/>
          </a:ln>
        </p:spPr>
        <p:style>
          <a:lnRef idx="2">
            <a:schemeClr val="dk1"/>
          </a:lnRef>
          <a:fillRef idx="1">
            <a:schemeClr val="lt1"/>
          </a:fillRef>
          <a:effectRef idx="0">
            <a:schemeClr val="dk1"/>
          </a:effectRef>
          <a:fontRef idx="minor">
            <a:schemeClr val="dk1"/>
          </a:fontRef>
        </p:style>
        <p:txBody>
          <a:bodyPr vert="eaVert" wrap="none" rtlCol="0">
            <a:spAutoFit/>
          </a:bodyPr>
          <a:lstStyle/>
          <a:p>
            <a:r>
              <a:rPr lang="ja-JP" altLang="en-US" sz="1400" b="1" dirty="0" smtClean="0">
                <a:solidFill>
                  <a:schemeClr val="tx1"/>
                </a:solidFill>
                <a:latin typeface="Meiryo UI" panose="020B0604030504040204" pitchFamily="50" charset="-128"/>
                <a:ea typeface="Meiryo UI" panose="020B0604030504040204" pitchFamily="50" charset="-128"/>
              </a:rPr>
              <a:t>教育改革</a:t>
            </a:r>
            <a:endParaRPr kumimoji="1" lang="ja-JP" altLang="en-US" sz="1400" b="1" dirty="0">
              <a:solidFill>
                <a:schemeClr val="tx1"/>
              </a:solidFill>
              <a:latin typeface="Meiryo UI" panose="020B0604030504040204" pitchFamily="50" charset="-128"/>
              <a:ea typeface="Meiryo UI" panose="020B0604030504040204" pitchFamily="50" charset="-128"/>
            </a:endParaRPr>
          </a:p>
        </p:txBody>
      </p:sp>
      <p:sp>
        <p:nvSpPr>
          <p:cNvPr id="20" name="テキスト ボックス 19"/>
          <p:cNvSpPr txBox="1"/>
          <p:nvPr/>
        </p:nvSpPr>
        <p:spPr>
          <a:xfrm>
            <a:off x="5143700" y="1166325"/>
            <a:ext cx="827471" cy="292388"/>
          </a:xfrm>
          <a:prstGeom prst="rect">
            <a:avLst/>
          </a:prstGeom>
          <a:noFill/>
        </p:spPr>
        <p:txBody>
          <a:bodyPr wrap="none" rtlCol="0">
            <a:spAutoFit/>
          </a:bodyPr>
          <a:lstStyle/>
          <a:p>
            <a:r>
              <a:rPr kumimoji="1" lang="ja-JP" altLang="en-US" sz="1300" dirty="0" smtClean="0">
                <a:latin typeface="Meiryo UI" panose="020B0604030504040204" pitchFamily="50" charset="-128"/>
                <a:ea typeface="Meiryo UI" panose="020B0604030504040204" pitchFamily="50" charset="-128"/>
              </a:rPr>
              <a:t>主な指標</a:t>
            </a:r>
            <a:endParaRPr kumimoji="1" lang="ja-JP" altLang="en-US" sz="1300" dirty="0">
              <a:latin typeface="Meiryo UI" panose="020B0604030504040204" pitchFamily="50" charset="-128"/>
              <a:ea typeface="Meiryo UI" panose="020B0604030504040204" pitchFamily="50" charset="-128"/>
            </a:endParaRPr>
          </a:p>
        </p:txBody>
      </p:sp>
      <p:sp>
        <p:nvSpPr>
          <p:cNvPr id="74" name="テキスト ボックス 73"/>
          <p:cNvSpPr txBox="1"/>
          <p:nvPr/>
        </p:nvSpPr>
        <p:spPr>
          <a:xfrm>
            <a:off x="8059270" y="1157458"/>
            <a:ext cx="518091" cy="292388"/>
          </a:xfrm>
          <a:prstGeom prst="rect">
            <a:avLst/>
          </a:prstGeom>
          <a:noFill/>
        </p:spPr>
        <p:txBody>
          <a:bodyPr wrap="none" rtlCol="0">
            <a:spAutoFit/>
          </a:bodyPr>
          <a:lstStyle/>
          <a:p>
            <a:r>
              <a:rPr lang="ja-JP" altLang="en-US" sz="1300" dirty="0">
                <a:latin typeface="Meiryo UI" panose="020B0604030504040204" pitchFamily="50" charset="-128"/>
                <a:ea typeface="Meiryo UI" panose="020B0604030504040204" pitchFamily="50" charset="-128"/>
              </a:rPr>
              <a:t>評価</a:t>
            </a:r>
            <a:endParaRPr kumimoji="1" lang="ja-JP" altLang="en-US" sz="1300" dirty="0">
              <a:latin typeface="Meiryo UI" panose="020B0604030504040204" pitchFamily="50" charset="-128"/>
              <a:ea typeface="Meiryo UI" panose="020B0604030504040204" pitchFamily="50" charset="-128"/>
            </a:endParaRPr>
          </a:p>
        </p:txBody>
      </p:sp>
      <p:cxnSp>
        <p:nvCxnSpPr>
          <p:cNvPr id="75" name="直線コネクタ 74"/>
          <p:cNvCxnSpPr/>
          <p:nvPr/>
        </p:nvCxnSpPr>
        <p:spPr>
          <a:xfrm>
            <a:off x="7577320" y="1431417"/>
            <a:ext cx="144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p:cNvSpPr txBox="1"/>
          <p:nvPr/>
        </p:nvSpPr>
        <p:spPr>
          <a:xfrm>
            <a:off x="7582245" y="1438981"/>
            <a:ext cx="1497396" cy="692497"/>
          </a:xfrm>
          <a:prstGeom prst="rect">
            <a:avLst/>
          </a:prstGeom>
          <a:noFill/>
        </p:spPr>
        <p:txBody>
          <a:bodyPr wrap="square" rtlCol="0">
            <a:spAutoFit/>
          </a:bodyPr>
          <a:lstStyle/>
          <a:p>
            <a:r>
              <a:rPr lang="ja-JP" altLang="en-US" sz="1300" dirty="0" smtClean="0">
                <a:latin typeface="Meiryo UI" panose="020B0604030504040204" pitchFamily="50" charset="-128"/>
                <a:ea typeface="Meiryo UI" panose="020B0604030504040204" pitchFamily="50" charset="-128"/>
              </a:rPr>
              <a:t>①②</a:t>
            </a:r>
            <a:endParaRPr lang="en-US" altLang="ja-JP" sz="13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　府市ともに減少</a:t>
            </a:r>
            <a:endParaRPr lang="en-US" altLang="ja-JP" sz="1300" dirty="0" smtClean="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傾向</a:t>
            </a:r>
            <a:endParaRPr kumimoji="1" lang="ja-JP" altLang="en-US" sz="1300" dirty="0">
              <a:latin typeface="Meiryo UI" panose="020B0604030504040204" pitchFamily="50" charset="-128"/>
              <a:ea typeface="Meiryo UI" panose="020B0604030504040204" pitchFamily="50" charset="-128"/>
            </a:endParaRPr>
          </a:p>
        </p:txBody>
      </p:sp>
      <p:cxnSp>
        <p:nvCxnSpPr>
          <p:cNvPr id="76" name="直線コネクタ 75"/>
          <p:cNvCxnSpPr/>
          <p:nvPr/>
        </p:nvCxnSpPr>
        <p:spPr>
          <a:xfrm>
            <a:off x="7570162" y="2298214"/>
            <a:ext cx="1440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7" name="直線コネクタ 76"/>
          <p:cNvCxnSpPr/>
          <p:nvPr/>
        </p:nvCxnSpPr>
        <p:spPr>
          <a:xfrm>
            <a:off x="7571059" y="3498478"/>
            <a:ext cx="1440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8" name="直線コネクタ 77"/>
          <p:cNvCxnSpPr/>
          <p:nvPr/>
        </p:nvCxnSpPr>
        <p:spPr>
          <a:xfrm>
            <a:off x="7571059" y="4663829"/>
            <a:ext cx="1440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9" name="直線コネクタ 78"/>
          <p:cNvCxnSpPr/>
          <p:nvPr/>
        </p:nvCxnSpPr>
        <p:spPr>
          <a:xfrm>
            <a:off x="7530115" y="5589793"/>
            <a:ext cx="1440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0" name="テキスト ボックス 79"/>
          <p:cNvSpPr txBox="1"/>
          <p:nvPr/>
        </p:nvSpPr>
        <p:spPr>
          <a:xfrm>
            <a:off x="7555060" y="2303174"/>
            <a:ext cx="1508746" cy="1246495"/>
          </a:xfrm>
          <a:prstGeom prst="rect">
            <a:avLst/>
          </a:prstGeom>
          <a:noFill/>
        </p:spPr>
        <p:txBody>
          <a:bodyPr wrap="none" rtlCol="0">
            <a:spAutoFit/>
          </a:bodyPr>
          <a:lstStyle/>
          <a:p>
            <a:r>
              <a:rPr lang="ja-JP" altLang="en-US" sz="1300" dirty="0" smtClean="0">
                <a:latin typeface="Meiryo UI" panose="020B0604030504040204" pitchFamily="50" charset="-128"/>
                <a:ea typeface="Meiryo UI" panose="020B0604030504040204" pitchFamily="50" charset="-128"/>
              </a:rPr>
              <a:t>③④</a:t>
            </a:r>
            <a:endParaRPr lang="en-US" altLang="ja-JP" sz="13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  </a:t>
            </a:r>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全国平均に近</a:t>
            </a:r>
            <a:r>
              <a:rPr lang="ja-JP" altLang="en-US" sz="1300" dirty="0" err="1" smtClean="0">
                <a:latin typeface="Meiryo UI" panose="020B0604030504040204" pitchFamily="50" charset="-128"/>
                <a:ea typeface="Meiryo UI" panose="020B0604030504040204" pitchFamily="50" charset="-128"/>
              </a:rPr>
              <a:t>づ</a:t>
            </a:r>
            <a:endParaRPr lang="en-US" altLang="ja-JP" sz="1300" dirty="0" smtClean="0">
              <a:latin typeface="Meiryo UI" panose="020B0604030504040204" pitchFamily="50" charset="-128"/>
              <a:ea typeface="Meiryo UI" panose="020B0604030504040204" pitchFamily="50" charset="-128"/>
            </a:endParaRPr>
          </a:p>
          <a:p>
            <a:r>
              <a:rPr lang="en-US" altLang="ja-JP" sz="1300" dirty="0">
                <a:latin typeface="Meiryo UI" panose="020B0604030504040204" pitchFamily="50" charset="-128"/>
                <a:ea typeface="Meiryo UI" panose="020B0604030504040204" pitchFamily="50" charset="-128"/>
              </a:rPr>
              <a:t> </a:t>
            </a:r>
            <a:r>
              <a:rPr lang="en-US" altLang="ja-JP" sz="1300" dirty="0" smtClean="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きつつある</a:t>
            </a:r>
            <a:endParaRPr lang="en-US" altLang="ja-JP" sz="1300" dirty="0" smtClean="0">
              <a:latin typeface="Meiryo UI" panose="020B0604030504040204" pitchFamily="50" charset="-128"/>
              <a:ea typeface="Meiryo UI" panose="020B0604030504040204" pitchFamily="50" charset="-128"/>
            </a:endParaRPr>
          </a:p>
          <a:p>
            <a:endParaRPr lang="en-US" altLang="ja-JP" sz="10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⑤</a:t>
            </a:r>
            <a:r>
              <a:rPr kumimoji="1" lang="en-US" altLang="ja-JP" sz="1300" dirty="0" smtClean="0">
                <a:latin typeface="Meiryo UI" panose="020B0604030504040204" pitchFamily="50" charset="-128"/>
                <a:ea typeface="Meiryo UI" panose="020B0604030504040204" pitchFamily="50" charset="-128"/>
              </a:rPr>
              <a:t>2016</a:t>
            </a:r>
            <a:r>
              <a:rPr lang="ja-JP" altLang="en-US" sz="1300" dirty="0" smtClean="0">
                <a:latin typeface="Meiryo UI" panose="020B0604030504040204" pitchFamily="50" charset="-128"/>
                <a:ea typeface="Meiryo UI" panose="020B0604030504040204" pitchFamily="50" charset="-128"/>
              </a:rPr>
              <a:t>年以降</a:t>
            </a:r>
            <a:endParaRPr lang="en-US" altLang="ja-JP" sz="1300" dirty="0" smtClean="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減少傾向</a:t>
            </a:r>
            <a:endParaRPr kumimoji="1" lang="en-US" altLang="ja-JP" sz="1300" dirty="0">
              <a:latin typeface="Meiryo UI" panose="020B0604030504040204" pitchFamily="50" charset="-128"/>
              <a:ea typeface="Meiryo UI" panose="020B0604030504040204" pitchFamily="50" charset="-128"/>
            </a:endParaRPr>
          </a:p>
        </p:txBody>
      </p:sp>
      <p:sp>
        <p:nvSpPr>
          <p:cNvPr id="81" name="テキスト ボックス 80"/>
          <p:cNvSpPr txBox="1"/>
          <p:nvPr/>
        </p:nvSpPr>
        <p:spPr>
          <a:xfrm>
            <a:off x="7515930" y="3503437"/>
            <a:ext cx="1616377" cy="1215717"/>
          </a:xfrm>
          <a:prstGeom prst="rect">
            <a:avLst/>
          </a:prstGeom>
          <a:noFill/>
        </p:spPr>
        <p:txBody>
          <a:bodyPr wrap="square" rtlCol="0">
            <a:spAutoFit/>
          </a:bodyPr>
          <a:lstStyle/>
          <a:p>
            <a:r>
              <a:rPr lang="ja-JP" altLang="en-US" sz="1300" dirty="0" smtClean="0">
                <a:latin typeface="Meiryo UI" panose="020B0604030504040204" pitchFamily="50" charset="-128"/>
                <a:ea typeface="Meiryo UI" panose="020B0604030504040204" pitchFamily="50" charset="-128"/>
              </a:rPr>
              <a:t>⑥⑦</a:t>
            </a:r>
            <a:endParaRPr lang="en-US" altLang="ja-JP" sz="1300" dirty="0" smtClean="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全国平均に近</a:t>
            </a:r>
            <a:r>
              <a:rPr lang="ja-JP" altLang="en-US" sz="1300" dirty="0" err="1" smtClean="0">
                <a:latin typeface="Meiryo UI" panose="020B0604030504040204" pitchFamily="50" charset="-128"/>
                <a:ea typeface="Meiryo UI" panose="020B0604030504040204" pitchFamily="50" charset="-128"/>
              </a:rPr>
              <a:t>づ</a:t>
            </a:r>
            <a:endParaRPr lang="en-US" altLang="ja-JP" sz="1300" dirty="0" smtClean="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きつつある</a:t>
            </a:r>
            <a:endParaRPr lang="en-US" altLang="ja-JP" sz="1300" dirty="0" smtClean="0">
              <a:latin typeface="Meiryo UI" panose="020B0604030504040204" pitchFamily="50" charset="-128"/>
              <a:ea typeface="Meiryo UI" panose="020B0604030504040204" pitchFamily="50" charset="-128"/>
            </a:endParaRPr>
          </a:p>
          <a:p>
            <a:endParaRPr lang="en-US" altLang="ja-JP" sz="800" dirty="0" smtClean="0">
              <a:latin typeface="Meiryo UI" panose="020B0604030504040204" pitchFamily="50" charset="-128"/>
              <a:ea typeface="Meiryo UI" panose="020B0604030504040204" pitchFamily="50" charset="-128"/>
            </a:endParaRPr>
          </a:p>
          <a:p>
            <a:r>
              <a:rPr kumimoji="1" lang="ja-JP" altLang="en-US" sz="1300" dirty="0" smtClean="0">
                <a:latin typeface="Meiryo UI" panose="020B0604030504040204" pitchFamily="50" charset="-128"/>
                <a:ea typeface="Meiryo UI" panose="020B0604030504040204" pitchFamily="50" charset="-128"/>
              </a:rPr>
              <a:t>⑧</a:t>
            </a:r>
            <a:r>
              <a:rPr kumimoji="1" lang="en-US" altLang="ja-JP" sz="1300" dirty="0" smtClean="0">
                <a:latin typeface="Meiryo UI" panose="020B0604030504040204" pitchFamily="50" charset="-128"/>
                <a:ea typeface="Meiryo UI" panose="020B0604030504040204" pitchFamily="50" charset="-128"/>
              </a:rPr>
              <a:t>2013</a:t>
            </a:r>
            <a:r>
              <a:rPr lang="ja-JP" altLang="en-US" sz="1300" dirty="0" smtClean="0">
                <a:latin typeface="Meiryo UI" panose="020B0604030504040204" pitchFamily="50" charset="-128"/>
                <a:ea typeface="Meiryo UI" panose="020B0604030504040204" pitchFamily="50" charset="-128"/>
              </a:rPr>
              <a:t>年以降減少　</a:t>
            </a:r>
            <a:endParaRPr lang="en-US" altLang="ja-JP" sz="1300" dirty="0" smtClean="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傾向</a:t>
            </a:r>
            <a:endParaRPr kumimoji="1" lang="en-US" altLang="ja-JP" sz="1300" dirty="0">
              <a:latin typeface="Meiryo UI" panose="020B0604030504040204" pitchFamily="50" charset="-128"/>
              <a:ea typeface="Meiryo UI" panose="020B0604030504040204" pitchFamily="50" charset="-128"/>
            </a:endParaRPr>
          </a:p>
        </p:txBody>
      </p:sp>
      <p:sp>
        <p:nvSpPr>
          <p:cNvPr id="83" name="テキスト ボックス 82"/>
          <p:cNvSpPr txBox="1"/>
          <p:nvPr/>
        </p:nvSpPr>
        <p:spPr>
          <a:xfrm>
            <a:off x="7538331" y="5613614"/>
            <a:ext cx="1616377" cy="892552"/>
          </a:xfrm>
          <a:prstGeom prst="rect">
            <a:avLst/>
          </a:prstGeom>
          <a:noFill/>
        </p:spPr>
        <p:txBody>
          <a:bodyPr wrap="square" rtlCol="0">
            <a:spAutoFit/>
          </a:bodyPr>
          <a:lstStyle/>
          <a:p>
            <a:r>
              <a:rPr lang="ja-JP" altLang="en-US" sz="1300" dirty="0">
                <a:latin typeface="Meiryo UI" panose="020B0604030504040204" pitchFamily="50" charset="-128"/>
                <a:ea typeface="Meiryo UI" panose="020B0604030504040204" pitchFamily="50" charset="-128"/>
              </a:rPr>
              <a:t>⑪</a:t>
            </a:r>
            <a:r>
              <a:rPr lang="ja-JP" altLang="en-US" sz="1300" dirty="0" smtClean="0">
                <a:latin typeface="Meiryo UI" panose="020B0604030504040204" pitchFamily="50" charset="-128"/>
                <a:ea typeface="Meiryo UI" panose="020B0604030504040204" pitchFamily="50" charset="-128"/>
              </a:rPr>
              <a:t>上昇傾向</a:t>
            </a:r>
            <a:endParaRPr lang="en-US" altLang="ja-JP" sz="13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⑫⑬</a:t>
            </a:r>
            <a:endParaRPr lang="en-US" altLang="ja-JP" sz="13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全国</a:t>
            </a:r>
            <a:r>
              <a:rPr lang="en-US" altLang="ja-JP" sz="1300" dirty="0" smtClean="0">
                <a:latin typeface="Meiryo UI" panose="020B0604030504040204" pitchFamily="50" charset="-128"/>
                <a:ea typeface="Meiryo UI" panose="020B0604030504040204" pitchFamily="50" charset="-128"/>
              </a:rPr>
              <a:t>13.9%(2015</a:t>
            </a:r>
            <a:r>
              <a:rPr lang="ja-JP" altLang="en-US" sz="1300" dirty="0" smtClean="0">
                <a:latin typeface="Meiryo UI" panose="020B0604030504040204" pitchFamily="50" charset="-128"/>
                <a:ea typeface="Meiryo UI" panose="020B0604030504040204" pitchFamily="50" charset="-128"/>
              </a:rPr>
              <a:t>年</a:t>
            </a:r>
            <a:r>
              <a:rPr lang="en-US" altLang="ja-JP" sz="1300" dirty="0" smtClean="0">
                <a:latin typeface="Meiryo UI" panose="020B0604030504040204" pitchFamily="50" charset="-128"/>
                <a:ea typeface="Meiryo UI" panose="020B0604030504040204" pitchFamily="50" charset="-128"/>
              </a:rPr>
              <a:t>)</a:t>
            </a:r>
            <a:r>
              <a:rPr lang="ja-JP" altLang="en-US" sz="1300" dirty="0" smtClean="0">
                <a:latin typeface="Meiryo UI" panose="020B0604030504040204" pitchFamily="50" charset="-128"/>
                <a:ea typeface="Meiryo UI" panose="020B0604030504040204" pitchFamily="50" charset="-128"/>
              </a:rPr>
              <a:t>より高い水準</a:t>
            </a:r>
            <a:endParaRPr kumimoji="1" lang="en-US" altLang="ja-JP" sz="1300" dirty="0">
              <a:latin typeface="Meiryo UI" panose="020B0604030504040204" pitchFamily="50" charset="-128"/>
              <a:ea typeface="Meiryo UI" panose="020B0604030504040204" pitchFamily="50" charset="-128"/>
            </a:endParaRPr>
          </a:p>
        </p:txBody>
      </p:sp>
      <p:sp>
        <p:nvSpPr>
          <p:cNvPr id="84" name="角丸四角形 83"/>
          <p:cNvSpPr/>
          <p:nvPr/>
        </p:nvSpPr>
        <p:spPr>
          <a:xfrm>
            <a:off x="145769" y="79002"/>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３－</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社会政策のイノベーション／次世代投資</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3879311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99852" y="6457313"/>
            <a:ext cx="2057400" cy="365125"/>
          </a:xfrm>
        </p:spPr>
        <p:txBody>
          <a:bodyPr/>
          <a:lstStyle/>
          <a:p>
            <a:fld id="{138CA411-231B-42B9-AF63-97A64194AA60}" type="slidenum">
              <a:rPr lang="ja-JP" altLang="en-US" smtClean="0"/>
              <a:pPr/>
              <a:t>48</a:t>
            </a:fld>
            <a:endParaRPr lang="ja-JP" altLang="en-US"/>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テキスト ボックス 7"/>
          <p:cNvSpPr txBox="1"/>
          <p:nvPr/>
        </p:nvSpPr>
        <p:spPr>
          <a:xfrm>
            <a:off x="274650" y="737734"/>
            <a:ext cx="5192447"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■大阪府と大阪市では、現役世代への投資を重点化</a:t>
            </a:r>
            <a:endParaRPr kumimoji="1" lang="en-US" altLang="ja-JP" b="1" dirty="0">
              <a:latin typeface="Meiryo UI" panose="020B0604030504040204" pitchFamily="50" charset="-128"/>
              <a:ea typeface="Meiryo UI" panose="020B0604030504040204" pitchFamily="50" charset="-128"/>
            </a:endParaRPr>
          </a:p>
        </p:txBody>
      </p:sp>
      <p:cxnSp>
        <p:nvCxnSpPr>
          <p:cNvPr id="9" name="直線コネクタ 8"/>
          <p:cNvCxnSpPr/>
          <p:nvPr/>
        </p:nvCxnSpPr>
        <p:spPr>
          <a:xfrm>
            <a:off x="280672" y="1107773"/>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7" name="グラフ 16"/>
          <p:cNvGraphicFramePr/>
          <p:nvPr>
            <p:extLst/>
          </p:nvPr>
        </p:nvGraphicFramePr>
        <p:xfrm>
          <a:off x="4758839" y="3837907"/>
          <a:ext cx="4014014" cy="2770949"/>
        </p:xfrm>
        <a:graphic>
          <a:graphicData uri="http://schemas.openxmlformats.org/drawingml/2006/chart">
            <c:chart xmlns:c="http://schemas.openxmlformats.org/drawingml/2006/chart" xmlns:r="http://schemas.openxmlformats.org/officeDocument/2006/relationships" r:id="rId2"/>
          </a:graphicData>
        </a:graphic>
      </p:graphicFrame>
      <p:sp>
        <p:nvSpPr>
          <p:cNvPr id="74" name="正方形/長方形 73"/>
          <p:cNvSpPr/>
          <p:nvPr/>
        </p:nvSpPr>
        <p:spPr>
          <a:xfrm>
            <a:off x="5400037" y="3159727"/>
            <a:ext cx="2847254" cy="253916"/>
          </a:xfrm>
          <a:prstGeom prst="rect">
            <a:avLst/>
          </a:prstGeom>
          <a:noFill/>
          <a:ln>
            <a:noFill/>
          </a:ln>
        </p:spPr>
        <p:txBody>
          <a:bodyPr wrap="none">
            <a:spAutoFit/>
          </a:bodyPr>
          <a:lstStyle/>
          <a:p>
            <a:r>
              <a:rPr lang="en-US" altLang="ja-JP" sz="1050" dirty="0" smtClean="0">
                <a:latin typeface="Meiryo UI" panose="020B0604030504040204" pitchFamily="50" charset="-128"/>
                <a:ea typeface="Meiryo UI" panose="020B0604030504040204" pitchFamily="50" charset="-128"/>
              </a:rPr>
              <a:t>[2011</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　</a:t>
            </a:r>
            <a:r>
              <a:rPr lang="en-US" altLang="ja-JP" sz="1050" b="1" dirty="0">
                <a:latin typeface="Meiryo UI" panose="020B0604030504040204" pitchFamily="50" charset="-128"/>
                <a:ea typeface="Meiryo UI" panose="020B0604030504040204" pitchFamily="50" charset="-128"/>
              </a:rPr>
              <a:t>67</a:t>
            </a:r>
            <a:r>
              <a:rPr lang="ja-JP" altLang="en-US" sz="1050" b="1" dirty="0">
                <a:latin typeface="Meiryo UI" panose="020B0604030504040204" pitchFamily="50" charset="-128"/>
                <a:ea typeface="Meiryo UI" panose="020B0604030504040204" pitchFamily="50" charset="-128"/>
              </a:rPr>
              <a:t>億円</a:t>
            </a:r>
            <a:r>
              <a:rPr lang="ja-JP" altLang="en-US" sz="1050" dirty="0">
                <a:latin typeface="Meiryo UI" panose="020B0604030504040204" pitchFamily="50" charset="-128"/>
                <a:ea typeface="Meiryo UI" panose="020B0604030504040204" pitchFamily="50" charset="-128"/>
              </a:rPr>
              <a:t>　⇒　</a:t>
            </a:r>
            <a:r>
              <a:rPr lang="en-US" altLang="ja-JP" sz="1050" dirty="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2018</a:t>
            </a:r>
            <a:r>
              <a:rPr lang="ja-JP" altLang="en-US" sz="1050" dirty="0" smtClean="0">
                <a:latin typeface="Meiryo UI" panose="020B0604030504040204" pitchFamily="50" charset="-128"/>
                <a:ea typeface="Meiryo UI" panose="020B0604030504040204" pitchFamily="50" charset="-128"/>
              </a:rPr>
              <a:t>年</a:t>
            </a:r>
            <a:r>
              <a:rPr lang="en-US" altLang="ja-JP" sz="1050" dirty="0" smtClean="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　</a:t>
            </a:r>
            <a:r>
              <a:rPr lang="en-US" altLang="ja-JP" sz="1050" b="1" dirty="0">
                <a:latin typeface="Meiryo UI" panose="020B0604030504040204" pitchFamily="50" charset="-128"/>
                <a:ea typeface="Meiryo UI" panose="020B0604030504040204" pitchFamily="50" charset="-128"/>
              </a:rPr>
              <a:t>537</a:t>
            </a:r>
            <a:r>
              <a:rPr lang="ja-JP" altLang="en-US" sz="1050" b="1" dirty="0">
                <a:latin typeface="Meiryo UI" panose="020B0604030504040204" pitchFamily="50" charset="-128"/>
                <a:ea typeface="Meiryo UI" panose="020B0604030504040204" pitchFamily="50" charset="-128"/>
              </a:rPr>
              <a:t>億円</a:t>
            </a:r>
          </a:p>
        </p:txBody>
      </p:sp>
      <p:sp>
        <p:nvSpPr>
          <p:cNvPr id="76" name="正方形/長方形 75"/>
          <p:cNvSpPr/>
          <p:nvPr/>
        </p:nvSpPr>
        <p:spPr>
          <a:xfrm>
            <a:off x="509636" y="1626395"/>
            <a:ext cx="3734426" cy="1323439"/>
          </a:xfrm>
          <a:prstGeom prst="rect">
            <a:avLst/>
          </a:prstGeom>
        </p:spPr>
        <p:txBody>
          <a:bodyPr wrap="square">
            <a:spAutoFit/>
          </a:bodyPr>
          <a:lstStyle/>
          <a:p>
            <a:pPr marL="285750" indent="-285750">
              <a:buFont typeface="Wingdings" panose="05000000000000000000" pitchFamily="2" charset="2"/>
              <a:buChar char="u"/>
            </a:pPr>
            <a:r>
              <a:rPr lang="en-US" altLang="ja-JP" sz="1600" dirty="0" smtClean="0">
                <a:latin typeface="Meiryo UI" panose="020B0604030504040204" pitchFamily="50" charset="-128"/>
                <a:ea typeface="Meiryo UI" panose="020B0604030504040204" pitchFamily="50" charset="-128"/>
              </a:rPr>
              <a:t>2011</a:t>
            </a:r>
            <a:r>
              <a:rPr lang="ja-JP" altLang="en-US" sz="1600" dirty="0" smtClean="0">
                <a:latin typeface="Meiryo UI" panose="020B0604030504040204" pitchFamily="50" charset="-128"/>
                <a:ea typeface="Meiryo UI" panose="020B0604030504040204" pitchFamily="50" charset="-128"/>
              </a:rPr>
              <a:t>年に、全国</a:t>
            </a:r>
            <a:r>
              <a:rPr lang="ja-JP" altLang="en-US" sz="1600" dirty="0">
                <a:latin typeface="Meiryo UI" panose="020B0604030504040204" pitchFamily="50" charset="-128"/>
                <a:ea typeface="Meiryo UI" panose="020B0604030504040204" pitchFamily="50" charset="-128"/>
              </a:rPr>
              <a:t>に</a:t>
            </a:r>
            <a:r>
              <a:rPr lang="ja-JP" altLang="en-US" sz="1600" dirty="0" smtClean="0">
                <a:latin typeface="Meiryo UI" panose="020B0604030504040204" pitchFamily="50" charset="-128"/>
                <a:ea typeface="Meiryo UI" panose="020B0604030504040204" pitchFamily="50" charset="-128"/>
              </a:rPr>
              <a:t>先駆けて私立</a:t>
            </a:r>
            <a:r>
              <a:rPr lang="ja-JP" altLang="en-US" sz="1600" dirty="0">
                <a:latin typeface="Meiryo UI" panose="020B0604030504040204" pitchFamily="50" charset="-128"/>
                <a:ea typeface="Meiryo UI" panose="020B0604030504040204" pitchFamily="50" charset="-128"/>
              </a:rPr>
              <a:t>高校等授業料無償化を実施</a:t>
            </a:r>
            <a:r>
              <a:rPr lang="ja-JP" altLang="en-US" sz="1600" dirty="0" smtClean="0">
                <a:latin typeface="Meiryo UI" panose="020B0604030504040204" pitchFamily="50" charset="-128"/>
                <a:ea typeface="Meiryo UI" panose="020B0604030504040204" pitchFamily="50" charset="-128"/>
              </a:rPr>
              <a:t>。</a:t>
            </a:r>
            <a:endParaRPr lang="ja-JP" altLang="en-US" sz="16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en-US" altLang="ja-JP" sz="1600" dirty="0" smtClean="0">
                <a:latin typeface="Meiryo UI" panose="020B0604030504040204" pitchFamily="50" charset="-128"/>
                <a:ea typeface="Meiryo UI" panose="020B0604030504040204" pitchFamily="50" charset="-128"/>
              </a:rPr>
              <a:t>2016</a:t>
            </a:r>
            <a:r>
              <a:rPr lang="ja-JP" altLang="en-US" sz="1600" dirty="0">
                <a:latin typeface="Meiryo UI" panose="020B0604030504040204" pitchFamily="50" charset="-128"/>
                <a:ea typeface="Meiryo UI" panose="020B0604030504040204" pitchFamily="50" charset="-128"/>
              </a:rPr>
              <a:t>年度からは、多子世帯に配慮した制度を創設。</a:t>
            </a:r>
          </a:p>
          <a:p>
            <a:pPr marL="285750" indent="-285750">
              <a:buFont typeface="Wingdings" panose="05000000000000000000" pitchFamily="2" charset="2"/>
              <a:buChar char="u"/>
            </a:pPr>
            <a:r>
              <a:rPr lang="en-US" altLang="ja-JP" sz="1600" dirty="0" smtClean="0">
                <a:latin typeface="Meiryo UI" panose="020B0604030504040204" pitchFamily="50" charset="-128"/>
                <a:ea typeface="Meiryo UI" panose="020B0604030504040204" pitchFamily="50" charset="-128"/>
              </a:rPr>
              <a:t>2018</a:t>
            </a:r>
            <a:r>
              <a:rPr lang="ja-JP" altLang="en-US" sz="1600" dirty="0">
                <a:latin typeface="Meiryo UI" panose="020B0604030504040204" pitchFamily="50" charset="-128"/>
                <a:ea typeface="Meiryo UI" panose="020B0604030504040204" pitchFamily="50" charset="-128"/>
              </a:rPr>
              <a:t>年度</a:t>
            </a:r>
            <a:r>
              <a:rPr lang="ja-JP" altLang="en-US" sz="1600" dirty="0" smtClean="0">
                <a:latin typeface="Meiryo UI" panose="020B0604030504040204" pitchFamily="50" charset="-128"/>
                <a:ea typeface="Meiryo UI" panose="020B0604030504040204" pitchFamily="50" charset="-128"/>
              </a:rPr>
              <a:t>の予算</a:t>
            </a:r>
            <a:r>
              <a:rPr lang="ja-JP" altLang="en-US" sz="1600" dirty="0">
                <a:latin typeface="Meiryo UI" panose="020B0604030504040204" pitchFamily="50" charset="-128"/>
                <a:ea typeface="Meiryo UI" panose="020B0604030504040204" pitchFamily="50" charset="-128"/>
              </a:rPr>
              <a:t>額</a:t>
            </a:r>
            <a:r>
              <a:rPr lang="ja-JP" altLang="en-US" sz="1600" dirty="0" smtClean="0">
                <a:latin typeface="Meiryo UI" panose="020B0604030504040204" pitchFamily="50" charset="-128"/>
                <a:ea typeface="Meiryo UI" panose="020B0604030504040204" pitchFamily="50" charset="-128"/>
              </a:rPr>
              <a:t>は</a:t>
            </a:r>
            <a:r>
              <a:rPr lang="en-US" altLang="ja-JP" sz="1600" b="1" u="sng" dirty="0" smtClean="0">
                <a:latin typeface="Meiryo UI" panose="020B0604030504040204" pitchFamily="50" charset="-128"/>
                <a:ea typeface="Meiryo UI" panose="020B0604030504040204" pitchFamily="50" charset="-128"/>
              </a:rPr>
              <a:t>192</a:t>
            </a:r>
            <a:r>
              <a:rPr lang="ja-JP" altLang="en-US" sz="1600" b="1" u="sng" dirty="0">
                <a:latin typeface="Meiryo UI" panose="020B0604030504040204" pitchFamily="50" charset="-128"/>
                <a:ea typeface="Meiryo UI" panose="020B0604030504040204" pitchFamily="50" charset="-128"/>
              </a:rPr>
              <a:t>億</a:t>
            </a:r>
            <a:r>
              <a:rPr lang="ja-JP" altLang="en-US" sz="1600" b="1" u="sng" dirty="0" smtClean="0">
                <a:latin typeface="Meiryo UI" panose="020B0604030504040204" pitchFamily="50" charset="-128"/>
                <a:ea typeface="Meiryo UI" panose="020B0604030504040204" pitchFamily="50" charset="-128"/>
              </a:rPr>
              <a:t>円</a:t>
            </a:r>
            <a:endParaRPr lang="ja-JP" altLang="en-US" sz="1600" b="1" u="sng" dirty="0">
              <a:latin typeface="Meiryo UI" panose="020B0604030504040204" pitchFamily="50" charset="-128"/>
              <a:ea typeface="Meiryo UI" panose="020B0604030504040204" pitchFamily="50" charset="-128"/>
            </a:endParaRPr>
          </a:p>
        </p:txBody>
      </p:sp>
      <p:sp>
        <p:nvSpPr>
          <p:cNvPr id="78" name="正方形/長方形 77"/>
          <p:cNvSpPr/>
          <p:nvPr/>
        </p:nvSpPr>
        <p:spPr>
          <a:xfrm>
            <a:off x="712772" y="3094762"/>
            <a:ext cx="3520516" cy="276999"/>
          </a:xfrm>
          <a:prstGeom prst="rect">
            <a:avLst/>
          </a:prstGeom>
          <a:solidFill>
            <a:schemeClr val="accent2">
              <a:lumMod val="20000"/>
              <a:lumOff val="80000"/>
            </a:schemeClr>
          </a:solidFill>
          <a:ln>
            <a:solidFill>
              <a:schemeClr val="bg1">
                <a:lumMod val="50000"/>
              </a:schemeClr>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生徒カバー率７割　</a:t>
            </a:r>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全国ＮＯ１</a:t>
            </a:r>
            <a:r>
              <a:rPr lang="en-US" altLang="ja-JP" sz="1200" b="1" dirty="0" smtClean="0">
                <a:latin typeface="Meiryo UI" panose="020B0604030504040204" pitchFamily="50" charset="-128"/>
                <a:ea typeface="Meiryo UI" panose="020B0604030504040204" pitchFamily="50" charset="-128"/>
              </a:rPr>
              <a:t>】 </a:t>
            </a:r>
            <a:r>
              <a:rPr lang="ja-JP" altLang="en-US" sz="1200" b="1" dirty="0" smtClean="0">
                <a:latin typeface="Meiryo UI" panose="020B0604030504040204" pitchFamily="50" charset="-128"/>
                <a:ea typeface="Meiryo UI" panose="020B0604030504040204" pitchFamily="50" charset="-128"/>
              </a:rPr>
              <a:t>の</a:t>
            </a:r>
            <a:r>
              <a:rPr lang="ja-JP" altLang="en-US" sz="1200" b="1" dirty="0">
                <a:latin typeface="Meiryo UI" panose="020B0604030504040204" pitchFamily="50" charset="-128"/>
                <a:ea typeface="Meiryo UI" panose="020B0604030504040204" pitchFamily="50" charset="-128"/>
              </a:rPr>
              <a:t>授業</a:t>
            </a:r>
            <a:r>
              <a:rPr lang="ja-JP" altLang="en-US" sz="1200" b="1" dirty="0" smtClean="0">
                <a:latin typeface="Meiryo UI" panose="020B0604030504040204" pitchFamily="50" charset="-128"/>
                <a:ea typeface="Meiryo UI" panose="020B0604030504040204" pitchFamily="50" charset="-128"/>
              </a:rPr>
              <a:t>料無償化</a:t>
            </a:r>
            <a:endParaRPr lang="en-US" altLang="ja-JP" sz="1200" b="1" dirty="0">
              <a:latin typeface="Meiryo UI" panose="020B0604030504040204" pitchFamily="50" charset="-128"/>
              <a:ea typeface="Meiryo UI" panose="020B0604030504040204" pitchFamily="50" charset="-128"/>
            </a:endParaRPr>
          </a:p>
        </p:txBody>
      </p:sp>
      <p:sp>
        <p:nvSpPr>
          <p:cNvPr id="80" name="角丸四角形 79"/>
          <p:cNvSpPr/>
          <p:nvPr/>
        </p:nvSpPr>
        <p:spPr>
          <a:xfrm>
            <a:off x="462329" y="1223409"/>
            <a:ext cx="3871134"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大阪府　</a:t>
            </a:r>
            <a:r>
              <a:rPr lang="en-US" altLang="ja-JP" sz="1600" b="1" dirty="0" smtClean="0">
                <a:latin typeface="Meiryo UI" panose="020B0604030504040204" pitchFamily="50" charset="-128"/>
                <a:ea typeface="Meiryo UI" panose="020B0604030504040204" pitchFamily="50" charset="-128"/>
              </a:rPr>
              <a:t>【</a:t>
            </a:r>
            <a:r>
              <a:rPr lang="ja-JP" altLang="en-US" sz="1600" b="1" dirty="0" smtClean="0">
                <a:latin typeface="Meiryo UI" panose="020B0604030504040204" pitchFamily="50" charset="-128"/>
                <a:ea typeface="Meiryo UI" panose="020B0604030504040204" pitchFamily="50" charset="-128"/>
              </a:rPr>
              <a:t>私立高校</a:t>
            </a:r>
            <a:r>
              <a:rPr lang="ja-JP" altLang="en-US" sz="1600" b="1" dirty="0" smtClean="0">
                <a:solidFill>
                  <a:schemeClr val="bg1"/>
                </a:solidFill>
                <a:latin typeface="Meiryo UI" panose="020B0604030504040204" pitchFamily="50" charset="-128"/>
                <a:ea typeface="Meiryo UI" panose="020B0604030504040204" pitchFamily="50" charset="-128"/>
              </a:rPr>
              <a:t>等</a:t>
            </a:r>
            <a:r>
              <a:rPr lang="ja-JP" altLang="en-US" sz="1600" b="1" dirty="0" smtClean="0">
                <a:latin typeface="Meiryo UI" panose="020B0604030504040204" pitchFamily="50" charset="-128"/>
                <a:ea typeface="Meiryo UI" panose="020B0604030504040204" pitchFamily="50" charset="-128"/>
              </a:rPr>
              <a:t>無償化</a:t>
            </a:r>
            <a:r>
              <a:rPr lang="en-US" altLang="ja-JP" sz="1600" b="1" dirty="0" smtClean="0">
                <a:latin typeface="Meiryo UI" panose="020B0604030504040204" pitchFamily="50" charset="-128"/>
                <a:ea typeface="Meiryo UI" panose="020B0604030504040204" pitchFamily="50" charset="-128"/>
              </a:rPr>
              <a:t>】</a:t>
            </a:r>
            <a:endParaRPr kumimoji="1" lang="ja-JP" altLang="en-US" sz="1600" b="1" dirty="0">
              <a:latin typeface="Meiryo UI" panose="020B0604030504040204" pitchFamily="50" charset="-128"/>
              <a:ea typeface="Meiryo UI" panose="020B0604030504040204" pitchFamily="50" charset="-128"/>
            </a:endParaRPr>
          </a:p>
        </p:txBody>
      </p:sp>
      <p:sp>
        <p:nvSpPr>
          <p:cNvPr id="81" name="テキスト ボックス 80"/>
          <p:cNvSpPr txBox="1"/>
          <p:nvPr/>
        </p:nvSpPr>
        <p:spPr>
          <a:xfrm>
            <a:off x="8024414" y="4231160"/>
            <a:ext cx="420308" cy="276999"/>
          </a:xfrm>
          <a:prstGeom prst="rect">
            <a:avLst/>
          </a:prstGeom>
          <a:noFill/>
        </p:spPr>
        <p:txBody>
          <a:bodyPr wrap="none" rtlCol="0">
            <a:spAutoFit/>
          </a:bodyPr>
          <a:lstStyle/>
          <a:p>
            <a:r>
              <a:rPr kumimoji="1" lang="en-US" altLang="ja-JP" sz="1200" dirty="0" smtClean="0"/>
              <a:t>537</a:t>
            </a:r>
            <a:endParaRPr kumimoji="1" lang="ja-JP" altLang="en-US" sz="1200" dirty="0"/>
          </a:p>
        </p:txBody>
      </p:sp>
      <p:sp>
        <p:nvSpPr>
          <p:cNvPr id="83" name="正方形/長方形 82"/>
          <p:cNvSpPr/>
          <p:nvPr/>
        </p:nvSpPr>
        <p:spPr>
          <a:xfrm>
            <a:off x="1311691" y="3939275"/>
            <a:ext cx="2130316" cy="246221"/>
          </a:xfrm>
          <a:prstGeom prst="rect">
            <a:avLst/>
          </a:prstGeom>
        </p:spPr>
        <p:txBody>
          <a:bodyPr wrap="square">
            <a:spAutoFit/>
          </a:bodyPr>
          <a:lstStyle/>
          <a:p>
            <a:pPr algn="ctr"/>
            <a:r>
              <a:rPr lang="ja-JP" altLang="en-US" sz="1000" dirty="0">
                <a:latin typeface="Meiryo UI" panose="020B0604030504040204" pitchFamily="50" charset="-128"/>
                <a:ea typeface="Meiryo UI" panose="020B0604030504040204" pitchFamily="50" charset="-128"/>
                <a:cs typeface="Meiryo UI" panose="020B0604030504040204" pitchFamily="50" charset="-128"/>
              </a:rPr>
              <a:t>（子ども</a:t>
            </a:r>
            <a:r>
              <a:rPr lang="ja-JP" altLang="en-US" sz="1000" dirty="0" smtClean="0">
                <a:latin typeface="Meiryo UI" panose="020B0604030504040204" pitchFamily="50" charset="-128"/>
                <a:ea typeface="Meiryo UI" panose="020B0604030504040204" pitchFamily="50" charset="-128"/>
                <a:cs typeface="Meiryo UI" panose="020B0604030504040204" pitchFamily="50" charset="-128"/>
              </a:rPr>
              <a:t>が三人</a:t>
            </a:r>
            <a:r>
              <a:rPr lang="ja-JP" altLang="en-US" sz="1000" dirty="0">
                <a:latin typeface="Meiryo UI" panose="020B0604030504040204" pitchFamily="50" charset="-128"/>
                <a:ea typeface="Meiryo UI" panose="020B0604030504040204" pitchFamily="50" charset="-128"/>
                <a:cs typeface="Meiryo UI" panose="020B0604030504040204" pitchFamily="50" charset="-128"/>
              </a:rPr>
              <a:t>以上の世帯の場合）</a:t>
            </a:r>
          </a:p>
        </p:txBody>
      </p:sp>
      <p:sp>
        <p:nvSpPr>
          <p:cNvPr id="84" name="テキスト ボックス 83"/>
          <p:cNvSpPr txBox="1"/>
          <p:nvPr/>
        </p:nvSpPr>
        <p:spPr>
          <a:xfrm>
            <a:off x="739027" y="3528045"/>
            <a:ext cx="3317737" cy="261610"/>
          </a:xfrm>
          <a:prstGeom prst="rect">
            <a:avLst/>
          </a:prstGeom>
          <a:noFill/>
        </p:spPr>
        <p:txBody>
          <a:bodyPr wrap="square" rtlCol="0">
            <a:spAutoFit/>
          </a:bodyPr>
          <a:lstStyle/>
          <a:p>
            <a:r>
              <a:rPr kumimoji="1" lang="ja-JP" altLang="en-US" sz="1100" b="1" dirty="0" smtClean="0">
                <a:latin typeface="Meiryo UI" panose="020B0604030504040204" pitchFamily="50" charset="-128"/>
                <a:ea typeface="Meiryo UI" panose="020B0604030504040204" pitchFamily="50" charset="-128"/>
                <a:cs typeface="Meiryo UI" panose="020B0604030504040204" pitchFamily="50" charset="-128"/>
              </a:rPr>
              <a:t>授業料無償化制度図　</a:t>
            </a:r>
            <a:r>
              <a:rPr lang="en-US" altLang="ja-JP" sz="1100" b="1"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1100" b="1" dirty="0" smtClean="0">
                <a:latin typeface="Meiryo UI" panose="020B0604030504040204" pitchFamily="50" charset="-128"/>
                <a:ea typeface="Meiryo UI" panose="020B0604030504040204" pitchFamily="50" charset="-128"/>
                <a:cs typeface="Meiryo UI" panose="020B0604030504040204" pitchFamily="50" charset="-128"/>
              </a:rPr>
              <a:t>2016</a:t>
            </a:r>
            <a:r>
              <a:rPr kumimoji="1" lang="ja-JP" altLang="en-US" sz="1100" b="1" dirty="0" smtClean="0">
                <a:latin typeface="Meiryo UI" panose="020B0604030504040204" pitchFamily="50" charset="-128"/>
                <a:ea typeface="Meiryo UI" panose="020B0604030504040204" pitchFamily="50" charset="-128"/>
                <a:cs typeface="Meiryo UI" panose="020B0604030504040204" pitchFamily="50" charset="-128"/>
              </a:rPr>
              <a:t>～</a:t>
            </a:r>
            <a:r>
              <a:rPr lang="en-US" altLang="ja-JP" sz="1100" b="1" dirty="0" smtClean="0">
                <a:latin typeface="Meiryo UI" panose="020B0604030504040204" pitchFamily="50" charset="-128"/>
                <a:ea typeface="Meiryo UI" panose="020B0604030504040204" pitchFamily="50" charset="-128"/>
                <a:cs typeface="Meiryo UI" panose="020B0604030504040204" pitchFamily="50" charset="-128"/>
              </a:rPr>
              <a:t>2018</a:t>
            </a:r>
            <a:r>
              <a:rPr lang="ja-JP" altLang="en-US" sz="1100" b="1" dirty="0">
                <a:latin typeface="Meiryo UI" panose="020B0604030504040204" pitchFamily="50" charset="-128"/>
                <a:ea typeface="Meiryo UI" panose="020B0604030504040204" pitchFamily="50" charset="-128"/>
                <a:cs typeface="Meiryo UI" panose="020B0604030504040204" pitchFamily="50" charset="-128"/>
              </a:rPr>
              <a:t>年度</a:t>
            </a:r>
            <a:r>
              <a:rPr kumimoji="1" lang="ja-JP" altLang="en-US" sz="1100" b="1" dirty="0" smtClean="0">
                <a:latin typeface="Meiryo UI" panose="020B0604030504040204" pitchFamily="50" charset="-128"/>
                <a:ea typeface="Meiryo UI" panose="020B0604030504040204" pitchFamily="50" charset="-128"/>
                <a:cs typeface="Meiryo UI" panose="020B0604030504040204" pitchFamily="50" charset="-128"/>
              </a:rPr>
              <a:t>の制度</a:t>
            </a:r>
            <a:r>
              <a:rPr lang="en-US" altLang="ja-JP" sz="1100" b="1" dirty="0" smtClean="0">
                <a:latin typeface="Meiryo UI" panose="020B0604030504040204" pitchFamily="50" charset="-128"/>
                <a:ea typeface="Meiryo UI" panose="020B0604030504040204" pitchFamily="50" charset="-128"/>
                <a:cs typeface="Meiryo UI" panose="020B0604030504040204" pitchFamily="50" charset="-128"/>
              </a:rPr>
              <a:t>】</a:t>
            </a:r>
            <a:endParaRPr kumimoji="1" lang="en-US" altLang="ja-JP" sz="1100" b="1" dirty="0" smtClean="0">
              <a:latin typeface="Meiryo UI" panose="020B0604030504040204" pitchFamily="50" charset="-128"/>
              <a:ea typeface="Meiryo UI" panose="020B0604030504040204" pitchFamily="50" charset="-128"/>
              <a:cs typeface="Meiryo UI" panose="020B0604030504040204" pitchFamily="50" charset="-128"/>
            </a:endParaRPr>
          </a:p>
        </p:txBody>
      </p:sp>
      <p:sp>
        <p:nvSpPr>
          <p:cNvPr id="85" name="テキスト ボックス 84"/>
          <p:cNvSpPr txBox="1"/>
          <p:nvPr/>
        </p:nvSpPr>
        <p:spPr>
          <a:xfrm>
            <a:off x="5135900" y="3548713"/>
            <a:ext cx="3336178" cy="261610"/>
          </a:xfrm>
          <a:prstGeom prst="rect">
            <a:avLst/>
          </a:prstGeom>
          <a:noFill/>
        </p:spPr>
        <p:txBody>
          <a:bodyPr wrap="square" rtlCol="0">
            <a:spAutoFit/>
          </a:bodyPr>
          <a:lstStyle/>
          <a:p>
            <a:r>
              <a:rPr kumimoji="1" lang="ja-JP" altLang="en-US" sz="1100" b="1" dirty="0" smtClean="0">
                <a:latin typeface="Meiryo UI" panose="020B0604030504040204" pitchFamily="50" charset="-128"/>
                <a:ea typeface="Meiryo UI" panose="020B0604030504040204" pitchFamily="50" charset="-128"/>
                <a:cs typeface="Meiryo UI" panose="020B0604030504040204" pitchFamily="50" charset="-128"/>
              </a:rPr>
              <a:t>「現役世代への重点投資」（こども</a:t>
            </a:r>
            <a:r>
              <a:rPr lang="ja-JP" altLang="en-US" sz="1100" b="1" dirty="0" smtClean="0">
                <a:latin typeface="Meiryo UI" panose="020B0604030504040204" pitchFamily="50" charset="-128"/>
                <a:ea typeface="Meiryo UI" panose="020B0604030504040204" pitchFamily="50" charset="-128"/>
                <a:cs typeface="Meiryo UI" panose="020B0604030504040204" pitchFamily="50" charset="-128"/>
              </a:rPr>
              <a:t>・教育）の予算推移</a:t>
            </a:r>
            <a:endParaRPr kumimoji="1" lang="en-US" altLang="ja-JP" sz="1100" b="1" dirty="0" smtClean="0">
              <a:latin typeface="Meiryo UI" panose="020B0604030504040204" pitchFamily="50" charset="-128"/>
              <a:ea typeface="Meiryo UI" panose="020B0604030504040204" pitchFamily="50" charset="-128"/>
              <a:cs typeface="Meiryo UI" panose="020B0604030504040204" pitchFamily="50" charset="-128"/>
            </a:endParaRPr>
          </a:p>
        </p:txBody>
      </p:sp>
      <p:sp>
        <p:nvSpPr>
          <p:cNvPr id="86" name="正方形/長方形 85"/>
          <p:cNvSpPr/>
          <p:nvPr/>
        </p:nvSpPr>
        <p:spPr>
          <a:xfrm>
            <a:off x="4938372" y="2862101"/>
            <a:ext cx="3794629" cy="276999"/>
          </a:xfrm>
          <a:prstGeom prst="rect">
            <a:avLst/>
          </a:prstGeom>
          <a:solidFill>
            <a:schemeClr val="accent2">
              <a:lumMod val="20000"/>
              <a:lumOff val="80000"/>
            </a:schemeClr>
          </a:solidFill>
          <a:ln>
            <a:solidFill>
              <a:schemeClr val="bg1">
                <a:lumMod val="50000"/>
              </a:schemeClr>
            </a:solidFill>
          </a:ln>
        </p:spPr>
        <p:txBody>
          <a:bodyPr wrap="none">
            <a:spAutoFit/>
          </a:bodyPr>
          <a:lstStyle/>
          <a:p>
            <a:r>
              <a:rPr lang="ja-JP" altLang="en-US" sz="1200" b="1" dirty="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現役世代への重点投資（こども・教育）」は７年で８倍</a:t>
            </a:r>
            <a:endParaRPr lang="ja-JP" altLang="en-US" sz="1200" b="1" dirty="0">
              <a:latin typeface="Meiryo UI" panose="020B0604030504040204" pitchFamily="50" charset="-128"/>
              <a:ea typeface="Meiryo UI" panose="020B0604030504040204" pitchFamily="50" charset="-128"/>
            </a:endParaRPr>
          </a:p>
        </p:txBody>
      </p:sp>
      <p:sp>
        <p:nvSpPr>
          <p:cNvPr id="2" name="テキスト ボックス 1"/>
          <p:cNvSpPr txBox="1"/>
          <p:nvPr/>
        </p:nvSpPr>
        <p:spPr>
          <a:xfrm>
            <a:off x="4536995" y="3658850"/>
            <a:ext cx="723275" cy="253916"/>
          </a:xfrm>
          <a:prstGeom prst="rect">
            <a:avLst/>
          </a:prstGeom>
          <a:noFill/>
        </p:spPr>
        <p:txBody>
          <a:bodyPr wrap="none" rtlCol="0">
            <a:spAutoFit/>
          </a:bodyPr>
          <a:lstStyle/>
          <a:p>
            <a:r>
              <a:rPr lang="ja-JP" altLang="en-US" sz="1050" dirty="0" smtClean="0">
                <a:latin typeface="Meiryo UI" panose="020B0604030504040204" pitchFamily="50" charset="-128"/>
                <a:ea typeface="Meiryo UI" panose="020B0604030504040204" pitchFamily="50" charset="-128"/>
              </a:rPr>
              <a:t>（億円）</a:t>
            </a:r>
            <a:endParaRPr kumimoji="1" lang="ja-JP" altLang="en-US" sz="1050" dirty="0">
              <a:latin typeface="Meiryo UI" panose="020B0604030504040204" pitchFamily="50" charset="-128"/>
              <a:ea typeface="Meiryo UI" panose="020B0604030504040204" pitchFamily="50" charset="-128"/>
            </a:endParaRPr>
          </a:p>
        </p:txBody>
      </p:sp>
      <p:sp>
        <p:nvSpPr>
          <p:cNvPr id="22" name="テキスト ボックス 21"/>
          <p:cNvSpPr txBox="1"/>
          <p:nvPr/>
        </p:nvSpPr>
        <p:spPr>
          <a:xfrm>
            <a:off x="8472078" y="3726553"/>
            <a:ext cx="588623" cy="253916"/>
          </a:xfrm>
          <a:prstGeom prst="rect">
            <a:avLst/>
          </a:prstGeom>
          <a:noFill/>
        </p:spPr>
        <p:txBody>
          <a:bodyPr wrap="none" rtlCol="0">
            <a:spAutoFit/>
          </a:bodyPr>
          <a:lstStyle/>
          <a:p>
            <a:r>
              <a:rPr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p:txBody>
      </p:sp>
      <p:sp>
        <p:nvSpPr>
          <p:cNvPr id="3" name="テキスト ボックス 2"/>
          <p:cNvSpPr txBox="1"/>
          <p:nvPr/>
        </p:nvSpPr>
        <p:spPr>
          <a:xfrm>
            <a:off x="5126827" y="6615295"/>
            <a:ext cx="1593706" cy="246221"/>
          </a:xfrm>
          <a:prstGeom prst="rect">
            <a:avLst/>
          </a:prstGeom>
          <a:noFill/>
        </p:spPr>
        <p:txBody>
          <a:bodyPr wrap="none" rtlCol="0">
            <a:spAutoFit/>
          </a:bodyPr>
          <a:lstStyle/>
          <a:p>
            <a:r>
              <a:rPr kumimoji="1" lang="ja-JP" altLang="en-US" sz="1000" dirty="0" smtClean="0"/>
              <a:t>予算比率は・・・　パーミル</a:t>
            </a:r>
            <a:endParaRPr kumimoji="1" lang="ja-JP" altLang="en-US" sz="1000" dirty="0"/>
          </a:p>
        </p:txBody>
      </p:sp>
      <p:pic>
        <p:nvPicPr>
          <p:cNvPr id="10" name="図 9"/>
          <p:cNvPicPr>
            <a:picLocks noChangeAspect="1"/>
          </p:cNvPicPr>
          <p:nvPr/>
        </p:nvPicPr>
        <p:blipFill>
          <a:blip r:embed="rId3"/>
          <a:stretch>
            <a:fillRect/>
          </a:stretch>
        </p:blipFill>
        <p:spPr>
          <a:xfrm>
            <a:off x="560106" y="4062386"/>
            <a:ext cx="3633486" cy="2760052"/>
          </a:xfrm>
          <a:prstGeom prst="rect">
            <a:avLst/>
          </a:prstGeom>
        </p:spPr>
      </p:pic>
      <p:sp>
        <p:nvSpPr>
          <p:cNvPr id="91" name="正方形/長方形 90"/>
          <p:cNvSpPr/>
          <p:nvPr/>
        </p:nvSpPr>
        <p:spPr>
          <a:xfrm>
            <a:off x="4898633" y="1614317"/>
            <a:ext cx="3734426" cy="1077218"/>
          </a:xfrm>
          <a:prstGeom prst="rect">
            <a:avLst/>
          </a:prstGeom>
        </p:spPr>
        <p:txBody>
          <a:bodyPr wrap="square">
            <a:spAutoFit/>
          </a:bodyPr>
          <a:lstStyle/>
          <a:p>
            <a:pPr marL="285750" indent="-285750">
              <a:buFont typeface="Wingdings" panose="05000000000000000000" pitchFamily="2" charset="2"/>
              <a:buChar char="u"/>
            </a:pPr>
            <a:r>
              <a:rPr lang="ja-JP" altLang="en-US" sz="1600" dirty="0">
                <a:latin typeface="Meiryo UI" panose="020B0604030504040204" pitchFamily="50" charset="-128"/>
                <a:ea typeface="Meiryo UI" panose="020B0604030504040204" pitchFamily="50" charset="-128"/>
              </a:rPr>
              <a:t>大阪市</a:t>
            </a:r>
            <a:r>
              <a:rPr lang="ja-JP" altLang="en-US" sz="1600" dirty="0" smtClean="0">
                <a:latin typeface="Meiryo UI" panose="020B0604030504040204" pitchFamily="50" charset="-128"/>
                <a:ea typeface="Meiryo UI" panose="020B0604030504040204" pitchFamily="50" charset="-128"/>
              </a:rPr>
              <a:t>では、現役</a:t>
            </a:r>
            <a:r>
              <a:rPr lang="ja-JP" altLang="en-US" sz="1600" dirty="0">
                <a:latin typeface="Meiryo UI" panose="020B0604030504040204" pitchFamily="50" charset="-128"/>
                <a:ea typeface="Meiryo UI" panose="020B0604030504040204" pitchFamily="50" charset="-128"/>
              </a:rPr>
              <a:t>世代への重点投資として、こども・教育の分野において</a:t>
            </a:r>
            <a:r>
              <a:rPr lang="ja-JP" altLang="en-US" sz="1600" dirty="0" smtClean="0">
                <a:latin typeface="Meiryo UI" panose="020B0604030504040204" pitchFamily="50" charset="-128"/>
                <a:ea typeface="Meiryo UI" panose="020B0604030504040204" pitchFamily="50" charset="-128"/>
              </a:rPr>
              <a:t>予算を重点配分</a:t>
            </a:r>
            <a:endParaRPr lang="en-US" altLang="ja-JP" sz="16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u"/>
            </a:pPr>
            <a:r>
              <a:rPr lang="en-US" altLang="ja-JP" sz="1600" dirty="0">
                <a:latin typeface="Meiryo UI" panose="020B0604030504040204" pitchFamily="50" charset="-128"/>
                <a:ea typeface="Meiryo UI" panose="020B0604030504040204" pitchFamily="50" charset="-128"/>
              </a:rPr>
              <a:t>2018</a:t>
            </a:r>
            <a:r>
              <a:rPr lang="ja-JP" altLang="en-US" sz="1600" dirty="0">
                <a:latin typeface="Meiryo UI" panose="020B0604030504040204" pitchFamily="50" charset="-128"/>
                <a:ea typeface="Meiryo UI" panose="020B0604030504040204" pitchFamily="50" charset="-128"/>
              </a:rPr>
              <a:t>年度</a:t>
            </a:r>
            <a:r>
              <a:rPr lang="ja-JP" altLang="en-US" sz="1600" dirty="0" smtClean="0">
                <a:latin typeface="Meiryo UI" panose="020B0604030504040204" pitchFamily="50" charset="-128"/>
                <a:ea typeface="Meiryo UI" panose="020B0604030504040204" pitchFamily="50" charset="-128"/>
              </a:rPr>
              <a:t>の重点予算</a:t>
            </a:r>
            <a:r>
              <a:rPr lang="ja-JP" altLang="en-US" sz="1600" dirty="0">
                <a:latin typeface="Meiryo UI" panose="020B0604030504040204" pitchFamily="50" charset="-128"/>
                <a:ea typeface="Meiryo UI" panose="020B0604030504040204" pitchFamily="50" charset="-128"/>
              </a:rPr>
              <a:t>額</a:t>
            </a:r>
            <a:r>
              <a:rPr lang="ja-JP" altLang="en-US" sz="1600" dirty="0" smtClean="0">
                <a:latin typeface="Meiryo UI" panose="020B0604030504040204" pitchFamily="50" charset="-128"/>
                <a:ea typeface="Meiryo UI" panose="020B0604030504040204" pitchFamily="50" charset="-128"/>
              </a:rPr>
              <a:t>は</a:t>
            </a:r>
            <a:r>
              <a:rPr lang="en-US" altLang="ja-JP" sz="1600" b="1" u="sng" dirty="0" smtClean="0">
                <a:latin typeface="Meiryo UI" panose="020B0604030504040204" pitchFamily="50" charset="-128"/>
                <a:ea typeface="Meiryo UI" panose="020B0604030504040204" pitchFamily="50" charset="-128"/>
              </a:rPr>
              <a:t>537</a:t>
            </a:r>
            <a:r>
              <a:rPr lang="ja-JP" altLang="en-US" sz="1600" b="1" u="sng" dirty="0" smtClean="0">
                <a:latin typeface="Meiryo UI" panose="020B0604030504040204" pitchFamily="50" charset="-128"/>
                <a:ea typeface="Meiryo UI" panose="020B0604030504040204" pitchFamily="50" charset="-128"/>
              </a:rPr>
              <a:t>億円</a:t>
            </a:r>
            <a:endParaRPr lang="ja-JP" altLang="en-US" sz="1600" b="1" u="sng" dirty="0">
              <a:latin typeface="Meiryo UI" panose="020B0604030504040204" pitchFamily="50" charset="-128"/>
              <a:ea typeface="Meiryo UI" panose="020B0604030504040204" pitchFamily="50" charset="-128"/>
            </a:endParaRPr>
          </a:p>
        </p:txBody>
      </p:sp>
      <p:sp>
        <p:nvSpPr>
          <p:cNvPr id="92" name="角丸四角形 91"/>
          <p:cNvSpPr/>
          <p:nvPr/>
        </p:nvSpPr>
        <p:spPr>
          <a:xfrm>
            <a:off x="4851326" y="1223409"/>
            <a:ext cx="3871134"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solidFill>
                  <a:schemeClr val="bg1"/>
                </a:solidFill>
                <a:latin typeface="Meiryo UI" panose="020B0604030504040204" pitchFamily="50" charset="-128"/>
                <a:ea typeface="Meiryo UI" panose="020B0604030504040204" pitchFamily="50" charset="-128"/>
              </a:rPr>
              <a:t>大阪市　</a:t>
            </a:r>
            <a:r>
              <a:rPr lang="en-US" altLang="ja-JP" sz="1600" b="1" dirty="0" smtClean="0">
                <a:solidFill>
                  <a:schemeClr val="bg1"/>
                </a:solidFill>
                <a:latin typeface="Meiryo UI" panose="020B0604030504040204" pitchFamily="50" charset="-128"/>
                <a:ea typeface="Meiryo UI" panose="020B0604030504040204" pitchFamily="50" charset="-128"/>
              </a:rPr>
              <a:t>【</a:t>
            </a:r>
            <a:r>
              <a:rPr lang="ja-JP" altLang="en-US" sz="1600" b="1" dirty="0" smtClean="0">
                <a:solidFill>
                  <a:schemeClr val="bg1"/>
                </a:solidFill>
                <a:latin typeface="Meiryo UI" panose="020B0604030504040204" pitchFamily="50" charset="-128"/>
                <a:ea typeface="Meiryo UI" panose="020B0604030504040204" pitchFamily="50" charset="-128"/>
              </a:rPr>
              <a:t>現役世代重点投資</a:t>
            </a:r>
            <a:r>
              <a:rPr lang="en-US" altLang="ja-JP" sz="1600" b="1" dirty="0" smtClean="0">
                <a:solidFill>
                  <a:schemeClr val="bg1"/>
                </a:solidFill>
                <a:latin typeface="Meiryo UI" panose="020B0604030504040204" pitchFamily="50" charset="-128"/>
                <a:ea typeface="Meiryo UI" panose="020B0604030504040204" pitchFamily="50" charset="-128"/>
              </a:rPr>
              <a:t>】</a:t>
            </a:r>
            <a:endParaRPr kumimoji="1" lang="ja-JP" altLang="en-US" sz="1600" b="1" dirty="0">
              <a:solidFill>
                <a:schemeClr val="bg1"/>
              </a:solidFill>
              <a:latin typeface="Meiryo UI" panose="020B0604030504040204" pitchFamily="50" charset="-128"/>
              <a:ea typeface="Meiryo UI" panose="020B0604030504040204" pitchFamily="50" charset="-128"/>
            </a:endParaRPr>
          </a:p>
        </p:txBody>
      </p:sp>
      <p:sp>
        <p:nvSpPr>
          <p:cNvPr id="25" name="角丸四角形 24"/>
          <p:cNvSpPr/>
          <p:nvPr/>
        </p:nvSpPr>
        <p:spPr>
          <a:xfrm>
            <a:off x="128790" y="91903"/>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３－</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社会政策のイノベーション／次世代投資</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1013834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線コネクタ 30"/>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テキスト ボックス 32"/>
          <p:cNvSpPr txBox="1"/>
          <p:nvPr/>
        </p:nvSpPr>
        <p:spPr>
          <a:xfrm>
            <a:off x="323896" y="725681"/>
            <a:ext cx="5020926"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■府市ともに、教育行政の体制・制度を抜本改革</a:t>
            </a:r>
            <a:endParaRPr kumimoji="1" lang="en-US" altLang="ja-JP" b="1" dirty="0">
              <a:latin typeface="Meiryo UI" panose="020B0604030504040204" pitchFamily="50" charset="-128"/>
              <a:ea typeface="Meiryo UI" panose="020B0604030504040204" pitchFamily="50" charset="-128"/>
            </a:endParaRPr>
          </a:p>
        </p:txBody>
      </p:sp>
      <p:cxnSp>
        <p:nvCxnSpPr>
          <p:cNvPr id="18" name="直線コネクタ 17"/>
          <p:cNvCxnSpPr/>
          <p:nvPr/>
        </p:nvCxnSpPr>
        <p:spPr>
          <a:xfrm>
            <a:off x="280672" y="1119114"/>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スライド番号プレースホルダー 9"/>
          <p:cNvSpPr>
            <a:spLocks noGrp="1"/>
          </p:cNvSpPr>
          <p:nvPr>
            <p:ph type="sldNum" sz="quarter" idx="12"/>
          </p:nvPr>
        </p:nvSpPr>
        <p:spPr>
          <a:xfrm>
            <a:off x="6960185" y="6414175"/>
            <a:ext cx="2057400" cy="365125"/>
          </a:xfrm>
        </p:spPr>
        <p:txBody>
          <a:bodyPr/>
          <a:lstStyle/>
          <a:p>
            <a:fld id="{138CA411-231B-42B9-AF63-97A64194AA60}" type="slidenum">
              <a:rPr kumimoji="1" lang="ja-JP" altLang="en-US" sz="1400" b="1" smtClean="0">
                <a:solidFill>
                  <a:schemeClr val="tx1"/>
                </a:solidFill>
              </a:rPr>
              <a:t>49</a:t>
            </a:fld>
            <a:endParaRPr kumimoji="1" lang="ja-JP" altLang="en-US" sz="1400" b="1">
              <a:solidFill>
                <a:schemeClr val="tx1"/>
              </a:solidFill>
            </a:endParaRPr>
          </a:p>
        </p:txBody>
      </p:sp>
      <p:sp>
        <p:nvSpPr>
          <p:cNvPr id="8" name="角丸四角形 7"/>
          <p:cNvSpPr/>
          <p:nvPr/>
        </p:nvSpPr>
        <p:spPr>
          <a:xfrm>
            <a:off x="5124957" y="1299119"/>
            <a:ext cx="3326297"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大阪市　</a:t>
            </a:r>
            <a:endParaRPr kumimoji="1" lang="ja-JP" altLang="en-US" sz="1600" b="1" dirty="0">
              <a:latin typeface="Meiryo UI" panose="020B0604030504040204" pitchFamily="50" charset="-128"/>
              <a:ea typeface="Meiryo UI" panose="020B0604030504040204" pitchFamily="50" charset="-128"/>
            </a:endParaRPr>
          </a:p>
        </p:txBody>
      </p:sp>
      <p:sp>
        <p:nvSpPr>
          <p:cNvPr id="9" name="角丸四角形 8"/>
          <p:cNvSpPr/>
          <p:nvPr/>
        </p:nvSpPr>
        <p:spPr>
          <a:xfrm>
            <a:off x="1074418" y="1299119"/>
            <a:ext cx="3520438"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大阪府</a:t>
            </a:r>
            <a:endParaRPr kumimoji="1" lang="ja-JP" altLang="en-US" sz="1600" b="1" dirty="0">
              <a:latin typeface="Meiryo UI" panose="020B0604030504040204" pitchFamily="50" charset="-128"/>
              <a:ea typeface="Meiryo UI" panose="020B0604030504040204" pitchFamily="50" charset="-128"/>
            </a:endParaRPr>
          </a:p>
        </p:txBody>
      </p:sp>
      <p:sp>
        <p:nvSpPr>
          <p:cNvPr id="4" name="正方形/長方形 3"/>
          <p:cNvSpPr/>
          <p:nvPr/>
        </p:nvSpPr>
        <p:spPr>
          <a:xfrm>
            <a:off x="341419" y="1762616"/>
            <a:ext cx="431311" cy="1905720"/>
          </a:xfrm>
          <a:prstGeom prst="rect">
            <a:avLst/>
          </a:prstGeom>
          <a:solidFill>
            <a:schemeClr val="accent1">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b="1" dirty="0" smtClean="0">
                <a:solidFill>
                  <a:schemeClr val="tx1"/>
                </a:solidFill>
                <a:latin typeface="Meiryo UI" panose="020B0604030504040204" pitchFamily="50" charset="-128"/>
                <a:ea typeface="Meiryo UI" panose="020B0604030504040204" pitchFamily="50" charset="-128"/>
              </a:rPr>
              <a:t>基本理念</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5" name="正方形/長方形 4"/>
          <p:cNvSpPr/>
          <p:nvPr/>
        </p:nvSpPr>
        <p:spPr>
          <a:xfrm>
            <a:off x="1106172" y="2036971"/>
            <a:ext cx="3359893" cy="1754326"/>
          </a:xfrm>
          <a:prstGeom prst="rect">
            <a:avLst/>
          </a:prstGeom>
        </p:spPr>
        <p:txBody>
          <a:bodyPr wrap="square">
            <a:spAutoFit/>
          </a:bodyPr>
          <a:lstStyle/>
          <a:p>
            <a:pPr marL="285750" indent="-285750">
              <a:buFont typeface="Wingdings" panose="05000000000000000000" pitchFamily="2" charset="2"/>
              <a:buChar char="n"/>
            </a:pPr>
            <a:r>
              <a:rPr lang="ja-JP" altLang="en-US" sz="1200" dirty="0" smtClean="0">
                <a:latin typeface="Meiryo UI" panose="020B0604030504040204" pitchFamily="50" charset="-128"/>
                <a:ea typeface="Meiryo UI" panose="020B0604030504040204" pitchFamily="50" charset="-128"/>
              </a:rPr>
              <a:t>政治</a:t>
            </a:r>
            <a:r>
              <a:rPr lang="ja-JP" altLang="en-US" sz="1200" dirty="0">
                <a:latin typeface="Meiryo UI" panose="020B0604030504040204" pitchFamily="50" charset="-128"/>
                <a:ea typeface="Meiryo UI" panose="020B0604030504040204" pitchFamily="50" charset="-128"/>
              </a:rPr>
              <a:t>（府議会・知事）と行政（教育委員会等）が連携し、教育行政をマネジメントする新たな制度を確立</a:t>
            </a:r>
            <a:r>
              <a:rPr lang="ja-JP" altLang="en-US" sz="1200" dirty="0" smtClean="0">
                <a:latin typeface="Meiryo UI" panose="020B0604030504040204" pitchFamily="50" charset="-128"/>
                <a:ea typeface="Meiryo UI" panose="020B0604030504040204" pitchFamily="50" charset="-128"/>
              </a:rPr>
              <a:t>。</a:t>
            </a:r>
            <a:endParaRPr lang="en-US" altLang="ja-JP" sz="12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n"/>
            </a:pPr>
            <a:endParaRPr lang="en-US" altLang="ja-JP" sz="1000" dirty="0" smtClean="0">
              <a:latin typeface="Meiryo UI" panose="020B0604030504040204" pitchFamily="50" charset="-128"/>
              <a:ea typeface="Meiryo UI" panose="020B0604030504040204" pitchFamily="50" charset="-128"/>
            </a:endParaRPr>
          </a:p>
          <a:p>
            <a:endParaRPr lang="en-US" altLang="ja-JP" sz="1200" dirty="0" smtClean="0">
              <a:latin typeface="Meiryo UI" panose="020B0604030504040204" pitchFamily="50" charset="-128"/>
              <a:ea typeface="Meiryo UI" panose="020B0604030504040204" pitchFamily="50" charset="-128"/>
            </a:endParaRPr>
          </a:p>
          <a:p>
            <a:endParaRPr lang="ja-JP" altLang="en-US" sz="12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n"/>
            </a:pPr>
            <a:r>
              <a:rPr lang="ja-JP" altLang="en-US" sz="1200" dirty="0" smtClean="0">
                <a:latin typeface="Meiryo UI" panose="020B0604030504040204" pitchFamily="50" charset="-128"/>
                <a:ea typeface="Meiryo UI" panose="020B0604030504040204" pitchFamily="50" charset="-128"/>
              </a:rPr>
              <a:t>各府立</a:t>
            </a:r>
            <a:r>
              <a:rPr lang="ja-JP" altLang="en-US" sz="1200" dirty="0">
                <a:latin typeface="Meiryo UI" panose="020B0604030504040204" pitchFamily="50" charset="-128"/>
                <a:ea typeface="Meiryo UI" panose="020B0604030504040204" pitchFamily="50" charset="-128"/>
              </a:rPr>
              <a:t>学校で「学校経営計画」を策定・公表。生徒や保護者、地域住民の声を反映させながら</a:t>
            </a:r>
            <a:r>
              <a:rPr lang="en-US" altLang="ja-JP" sz="1200" dirty="0">
                <a:latin typeface="Meiryo UI" panose="020B0604030504040204" pitchFamily="50" charset="-128"/>
                <a:ea typeface="Meiryo UI" panose="020B0604030504040204" pitchFamily="50" charset="-128"/>
              </a:rPr>
              <a:t>PDCA</a:t>
            </a:r>
            <a:r>
              <a:rPr lang="ja-JP" altLang="en-US" sz="1200" dirty="0">
                <a:latin typeface="Meiryo UI" panose="020B0604030504040204" pitchFamily="50" charset="-128"/>
                <a:ea typeface="Meiryo UI" panose="020B0604030504040204" pitchFamily="50" charset="-128"/>
              </a:rPr>
              <a:t>サイクルによる学校経営の仕組みを構築</a:t>
            </a:r>
          </a:p>
        </p:txBody>
      </p:sp>
      <p:sp>
        <p:nvSpPr>
          <p:cNvPr id="6" name="正方形/長方形 5"/>
          <p:cNvSpPr/>
          <p:nvPr/>
        </p:nvSpPr>
        <p:spPr>
          <a:xfrm>
            <a:off x="5215424" y="2036971"/>
            <a:ext cx="3312000" cy="1754326"/>
          </a:xfrm>
          <a:prstGeom prst="rect">
            <a:avLst/>
          </a:prstGeom>
        </p:spPr>
        <p:txBody>
          <a:bodyPr wrap="square">
            <a:spAutoFit/>
          </a:bodyPr>
          <a:lstStyle/>
          <a:p>
            <a:pPr marL="171450" indent="-171450">
              <a:buFont typeface="Wingdings" panose="05000000000000000000" pitchFamily="2" charset="2"/>
              <a:buChar char="n"/>
            </a:pPr>
            <a:r>
              <a:rPr lang="ja-JP" altLang="en-US" sz="1200" dirty="0" smtClean="0">
                <a:latin typeface="Meiryo UI" panose="020B0604030504040204" pitchFamily="50" charset="-128"/>
                <a:ea typeface="Meiryo UI" panose="020B0604030504040204" pitchFamily="50" charset="-128"/>
              </a:rPr>
              <a:t>政治</a:t>
            </a:r>
            <a:r>
              <a:rPr lang="ja-JP" altLang="en-US" sz="1200" dirty="0">
                <a:latin typeface="Meiryo UI" panose="020B0604030504040204" pitchFamily="50" charset="-128"/>
                <a:ea typeface="Meiryo UI" panose="020B0604030504040204" pitchFamily="50" charset="-128"/>
              </a:rPr>
              <a:t>（市会・市長）と行政（教育委員会等）が連携し、教育行政をマネジメントする新たな制度を確立</a:t>
            </a:r>
            <a:r>
              <a:rPr lang="ja-JP" altLang="en-US" sz="1200" dirty="0" smtClean="0">
                <a:latin typeface="Meiryo UI" panose="020B0604030504040204" pitchFamily="50" charset="-128"/>
                <a:ea typeface="Meiryo UI" panose="020B0604030504040204" pitchFamily="50" charset="-128"/>
              </a:rPr>
              <a:t>。</a:t>
            </a:r>
            <a:endParaRPr lang="en-US" altLang="ja-JP" sz="120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n"/>
            </a:pPr>
            <a:endParaRPr lang="en-US" altLang="ja-JP" sz="100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n"/>
            </a:pPr>
            <a:endParaRPr lang="en-US" altLang="ja-JP" sz="120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n"/>
            </a:pPr>
            <a:endParaRPr lang="ja-JP" altLang="en-US" sz="1200"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n"/>
            </a:pPr>
            <a:r>
              <a:rPr lang="ja-JP" altLang="en-US" sz="1200" dirty="0" smtClean="0">
                <a:latin typeface="Meiryo UI" panose="020B0604030504040204" pitchFamily="50" charset="-128"/>
                <a:ea typeface="Meiryo UI" panose="020B0604030504040204" pitchFamily="50" charset="-128"/>
              </a:rPr>
              <a:t>学校</a:t>
            </a:r>
            <a:r>
              <a:rPr lang="ja-JP" altLang="en-US" sz="1200" dirty="0">
                <a:latin typeface="Meiryo UI" panose="020B0604030504040204" pitchFamily="50" charset="-128"/>
                <a:ea typeface="Meiryo UI" panose="020B0604030504040204" pitchFamily="50" charset="-128"/>
              </a:rPr>
              <a:t>運営に保護者や地域住民等の意向を反映し、その参画を促進することにより、開かれた学校づくりを推進。</a:t>
            </a:r>
          </a:p>
        </p:txBody>
      </p:sp>
      <p:sp>
        <p:nvSpPr>
          <p:cNvPr id="12" name="正方形/長方形 11"/>
          <p:cNvSpPr/>
          <p:nvPr/>
        </p:nvSpPr>
        <p:spPr>
          <a:xfrm>
            <a:off x="1148418" y="4560580"/>
            <a:ext cx="3174642" cy="646331"/>
          </a:xfrm>
          <a:prstGeom prst="rect">
            <a:avLst/>
          </a:prstGeom>
        </p:spPr>
        <p:txBody>
          <a:bodyPr wrap="square">
            <a:spAutoFit/>
          </a:bodyPr>
          <a:lstStyle/>
          <a:p>
            <a:pPr marL="171450" indent="-171450">
              <a:buFont typeface="Wingdings" panose="05000000000000000000" pitchFamily="2" charset="2"/>
              <a:buChar char="n"/>
            </a:pPr>
            <a:r>
              <a:rPr lang="ja-JP" altLang="en-US" sz="1200" dirty="0" smtClean="0">
                <a:latin typeface="Meiryo UI" panose="020B0604030504040204" pitchFamily="50" charset="-128"/>
                <a:ea typeface="Meiryo UI" panose="020B0604030504040204" pitchFamily="50" charset="-128"/>
              </a:rPr>
              <a:t>公立</a:t>
            </a:r>
            <a:r>
              <a:rPr lang="ja-JP" altLang="en-US" sz="1200" dirty="0">
                <a:latin typeface="Meiryo UI" panose="020B0604030504040204" pitchFamily="50" charset="-128"/>
                <a:ea typeface="Meiryo UI" panose="020B0604030504040204" pitchFamily="50" charset="-128"/>
              </a:rPr>
              <a:t>私立間の交流や情報共有、切磋琢磨を図るため</a:t>
            </a:r>
            <a:r>
              <a:rPr lang="ja-JP" altLang="en-US" sz="1200" dirty="0" smtClean="0">
                <a:latin typeface="Meiryo UI" panose="020B0604030504040204" pitchFamily="50" charset="-128"/>
                <a:ea typeface="Meiryo UI" panose="020B0604030504040204" pitchFamily="50" charset="-128"/>
              </a:rPr>
              <a:t>、「私学行政」に</a:t>
            </a:r>
            <a:r>
              <a:rPr lang="ja-JP" altLang="en-US" sz="1200" dirty="0">
                <a:latin typeface="Meiryo UI" panose="020B0604030504040204" pitchFamily="50" charset="-128"/>
                <a:ea typeface="Meiryo UI" panose="020B0604030504040204" pitchFamily="50" charset="-128"/>
              </a:rPr>
              <a:t>ついて知事から教育長に事務委任</a:t>
            </a:r>
            <a:r>
              <a:rPr lang="ja-JP" altLang="en-US" sz="1200" dirty="0" smtClean="0">
                <a:latin typeface="Meiryo UI" panose="020B0604030504040204" pitchFamily="50" charset="-128"/>
                <a:ea typeface="Meiryo UI" panose="020B0604030504040204" pitchFamily="50" charset="-128"/>
              </a:rPr>
              <a:t>。（教育庁</a:t>
            </a:r>
            <a:r>
              <a:rPr lang="ja-JP" altLang="en-US" sz="1200" dirty="0">
                <a:latin typeface="Meiryo UI" panose="020B0604030504040204" pitchFamily="50" charset="-128"/>
                <a:ea typeface="Meiryo UI" panose="020B0604030504040204" pitchFamily="50" charset="-128"/>
              </a:rPr>
              <a:t>を</a:t>
            </a:r>
            <a:r>
              <a:rPr lang="ja-JP" altLang="en-US" sz="1200" dirty="0" smtClean="0">
                <a:latin typeface="Meiryo UI" panose="020B0604030504040204" pitchFamily="50" charset="-128"/>
                <a:ea typeface="Meiryo UI" panose="020B0604030504040204" pitchFamily="50" charset="-128"/>
              </a:rPr>
              <a:t>創設）</a:t>
            </a:r>
            <a:endParaRPr lang="ja-JP" altLang="en-US" sz="1200" dirty="0">
              <a:latin typeface="Meiryo UI" panose="020B0604030504040204" pitchFamily="50" charset="-128"/>
              <a:ea typeface="Meiryo UI" panose="020B0604030504040204" pitchFamily="50" charset="-128"/>
            </a:endParaRPr>
          </a:p>
        </p:txBody>
      </p:sp>
      <p:sp>
        <p:nvSpPr>
          <p:cNvPr id="16" name="正方形/長方形 15"/>
          <p:cNvSpPr/>
          <p:nvPr/>
        </p:nvSpPr>
        <p:spPr>
          <a:xfrm>
            <a:off x="341418" y="3985425"/>
            <a:ext cx="431311" cy="2647193"/>
          </a:xfrm>
          <a:prstGeom prst="rect">
            <a:avLst/>
          </a:prstGeom>
          <a:solidFill>
            <a:schemeClr val="accent1"/>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b="1" dirty="0" smtClean="0">
                <a:solidFill>
                  <a:schemeClr val="tx1"/>
                </a:solidFill>
                <a:latin typeface="Meiryo UI" panose="020B0604030504040204" pitchFamily="50" charset="-128"/>
                <a:ea typeface="Meiryo UI" panose="020B0604030504040204" pitchFamily="50" charset="-128"/>
              </a:rPr>
              <a:t>組織</a:t>
            </a:r>
            <a:r>
              <a:rPr lang="ja-JP" altLang="en-US" b="1" dirty="0">
                <a:solidFill>
                  <a:schemeClr val="tx1"/>
                </a:solidFill>
                <a:latin typeface="Meiryo UI" panose="020B0604030504040204" pitchFamily="50" charset="-128"/>
                <a:ea typeface="Meiryo UI" panose="020B0604030504040204" pitchFamily="50" charset="-128"/>
              </a:rPr>
              <a:t>体制</a:t>
            </a:r>
            <a:endParaRPr kumimoji="1" lang="en-US" altLang="ja-JP" b="1" dirty="0" smtClean="0">
              <a:solidFill>
                <a:schemeClr val="tx1"/>
              </a:solidFill>
              <a:latin typeface="Meiryo UI" panose="020B0604030504040204" pitchFamily="50" charset="-128"/>
              <a:ea typeface="Meiryo UI" panose="020B0604030504040204" pitchFamily="50" charset="-128"/>
            </a:endParaRPr>
          </a:p>
        </p:txBody>
      </p:sp>
      <p:sp>
        <p:nvSpPr>
          <p:cNvPr id="13" name="正方形/長方形 12"/>
          <p:cNvSpPr/>
          <p:nvPr/>
        </p:nvSpPr>
        <p:spPr>
          <a:xfrm>
            <a:off x="1142592" y="1762615"/>
            <a:ext cx="1877437"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a:latin typeface="Meiryo UI" panose="020B0604030504040204" pitchFamily="50" charset="-128"/>
                <a:ea typeface="Meiryo UI" panose="020B0604030504040204" pitchFamily="50" charset="-128"/>
              </a:rPr>
              <a:t>大阪府教育行政基本条例</a:t>
            </a:r>
          </a:p>
        </p:txBody>
      </p:sp>
      <p:sp>
        <p:nvSpPr>
          <p:cNvPr id="21" name="正方形/長方形 20"/>
          <p:cNvSpPr/>
          <p:nvPr/>
        </p:nvSpPr>
        <p:spPr>
          <a:xfrm>
            <a:off x="5248808" y="1762615"/>
            <a:ext cx="1877437"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大阪市教育</a:t>
            </a:r>
            <a:r>
              <a:rPr lang="ja-JP" altLang="en-US" sz="1200" b="1" dirty="0">
                <a:latin typeface="Meiryo UI" panose="020B0604030504040204" pitchFamily="50" charset="-128"/>
                <a:ea typeface="Meiryo UI" panose="020B0604030504040204" pitchFamily="50" charset="-128"/>
              </a:rPr>
              <a:t>行政基本条例</a:t>
            </a:r>
          </a:p>
        </p:txBody>
      </p:sp>
      <p:sp>
        <p:nvSpPr>
          <p:cNvPr id="22" name="正方形/長方形 21"/>
          <p:cNvSpPr/>
          <p:nvPr/>
        </p:nvSpPr>
        <p:spPr>
          <a:xfrm>
            <a:off x="1142592" y="2814814"/>
            <a:ext cx="1826141"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大阪府立学校条例　　　　</a:t>
            </a:r>
            <a:endParaRPr lang="ja-JP" altLang="en-US" sz="1200" b="1" dirty="0">
              <a:latin typeface="Meiryo UI" panose="020B0604030504040204" pitchFamily="50" charset="-128"/>
              <a:ea typeface="Meiryo UI" panose="020B0604030504040204" pitchFamily="50" charset="-128"/>
            </a:endParaRPr>
          </a:p>
        </p:txBody>
      </p:sp>
      <p:sp>
        <p:nvSpPr>
          <p:cNvPr id="23" name="正方形/長方形 22"/>
          <p:cNvSpPr/>
          <p:nvPr/>
        </p:nvSpPr>
        <p:spPr>
          <a:xfrm>
            <a:off x="5248808" y="2814814"/>
            <a:ext cx="1877437"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大阪市立学校活性化条例</a:t>
            </a:r>
            <a:endParaRPr lang="ja-JP" altLang="en-US" sz="1200" b="1" dirty="0">
              <a:latin typeface="Meiryo UI" panose="020B0604030504040204" pitchFamily="50" charset="-128"/>
              <a:ea typeface="Meiryo UI" panose="020B0604030504040204" pitchFamily="50" charset="-128"/>
            </a:endParaRPr>
          </a:p>
        </p:txBody>
      </p:sp>
      <p:sp>
        <p:nvSpPr>
          <p:cNvPr id="26" name="正方形/長方形 25"/>
          <p:cNvSpPr/>
          <p:nvPr/>
        </p:nvSpPr>
        <p:spPr>
          <a:xfrm>
            <a:off x="1096974" y="4271919"/>
            <a:ext cx="3010761" cy="261610"/>
          </a:xfrm>
          <a:prstGeom prst="rect">
            <a:avLst/>
          </a:prstGeom>
          <a:noFill/>
          <a:ln>
            <a:noFill/>
          </a:ln>
        </p:spPr>
        <p:txBody>
          <a:bodyPr wrap="none">
            <a:spAutoFit/>
          </a:bodyPr>
          <a:lstStyle/>
          <a:p>
            <a:pPr marL="171450" indent="-171450">
              <a:buFont typeface="Wingdings" panose="05000000000000000000" pitchFamily="2" charset="2"/>
              <a:buChar char="Ø"/>
            </a:pPr>
            <a:r>
              <a:rPr lang="en-US" altLang="ja-JP" sz="1100" b="1" dirty="0" smtClean="0">
                <a:latin typeface="Meiryo UI" panose="020B0604030504040204" pitchFamily="50" charset="-128"/>
                <a:ea typeface="Meiryo UI" panose="020B0604030504040204" pitchFamily="50" charset="-128"/>
              </a:rPr>
              <a:t>2016</a:t>
            </a:r>
            <a:r>
              <a:rPr lang="ja-JP" altLang="en-US" sz="1100" b="1" dirty="0" smtClean="0">
                <a:latin typeface="Meiryo UI" panose="020B0604030504040204" pitchFamily="50" charset="-128"/>
                <a:ea typeface="Meiryo UI" panose="020B0604030504040204" pitchFamily="50" charset="-128"/>
              </a:rPr>
              <a:t>年</a:t>
            </a:r>
            <a:r>
              <a:rPr lang="en-US" altLang="ja-JP" sz="1100" b="1" dirty="0" smtClean="0">
                <a:latin typeface="Meiryo UI" panose="020B0604030504040204" pitchFamily="50" charset="-128"/>
                <a:ea typeface="Meiryo UI" panose="020B0604030504040204" pitchFamily="50" charset="-128"/>
              </a:rPr>
              <a:t>4</a:t>
            </a:r>
            <a:r>
              <a:rPr lang="ja-JP" altLang="en-US" sz="1100" b="1" dirty="0" smtClean="0">
                <a:latin typeface="Meiryo UI" panose="020B0604030504040204" pitchFamily="50" charset="-128"/>
                <a:ea typeface="Meiryo UI" panose="020B0604030504040204" pitchFamily="50" charset="-128"/>
              </a:rPr>
              <a:t>月に教育</a:t>
            </a:r>
            <a:r>
              <a:rPr lang="ja-JP" altLang="en-US" sz="1100" b="1" dirty="0">
                <a:latin typeface="Meiryo UI" panose="020B0604030504040204" pitchFamily="50" charset="-128"/>
                <a:ea typeface="Meiryo UI" panose="020B0604030504040204" pitchFamily="50" charset="-128"/>
              </a:rPr>
              <a:t>行政の</a:t>
            </a:r>
            <a:r>
              <a:rPr lang="ja-JP" altLang="en-US" sz="1100" b="1" dirty="0" smtClean="0">
                <a:latin typeface="Meiryo UI" panose="020B0604030504040204" pitchFamily="50" charset="-128"/>
                <a:ea typeface="Meiryo UI" panose="020B0604030504040204" pitchFamily="50" charset="-128"/>
              </a:rPr>
              <a:t>一元化　</a:t>
            </a:r>
            <a:r>
              <a:rPr lang="en-US" altLang="ja-JP" sz="1100" b="1" dirty="0" smtClean="0">
                <a:latin typeface="Meiryo UI" panose="020B0604030504040204" pitchFamily="50" charset="-128"/>
                <a:ea typeface="Meiryo UI" panose="020B0604030504040204" pitchFamily="50" charset="-128"/>
              </a:rPr>
              <a:t>【</a:t>
            </a:r>
            <a:r>
              <a:rPr lang="ja-JP" altLang="en-US" sz="1100" b="1" dirty="0">
                <a:latin typeface="Meiryo UI" panose="020B0604030504040204" pitchFamily="50" charset="-128"/>
                <a:ea typeface="Meiryo UI" panose="020B0604030504040204" pitchFamily="50" charset="-128"/>
              </a:rPr>
              <a:t>全国初</a:t>
            </a:r>
            <a:r>
              <a:rPr lang="en-US" altLang="ja-JP" sz="1100" b="1" dirty="0">
                <a:latin typeface="Meiryo UI" panose="020B0604030504040204" pitchFamily="50" charset="-128"/>
                <a:ea typeface="Meiryo UI" panose="020B0604030504040204" pitchFamily="50" charset="-128"/>
              </a:rPr>
              <a:t>】</a:t>
            </a:r>
          </a:p>
        </p:txBody>
      </p:sp>
      <p:sp>
        <p:nvSpPr>
          <p:cNvPr id="29" name="正方形/長方形 28"/>
          <p:cNvSpPr/>
          <p:nvPr/>
        </p:nvSpPr>
        <p:spPr>
          <a:xfrm>
            <a:off x="1126949" y="3947270"/>
            <a:ext cx="1813317"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教育庁の創設　　　　　　　</a:t>
            </a:r>
            <a:endParaRPr lang="ja-JP" altLang="en-US" sz="1200" b="1" dirty="0">
              <a:latin typeface="Meiryo UI" panose="020B0604030504040204" pitchFamily="50" charset="-128"/>
              <a:ea typeface="Meiryo UI" panose="020B0604030504040204" pitchFamily="50" charset="-128"/>
            </a:endParaRPr>
          </a:p>
        </p:txBody>
      </p:sp>
      <p:sp>
        <p:nvSpPr>
          <p:cNvPr id="27" name="角丸四角形 26"/>
          <p:cNvSpPr/>
          <p:nvPr/>
        </p:nvSpPr>
        <p:spPr>
          <a:xfrm>
            <a:off x="1074417" y="5547650"/>
            <a:ext cx="1272807" cy="1025910"/>
          </a:xfrm>
          <a:prstGeom prst="roundRect">
            <a:avLst>
              <a:gd name="adj" fmla="val 14156"/>
            </a:avLst>
          </a:prstGeom>
          <a:solidFill>
            <a:schemeClr val="accent1">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28" name="角丸四角形 27"/>
          <p:cNvSpPr/>
          <p:nvPr/>
        </p:nvSpPr>
        <p:spPr>
          <a:xfrm>
            <a:off x="2545880" y="5547650"/>
            <a:ext cx="2122987" cy="1025910"/>
          </a:xfrm>
          <a:prstGeom prst="roundRect">
            <a:avLst/>
          </a:prstGeom>
          <a:solidFill>
            <a:schemeClr val="accent1">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600"/>
          </a:p>
        </p:txBody>
      </p:sp>
      <p:sp>
        <p:nvSpPr>
          <p:cNvPr id="2" name="テキスト ボックス 1"/>
          <p:cNvSpPr txBox="1"/>
          <p:nvPr/>
        </p:nvSpPr>
        <p:spPr>
          <a:xfrm>
            <a:off x="2584336" y="5680196"/>
            <a:ext cx="1176925" cy="584775"/>
          </a:xfrm>
          <a:prstGeom prst="rect">
            <a:avLst/>
          </a:prstGeom>
          <a:noFill/>
        </p:spPr>
        <p:txBody>
          <a:bodyPr wrap="none" rtlCol="0">
            <a:spAutoFit/>
          </a:bodyPr>
          <a:lstStyle/>
          <a:p>
            <a:r>
              <a:rPr lang="ja-JP" altLang="en-US" sz="800" dirty="0">
                <a:latin typeface="Meiryo UI" panose="020B0604030504040204" pitchFamily="50" charset="-128"/>
                <a:ea typeface="Meiryo UI" panose="020B0604030504040204" pitchFamily="50" charset="-128"/>
              </a:rPr>
              <a:t>●</a:t>
            </a:r>
            <a:r>
              <a:rPr kumimoji="1" lang="ja-JP" altLang="en-US" sz="800" dirty="0" smtClean="0">
                <a:latin typeface="Meiryo UI" panose="020B0604030504040204" pitchFamily="50" charset="-128"/>
                <a:ea typeface="Meiryo UI" panose="020B0604030504040204" pitchFamily="50" charset="-128"/>
              </a:rPr>
              <a:t>公立学校の設置等</a:t>
            </a:r>
            <a:endParaRPr kumimoji="1" lang="en-US" altLang="ja-JP" sz="8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●教育課程、生徒指導</a:t>
            </a:r>
            <a:endParaRPr lang="en-US" altLang="ja-JP" sz="800" dirty="0" smtClean="0">
              <a:latin typeface="Meiryo UI" panose="020B0604030504040204" pitchFamily="50" charset="-128"/>
              <a:ea typeface="Meiryo UI" panose="020B0604030504040204" pitchFamily="50" charset="-128"/>
            </a:endParaRPr>
          </a:p>
          <a:p>
            <a:r>
              <a:rPr kumimoji="1" lang="ja-JP" altLang="en-US" sz="800" dirty="0" smtClean="0">
                <a:latin typeface="Meiryo UI" panose="020B0604030504040204" pitchFamily="50" charset="-128"/>
                <a:ea typeface="Meiryo UI" panose="020B0604030504040204" pitchFamily="50" charset="-128"/>
              </a:rPr>
              <a:t>●施設設備、整備</a:t>
            </a:r>
            <a:endParaRPr kumimoji="1" lang="en-US" altLang="ja-JP" sz="8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●スポーツ</a:t>
            </a:r>
            <a:r>
              <a:rPr lang="ja-JP" altLang="en-US" sz="800" dirty="0">
                <a:latin typeface="Meiryo UI" panose="020B0604030504040204" pitchFamily="50" charset="-128"/>
                <a:ea typeface="Meiryo UI" panose="020B0604030504040204" pitchFamily="50" charset="-128"/>
              </a:rPr>
              <a:t>等</a:t>
            </a:r>
            <a:endParaRPr kumimoji="1" lang="ja-JP" altLang="en-US" sz="800" dirty="0">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3682700" y="5688953"/>
            <a:ext cx="986167" cy="461665"/>
          </a:xfrm>
          <a:prstGeom prst="rect">
            <a:avLst/>
          </a:prstGeom>
          <a:noFill/>
        </p:spPr>
        <p:txBody>
          <a:bodyPr wrap="none" rtlCol="0">
            <a:spAutoFit/>
          </a:bodyPr>
          <a:lstStyle/>
          <a:p>
            <a:r>
              <a:rPr lang="ja-JP" altLang="en-US" sz="800" dirty="0" smtClean="0">
                <a:latin typeface="Meiryo UI" panose="020B0604030504040204" pitchFamily="50" charset="-128"/>
                <a:ea typeface="Meiryo UI" panose="020B0604030504040204" pitchFamily="50" charset="-128"/>
              </a:rPr>
              <a:t>●教職員の人事</a:t>
            </a:r>
            <a:endParaRPr kumimoji="1" lang="en-US" altLang="ja-JP" sz="8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●教科書等の取扱</a:t>
            </a:r>
            <a:endParaRPr lang="en-US" altLang="ja-JP" sz="800" dirty="0" smtClean="0">
              <a:latin typeface="Meiryo UI" panose="020B0604030504040204" pitchFamily="50" charset="-128"/>
              <a:ea typeface="Meiryo UI" panose="020B0604030504040204" pitchFamily="50" charset="-128"/>
            </a:endParaRPr>
          </a:p>
          <a:p>
            <a:r>
              <a:rPr kumimoji="1" lang="ja-JP" altLang="en-US" sz="800" dirty="0" smtClean="0">
                <a:latin typeface="Meiryo UI" panose="020B0604030504040204" pitchFamily="50" charset="-128"/>
                <a:ea typeface="Meiryo UI" panose="020B0604030504040204" pitchFamily="50" charset="-128"/>
              </a:rPr>
              <a:t>●社会教育</a:t>
            </a:r>
            <a:endParaRPr kumimoji="1" lang="en-US" altLang="ja-JP" sz="800" dirty="0" smtClean="0">
              <a:latin typeface="Meiryo UI" panose="020B0604030504040204" pitchFamily="50" charset="-128"/>
              <a:ea typeface="Meiryo UI" panose="020B0604030504040204" pitchFamily="50" charset="-128"/>
            </a:endParaRPr>
          </a:p>
        </p:txBody>
      </p:sp>
      <p:sp>
        <p:nvSpPr>
          <p:cNvPr id="14" name="テキスト ボックス 13"/>
          <p:cNvSpPr txBox="1"/>
          <p:nvPr/>
        </p:nvSpPr>
        <p:spPr>
          <a:xfrm>
            <a:off x="1174897" y="5296332"/>
            <a:ext cx="1031051"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＜知事所管＞</a:t>
            </a:r>
            <a:endParaRPr kumimoji="1" lang="ja-JP" altLang="en-US" sz="1100" b="1" dirty="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2728928" y="5296332"/>
            <a:ext cx="1877437"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＜教育長所管（教育庁）＞</a:t>
            </a:r>
            <a:endParaRPr kumimoji="1" lang="ja-JP" altLang="en-US" sz="1100" b="1" dirty="0">
              <a:latin typeface="Meiryo UI" panose="020B0604030504040204" pitchFamily="50" charset="-128"/>
              <a:ea typeface="Meiryo UI" panose="020B0604030504040204" pitchFamily="50" charset="-128"/>
            </a:endParaRPr>
          </a:p>
        </p:txBody>
      </p:sp>
      <p:cxnSp>
        <p:nvCxnSpPr>
          <p:cNvPr id="17" name="直線コネクタ 16"/>
          <p:cNvCxnSpPr/>
          <p:nvPr/>
        </p:nvCxnSpPr>
        <p:spPr>
          <a:xfrm>
            <a:off x="309093" y="3831841"/>
            <a:ext cx="8255357"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6" name="直線コネクタ 35"/>
          <p:cNvCxnSpPr/>
          <p:nvPr/>
        </p:nvCxnSpPr>
        <p:spPr>
          <a:xfrm flipV="1">
            <a:off x="4872467" y="1282620"/>
            <a:ext cx="0" cy="540000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8" name="テキスト ボックス 37"/>
          <p:cNvSpPr txBox="1"/>
          <p:nvPr/>
        </p:nvSpPr>
        <p:spPr>
          <a:xfrm>
            <a:off x="1093309" y="5585889"/>
            <a:ext cx="1148071" cy="677108"/>
          </a:xfrm>
          <a:prstGeom prst="rect">
            <a:avLst/>
          </a:prstGeom>
          <a:noFill/>
        </p:spPr>
        <p:txBody>
          <a:bodyPr wrap="none" rtlCol="0">
            <a:spAutoFit/>
          </a:bodyPr>
          <a:lstStyle/>
          <a:p>
            <a:r>
              <a:rPr lang="ja-JP" altLang="en-US" sz="800" dirty="0" smtClean="0">
                <a:latin typeface="Meiryo UI" panose="020B0604030504040204" pitchFamily="50" charset="-128"/>
                <a:ea typeface="Meiryo UI" panose="020B0604030504040204" pitchFamily="50" charset="-128"/>
              </a:rPr>
              <a:t>（教育行政に関する）</a:t>
            </a:r>
            <a:endParaRPr lang="en-US" altLang="ja-JP" sz="800" dirty="0" smtClean="0">
              <a:latin typeface="Meiryo UI" panose="020B0604030504040204" pitchFamily="50" charset="-128"/>
              <a:ea typeface="Meiryo UI" panose="020B0604030504040204" pitchFamily="50" charset="-128"/>
            </a:endParaRPr>
          </a:p>
          <a:p>
            <a:r>
              <a:rPr lang="ja-JP" altLang="en-US" sz="800" dirty="0" smtClean="0">
                <a:latin typeface="Meiryo UI" panose="020B0604030504040204" pitchFamily="50" charset="-128"/>
                <a:ea typeface="Meiryo UI" panose="020B0604030504040204" pitchFamily="50" charset="-128"/>
              </a:rPr>
              <a:t>●</a:t>
            </a:r>
            <a:r>
              <a:rPr kumimoji="1" lang="ja-JP" altLang="en-US" sz="800" dirty="0" smtClean="0">
                <a:latin typeface="Meiryo UI" panose="020B0604030504040204" pitchFamily="50" charset="-128"/>
                <a:ea typeface="Meiryo UI" panose="020B0604030504040204" pitchFamily="50" charset="-128"/>
              </a:rPr>
              <a:t>予算の編成・執行</a:t>
            </a:r>
            <a:endParaRPr kumimoji="1" lang="en-US" altLang="ja-JP" sz="800" dirty="0" smtClean="0">
              <a:latin typeface="Meiryo UI" panose="020B0604030504040204" pitchFamily="50" charset="-128"/>
              <a:ea typeface="Meiryo UI" panose="020B0604030504040204" pitchFamily="50" charset="-128"/>
            </a:endParaRPr>
          </a:p>
          <a:p>
            <a:r>
              <a:rPr kumimoji="1" lang="ja-JP" altLang="en-US" sz="800" dirty="0" smtClean="0">
                <a:latin typeface="Meiryo UI" panose="020B0604030504040204" pitchFamily="50" charset="-128"/>
                <a:ea typeface="Meiryo UI" panose="020B0604030504040204" pitchFamily="50" charset="-128"/>
              </a:rPr>
              <a:t>●条例案の提出</a:t>
            </a:r>
            <a:endParaRPr kumimoji="1" lang="en-US" altLang="ja-JP" sz="800" dirty="0" smtClean="0">
              <a:latin typeface="Meiryo UI" panose="020B0604030504040204" pitchFamily="50" charset="-128"/>
              <a:ea typeface="Meiryo UI" panose="020B0604030504040204" pitchFamily="50" charset="-128"/>
            </a:endParaRPr>
          </a:p>
          <a:p>
            <a:endParaRPr lang="en-US" altLang="ja-JP" sz="500" dirty="0">
              <a:latin typeface="Meiryo UI" panose="020B0604030504040204" pitchFamily="50" charset="-128"/>
              <a:ea typeface="Meiryo UI" panose="020B0604030504040204" pitchFamily="50" charset="-128"/>
            </a:endParaRPr>
          </a:p>
          <a:p>
            <a:r>
              <a:rPr kumimoji="1" lang="ja-JP" altLang="en-US" sz="800" dirty="0" smtClean="0">
                <a:latin typeface="Meiryo UI" panose="020B0604030504040204" pitchFamily="50" charset="-128"/>
                <a:ea typeface="Meiryo UI" panose="020B0604030504040204" pitchFamily="50" charset="-128"/>
              </a:rPr>
              <a:t>●大学に関すること</a:t>
            </a:r>
            <a:endParaRPr kumimoji="1" lang="ja-JP" altLang="en-US" sz="800" dirty="0">
              <a:latin typeface="Meiryo UI" panose="020B0604030504040204" pitchFamily="50" charset="-128"/>
              <a:ea typeface="Meiryo UI" panose="020B0604030504040204" pitchFamily="50" charset="-128"/>
            </a:endParaRPr>
          </a:p>
        </p:txBody>
      </p:sp>
      <p:sp>
        <p:nvSpPr>
          <p:cNvPr id="39" name="正方形/長方形 38"/>
          <p:cNvSpPr/>
          <p:nvPr/>
        </p:nvSpPr>
        <p:spPr>
          <a:xfrm>
            <a:off x="1104408" y="6267758"/>
            <a:ext cx="1044000" cy="216000"/>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900" dirty="0" smtClean="0">
                <a:solidFill>
                  <a:schemeClr val="tx1"/>
                </a:solidFill>
                <a:latin typeface="Meiryo UI" panose="020B0604030504040204" pitchFamily="50" charset="-128"/>
                <a:ea typeface="Meiryo UI" panose="020B0604030504040204" pitchFamily="50" charset="-128"/>
              </a:rPr>
              <a:t>●私学に関すること</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sp>
        <p:nvSpPr>
          <p:cNvPr id="40" name="正方形/長方形 39"/>
          <p:cNvSpPr/>
          <p:nvPr/>
        </p:nvSpPr>
        <p:spPr>
          <a:xfrm>
            <a:off x="2800134" y="6266968"/>
            <a:ext cx="1152000" cy="216000"/>
          </a:xfrm>
          <a:prstGeom prst="rect">
            <a:avLst/>
          </a:prstGeom>
          <a:solidFill>
            <a:schemeClr val="bg1"/>
          </a:solid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000" b="1" dirty="0" smtClean="0">
                <a:solidFill>
                  <a:schemeClr val="tx1"/>
                </a:solidFill>
                <a:latin typeface="Meiryo UI" panose="020B0604030504040204" pitchFamily="50" charset="-128"/>
                <a:ea typeface="Meiryo UI" panose="020B0604030504040204" pitchFamily="50" charset="-128"/>
              </a:rPr>
              <a:t>●私学に関すること</a:t>
            </a:r>
            <a:endParaRPr kumimoji="1" lang="ja-JP" altLang="en-US" sz="1000" b="1" dirty="0">
              <a:solidFill>
                <a:schemeClr val="tx1"/>
              </a:solidFill>
              <a:latin typeface="Meiryo UI" panose="020B0604030504040204" pitchFamily="50" charset="-128"/>
              <a:ea typeface="Meiryo UI" panose="020B0604030504040204" pitchFamily="50" charset="-128"/>
            </a:endParaRPr>
          </a:p>
        </p:txBody>
      </p:sp>
      <p:cxnSp>
        <p:nvCxnSpPr>
          <p:cNvPr id="42" name="直線矢印コネクタ 41"/>
          <p:cNvCxnSpPr/>
          <p:nvPr/>
        </p:nvCxnSpPr>
        <p:spPr>
          <a:xfrm>
            <a:off x="2256105" y="6380095"/>
            <a:ext cx="502276"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正方形/長方形 40"/>
          <p:cNvSpPr/>
          <p:nvPr/>
        </p:nvSpPr>
        <p:spPr>
          <a:xfrm>
            <a:off x="5195666" y="4560580"/>
            <a:ext cx="3439493" cy="646331"/>
          </a:xfrm>
          <a:prstGeom prst="rect">
            <a:avLst/>
          </a:prstGeom>
        </p:spPr>
        <p:txBody>
          <a:bodyPr wrap="square">
            <a:spAutoFit/>
          </a:bodyPr>
          <a:lstStyle/>
          <a:p>
            <a:pPr marL="171450" indent="-171450">
              <a:buFont typeface="Wingdings" panose="05000000000000000000" pitchFamily="2" charset="2"/>
              <a:buChar char="n"/>
            </a:pPr>
            <a:r>
              <a:rPr lang="ja-JP" altLang="en-US" sz="1200" dirty="0" smtClean="0">
                <a:latin typeface="Meiryo UI" panose="020B0604030504040204" pitchFamily="50" charset="-128"/>
                <a:ea typeface="Meiryo UI" panose="020B0604030504040204" pitchFamily="50" charset="-128"/>
              </a:rPr>
              <a:t>市長</a:t>
            </a:r>
            <a:r>
              <a:rPr lang="ja-JP" altLang="en-US" sz="1200" dirty="0">
                <a:latin typeface="Meiryo UI" panose="020B0604030504040204" pitchFamily="50" charset="-128"/>
                <a:ea typeface="Meiryo UI" panose="020B0604030504040204" pitchFamily="50" charset="-128"/>
              </a:rPr>
              <a:t>と教育委員会が相互の連携を緊密にしながら、地域の実情に応じた教育行政を推進するため、大阪市総合教育会議</a:t>
            </a:r>
            <a:r>
              <a:rPr lang="ja-JP" altLang="en-US" sz="1200" dirty="0" smtClean="0">
                <a:latin typeface="Meiryo UI" panose="020B0604030504040204" pitchFamily="50" charset="-128"/>
                <a:ea typeface="Meiryo UI" panose="020B0604030504040204" pitchFamily="50" charset="-128"/>
              </a:rPr>
              <a:t>を設置</a:t>
            </a:r>
            <a:endParaRPr lang="en-US" altLang="ja-JP" sz="1200" dirty="0" smtClean="0">
              <a:latin typeface="Meiryo UI" panose="020B0604030504040204" pitchFamily="50" charset="-128"/>
              <a:ea typeface="Meiryo UI" panose="020B0604030504040204" pitchFamily="50" charset="-128"/>
            </a:endParaRPr>
          </a:p>
        </p:txBody>
      </p:sp>
      <p:sp>
        <p:nvSpPr>
          <p:cNvPr id="43" name="正方形/長方形 42"/>
          <p:cNvSpPr/>
          <p:nvPr/>
        </p:nvSpPr>
        <p:spPr>
          <a:xfrm>
            <a:off x="5266045" y="3947270"/>
            <a:ext cx="2018501"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大阪市総合教育会議の設置</a:t>
            </a:r>
            <a:endParaRPr lang="ja-JP" altLang="en-US" sz="1200" b="1" dirty="0">
              <a:latin typeface="Meiryo UI" panose="020B0604030504040204" pitchFamily="50" charset="-128"/>
              <a:ea typeface="Meiryo UI" panose="020B0604030504040204" pitchFamily="50" charset="-128"/>
            </a:endParaRPr>
          </a:p>
        </p:txBody>
      </p:sp>
      <p:graphicFrame>
        <p:nvGraphicFramePr>
          <p:cNvPr id="44" name="表 43"/>
          <p:cNvGraphicFramePr>
            <a:graphicFrameLocks noGrp="1"/>
          </p:cNvGraphicFramePr>
          <p:nvPr>
            <p:extLst/>
          </p:nvPr>
        </p:nvGraphicFramePr>
        <p:xfrm>
          <a:off x="5413469" y="5233960"/>
          <a:ext cx="3149556" cy="1538460"/>
        </p:xfrm>
        <a:graphic>
          <a:graphicData uri="http://schemas.openxmlformats.org/drawingml/2006/table">
            <a:tbl>
              <a:tblPr firstRow="1" bandRow="1">
                <a:tableStyleId>{5940675A-B579-460E-94D1-54222C63F5DA}</a:tableStyleId>
              </a:tblPr>
              <a:tblGrid>
                <a:gridCol w="829622">
                  <a:extLst>
                    <a:ext uri="{9D8B030D-6E8A-4147-A177-3AD203B41FA5}">
                      <a16:colId xmlns:a16="http://schemas.microsoft.com/office/drawing/2014/main" val="20000"/>
                    </a:ext>
                  </a:extLst>
                </a:gridCol>
                <a:gridCol w="2319934">
                  <a:extLst>
                    <a:ext uri="{9D8B030D-6E8A-4147-A177-3AD203B41FA5}">
                      <a16:colId xmlns:a16="http://schemas.microsoft.com/office/drawing/2014/main" val="20001"/>
                    </a:ext>
                  </a:extLst>
                </a:gridCol>
              </a:tblGrid>
              <a:tr h="213803">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年度</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T="36000" marB="36000"/>
                </a:tc>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主な議題</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0"/>
                  </a:ext>
                </a:extLst>
              </a:tr>
              <a:tr h="244620">
                <a:tc>
                  <a:txBody>
                    <a:bodyPr/>
                    <a:lstStyle/>
                    <a:p>
                      <a:r>
                        <a:rPr kumimoji="1" lang="en-US" altLang="ja-JP" sz="1100" dirty="0" smtClean="0">
                          <a:solidFill>
                            <a:schemeClr val="tx1"/>
                          </a:solidFill>
                          <a:latin typeface="Meiryo UI" panose="020B0604030504040204" pitchFamily="50" charset="-128"/>
                          <a:ea typeface="Meiryo UI" panose="020B0604030504040204" pitchFamily="50" charset="-128"/>
                        </a:rPr>
                        <a:t>2015</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T="36000" marB="36000"/>
                </a:tc>
                <a:tc>
                  <a:txBody>
                    <a:bodyPr/>
                    <a:lstStyle/>
                    <a:p>
                      <a:r>
                        <a:rPr kumimoji="1" lang="ja-JP" altLang="en-US" sz="1100" dirty="0" smtClean="0">
                          <a:solidFill>
                            <a:schemeClr val="tx1"/>
                          </a:solidFill>
                          <a:latin typeface="Meiryo UI" panose="020B0604030504040204" pitchFamily="50" charset="-128"/>
                          <a:ea typeface="Meiryo UI" panose="020B0604030504040204" pitchFamily="50" charset="-128"/>
                        </a:rPr>
                        <a:t>教育に関する「大綱」の策定について</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1"/>
                  </a:ext>
                </a:extLst>
              </a:tr>
              <a:tr h="291731">
                <a:tc>
                  <a:txBody>
                    <a:bodyPr/>
                    <a:lstStyle/>
                    <a:p>
                      <a:r>
                        <a:rPr kumimoji="1" lang="en-US" altLang="ja-JP" sz="1100" dirty="0" smtClean="0">
                          <a:solidFill>
                            <a:schemeClr val="tx1"/>
                          </a:solidFill>
                          <a:latin typeface="Meiryo UI" panose="020B0604030504040204" pitchFamily="50" charset="-128"/>
                          <a:ea typeface="Meiryo UI" panose="020B0604030504040204" pitchFamily="50" charset="-128"/>
                        </a:rPr>
                        <a:t>2016</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T="36000" marB="36000"/>
                </a:tc>
                <a:tc>
                  <a:txBody>
                    <a:bodyPr/>
                    <a:lstStyle/>
                    <a:p>
                      <a:r>
                        <a:rPr kumimoji="1" lang="ja-JP" altLang="en-US" sz="1100" dirty="0" smtClean="0">
                          <a:solidFill>
                            <a:schemeClr val="tx1"/>
                          </a:solidFill>
                          <a:latin typeface="Meiryo UI" panose="020B0604030504040204" pitchFamily="50" charset="-128"/>
                          <a:ea typeface="Meiryo UI" panose="020B0604030504040204" pitchFamily="50" charset="-128"/>
                        </a:rPr>
                        <a:t>次期「大阪市教育振興基本計画」の策定について</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2"/>
                  </a:ext>
                </a:extLst>
              </a:tr>
              <a:tr h="223785">
                <a:tc>
                  <a:txBody>
                    <a:bodyPr/>
                    <a:lstStyle/>
                    <a:p>
                      <a:r>
                        <a:rPr kumimoji="1" lang="en-US" altLang="ja-JP" sz="1100" dirty="0" smtClean="0">
                          <a:solidFill>
                            <a:schemeClr val="tx1"/>
                          </a:solidFill>
                          <a:latin typeface="Meiryo UI" panose="020B0604030504040204" pitchFamily="50" charset="-128"/>
                          <a:ea typeface="Meiryo UI" panose="020B0604030504040204" pitchFamily="50" charset="-128"/>
                        </a:rPr>
                        <a:t>2017</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T="36000" marB="36000"/>
                </a:tc>
                <a:tc>
                  <a:txBody>
                    <a:bodyPr/>
                    <a:lstStyle/>
                    <a:p>
                      <a:r>
                        <a:rPr kumimoji="1" lang="ja-JP" altLang="en-US" sz="1100" dirty="0" smtClean="0">
                          <a:solidFill>
                            <a:schemeClr val="tx1"/>
                          </a:solidFill>
                          <a:latin typeface="Meiryo UI" panose="020B0604030504040204" pitchFamily="50" charset="-128"/>
                          <a:ea typeface="Meiryo UI" panose="020B0604030504040204" pitchFamily="50" charset="-128"/>
                        </a:rPr>
                        <a:t>教員の長時間勤務の解消について</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3"/>
                  </a:ext>
                </a:extLst>
              </a:tr>
              <a:tr h="291731">
                <a:tc>
                  <a:txBody>
                    <a:bodyPr/>
                    <a:lstStyle/>
                    <a:p>
                      <a:r>
                        <a:rPr kumimoji="1" lang="en-US" altLang="ja-JP" sz="1100" dirty="0" smtClean="0">
                          <a:solidFill>
                            <a:schemeClr val="tx1"/>
                          </a:solidFill>
                          <a:latin typeface="Meiryo UI" panose="020B0604030504040204" pitchFamily="50" charset="-128"/>
                          <a:ea typeface="Meiryo UI" panose="020B0604030504040204" pitchFamily="50" charset="-128"/>
                        </a:rPr>
                        <a:t>2018</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T="36000" marB="36000"/>
                </a:tc>
                <a:tc>
                  <a:txBody>
                    <a:bodyPr/>
                    <a:lstStyle/>
                    <a:p>
                      <a:r>
                        <a:rPr kumimoji="1" lang="ja-JP" altLang="en-US" sz="1100" dirty="0" smtClean="0">
                          <a:solidFill>
                            <a:schemeClr val="tx1"/>
                          </a:solidFill>
                          <a:latin typeface="Meiryo UI" panose="020B0604030504040204" pitchFamily="50" charset="-128"/>
                          <a:ea typeface="Meiryo UI" panose="020B0604030504040204" pitchFamily="50" charset="-128"/>
                        </a:rPr>
                        <a:t>全国学力・学習状況調査結果を受けた対応について</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4"/>
                  </a:ext>
                </a:extLst>
              </a:tr>
            </a:tbl>
          </a:graphicData>
        </a:graphic>
      </p:graphicFrame>
      <p:sp>
        <p:nvSpPr>
          <p:cNvPr id="47" name="正方形/長方形 46"/>
          <p:cNvSpPr/>
          <p:nvPr/>
        </p:nvSpPr>
        <p:spPr>
          <a:xfrm>
            <a:off x="5241182" y="4271919"/>
            <a:ext cx="3898824" cy="261610"/>
          </a:xfrm>
          <a:prstGeom prst="rect">
            <a:avLst/>
          </a:prstGeom>
          <a:noFill/>
          <a:ln>
            <a:noFill/>
          </a:ln>
        </p:spPr>
        <p:txBody>
          <a:bodyPr wrap="none">
            <a:spAutoFit/>
          </a:bodyPr>
          <a:lstStyle/>
          <a:p>
            <a:pPr marL="171450" indent="-171450">
              <a:buFont typeface="Wingdings" panose="05000000000000000000" pitchFamily="2" charset="2"/>
              <a:buChar char="Ø"/>
            </a:pPr>
            <a:r>
              <a:rPr lang="en-US" altLang="ja-JP" sz="1100" b="1" dirty="0" smtClean="0">
                <a:latin typeface="Meiryo UI" panose="020B0604030504040204" pitchFamily="50" charset="-128"/>
                <a:ea typeface="Meiryo UI" panose="020B0604030504040204" pitchFamily="50" charset="-128"/>
              </a:rPr>
              <a:t>201</a:t>
            </a:r>
            <a:r>
              <a:rPr lang="en-US" altLang="ja-JP" sz="1100" b="1" dirty="0">
                <a:latin typeface="Meiryo UI" panose="020B0604030504040204" pitchFamily="50" charset="-128"/>
                <a:ea typeface="Meiryo UI" panose="020B0604030504040204" pitchFamily="50" charset="-128"/>
              </a:rPr>
              <a:t>4</a:t>
            </a:r>
            <a:r>
              <a:rPr lang="ja-JP" altLang="en-US" sz="1100" b="1" dirty="0" smtClean="0">
                <a:latin typeface="Meiryo UI" panose="020B0604030504040204" pitchFamily="50" charset="-128"/>
                <a:ea typeface="Meiryo UI" panose="020B0604030504040204" pitchFamily="50" charset="-128"/>
              </a:rPr>
              <a:t>年</a:t>
            </a:r>
            <a:r>
              <a:rPr lang="en-US" altLang="ja-JP" sz="1100" b="1" dirty="0" smtClean="0">
                <a:latin typeface="Meiryo UI" panose="020B0604030504040204" pitchFamily="50" charset="-128"/>
                <a:ea typeface="Meiryo UI" panose="020B0604030504040204" pitchFamily="50" charset="-128"/>
              </a:rPr>
              <a:t>4</a:t>
            </a:r>
            <a:r>
              <a:rPr lang="ja-JP" altLang="en-US" sz="1100" b="1" dirty="0" smtClean="0">
                <a:latin typeface="Meiryo UI" panose="020B0604030504040204" pitchFamily="50" charset="-128"/>
                <a:ea typeface="Meiryo UI" panose="020B0604030504040204" pitchFamily="50" charset="-128"/>
              </a:rPr>
              <a:t>月に市長と教育委員会の協議の場　</a:t>
            </a:r>
            <a:r>
              <a:rPr lang="en-US" altLang="ja-JP" sz="1100" b="1" dirty="0" smtClean="0">
                <a:latin typeface="Meiryo UI" panose="020B0604030504040204" pitchFamily="50" charset="-128"/>
                <a:ea typeface="Meiryo UI" panose="020B0604030504040204" pitchFamily="50" charset="-128"/>
              </a:rPr>
              <a:t>【</a:t>
            </a:r>
            <a:r>
              <a:rPr lang="ja-JP" altLang="en-US" sz="1100" b="1" dirty="0" smtClean="0">
                <a:latin typeface="Meiryo UI" panose="020B0604030504040204" pitchFamily="50" charset="-128"/>
                <a:ea typeface="Meiryo UI" panose="020B0604030504040204" pitchFamily="50" charset="-128"/>
              </a:rPr>
              <a:t>国に先駆け</a:t>
            </a:r>
            <a:r>
              <a:rPr lang="en-US" altLang="ja-JP" sz="1100" b="1" dirty="0" smtClean="0">
                <a:latin typeface="Meiryo UI" panose="020B0604030504040204" pitchFamily="50" charset="-128"/>
                <a:ea typeface="Meiryo UI" panose="020B0604030504040204" pitchFamily="50" charset="-128"/>
              </a:rPr>
              <a:t>】</a:t>
            </a:r>
            <a:endParaRPr lang="en-US" altLang="ja-JP" sz="1100" b="1" dirty="0">
              <a:latin typeface="Meiryo UI" panose="020B0604030504040204" pitchFamily="50" charset="-128"/>
              <a:ea typeface="Meiryo UI" panose="020B0604030504040204" pitchFamily="50" charset="-128"/>
            </a:endParaRPr>
          </a:p>
        </p:txBody>
      </p:sp>
      <p:sp>
        <p:nvSpPr>
          <p:cNvPr id="45" name="角丸四角形 44"/>
          <p:cNvSpPr/>
          <p:nvPr/>
        </p:nvSpPr>
        <p:spPr>
          <a:xfrm>
            <a:off x="128790" y="91903"/>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３－</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社会政策のイノベーション／次世代投資</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421041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5</a:t>
            </a:fld>
            <a:endParaRPr lang="ja-JP" altLang="en-US"/>
          </a:p>
        </p:txBody>
      </p:sp>
      <p:sp>
        <p:nvSpPr>
          <p:cNvPr id="2" name="テキスト ボックス 1"/>
          <p:cNvSpPr txBox="1"/>
          <p:nvPr/>
        </p:nvSpPr>
        <p:spPr>
          <a:xfrm>
            <a:off x="1765174" y="2373173"/>
            <a:ext cx="5953874" cy="584775"/>
          </a:xfrm>
          <a:prstGeom prst="rect">
            <a:avLst/>
          </a:prstGeom>
          <a:noFill/>
        </p:spPr>
        <p:txBody>
          <a:bodyPr wrap="none" rtlCol="0">
            <a:spAutoFit/>
          </a:bodyPr>
          <a:lstStyle/>
          <a:p>
            <a:r>
              <a:rPr kumimoji="1" lang="ja-JP" altLang="en-US" sz="3200" dirty="0" smtClean="0">
                <a:latin typeface="Meiryo UI" panose="020B0604030504040204" pitchFamily="50" charset="-128"/>
                <a:ea typeface="Meiryo UI" panose="020B0604030504040204" pitchFamily="50" charset="-128"/>
              </a:rPr>
              <a:t>第</a:t>
            </a:r>
            <a:r>
              <a:rPr lang="ja-JP" altLang="en-US" sz="3200" dirty="0">
                <a:latin typeface="Meiryo UI" panose="020B0604030504040204" pitchFamily="50" charset="-128"/>
                <a:ea typeface="Meiryo UI" panose="020B0604030504040204" pitchFamily="50" charset="-128"/>
              </a:rPr>
              <a:t>１</a:t>
            </a:r>
            <a:r>
              <a:rPr kumimoji="1" lang="ja-JP" altLang="en-US" sz="3200" dirty="0" smtClean="0">
                <a:latin typeface="Meiryo UI" panose="020B0604030504040204" pitchFamily="50" charset="-128"/>
                <a:ea typeface="Meiryo UI" panose="020B0604030504040204" pitchFamily="50" charset="-128"/>
              </a:rPr>
              <a:t>章　指標で見る大阪の１０年</a:t>
            </a:r>
            <a:endParaRPr kumimoji="1" lang="en-US" altLang="ja-JP" sz="3200" dirty="0" smtClean="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7950460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50</a:t>
            </a:fld>
            <a:endParaRPr lang="ja-JP" altLang="en-US"/>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テキスト ボックス 7"/>
          <p:cNvSpPr txBox="1"/>
          <p:nvPr/>
        </p:nvSpPr>
        <p:spPr>
          <a:xfrm>
            <a:off x="274650" y="699097"/>
            <a:ext cx="6968574"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■大阪市では、待機児童の解消や子育て環境の改善に積極的に取組み</a:t>
            </a:r>
            <a:endParaRPr kumimoji="1" lang="en-US" altLang="ja-JP" b="1" dirty="0" smtClean="0">
              <a:latin typeface="Meiryo UI" panose="020B0604030504040204" pitchFamily="50" charset="-128"/>
              <a:ea typeface="Meiryo UI" panose="020B0604030504040204" pitchFamily="50" charset="-128"/>
            </a:endParaRPr>
          </a:p>
        </p:txBody>
      </p:sp>
      <p:cxnSp>
        <p:nvCxnSpPr>
          <p:cNvPr id="9" name="直線コネクタ 8"/>
          <p:cNvCxnSpPr/>
          <p:nvPr/>
        </p:nvCxnSpPr>
        <p:spPr>
          <a:xfrm>
            <a:off x="280672" y="1120652"/>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角丸四角形 1"/>
          <p:cNvSpPr/>
          <p:nvPr/>
        </p:nvSpPr>
        <p:spPr>
          <a:xfrm>
            <a:off x="334133" y="1290632"/>
            <a:ext cx="4174055" cy="3885911"/>
          </a:xfrm>
          <a:prstGeom prst="roundRect">
            <a:avLst>
              <a:gd name="adj" fmla="val 7518"/>
            </a:avLst>
          </a:prstGeom>
          <a:solidFill>
            <a:schemeClr val="accent4">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10" name="角丸四角形 9"/>
          <p:cNvSpPr/>
          <p:nvPr/>
        </p:nvSpPr>
        <p:spPr>
          <a:xfrm>
            <a:off x="4606398" y="1290632"/>
            <a:ext cx="4242274" cy="2530813"/>
          </a:xfrm>
          <a:prstGeom prst="roundRect">
            <a:avLst>
              <a:gd name="adj" fmla="val 7967"/>
            </a:avLst>
          </a:prstGeom>
          <a:solidFill>
            <a:schemeClr val="accent4">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11" name="角丸四角形 10"/>
          <p:cNvSpPr/>
          <p:nvPr/>
        </p:nvSpPr>
        <p:spPr>
          <a:xfrm>
            <a:off x="334133" y="5398037"/>
            <a:ext cx="4130711" cy="1324735"/>
          </a:xfrm>
          <a:prstGeom prst="roundRect">
            <a:avLst>
              <a:gd name="adj" fmla="val 12613"/>
            </a:avLst>
          </a:prstGeom>
          <a:solidFill>
            <a:schemeClr val="accent4">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12" name="角丸四角形 11"/>
          <p:cNvSpPr/>
          <p:nvPr/>
        </p:nvSpPr>
        <p:spPr>
          <a:xfrm>
            <a:off x="4619368" y="3967883"/>
            <a:ext cx="4242274" cy="2754889"/>
          </a:xfrm>
          <a:prstGeom prst="roundRect">
            <a:avLst>
              <a:gd name="adj" fmla="val 12613"/>
            </a:avLst>
          </a:prstGeom>
          <a:solidFill>
            <a:schemeClr val="accent4">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3" name="正方形/長方形 2"/>
          <p:cNvSpPr/>
          <p:nvPr/>
        </p:nvSpPr>
        <p:spPr>
          <a:xfrm>
            <a:off x="337118" y="1240697"/>
            <a:ext cx="2605771" cy="399245"/>
          </a:xfrm>
          <a:prstGeom prst="rect">
            <a:avLst/>
          </a:prstGeom>
          <a:solidFill>
            <a:schemeClr val="tx2"/>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b="1" dirty="0" smtClean="0">
                <a:solidFill>
                  <a:schemeClr val="bg1"/>
                </a:solidFill>
                <a:latin typeface="Meiryo UI" panose="020B0604030504040204" pitchFamily="50" charset="-128"/>
                <a:ea typeface="Meiryo UI" panose="020B0604030504040204" pitchFamily="50" charset="-128"/>
              </a:rPr>
              <a:t>保育所整備</a:t>
            </a:r>
            <a:endParaRPr kumimoji="1" lang="ja-JP" altLang="en-US" b="1" dirty="0">
              <a:solidFill>
                <a:schemeClr val="bg1"/>
              </a:solidFill>
              <a:latin typeface="Meiryo UI" panose="020B0604030504040204" pitchFamily="50" charset="-128"/>
              <a:ea typeface="Meiryo UI" panose="020B0604030504040204" pitchFamily="50" charset="-128"/>
            </a:endParaRPr>
          </a:p>
        </p:txBody>
      </p:sp>
      <p:graphicFrame>
        <p:nvGraphicFramePr>
          <p:cNvPr id="13" name="表 12"/>
          <p:cNvGraphicFramePr>
            <a:graphicFrameLocks noGrp="1"/>
          </p:cNvGraphicFramePr>
          <p:nvPr>
            <p:extLst>
              <p:ext uri="{D42A27DB-BD31-4B8C-83A1-F6EECF244321}">
                <p14:modId xmlns:p14="http://schemas.microsoft.com/office/powerpoint/2010/main" val="3268356403"/>
              </p:ext>
            </p:extLst>
          </p:nvPr>
        </p:nvGraphicFramePr>
        <p:xfrm>
          <a:off x="452519" y="3950701"/>
          <a:ext cx="2962858" cy="1148296"/>
        </p:xfrm>
        <a:graphic>
          <a:graphicData uri="http://schemas.openxmlformats.org/drawingml/2006/table">
            <a:tbl>
              <a:tblPr firstRow="1" bandRow="1">
                <a:tableStyleId>{5940675A-B579-460E-94D1-54222C63F5DA}</a:tableStyleId>
              </a:tblPr>
              <a:tblGrid>
                <a:gridCol w="1400493">
                  <a:extLst>
                    <a:ext uri="{9D8B030D-6E8A-4147-A177-3AD203B41FA5}">
                      <a16:colId xmlns:a16="http://schemas.microsoft.com/office/drawing/2014/main" val="20000"/>
                    </a:ext>
                  </a:extLst>
                </a:gridCol>
                <a:gridCol w="895668">
                  <a:extLst>
                    <a:ext uri="{9D8B030D-6E8A-4147-A177-3AD203B41FA5}">
                      <a16:colId xmlns:a16="http://schemas.microsoft.com/office/drawing/2014/main" val="20001"/>
                    </a:ext>
                  </a:extLst>
                </a:gridCol>
                <a:gridCol w="666697">
                  <a:extLst>
                    <a:ext uri="{9D8B030D-6E8A-4147-A177-3AD203B41FA5}">
                      <a16:colId xmlns:a16="http://schemas.microsoft.com/office/drawing/2014/main" val="20002"/>
                    </a:ext>
                  </a:extLst>
                </a:gridCol>
              </a:tblGrid>
              <a:tr h="256756">
                <a:tc>
                  <a:txBody>
                    <a:bodyPr/>
                    <a:lstStyle/>
                    <a:p>
                      <a:endParaRPr kumimoji="1" lang="ja-JP" altLang="en-US" sz="1050" dirty="0">
                        <a:solidFill>
                          <a:schemeClr val="tx1"/>
                        </a:solidFill>
                        <a:latin typeface="Meiryo UI" panose="020B0604030504040204" pitchFamily="50" charset="-128"/>
                        <a:ea typeface="Meiryo UI" panose="020B0604030504040204" pitchFamily="50" charset="-128"/>
                      </a:endParaRPr>
                    </a:p>
                  </a:txBody>
                  <a:tcPr>
                    <a:solidFill>
                      <a:schemeClr val="bg1"/>
                    </a:solidFill>
                  </a:tcPr>
                </a:tc>
                <a:tc>
                  <a:txBody>
                    <a:bodyPr/>
                    <a:lstStyle/>
                    <a:p>
                      <a:pPr algn="ctr"/>
                      <a:r>
                        <a:rPr kumimoji="1" lang="ja-JP" altLang="en-US" sz="1050" dirty="0" smtClean="0">
                          <a:solidFill>
                            <a:schemeClr val="tx1"/>
                          </a:solidFill>
                          <a:latin typeface="Meiryo UI" panose="020B0604030504040204" pitchFamily="50" charset="-128"/>
                          <a:ea typeface="Meiryo UI" panose="020B0604030504040204" pitchFamily="50" charset="-128"/>
                        </a:rPr>
                        <a:t>整備施設数</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solidFill>
                      <a:schemeClr val="bg1"/>
                    </a:solidFill>
                  </a:tcPr>
                </a:tc>
                <a:tc>
                  <a:txBody>
                    <a:bodyPr/>
                    <a:lstStyle/>
                    <a:p>
                      <a:pPr algn="ctr"/>
                      <a:r>
                        <a:rPr kumimoji="1" lang="ja-JP" altLang="en-US" sz="1050" dirty="0" smtClean="0">
                          <a:solidFill>
                            <a:schemeClr val="tx1"/>
                          </a:solidFill>
                          <a:latin typeface="Meiryo UI" panose="020B0604030504040204" pitchFamily="50" charset="-128"/>
                          <a:ea typeface="Meiryo UI" panose="020B0604030504040204" pitchFamily="50" charset="-128"/>
                        </a:rPr>
                        <a:t>定員</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solidFill>
                      <a:schemeClr val="bg1"/>
                    </a:solidFill>
                  </a:tcPr>
                </a:tc>
                <a:extLst>
                  <a:ext uri="{0D108BD9-81ED-4DB2-BD59-A6C34878D82A}">
                    <a16:rowId xmlns:a16="http://schemas.microsoft.com/office/drawing/2014/main" val="10000"/>
                  </a:ext>
                </a:extLst>
              </a:tr>
              <a:tr h="256756">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①区役所庁舎</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②市営住宅</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③保育送迎バス事業</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④市有地活用</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⑤国・府有地活用</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solidFill>
                      <a:schemeClr val="bg1"/>
                    </a:solidFill>
                  </a:tcPr>
                </a:tc>
                <a:tc>
                  <a:txBody>
                    <a:bodyPr/>
                    <a:lstStyle/>
                    <a:p>
                      <a:r>
                        <a:rPr kumimoji="1" lang="en-US" altLang="ja-JP" sz="1050" dirty="0" smtClean="0">
                          <a:solidFill>
                            <a:schemeClr val="tx1"/>
                          </a:solidFill>
                          <a:latin typeface="Meiryo UI" panose="020B0604030504040204" pitchFamily="50" charset="-128"/>
                          <a:ea typeface="Meiryo UI" panose="020B0604030504040204" pitchFamily="50" charset="-128"/>
                        </a:rPr>
                        <a:t>18</a:t>
                      </a:r>
                      <a:r>
                        <a:rPr kumimoji="1" lang="ja-JP" altLang="en-US" sz="1050" dirty="0" smtClean="0">
                          <a:solidFill>
                            <a:schemeClr val="tx1"/>
                          </a:solidFill>
                          <a:latin typeface="Meiryo UI" panose="020B0604030504040204" pitchFamily="50" charset="-128"/>
                          <a:ea typeface="Meiryo UI" panose="020B0604030504040204" pitchFamily="50" charset="-128"/>
                        </a:rPr>
                        <a:t>庁舎</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en-US" altLang="ja-JP" sz="1050" dirty="0" smtClean="0">
                          <a:solidFill>
                            <a:schemeClr val="tx1"/>
                          </a:solidFill>
                          <a:latin typeface="Meiryo UI" panose="020B0604030504040204" pitchFamily="50" charset="-128"/>
                          <a:ea typeface="Meiryo UI" panose="020B0604030504040204" pitchFamily="50" charset="-128"/>
                        </a:rPr>
                        <a:t>2</a:t>
                      </a:r>
                      <a:r>
                        <a:rPr kumimoji="1" lang="ja-JP" altLang="en-US" sz="1050" dirty="0" smtClean="0">
                          <a:solidFill>
                            <a:schemeClr val="tx1"/>
                          </a:solidFill>
                          <a:latin typeface="Meiryo UI" panose="020B0604030504040204" pitchFamily="50" charset="-128"/>
                          <a:ea typeface="Meiryo UI" panose="020B0604030504040204" pitchFamily="50" charset="-128"/>
                        </a:rPr>
                        <a:t>団地</a:t>
                      </a:r>
                      <a:r>
                        <a:rPr kumimoji="1" lang="en-US" altLang="ja-JP" sz="1050" dirty="0" smtClean="0">
                          <a:solidFill>
                            <a:schemeClr val="tx1"/>
                          </a:solidFill>
                          <a:latin typeface="Meiryo UI" panose="020B0604030504040204" pitchFamily="50" charset="-128"/>
                          <a:ea typeface="Meiryo UI" panose="020B0604030504040204" pitchFamily="50" charset="-128"/>
                        </a:rPr>
                        <a:t>3</a:t>
                      </a:r>
                      <a:r>
                        <a:rPr kumimoji="1" lang="ja-JP" altLang="en-US" sz="1050" dirty="0" smtClean="0">
                          <a:solidFill>
                            <a:schemeClr val="tx1"/>
                          </a:solidFill>
                          <a:latin typeface="Meiryo UI" panose="020B0604030504040204" pitchFamily="50" charset="-128"/>
                          <a:ea typeface="Meiryo UI" panose="020B0604030504040204" pitchFamily="50" charset="-128"/>
                        </a:rPr>
                        <a:t>住戸</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en-US" altLang="ja-JP" sz="1050" dirty="0" smtClean="0">
                          <a:solidFill>
                            <a:schemeClr val="tx1"/>
                          </a:solidFill>
                          <a:latin typeface="Meiryo UI" panose="020B0604030504040204" pitchFamily="50" charset="-128"/>
                          <a:ea typeface="Meiryo UI" panose="020B0604030504040204" pitchFamily="50" charset="-128"/>
                        </a:rPr>
                        <a:t>2</a:t>
                      </a:r>
                      <a:r>
                        <a:rPr kumimoji="1" lang="ja-JP" altLang="en-US" sz="1050" dirty="0" smtClean="0">
                          <a:solidFill>
                            <a:schemeClr val="tx1"/>
                          </a:solidFill>
                          <a:latin typeface="Meiryo UI" panose="020B0604030504040204" pitchFamily="50" charset="-128"/>
                          <a:ea typeface="Meiryo UI" panose="020B0604030504040204" pitchFamily="50" charset="-128"/>
                        </a:rPr>
                        <a:t>事業</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en-US" altLang="ja-JP" sz="1050" dirty="0" smtClean="0">
                          <a:solidFill>
                            <a:schemeClr val="tx1"/>
                          </a:solidFill>
                          <a:latin typeface="Meiryo UI" panose="020B0604030504040204" pitchFamily="50" charset="-128"/>
                          <a:ea typeface="Meiryo UI" panose="020B0604030504040204" pitchFamily="50" charset="-128"/>
                        </a:rPr>
                        <a:t>7</a:t>
                      </a:r>
                      <a:r>
                        <a:rPr kumimoji="1" lang="ja-JP" altLang="en-US" sz="1050" dirty="0" smtClean="0">
                          <a:solidFill>
                            <a:schemeClr val="tx1"/>
                          </a:solidFill>
                          <a:latin typeface="Meiryo UI" panose="020B0604030504040204" pitchFamily="50" charset="-128"/>
                          <a:ea typeface="Meiryo UI" panose="020B0604030504040204" pitchFamily="50" charset="-128"/>
                        </a:rPr>
                        <a:t>か所</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en-US" altLang="ja-JP" sz="1050" dirty="0" smtClean="0">
                          <a:solidFill>
                            <a:schemeClr val="tx1"/>
                          </a:solidFill>
                          <a:latin typeface="Meiryo UI" panose="020B0604030504040204" pitchFamily="50" charset="-128"/>
                          <a:ea typeface="Meiryo UI" panose="020B0604030504040204" pitchFamily="50" charset="-128"/>
                        </a:rPr>
                        <a:t>4</a:t>
                      </a:r>
                      <a:r>
                        <a:rPr kumimoji="1" lang="ja-JP" altLang="en-US" sz="1050" dirty="0" smtClean="0">
                          <a:solidFill>
                            <a:schemeClr val="tx1"/>
                          </a:solidFill>
                          <a:latin typeface="Meiryo UI" panose="020B0604030504040204" pitchFamily="50" charset="-128"/>
                          <a:ea typeface="Meiryo UI" panose="020B0604030504040204" pitchFamily="50" charset="-128"/>
                        </a:rPr>
                        <a:t>か所</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solidFill>
                      <a:schemeClr val="bg1"/>
                    </a:solidFill>
                  </a:tcPr>
                </a:tc>
                <a:tc>
                  <a:txBody>
                    <a:bodyPr/>
                    <a:lstStyle/>
                    <a:p>
                      <a:r>
                        <a:rPr kumimoji="1" lang="en-US" altLang="ja-JP" sz="1050" dirty="0" smtClean="0">
                          <a:solidFill>
                            <a:schemeClr val="tx1"/>
                          </a:solidFill>
                          <a:latin typeface="Meiryo UI" panose="020B0604030504040204" pitchFamily="50" charset="-128"/>
                          <a:ea typeface="Meiryo UI" panose="020B0604030504040204" pitchFamily="50" charset="-128"/>
                        </a:rPr>
                        <a:t>278</a:t>
                      </a:r>
                      <a:r>
                        <a:rPr kumimoji="1" lang="ja-JP" altLang="en-US" sz="1050" dirty="0" smtClean="0">
                          <a:solidFill>
                            <a:schemeClr val="tx1"/>
                          </a:solidFill>
                          <a:latin typeface="Meiryo UI" panose="020B0604030504040204" pitchFamily="50" charset="-128"/>
                          <a:ea typeface="Meiryo UI" panose="020B0604030504040204" pitchFamily="50" charset="-128"/>
                        </a:rPr>
                        <a:t>人</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en-US" altLang="ja-JP" sz="1050" dirty="0" smtClean="0">
                          <a:solidFill>
                            <a:schemeClr val="tx1"/>
                          </a:solidFill>
                          <a:latin typeface="Meiryo UI" panose="020B0604030504040204" pitchFamily="50" charset="-128"/>
                          <a:ea typeface="Meiryo UI" panose="020B0604030504040204" pitchFamily="50" charset="-128"/>
                        </a:rPr>
                        <a:t>  36</a:t>
                      </a:r>
                      <a:r>
                        <a:rPr kumimoji="1" lang="ja-JP" altLang="en-US" sz="1050" dirty="0" smtClean="0">
                          <a:solidFill>
                            <a:schemeClr val="tx1"/>
                          </a:solidFill>
                          <a:latin typeface="Meiryo UI" panose="020B0604030504040204" pitchFamily="50" charset="-128"/>
                          <a:ea typeface="Meiryo UI" panose="020B0604030504040204" pitchFamily="50" charset="-128"/>
                        </a:rPr>
                        <a:t>人</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en-US" altLang="ja-JP" sz="1050" dirty="0" smtClean="0">
                          <a:solidFill>
                            <a:schemeClr val="tx1"/>
                          </a:solidFill>
                          <a:latin typeface="Meiryo UI" panose="020B0604030504040204" pitchFamily="50" charset="-128"/>
                          <a:ea typeface="Meiryo UI" panose="020B0604030504040204" pitchFamily="50" charset="-128"/>
                        </a:rPr>
                        <a:t>269</a:t>
                      </a:r>
                      <a:r>
                        <a:rPr kumimoji="1" lang="ja-JP" altLang="en-US" sz="1050" dirty="0" smtClean="0">
                          <a:solidFill>
                            <a:schemeClr val="tx1"/>
                          </a:solidFill>
                          <a:latin typeface="Meiryo UI" panose="020B0604030504040204" pitchFamily="50" charset="-128"/>
                          <a:ea typeface="Meiryo UI" panose="020B0604030504040204" pitchFamily="50" charset="-128"/>
                        </a:rPr>
                        <a:t>人</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en-US" altLang="ja-JP" sz="1050" dirty="0" smtClean="0">
                          <a:solidFill>
                            <a:schemeClr val="tx1"/>
                          </a:solidFill>
                          <a:latin typeface="Meiryo UI" panose="020B0604030504040204" pitchFamily="50" charset="-128"/>
                          <a:ea typeface="Meiryo UI" panose="020B0604030504040204" pitchFamily="50" charset="-128"/>
                        </a:rPr>
                        <a:t>648</a:t>
                      </a:r>
                      <a:r>
                        <a:rPr kumimoji="1" lang="ja-JP" altLang="en-US" sz="1050" dirty="0" smtClean="0">
                          <a:solidFill>
                            <a:schemeClr val="tx1"/>
                          </a:solidFill>
                          <a:latin typeface="Meiryo UI" panose="020B0604030504040204" pitchFamily="50" charset="-128"/>
                          <a:ea typeface="Meiryo UI" panose="020B0604030504040204" pitchFamily="50" charset="-128"/>
                        </a:rPr>
                        <a:t>人</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en-US" altLang="ja-JP" sz="1050" dirty="0" smtClean="0">
                          <a:solidFill>
                            <a:schemeClr val="tx1"/>
                          </a:solidFill>
                          <a:latin typeface="Meiryo UI" panose="020B0604030504040204" pitchFamily="50" charset="-128"/>
                          <a:ea typeface="Meiryo UI" panose="020B0604030504040204" pitchFamily="50" charset="-128"/>
                        </a:rPr>
                        <a:t>485</a:t>
                      </a:r>
                      <a:r>
                        <a:rPr kumimoji="1" lang="ja-JP" altLang="en-US" sz="1050" dirty="0" smtClean="0">
                          <a:solidFill>
                            <a:schemeClr val="tx1"/>
                          </a:solidFill>
                          <a:latin typeface="Meiryo UI" panose="020B0604030504040204" pitchFamily="50" charset="-128"/>
                          <a:ea typeface="Meiryo UI" panose="020B0604030504040204" pitchFamily="50" charset="-128"/>
                        </a:rPr>
                        <a:t>人</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solidFill>
                      <a:schemeClr val="bg1"/>
                    </a:solidFill>
                  </a:tcPr>
                </a:tc>
                <a:extLst>
                  <a:ext uri="{0D108BD9-81ED-4DB2-BD59-A6C34878D82A}">
                    <a16:rowId xmlns:a16="http://schemas.microsoft.com/office/drawing/2014/main" val="10001"/>
                  </a:ext>
                </a:extLst>
              </a:tr>
            </a:tbl>
          </a:graphicData>
        </a:graphic>
      </p:graphicFrame>
      <p:sp>
        <p:nvSpPr>
          <p:cNvPr id="16" name="テキスト ボックス 15"/>
          <p:cNvSpPr txBox="1"/>
          <p:nvPr/>
        </p:nvSpPr>
        <p:spPr>
          <a:xfrm>
            <a:off x="3498377" y="4580737"/>
            <a:ext cx="1108021" cy="430887"/>
          </a:xfrm>
          <a:prstGeom prst="rect">
            <a:avLst/>
          </a:prstGeom>
          <a:noFill/>
        </p:spPr>
        <p:txBody>
          <a:bodyPr wrap="square" rtlCol="0">
            <a:spAutoFit/>
          </a:bodyPr>
          <a:lstStyle/>
          <a:p>
            <a:r>
              <a:rPr kumimoji="1" lang="ja-JP" altLang="en-US" sz="1050" dirty="0" smtClean="0">
                <a:latin typeface="Meiryo UI" panose="020B0604030504040204" pitchFamily="50" charset="-128"/>
                <a:ea typeface="Meiryo UI" panose="020B0604030504040204" pitchFamily="50" charset="-128"/>
              </a:rPr>
              <a:t>大阪市役所内の保育所</a:t>
            </a:r>
            <a:endParaRPr kumimoji="1" lang="ja-JP" altLang="en-US" sz="1050" dirty="0">
              <a:latin typeface="Meiryo UI" panose="020B0604030504040204" pitchFamily="50" charset="-128"/>
              <a:ea typeface="Meiryo UI" panose="020B0604030504040204" pitchFamily="50" charset="-128"/>
            </a:endParaRPr>
          </a:p>
        </p:txBody>
      </p:sp>
      <p:sp>
        <p:nvSpPr>
          <p:cNvPr id="17" name="正方形/長方形 16"/>
          <p:cNvSpPr/>
          <p:nvPr/>
        </p:nvSpPr>
        <p:spPr>
          <a:xfrm>
            <a:off x="4606397" y="1251288"/>
            <a:ext cx="2605771" cy="399245"/>
          </a:xfrm>
          <a:prstGeom prst="rect">
            <a:avLst/>
          </a:prstGeom>
          <a:solidFill>
            <a:schemeClr val="tx2"/>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b="1" dirty="0" smtClean="0">
                <a:solidFill>
                  <a:schemeClr val="bg1"/>
                </a:solidFill>
                <a:latin typeface="Meiryo UI" panose="020B0604030504040204" pitchFamily="50" charset="-128"/>
                <a:ea typeface="Meiryo UI" panose="020B0604030504040204" pitchFamily="50" charset="-128"/>
              </a:rPr>
              <a:t>保育人材確保</a:t>
            </a:r>
            <a:endParaRPr kumimoji="1" lang="ja-JP" altLang="en-US" b="1" dirty="0">
              <a:solidFill>
                <a:schemeClr val="bg1"/>
              </a:solidFill>
              <a:latin typeface="Meiryo UI" panose="020B0604030504040204" pitchFamily="50" charset="-128"/>
              <a:ea typeface="Meiryo UI" panose="020B0604030504040204" pitchFamily="50" charset="-128"/>
            </a:endParaRPr>
          </a:p>
        </p:txBody>
      </p:sp>
      <p:graphicFrame>
        <p:nvGraphicFramePr>
          <p:cNvPr id="19" name="表 18"/>
          <p:cNvGraphicFramePr>
            <a:graphicFrameLocks noGrp="1"/>
          </p:cNvGraphicFramePr>
          <p:nvPr>
            <p:extLst>
              <p:ext uri="{D42A27DB-BD31-4B8C-83A1-F6EECF244321}">
                <p14:modId xmlns:p14="http://schemas.microsoft.com/office/powerpoint/2010/main" val="1807033331"/>
              </p:ext>
            </p:extLst>
          </p:nvPr>
        </p:nvGraphicFramePr>
        <p:xfrm>
          <a:off x="4745481" y="1729266"/>
          <a:ext cx="3934693" cy="1883934"/>
        </p:xfrm>
        <a:graphic>
          <a:graphicData uri="http://schemas.openxmlformats.org/drawingml/2006/table">
            <a:tbl>
              <a:tblPr firstRow="1" bandRow="1">
                <a:tableStyleId>{5940675A-B579-460E-94D1-54222C63F5DA}</a:tableStyleId>
              </a:tblPr>
              <a:tblGrid>
                <a:gridCol w="589280">
                  <a:extLst>
                    <a:ext uri="{9D8B030D-6E8A-4147-A177-3AD203B41FA5}">
                      <a16:colId xmlns:a16="http://schemas.microsoft.com/office/drawing/2014/main" val="20000"/>
                    </a:ext>
                  </a:extLst>
                </a:gridCol>
                <a:gridCol w="3345413">
                  <a:extLst>
                    <a:ext uri="{9D8B030D-6E8A-4147-A177-3AD203B41FA5}">
                      <a16:colId xmlns:a16="http://schemas.microsoft.com/office/drawing/2014/main" val="20001"/>
                    </a:ext>
                  </a:extLst>
                </a:gridCol>
              </a:tblGrid>
              <a:tr h="0">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年度</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18000" marB="18000">
                    <a:solidFill>
                      <a:schemeClr val="accent1">
                        <a:lumMod val="20000"/>
                        <a:lumOff val="80000"/>
                      </a:schemeClr>
                    </a:solidFill>
                  </a:tcPr>
                </a:tc>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事業内容</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0"/>
                  </a:ext>
                </a:extLst>
              </a:tr>
              <a:tr h="208314">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2013</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保育士・保育所等支援センター設置</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1"/>
                  </a:ext>
                </a:extLst>
              </a:tr>
              <a:tr h="199452">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2016</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潜在保育士の再就職支援</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新規採用保育士特別給付補助事業</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保育士宿舎借り上げ支援事業</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未就学児をもつ保育士に対する保育料一部貸付事業</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2"/>
                  </a:ext>
                </a:extLst>
              </a:tr>
              <a:tr h="123106">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2017</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保育補助者雇上げ支援事業</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未就学児を持つ保育士の子どもの預かり支援事業</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3"/>
                  </a:ext>
                </a:extLst>
              </a:tr>
              <a:tr h="123106">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2018</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保育補助者雇上げ強化</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保育体制強化</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保育所等における</a:t>
                      </a:r>
                      <a:r>
                        <a:rPr kumimoji="1" lang="en-US" altLang="ja-JP" sz="1000" dirty="0" smtClean="0">
                          <a:solidFill>
                            <a:schemeClr val="tx1"/>
                          </a:solidFill>
                          <a:latin typeface="Meiryo UI" panose="020B0604030504040204" pitchFamily="50" charset="-128"/>
                          <a:ea typeface="Meiryo UI" panose="020B0604030504040204" pitchFamily="50" charset="-128"/>
                        </a:rPr>
                        <a:t>ICT</a:t>
                      </a:r>
                      <a:r>
                        <a:rPr kumimoji="1" lang="ja-JP" altLang="en-US" sz="1000" dirty="0" smtClean="0">
                          <a:solidFill>
                            <a:schemeClr val="tx1"/>
                          </a:solidFill>
                          <a:latin typeface="Meiryo UI" panose="020B0604030504040204" pitchFamily="50" charset="-128"/>
                          <a:ea typeface="Meiryo UI" panose="020B0604030504040204" pitchFamily="50" charset="-128"/>
                        </a:rPr>
                        <a:t>化の推進</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4"/>
                  </a:ext>
                </a:extLst>
              </a:tr>
            </a:tbl>
          </a:graphicData>
        </a:graphic>
      </p:graphicFrame>
      <p:graphicFrame>
        <p:nvGraphicFramePr>
          <p:cNvPr id="23" name="表 22"/>
          <p:cNvGraphicFramePr>
            <a:graphicFrameLocks noGrp="1"/>
          </p:cNvGraphicFramePr>
          <p:nvPr>
            <p:extLst>
              <p:ext uri="{D42A27DB-BD31-4B8C-83A1-F6EECF244321}">
                <p14:modId xmlns:p14="http://schemas.microsoft.com/office/powerpoint/2010/main" val="3218040648"/>
              </p:ext>
            </p:extLst>
          </p:nvPr>
        </p:nvGraphicFramePr>
        <p:xfrm>
          <a:off x="452519" y="1702376"/>
          <a:ext cx="3462658" cy="1990692"/>
        </p:xfrm>
        <a:graphic>
          <a:graphicData uri="http://schemas.openxmlformats.org/drawingml/2006/table">
            <a:tbl>
              <a:tblPr firstRow="1" bandRow="1">
                <a:tableStyleId>{5940675A-B579-460E-94D1-54222C63F5DA}</a:tableStyleId>
              </a:tblPr>
              <a:tblGrid>
                <a:gridCol w="589280">
                  <a:extLst>
                    <a:ext uri="{9D8B030D-6E8A-4147-A177-3AD203B41FA5}">
                      <a16:colId xmlns:a16="http://schemas.microsoft.com/office/drawing/2014/main" val="20000"/>
                    </a:ext>
                  </a:extLst>
                </a:gridCol>
                <a:gridCol w="2873378">
                  <a:extLst>
                    <a:ext uri="{9D8B030D-6E8A-4147-A177-3AD203B41FA5}">
                      <a16:colId xmlns:a16="http://schemas.microsoft.com/office/drawing/2014/main" val="20001"/>
                    </a:ext>
                  </a:extLst>
                </a:gridCol>
              </a:tblGrid>
              <a:tr h="0">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年度</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18000" marB="18000">
                    <a:solidFill>
                      <a:schemeClr val="accent1">
                        <a:lumMod val="20000"/>
                        <a:lumOff val="80000"/>
                      </a:schemeClr>
                    </a:solidFill>
                  </a:tcPr>
                </a:tc>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事業内容</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0"/>
                  </a:ext>
                </a:extLst>
              </a:tr>
              <a:tr h="0">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2012</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保育所の居室面積基準緩和</a:t>
                      </a:r>
                      <a:r>
                        <a:rPr kumimoji="1" lang="ja-JP" altLang="en-US" sz="900" dirty="0" smtClean="0">
                          <a:solidFill>
                            <a:schemeClr val="tx1"/>
                          </a:solidFill>
                          <a:latin typeface="Meiryo UI" panose="020B0604030504040204" pitchFamily="50" charset="-128"/>
                          <a:ea typeface="Meiryo UI" panose="020B0604030504040204" pitchFamily="50" charset="-128"/>
                        </a:rPr>
                        <a:t>（政令市初）</a:t>
                      </a:r>
                      <a:endParaRPr kumimoji="1" lang="en-US" altLang="ja-JP" sz="900" dirty="0" smtClean="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900" dirty="0" smtClean="0">
                          <a:solidFill>
                            <a:schemeClr val="tx1"/>
                          </a:solidFill>
                          <a:latin typeface="Meiryo UI" panose="020B0604030504040204" pitchFamily="50" charset="-128"/>
                          <a:ea typeface="Meiryo UI" panose="020B0604030504040204" pitchFamily="50" charset="-128"/>
                        </a:rPr>
                        <a:t>保育ママ事業（個人実施型）の開始</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1"/>
                  </a:ext>
                </a:extLst>
              </a:tr>
              <a:tr h="0">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2013</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保育所の設置運営対象を社福以外に拡大</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2"/>
                  </a:ext>
                </a:extLst>
              </a:tr>
              <a:tr h="199452">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2014</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小規模保育事業を新たに実施</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3"/>
                  </a:ext>
                </a:extLst>
              </a:tr>
              <a:tr h="123106">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2015</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地域型保育事業及び自主財源事業所整備</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市内中心部での新たな認可保育所賃料補助</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4"/>
                  </a:ext>
                </a:extLst>
              </a:tr>
              <a:tr h="123106">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2016</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保育所整備補助の対象拡大</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5"/>
                  </a:ext>
                </a:extLst>
              </a:tr>
              <a:tr h="123106">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2017</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待機児童特別対策の実施　</a:t>
                      </a: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表①</a:t>
                      </a:r>
                      <a:r>
                        <a:rPr kumimoji="1" lang="en-US" altLang="ja-JP" sz="1000" dirty="0" smtClean="0">
                          <a:solidFill>
                            <a:schemeClr val="tx1"/>
                          </a:solidFill>
                          <a:latin typeface="Meiryo UI" panose="020B0604030504040204" pitchFamily="50" charset="-128"/>
                          <a:ea typeface="Meiryo UI" panose="020B0604030504040204" pitchFamily="50" charset="-128"/>
                        </a:rPr>
                        <a:t>】</a:t>
                      </a:r>
                    </a:p>
                  </a:txBody>
                  <a:tcPr marT="18000" marB="18000">
                    <a:solidFill>
                      <a:schemeClr val="bg1"/>
                    </a:solidFill>
                  </a:tcPr>
                </a:tc>
                <a:extLst>
                  <a:ext uri="{0D108BD9-81ED-4DB2-BD59-A6C34878D82A}">
                    <a16:rowId xmlns:a16="http://schemas.microsoft.com/office/drawing/2014/main" val="10006"/>
                  </a:ext>
                </a:extLst>
              </a:tr>
              <a:tr h="123106">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2018</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大規模マンションへの保育所設置協議を義務化</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都心部の分園設置に補助金創設</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7"/>
                  </a:ext>
                </a:extLst>
              </a:tr>
            </a:tbl>
          </a:graphicData>
        </a:graphic>
      </p:graphicFrame>
      <p:sp>
        <p:nvSpPr>
          <p:cNvPr id="24" name="正方形/長方形 23"/>
          <p:cNvSpPr/>
          <p:nvPr/>
        </p:nvSpPr>
        <p:spPr>
          <a:xfrm>
            <a:off x="374833" y="3712996"/>
            <a:ext cx="2882520" cy="253916"/>
          </a:xfrm>
          <a:prstGeom prst="rect">
            <a:avLst/>
          </a:prstGeom>
        </p:spPr>
        <p:txBody>
          <a:bodyPr wrap="non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a:latin typeface="Meiryo UI" panose="020B0604030504040204" pitchFamily="50" charset="-128"/>
                <a:ea typeface="Meiryo UI" panose="020B0604030504040204" pitchFamily="50" charset="-128"/>
              </a:rPr>
              <a:t>表</a:t>
            </a:r>
            <a:r>
              <a:rPr lang="ja-JP" altLang="en-US" sz="1050" b="1" dirty="0" smtClean="0">
                <a:latin typeface="Meiryo UI" panose="020B0604030504040204" pitchFamily="50" charset="-128"/>
                <a:ea typeface="Meiryo UI" panose="020B0604030504040204" pitchFamily="50" charset="-128"/>
              </a:rPr>
              <a:t>①</a:t>
            </a:r>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　待機</a:t>
            </a:r>
            <a:r>
              <a:rPr lang="ja-JP" altLang="en-US" sz="1050" b="1" dirty="0">
                <a:latin typeface="Meiryo UI" panose="020B0604030504040204" pitchFamily="50" charset="-128"/>
                <a:ea typeface="Meiryo UI" panose="020B0604030504040204" pitchFamily="50" charset="-128"/>
              </a:rPr>
              <a:t>児童特別</a:t>
            </a:r>
            <a:r>
              <a:rPr lang="ja-JP" altLang="en-US" sz="1050" b="1" dirty="0" smtClean="0">
                <a:latin typeface="Meiryo UI" panose="020B0604030504040204" pitchFamily="50" charset="-128"/>
                <a:ea typeface="Meiryo UI" panose="020B0604030504040204" pitchFamily="50" charset="-128"/>
              </a:rPr>
              <a:t>対策</a:t>
            </a:r>
            <a:r>
              <a:rPr lang="en-US" altLang="ja-JP" sz="1050" b="1" dirty="0" smtClean="0">
                <a:latin typeface="Meiryo UI" panose="020B0604030504040204" pitchFamily="50" charset="-128"/>
                <a:ea typeface="Meiryo UI" panose="020B0604030504040204" pitchFamily="50" charset="-128"/>
              </a:rPr>
              <a:t>(2018</a:t>
            </a:r>
            <a:r>
              <a:rPr lang="ja-JP" altLang="en-US" sz="1050" b="1" dirty="0" smtClean="0">
                <a:latin typeface="Meiryo UI" panose="020B0604030504040204" pitchFamily="50" charset="-128"/>
                <a:ea typeface="Meiryo UI" panose="020B0604030504040204" pitchFamily="50" charset="-128"/>
              </a:rPr>
              <a:t>年</a:t>
            </a:r>
            <a:r>
              <a:rPr lang="en-US" altLang="ja-JP" sz="1050" b="1" dirty="0" smtClean="0">
                <a:latin typeface="Meiryo UI" panose="020B0604030504040204" pitchFamily="50" charset="-128"/>
                <a:ea typeface="Meiryo UI" panose="020B0604030504040204" pitchFamily="50" charset="-128"/>
              </a:rPr>
              <a:t>9</a:t>
            </a:r>
            <a:r>
              <a:rPr lang="ja-JP" altLang="en-US" sz="1050" b="1" dirty="0" smtClean="0">
                <a:latin typeface="Meiryo UI" panose="020B0604030504040204" pitchFamily="50" charset="-128"/>
                <a:ea typeface="Meiryo UI" panose="020B0604030504040204" pitchFamily="50" charset="-128"/>
              </a:rPr>
              <a:t>月現在</a:t>
            </a:r>
            <a:r>
              <a:rPr lang="en-US" altLang="ja-JP" sz="1050" b="1" dirty="0" smtClean="0">
                <a:latin typeface="Meiryo UI" panose="020B0604030504040204" pitchFamily="50" charset="-128"/>
                <a:ea typeface="Meiryo UI" panose="020B0604030504040204" pitchFamily="50" charset="-128"/>
              </a:rPr>
              <a:t>)</a:t>
            </a:r>
            <a:endParaRPr lang="ja-JP" altLang="en-US" sz="1050" b="1" dirty="0">
              <a:latin typeface="Meiryo UI" panose="020B0604030504040204" pitchFamily="50" charset="-128"/>
              <a:ea typeface="Meiryo UI" panose="020B0604030504040204" pitchFamily="50" charset="-128"/>
            </a:endParaRPr>
          </a:p>
        </p:txBody>
      </p:sp>
      <p:sp>
        <p:nvSpPr>
          <p:cNvPr id="25" name="正方形/長方形 24"/>
          <p:cNvSpPr/>
          <p:nvPr/>
        </p:nvSpPr>
        <p:spPr>
          <a:xfrm>
            <a:off x="4626574" y="3909982"/>
            <a:ext cx="2605771" cy="399245"/>
          </a:xfrm>
          <a:prstGeom prst="rect">
            <a:avLst/>
          </a:prstGeom>
          <a:solidFill>
            <a:schemeClr val="tx2"/>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b="1" dirty="0" smtClean="0">
                <a:solidFill>
                  <a:schemeClr val="bg1"/>
                </a:solidFill>
                <a:latin typeface="Meiryo UI" panose="020B0604030504040204" pitchFamily="50" charset="-128"/>
                <a:ea typeface="Meiryo UI" panose="020B0604030504040204" pitchFamily="50" charset="-128"/>
              </a:rPr>
              <a:t>病児・病後児保育事業</a:t>
            </a:r>
            <a:endParaRPr kumimoji="1" lang="ja-JP" altLang="en-US" b="1" dirty="0">
              <a:solidFill>
                <a:schemeClr val="bg1"/>
              </a:solidFill>
              <a:latin typeface="Meiryo UI" panose="020B0604030504040204" pitchFamily="50" charset="-128"/>
              <a:ea typeface="Meiryo UI" panose="020B0604030504040204" pitchFamily="50" charset="-128"/>
            </a:endParaRPr>
          </a:p>
        </p:txBody>
      </p:sp>
      <p:sp>
        <p:nvSpPr>
          <p:cNvPr id="26" name="正方形/長方形 25"/>
          <p:cNvSpPr/>
          <p:nvPr/>
        </p:nvSpPr>
        <p:spPr>
          <a:xfrm>
            <a:off x="334133" y="5319413"/>
            <a:ext cx="2605771" cy="399245"/>
          </a:xfrm>
          <a:prstGeom prst="rect">
            <a:avLst/>
          </a:prstGeom>
          <a:solidFill>
            <a:schemeClr val="tx2"/>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b="1" dirty="0" smtClean="0">
                <a:solidFill>
                  <a:schemeClr val="bg1"/>
                </a:solidFill>
                <a:latin typeface="Meiryo UI" panose="020B0604030504040204" pitchFamily="50" charset="-128"/>
                <a:ea typeface="Meiryo UI" panose="020B0604030504040204" pitchFamily="50" charset="-128"/>
              </a:rPr>
              <a:t>医療費助成</a:t>
            </a:r>
            <a:endParaRPr kumimoji="1" lang="ja-JP" altLang="en-US" b="1" dirty="0">
              <a:solidFill>
                <a:schemeClr val="bg1"/>
              </a:solidFill>
              <a:latin typeface="Meiryo UI" panose="020B0604030504040204" pitchFamily="50" charset="-128"/>
              <a:ea typeface="Meiryo UI" panose="020B0604030504040204" pitchFamily="50" charset="-128"/>
            </a:endParaRPr>
          </a:p>
        </p:txBody>
      </p:sp>
      <p:graphicFrame>
        <p:nvGraphicFramePr>
          <p:cNvPr id="27" name="表 26"/>
          <p:cNvGraphicFramePr>
            <a:graphicFrameLocks noGrp="1"/>
          </p:cNvGraphicFramePr>
          <p:nvPr>
            <p:extLst>
              <p:ext uri="{D42A27DB-BD31-4B8C-83A1-F6EECF244321}">
                <p14:modId xmlns:p14="http://schemas.microsoft.com/office/powerpoint/2010/main" val="2048645725"/>
              </p:ext>
            </p:extLst>
          </p:nvPr>
        </p:nvGraphicFramePr>
        <p:xfrm>
          <a:off x="4769003" y="4420729"/>
          <a:ext cx="2056800" cy="2110740"/>
        </p:xfrm>
        <a:graphic>
          <a:graphicData uri="http://schemas.openxmlformats.org/drawingml/2006/table">
            <a:tbl>
              <a:tblPr firstRow="1" bandRow="1">
                <a:tableStyleId>{5940675A-B579-460E-94D1-54222C63F5DA}</a:tableStyleId>
              </a:tblPr>
              <a:tblGrid>
                <a:gridCol w="2056800">
                  <a:extLst>
                    <a:ext uri="{9D8B030D-6E8A-4147-A177-3AD203B41FA5}">
                      <a16:colId xmlns:a16="http://schemas.microsoft.com/office/drawing/2014/main" val="20000"/>
                    </a:ext>
                  </a:extLst>
                </a:gridCol>
              </a:tblGrid>
              <a:tr h="174438">
                <a:tc>
                  <a:txBody>
                    <a:bodyP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施設型</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370840">
                <a:tc>
                  <a:txBody>
                    <a:bodyPr/>
                    <a:lstStyle/>
                    <a:p>
                      <a:r>
                        <a:rPr kumimoji="1" lang="ja-JP" altLang="en-US" sz="1050" b="1" dirty="0" smtClean="0">
                          <a:solidFill>
                            <a:schemeClr val="tx1"/>
                          </a:solidFill>
                          <a:latin typeface="Meiryo UI" panose="020B0604030504040204" pitchFamily="50" charset="-128"/>
                          <a:ea typeface="Meiryo UI" panose="020B0604030504040204" pitchFamily="50" charset="-128"/>
                        </a:rPr>
                        <a:t>＜対象＞</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■小学校就学前</a:t>
                      </a:r>
                      <a:r>
                        <a:rPr kumimoji="1" lang="en-US" altLang="ja-JP" sz="1050" dirty="0" smtClean="0">
                          <a:solidFill>
                            <a:schemeClr val="tx1"/>
                          </a:solidFill>
                          <a:latin typeface="Meiryo UI" panose="020B0604030504040204" pitchFamily="50" charset="-128"/>
                          <a:ea typeface="Meiryo UI" panose="020B0604030504040204" pitchFamily="50" charset="-128"/>
                        </a:rPr>
                        <a:t>(</a:t>
                      </a:r>
                      <a:r>
                        <a:rPr kumimoji="1" lang="ja-JP" altLang="en-US" sz="1050" dirty="0" smtClean="0">
                          <a:solidFill>
                            <a:schemeClr val="tx1"/>
                          </a:solidFill>
                          <a:latin typeface="Meiryo UI" panose="020B0604030504040204" pitchFamily="50" charset="-128"/>
                          <a:ea typeface="Meiryo UI" panose="020B0604030504040204" pitchFamily="50" charset="-128"/>
                        </a:rPr>
                        <a:t>一部、小学校　</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a:t>
                      </a:r>
                      <a:r>
                        <a:rPr kumimoji="1" lang="en-US" altLang="ja-JP" sz="1050" dirty="0" smtClean="0">
                          <a:solidFill>
                            <a:schemeClr val="tx1"/>
                          </a:solidFill>
                          <a:latin typeface="Meiryo UI" panose="020B0604030504040204" pitchFamily="50" charset="-128"/>
                          <a:ea typeface="Meiryo UI" panose="020B0604030504040204" pitchFamily="50" charset="-128"/>
                        </a:rPr>
                        <a:t>6</a:t>
                      </a:r>
                      <a:r>
                        <a:rPr kumimoji="1" lang="ja-JP" altLang="en-US" sz="1050" dirty="0" smtClean="0">
                          <a:solidFill>
                            <a:schemeClr val="tx1"/>
                          </a:solidFill>
                          <a:latin typeface="Meiryo UI" panose="020B0604030504040204" pitchFamily="50" charset="-128"/>
                          <a:ea typeface="Meiryo UI" panose="020B0604030504040204" pitchFamily="50" charset="-128"/>
                        </a:rPr>
                        <a:t>年生まで対象</a:t>
                      </a:r>
                      <a:r>
                        <a:rPr kumimoji="1" lang="en-US" altLang="ja-JP" sz="1050" dirty="0" smtClean="0">
                          <a:solidFill>
                            <a:schemeClr val="tx1"/>
                          </a:solidFill>
                          <a:latin typeface="Meiryo UI" panose="020B0604030504040204" pitchFamily="50" charset="-128"/>
                          <a:ea typeface="Meiryo UI" panose="020B0604030504040204" pitchFamily="50" charset="-128"/>
                        </a:rPr>
                        <a:t>)</a:t>
                      </a:r>
                    </a:p>
                    <a:p>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b="1" dirty="0" smtClean="0">
                          <a:solidFill>
                            <a:schemeClr val="tx1"/>
                          </a:solidFill>
                          <a:latin typeface="Meiryo UI" panose="020B0604030504040204" pitchFamily="50" charset="-128"/>
                          <a:ea typeface="Meiryo UI" panose="020B0604030504040204" pitchFamily="50" charset="-128"/>
                        </a:rPr>
                        <a:t>＜取組み＞</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①委託料基準額の改善</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②開設準備補助、予約システム</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導入補助制度創設</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③利用時間延長制度化</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④ひとり親家庭等を対象とした利</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用料の減免</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txBody>
                  <a:tcPr>
                    <a:solidFill>
                      <a:schemeClr val="bg1"/>
                    </a:solidFill>
                  </a:tcPr>
                </a:tc>
                <a:extLst>
                  <a:ext uri="{0D108BD9-81ED-4DB2-BD59-A6C34878D82A}">
                    <a16:rowId xmlns:a16="http://schemas.microsoft.com/office/drawing/2014/main" val="10001"/>
                  </a:ext>
                </a:extLst>
              </a:tr>
            </a:tbl>
          </a:graphicData>
        </a:graphic>
      </p:graphicFrame>
      <p:graphicFrame>
        <p:nvGraphicFramePr>
          <p:cNvPr id="28" name="表 27"/>
          <p:cNvGraphicFramePr>
            <a:graphicFrameLocks noGrp="1"/>
          </p:cNvGraphicFramePr>
          <p:nvPr>
            <p:extLst>
              <p:ext uri="{D42A27DB-BD31-4B8C-83A1-F6EECF244321}">
                <p14:modId xmlns:p14="http://schemas.microsoft.com/office/powerpoint/2010/main" val="3924685375"/>
              </p:ext>
            </p:extLst>
          </p:nvPr>
        </p:nvGraphicFramePr>
        <p:xfrm>
          <a:off x="6967356" y="4421095"/>
          <a:ext cx="1727518" cy="1790700"/>
        </p:xfrm>
        <a:graphic>
          <a:graphicData uri="http://schemas.openxmlformats.org/drawingml/2006/table">
            <a:tbl>
              <a:tblPr firstRow="1" bandRow="1">
                <a:tableStyleId>{5940675A-B579-460E-94D1-54222C63F5DA}</a:tableStyleId>
              </a:tblPr>
              <a:tblGrid>
                <a:gridCol w="1727518">
                  <a:extLst>
                    <a:ext uri="{9D8B030D-6E8A-4147-A177-3AD203B41FA5}">
                      <a16:colId xmlns:a16="http://schemas.microsoft.com/office/drawing/2014/main" val="20000"/>
                    </a:ext>
                  </a:extLst>
                </a:gridCol>
              </a:tblGrid>
              <a:tr h="174438">
                <a:tc>
                  <a:txBody>
                    <a:bodyP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訪問型</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370840">
                <a:tc>
                  <a:txBody>
                    <a:bodyPr/>
                    <a:lstStyle/>
                    <a:p>
                      <a:r>
                        <a:rPr kumimoji="1" lang="ja-JP" altLang="en-US" sz="1050" b="1" dirty="0" smtClean="0">
                          <a:solidFill>
                            <a:schemeClr val="tx1"/>
                          </a:solidFill>
                          <a:latin typeface="Meiryo UI" panose="020B0604030504040204" pitchFamily="50" charset="-128"/>
                          <a:ea typeface="Meiryo UI" panose="020B0604030504040204" pitchFamily="50" charset="-128"/>
                        </a:rPr>
                        <a:t>＜対象＞</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生後</a:t>
                      </a:r>
                      <a:r>
                        <a:rPr kumimoji="1" lang="en-US" altLang="ja-JP" sz="1050" dirty="0" smtClean="0">
                          <a:solidFill>
                            <a:schemeClr val="tx1"/>
                          </a:solidFill>
                          <a:latin typeface="Meiryo UI" panose="020B0604030504040204" pitchFamily="50" charset="-128"/>
                          <a:ea typeface="Meiryo UI" panose="020B0604030504040204" pitchFamily="50" charset="-128"/>
                        </a:rPr>
                        <a:t>6</a:t>
                      </a:r>
                      <a:r>
                        <a:rPr kumimoji="1" lang="ja-JP" altLang="en-US" sz="1050" dirty="0" smtClean="0">
                          <a:solidFill>
                            <a:schemeClr val="tx1"/>
                          </a:solidFill>
                          <a:latin typeface="Meiryo UI" panose="020B0604030504040204" pitchFamily="50" charset="-128"/>
                          <a:ea typeface="Meiryo UI" panose="020B0604030504040204" pitchFamily="50" charset="-128"/>
                        </a:rPr>
                        <a:t>か月から小学校</a:t>
                      </a:r>
                      <a:r>
                        <a:rPr kumimoji="1" lang="en-US" altLang="ja-JP" sz="1050" dirty="0" smtClean="0">
                          <a:solidFill>
                            <a:schemeClr val="tx1"/>
                          </a:solidFill>
                          <a:latin typeface="Meiryo UI" panose="020B0604030504040204" pitchFamily="50" charset="-128"/>
                          <a:ea typeface="Meiryo UI" panose="020B0604030504040204" pitchFamily="50" charset="-128"/>
                        </a:rPr>
                        <a:t>6</a:t>
                      </a:r>
                      <a:r>
                        <a:rPr kumimoji="1" lang="ja-JP" altLang="en-US" sz="1050" dirty="0" smtClean="0">
                          <a:solidFill>
                            <a:schemeClr val="tx1"/>
                          </a:solidFill>
                          <a:latin typeface="Meiryo UI" panose="020B0604030504040204" pitchFamily="50" charset="-128"/>
                          <a:ea typeface="Meiryo UI" panose="020B0604030504040204" pitchFamily="50" charset="-128"/>
                        </a:rPr>
                        <a:t>年</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b="1" dirty="0" smtClean="0">
                          <a:solidFill>
                            <a:schemeClr val="tx1"/>
                          </a:solidFill>
                          <a:latin typeface="Meiryo UI" panose="020B0604030504040204" pitchFamily="50" charset="-128"/>
                          <a:ea typeface="Meiryo UI" panose="020B0604030504040204" pitchFamily="50" charset="-128"/>
                        </a:rPr>
                        <a:t>＜実施区＞</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①淀川区（</a:t>
                      </a:r>
                      <a:r>
                        <a:rPr kumimoji="1" lang="en-US" altLang="ja-JP" sz="1050" dirty="0" smtClean="0">
                          <a:solidFill>
                            <a:schemeClr val="tx1"/>
                          </a:solidFill>
                          <a:latin typeface="Meiryo UI" panose="020B0604030504040204" pitchFamily="50" charset="-128"/>
                          <a:ea typeface="Meiryo UI" panose="020B0604030504040204" pitchFamily="50" charset="-128"/>
                        </a:rPr>
                        <a:t>2014.4</a:t>
                      </a:r>
                      <a:r>
                        <a:rPr kumimoji="1" lang="ja-JP" altLang="en-US" sz="1050" dirty="0" smtClean="0">
                          <a:solidFill>
                            <a:schemeClr val="tx1"/>
                          </a:solidFill>
                          <a:latin typeface="Meiryo UI" panose="020B0604030504040204" pitchFamily="50" charset="-128"/>
                          <a:ea typeface="Meiryo UI" panose="020B0604030504040204" pitchFamily="50" charset="-128"/>
                        </a:rPr>
                        <a:t>～）</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a:t>
                      </a:r>
                      <a:r>
                        <a:rPr kumimoji="1" lang="ja-JP" altLang="en-US" sz="1050" b="1" dirty="0" smtClean="0">
                          <a:solidFill>
                            <a:schemeClr val="tx1"/>
                          </a:solidFill>
                          <a:latin typeface="Meiryo UI" panose="020B0604030504040204" pitchFamily="50" charset="-128"/>
                          <a:ea typeface="Meiryo UI" panose="020B0604030504040204" pitchFamily="50" charset="-128"/>
                        </a:rPr>
                        <a:t>⇒　政令市初</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　②西区（</a:t>
                      </a:r>
                      <a:r>
                        <a:rPr kumimoji="1" lang="en-US" altLang="ja-JP" sz="1050" dirty="0" smtClean="0">
                          <a:solidFill>
                            <a:schemeClr val="tx1"/>
                          </a:solidFill>
                          <a:latin typeface="Meiryo UI" panose="020B0604030504040204" pitchFamily="50" charset="-128"/>
                          <a:ea typeface="Meiryo UI" panose="020B0604030504040204" pitchFamily="50" charset="-128"/>
                        </a:rPr>
                        <a:t>2015.12</a:t>
                      </a:r>
                      <a:r>
                        <a:rPr kumimoji="1" lang="ja-JP" altLang="en-US" sz="1050" dirty="0" smtClean="0">
                          <a:solidFill>
                            <a:schemeClr val="tx1"/>
                          </a:solidFill>
                          <a:latin typeface="Meiryo UI" panose="020B0604030504040204" pitchFamily="50" charset="-128"/>
                          <a:ea typeface="Meiryo UI" panose="020B0604030504040204" pitchFamily="50" charset="-128"/>
                        </a:rPr>
                        <a:t>～）</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endParaRPr kumimoji="1" lang="en-US" altLang="ja-JP" sz="1050" dirty="0" smtClean="0">
                        <a:solidFill>
                          <a:schemeClr val="tx1"/>
                        </a:solidFill>
                        <a:latin typeface="Meiryo UI" panose="020B0604030504040204" pitchFamily="50" charset="-128"/>
                        <a:ea typeface="Meiryo UI" panose="020B0604030504040204" pitchFamily="50" charset="-128"/>
                      </a:endParaRPr>
                    </a:p>
                  </a:txBody>
                  <a:tcPr>
                    <a:solidFill>
                      <a:schemeClr val="bg1"/>
                    </a:solidFill>
                  </a:tcPr>
                </a:tc>
                <a:extLst>
                  <a:ext uri="{0D108BD9-81ED-4DB2-BD59-A6C34878D82A}">
                    <a16:rowId xmlns:a16="http://schemas.microsoft.com/office/drawing/2014/main" val="10001"/>
                  </a:ext>
                </a:extLst>
              </a:tr>
            </a:tbl>
          </a:graphicData>
        </a:graphic>
      </p:graphicFrame>
      <p:graphicFrame>
        <p:nvGraphicFramePr>
          <p:cNvPr id="33" name="表 32"/>
          <p:cNvGraphicFramePr>
            <a:graphicFrameLocks noGrp="1"/>
          </p:cNvGraphicFramePr>
          <p:nvPr>
            <p:extLst>
              <p:ext uri="{D42A27DB-BD31-4B8C-83A1-F6EECF244321}">
                <p14:modId xmlns:p14="http://schemas.microsoft.com/office/powerpoint/2010/main" val="2579365803"/>
              </p:ext>
            </p:extLst>
          </p:nvPr>
        </p:nvGraphicFramePr>
        <p:xfrm>
          <a:off x="456718" y="5826503"/>
          <a:ext cx="3903247" cy="787512"/>
        </p:xfrm>
        <a:graphic>
          <a:graphicData uri="http://schemas.openxmlformats.org/drawingml/2006/table">
            <a:tbl>
              <a:tblPr firstRow="1" bandRow="1">
                <a:tableStyleId>{5940675A-B579-460E-94D1-54222C63F5DA}</a:tableStyleId>
              </a:tblPr>
              <a:tblGrid>
                <a:gridCol w="748989">
                  <a:extLst>
                    <a:ext uri="{9D8B030D-6E8A-4147-A177-3AD203B41FA5}">
                      <a16:colId xmlns:a16="http://schemas.microsoft.com/office/drawing/2014/main" val="20000"/>
                    </a:ext>
                  </a:extLst>
                </a:gridCol>
                <a:gridCol w="3154258">
                  <a:extLst>
                    <a:ext uri="{9D8B030D-6E8A-4147-A177-3AD203B41FA5}">
                      <a16:colId xmlns:a16="http://schemas.microsoft.com/office/drawing/2014/main" val="20001"/>
                    </a:ext>
                  </a:extLst>
                </a:gridCol>
              </a:tblGrid>
              <a:tr h="0">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年度</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18000" marB="18000">
                    <a:solidFill>
                      <a:schemeClr val="accent1">
                        <a:lumMod val="20000"/>
                        <a:lumOff val="80000"/>
                      </a:schemeClr>
                    </a:solidFill>
                  </a:tcPr>
                </a:tc>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事業内容</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0"/>
                  </a:ext>
                </a:extLst>
              </a:tr>
              <a:tr h="0">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2012</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en-US" altLang="ja-JP" sz="1000" dirty="0" smtClean="0">
                          <a:solidFill>
                            <a:schemeClr val="tx1"/>
                          </a:solidFill>
                          <a:latin typeface="Meiryo UI" panose="020B0604030504040204" pitchFamily="50" charset="-128"/>
                          <a:ea typeface="Meiryo UI" panose="020B0604030504040204" pitchFamily="50" charset="-128"/>
                        </a:rPr>
                        <a:t>7</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15</a:t>
                      </a:r>
                      <a:r>
                        <a:rPr kumimoji="1" lang="ja-JP" altLang="en-US" sz="1000" dirty="0" smtClean="0">
                          <a:solidFill>
                            <a:schemeClr val="tx1"/>
                          </a:solidFill>
                          <a:latin typeface="Meiryo UI" panose="020B0604030504040204" pitchFamily="50" charset="-128"/>
                          <a:ea typeface="Meiryo UI" panose="020B0604030504040204" pitchFamily="50" charset="-128"/>
                        </a:rPr>
                        <a:t>歳の通院医療費助成を実施</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1"/>
                  </a:ext>
                </a:extLst>
              </a:tr>
              <a:tr h="199452">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2015</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en-US" altLang="ja-JP" sz="1000" dirty="0" smtClean="0">
                          <a:solidFill>
                            <a:schemeClr val="tx1"/>
                          </a:solidFill>
                          <a:latin typeface="Meiryo UI" panose="020B0604030504040204" pitchFamily="50" charset="-128"/>
                          <a:ea typeface="Meiryo UI" panose="020B0604030504040204" pitchFamily="50" charset="-128"/>
                        </a:rPr>
                        <a:t>3</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12</a:t>
                      </a:r>
                      <a:r>
                        <a:rPr kumimoji="1" lang="ja-JP" altLang="en-US" sz="1000" dirty="0" smtClean="0">
                          <a:solidFill>
                            <a:schemeClr val="tx1"/>
                          </a:solidFill>
                          <a:latin typeface="Meiryo UI" panose="020B0604030504040204" pitchFamily="50" charset="-128"/>
                          <a:ea typeface="Meiryo UI" panose="020B0604030504040204" pitchFamily="50" charset="-128"/>
                        </a:rPr>
                        <a:t>歳の入・通院医療費助成所得制限を撤廃</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2"/>
                  </a:ext>
                </a:extLst>
              </a:tr>
              <a:tr h="123106">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2017</a:t>
                      </a:r>
                    </a:p>
                  </a:txBody>
                  <a:tcPr marT="18000" marB="18000">
                    <a:solidFill>
                      <a:schemeClr val="accent1">
                        <a:lumMod val="20000"/>
                        <a:lumOff val="80000"/>
                      </a:schemeClr>
                    </a:solidFill>
                  </a:tcPr>
                </a:tc>
                <a:tc>
                  <a:txBody>
                    <a:bodyPr/>
                    <a:lstStyle/>
                    <a:p>
                      <a:pPr marL="171450" indent="-171450">
                        <a:buFont typeface="Wingdings" panose="05000000000000000000" pitchFamily="2" charset="2"/>
                        <a:buChar char="Ø"/>
                      </a:pPr>
                      <a:r>
                        <a:rPr kumimoji="1" lang="ja-JP" altLang="en-US" sz="1000" dirty="0" smtClean="0">
                          <a:solidFill>
                            <a:schemeClr val="tx1"/>
                          </a:solidFill>
                          <a:latin typeface="Meiryo UI" panose="020B0604030504040204" pitchFamily="50" charset="-128"/>
                          <a:ea typeface="Meiryo UI" panose="020B0604030504040204" pitchFamily="50" charset="-128"/>
                        </a:rPr>
                        <a:t>入・通院医療費助成対象を高校修了まで拡充</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marT="18000" marB="18000">
                    <a:solidFill>
                      <a:schemeClr val="bg1"/>
                    </a:solidFill>
                  </a:tcPr>
                </a:tc>
                <a:extLst>
                  <a:ext uri="{0D108BD9-81ED-4DB2-BD59-A6C34878D82A}">
                    <a16:rowId xmlns:a16="http://schemas.microsoft.com/office/drawing/2014/main" val="10003"/>
                  </a:ext>
                </a:extLst>
              </a:tr>
            </a:tbl>
          </a:graphicData>
        </a:graphic>
      </p:graphicFrame>
      <p:pic>
        <p:nvPicPr>
          <p:cNvPr id="34" name="図 33"/>
          <p:cNvPicPr/>
          <p:nvPr/>
        </p:nvPicPr>
        <p:blipFill rotWithShape="1">
          <a:blip r:embed="rId2"/>
          <a:srcRect l="62006" t="65921" r="20727" b="11311"/>
          <a:stretch/>
        </p:blipFill>
        <p:spPr bwMode="auto">
          <a:xfrm>
            <a:off x="3519600" y="3866160"/>
            <a:ext cx="930910" cy="689610"/>
          </a:xfrm>
          <a:prstGeom prst="rect">
            <a:avLst/>
          </a:prstGeom>
          <a:ln>
            <a:noFill/>
          </a:ln>
          <a:extLst>
            <a:ext uri="{53640926-AAD7-44D8-BBD7-CCE9431645EC}">
              <a14:shadowObscured xmlns:a14="http://schemas.microsoft.com/office/drawing/2010/main"/>
            </a:ext>
          </a:extLst>
        </p:spPr>
      </p:pic>
      <p:sp>
        <p:nvSpPr>
          <p:cNvPr id="30" name="角丸四角形 29"/>
          <p:cNvSpPr/>
          <p:nvPr/>
        </p:nvSpPr>
        <p:spPr>
          <a:xfrm>
            <a:off x="128790" y="91903"/>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３－</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社会政策のイノベーション／次世代投資</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51323804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06245"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177640" y="674001"/>
            <a:ext cx="6064481"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■子育てや教育に対する重点取組みが、効果を表し始めている</a:t>
            </a:r>
            <a:endParaRPr kumimoji="1" lang="en-US" altLang="ja-JP" b="1" dirty="0">
              <a:latin typeface="Meiryo UI" panose="020B0604030504040204" pitchFamily="50" charset="-128"/>
              <a:ea typeface="Meiryo UI" panose="020B0604030504040204" pitchFamily="50" charset="-128"/>
            </a:endParaRPr>
          </a:p>
        </p:txBody>
      </p:sp>
      <p:cxnSp>
        <p:nvCxnSpPr>
          <p:cNvPr id="10" name="直線コネクタ 9"/>
          <p:cNvCxnSpPr/>
          <p:nvPr/>
        </p:nvCxnSpPr>
        <p:spPr>
          <a:xfrm>
            <a:off x="177640" y="1091864"/>
            <a:ext cx="874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スライド番号プレースホルダー 42"/>
          <p:cNvSpPr>
            <a:spLocks noGrp="1"/>
          </p:cNvSpPr>
          <p:nvPr>
            <p:ph type="sldNum" sz="quarter" idx="12"/>
          </p:nvPr>
        </p:nvSpPr>
        <p:spPr/>
        <p:txBody>
          <a:bodyPr/>
          <a:lstStyle/>
          <a:p>
            <a:fld id="{138CA411-231B-42B9-AF63-97A64194AA60}" type="slidenum">
              <a:rPr lang="ja-JP" altLang="en-US" smtClean="0"/>
              <a:pPr/>
              <a:t>51</a:t>
            </a:fld>
            <a:endParaRPr lang="ja-JP" altLang="en-US"/>
          </a:p>
        </p:txBody>
      </p:sp>
      <p:graphicFrame>
        <p:nvGraphicFramePr>
          <p:cNvPr id="12" name="グラフ 11"/>
          <p:cNvGraphicFramePr/>
          <p:nvPr>
            <p:extLst/>
          </p:nvPr>
        </p:nvGraphicFramePr>
        <p:xfrm>
          <a:off x="4916662" y="4937878"/>
          <a:ext cx="2125697" cy="1865173"/>
        </p:xfrm>
        <a:graphic>
          <a:graphicData uri="http://schemas.openxmlformats.org/drawingml/2006/chart">
            <c:chart xmlns:c="http://schemas.openxmlformats.org/drawingml/2006/chart" xmlns:r="http://schemas.openxmlformats.org/officeDocument/2006/relationships" r:id="rId3"/>
          </a:graphicData>
        </a:graphic>
      </p:graphicFrame>
      <p:sp>
        <p:nvSpPr>
          <p:cNvPr id="13" name="テキスト ボックス 12"/>
          <p:cNvSpPr txBox="1"/>
          <p:nvPr/>
        </p:nvSpPr>
        <p:spPr>
          <a:xfrm>
            <a:off x="6949209" y="4679025"/>
            <a:ext cx="320466" cy="276999"/>
          </a:xfrm>
          <a:prstGeom prst="rect">
            <a:avLst/>
          </a:prstGeom>
          <a:noFill/>
        </p:spPr>
        <p:txBody>
          <a:bodyPr wrap="square" rtlCol="0">
            <a:spAutoFit/>
          </a:bodyPr>
          <a:lstStyle/>
          <a:p>
            <a:r>
              <a:rPr kumimoji="1" lang="en-US" altLang="ja-JP" sz="1200" dirty="0" smtClean="0"/>
              <a:t>%</a:t>
            </a:r>
          </a:p>
        </p:txBody>
      </p:sp>
      <p:sp>
        <p:nvSpPr>
          <p:cNvPr id="14" name="テキスト ボックス 13"/>
          <p:cNvSpPr txBox="1"/>
          <p:nvPr/>
        </p:nvSpPr>
        <p:spPr>
          <a:xfrm>
            <a:off x="5040414" y="4525829"/>
            <a:ext cx="2032547" cy="261610"/>
          </a:xfrm>
          <a:prstGeom prst="rect">
            <a:avLst/>
          </a:prstGeom>
          <a:noFill/>
        </p:spPr>
        <p:txBody>
          <a:bodyPr wrap="square" rtlCol="0">
            <a:spAutoFit/>
          </a:bodyPr>
          <a:lstStyle/>
          <a:p>
            <a:r>
              <a:rPr kumimoji="1" lang="ja-JP" altLang="en-US" sz="1100" b="1" u="sng" dirty="0" smtClean="0">
                <a:latin typeface="Meiryo UI" panose="020B0604030504040204" pitchFamily="50" charset="-128"/>
                <a:ea typeface="Meiryo UI" panose="020B0604030504040204" pitchFamily="50" charset="-128"/>
                <a:cs typeface="Meiryo UI" panose="020B0604030504040204" pitchFamily="50" charset="-128"/>
              </a:rPr>
              <a:t>高校</a:t>
            </a:r>
            <a:r>
              <a:rPr kumimoji="1" lang="en-US" altLang="ja-JP" sz="1100" b="1" u="sng" dirty="0" smtClean="0">
                <a:latin typeface="Meiryo UI" panose="020B0604030504040204" pitchFamily="50" charset="-128"/>
                <a:ea typeface="Meiryo UI" panose="020B0604030504040204" pitchFamily="50" charset="-128"/>
                <a:cs typeface="Meiryo UI" panose="020B0604030504040204" pitchFamily="50" charset="-128"/>
              </a:rPr>
              <a:t>(</a:t>
            </a:r>
            <a:r>
              <a:rPr kumimoji="1" lang="ja-JP" altLang="en-US" sz="1100" b="1" u="sng" dirty="0" smtClean="0">
                <a:latin typeface="Meiryo UI" panose="020B0604030504040204" pitchFamily="50" charset="-128"/>
                <a:ea typeface="Meiryo UI" panose="020B0604030504040204" pitchFamily="50" charset="-128"/>
                <a:cs typeface="Meiryo UI" panose="020B0604030504040204" pitchFamily="50" charset="-128"/>
              </a:rPr>
              <a:t>公私立・昼間</a:t>
            </a:r>
            <a:r>
              <a:rPr kumimoji="1" lang="en-US" altLang="ja-JP" sz="1100" b="1" u="sng" dirty="0" smtClean="0">
                <a:latin typeface="Meiryo UI" panose="020B0604030504040204" pitchFamily="50" charset="-128"/>
                <a:ea typeface="Meiryo UI" panose="020B0604030504040204" pitchFamily="50" charset="-128"/>
                <a:cs typeface="Meiryo UI" panose="020B0604030504040204" pitchFamily="50" charset="-128"/>
              </a:rPr>
              <a:t>)</a:t>
            </a:r>
            <a:r>
              <a:rPr kumimoji="1" lang="ja-JP" altLang="en-US" sz="1100" b="1" u="sng" dirty="0" smtClean="0">
                <a:latin typeface="Meiryo UI" panose="020B0604030504040204" pitchFamily="50" charset="-128"/>
                <a:ea typeface="Meiryo UI" panose="020B0604030504040204" pitchFamily="50" charset="-128"/>
                <a:cs typeface="Meiryo UI" panose="020B0604030504040204" pitchFamily="50" charset="-128"/>
              </a:rPr>
              <a:t>の進学率</a:t>
            </a:r>
            <a:endParaRPr kumimoji="1" lang="ja-JP" altLang="en-US" sz="1100" b="1" u="sng"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15" name="右矢印 14"/>
          <p:cNvSpPr/>
          <p:nvPr/>
        </p:nvSpPr>
        <p:spPr>
          <a:xfrm rot="20028986">
            <a:off x="5683125" y="5230762"/>
            <a:ext cx="747126" cy="284779"/>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graphicFrame>
        <p:nvGraphicFramePr>
          <p:cNvPr id="16" name="グラフ 15"/>
          <p:cNvGraphicFramePr/>
          <p:nvPr>
            <p:extLst/>
          </p:nvPr>
        </p:nvGraphicFramePr>
        <p:xfrm>
          <a:off x="7030289" y="4849589"/>
          <a:ext cx="2033041" cy="1943970"/>
        </p:xfrm>
        <a:graphic>
          <a:graphicData uri="http://schemas.openxmlformats.org/drawingml/2006/chart">
            <c:chart xmlns:c="http://schemas.openxmlformats.org/drawingml/2006/chart" xmlns:r="http://schemas.openxmlformats.org/officeDocument/2006/relationships" r:id="rId4"/>
          </a:graphicData>
        </a:graphic>
      </p:graphicFrame>
      <p:sp>
        <p:nvSpPr>
          <p:cNvPr id="17" name="テキスト ボックス 16"/>
          <p:cNvSpPr txBox="1"/>
          <p:nvPr/>
        </p:nvSpPr>
        <p:spPr>
          <a:xfrm>
            <a:off x="4844245" y="4665772"/>
            <a:ext cx="322281" cy="276999"/>
          </a:xfrm>
          <a:prstGeom prst="rect">
            <a:avLst/>
          </a:prstGeom>
          <a:noFill/>
        </p:spPr>
        <p:txBody>
          <a:bodyPr wrap="square" rtlCol="0">
            <a:spAutoFit/>
          </a:bodyPr>
          <a:lstStyle/>
          <a:p>
            <a:r>
              <a:rPr kumimoji="1" lang="en-US" altLang="ja-JP" sz="1200" dirty="0" smtClean="0"/>
              <a:t>%</a:t>
            </a:r>
          </a:p>
        </p:txBody>
      </p:sp>
      <p:sp>
        <p:nvSpPr>
          <p:cNvPr id="18" name="テキスト ボックス 17"/>
          <p:cNvSpPr txBox="1"/>
          <p:nvPr/>
        </p:nvSpPr>
        <p:spPr>
          <a:xfrm>
            <a:off x="7139811" y="4524495"/>
            <a:ext cx="1950978" cy="264279"/>
          </a:xfrm>
          <a:prstGeom prst="rect">
            <a:avLst/>
          </a:prstGeom>
          <a:noFill/>
        </p:spPr>
        <p:txBody>
          <a:bodyPr wrap="square" rtlCol="0">
            <a:spAutoFit/>
          </a:bodyPr>
          <a:lstStyle/>
          <a:p>
            <a:r>
              <a:rPr kumimoji="1" lang="ja-JP" altLang="en-US" sz="1100" b="1" u="sng" dirty="0" smtClean="0">
                <a:latin typeface="Meiryo UI" panose="020B0604030504040204" pitchFamily="50" charset="-128"/>
                <a:ea typeface="Meiryo UI" panose="020B0604030504040204" pitchFamily="50" charset="-128"/>
                <a:cs typeface="Meiryo UI" panose="020B0604030504040204" pitchFamily="50" charset="-128"/>
              </a:rPr>
              <a:t>高校</a:t>
            </a:r>
            <a:r>
              <a:rPr kumimoji="1" lang="en-US" altLang="ja-JP" sz="1100" b="1" u="sng"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1100" b="1" u="sng" dirty="0">
                <a:latin typeface="Meiryo UI" panose="020B0604030504040204" pitchFamily="50" charset="-128"/>
                <a:ea typeface="Meiryo UI" panose="020B0604030504040204" pitchFamily="50" charset="-128"/>
                <a:cs typeface="Meiryo UI" panose="020B0604030504040204" pitchFamily="50" charset="-128"/>
              </a:rPr>
              <a:t>私</a:t>
            </a:r>
            <a:r>
              <a:rPr lang="ja-JP" altLang="en-US" sz="1100" b="1" u="sng" dirty="0" smtClean="0">
                <a:latin typeface="Meiryo UI" panose="020B0604030504040204" pitchFamily="50" charset="-128"/>
                <a:ea typeface="Meiryo UI" panose="020B0604030504040204" pitchFamily="50" charset="-128"/>
                <a:cs typeface="Meiryo UI" panose="020B0604030504040204" pitchFamily="50" charset="-128"/>
              </a:rPr>
              <a:t>立</a:t>
            </a:r>
            <a:r>
              <a:rPr kumimoji="1" lang="ja-JP" altLang="en-US" sz="1100" b="1" u="sng" dirty="0" smtClean="0">
                <a:latin typeface="Meiryo UI" panose="020B0604030504040204" pitchFamily="50" charset="-128"/>
                <a:ea typeface="Meiryo UI" panose="020B0604030504040204" pitchFamily="50" charset="-128"/>
                <a:cs typeface="Meiryo UI" panose="020B0604030504040204" pitchFamily="50" charset="-128"/>
              </a:rPr>
              <a:t>・昼間</a:t>
            </a:r>
            <a:r>
              <a:rPr kumimoji="1" lang="en-US" altLang="ja-JP" sz="1100" b="1" u="sng" dirty="0" smtClean="0">
                <a:latin typeface="Meiryo UI" panose="020B0604030504040204" pitchFamily="50" charset="-128"/>
                <a:ea typeface="Meiryo UI" panose="020B0604030504040204" pitchFamily="50" charset="-128"/>
                <a:cs typeface="Meiryo UI" panose="020B0604030504040204" pitchFamily="50" charset="-128"/>
              </a:rPr>
              <a:t>)</a:t>
            </a:r>
            <a:r>
              <a:rPr kumimoji="1" lang="ja-JP" altLang="en-US" sz="1100" b="1" u="sng" dirty="0" smtClean="0">
                <a:latin typeface="Meiryo UI" panose="020B0604030504040204" pitchFamily="50" charset="-128"/>
                <a:ea typeface="Meiryo UI" panose="020B0604030504040204" pitchFamily="50" charset="-128"/>
                <a:cs typeface="Meiryo UI" panose="020B0604030504040204" pitchFamily="50" charset="-128"/>
              </a:rPr>
              <a:t>の</a:t>
            </a:r>
            <a:r>
              <a:rPr lang="ja-JP" altLang="en-US" sz="1100" b="1" u="sng" dirty="0">
                <a:latin typeface="Meiryo UI" panose="020B0604030504040204" pitchFamily="50" charset="-128"/>
                <a:ea typeface="Meiryo UI" panose="020B0604030504040204" pitchFamily="50" charset="-128"/>
                <a:cs typeface="Meiryo UI" panose="020B0604030504040204" pitchFamily="50" charset="-128"/>
              </a:rPr>
              <a:t>中退</a:t>
            </a:r>
            <a:r>
              <a:rPr kumimoji="1" lang="ja-JP" altLang="en-US" sz="1100" b="1" u="sng" dirty="0" smtClean="0">
                <a:latin typeface="Meiryo UI" panose="020B0604030504040204" pitchFamily="50" charset="-128"/>
                <a:ea typeface="Meiryo UI" panose="020B0604030504040204" pitchFamily="50" charset="-128"/>
                <a:cs typeface="Meiryo UI" panose="020B0604030504040204" pitchFamily="50" charset="-128"/>
              </a:rPr>
              <a:t>率</a:t>
            </a:r>
            <a:endParaRPr kumimoji="1" lang="ja-JP" altLang="en-US" sz="1100" b="1" u="sng" dirty="0">
              <a:latin typeface="Meiryo UI" panose="020B0604030504040204" pitchFamily="50" charset="-128"/>
              <a:ea typeface="Meiryo UI" panose="020B0604030504040204" pitchFamily="50" charset="-128"/>
              <a:cs typeface="Meiryo UI" panose="020B0604030504040204" pitchFamily="50" charset="-128"/>
            </a:endParaRPr>
          </a:p>
        </p:txBody>
      </p:sp>
      <p:graphicFrame>
        <p:nvGraphicFramePr>
          <p:cNvPr id="22" name="グラフ 21"/>
          <p:cNvGraphicFramePr/>
          <p:nvPr>
            <p:extLst/>
          </p:nvPr>
        </p:nvGraphicFramePr>
        <p:xfrm>
          <a:off x="184767" y="4893277"/>
          <a:ext cx="2304000" cy="2003314"/>
        </p:xfrm>
        <a:graphic>
          <a:graphicData uri="http://schemas.openxmlformats.org/drawingml/2006/chart">
            <c:chart xmlns:c="http://schemas.openxmlformats.org/drawingml/2006/chart" xmlns:r="http://schemas.openxmlformats.org/officeDocument/2006/relationships" r:id="rId5"/>
          </a:graphicData>
        </a:graphic>
      </p:graphicFrame>
      <p:sp>
        <p:nvSpPr>
          <p:cNvPr id="19" name="テキスト ボックス 18"/>
          <p:cNvSpPr txBox="1"/>
          <p:nvPr/>
        </p:nvSpPr>
        <p:spPr>
          <a:xfrm>
            <a:off x="380050" y="4538708"/>
            <a:ext cx="1903085" cy="430887"/>
          </a:xfrm>
          <a:prstGeom prst="rect">
            <a:avLst/>
          </a:prstGeom>
          <a:noFill/>
        </p:spPr>
        <p:txBody>
          <a:bodyPr wrap="none" rtlCol="0">
            <a:spAutoFit/>
          </a:bodyPr>
          <a:lstStyle/>
          <a:p>
            <a:pPr algn="ctr"/>
            <a:r>
              <a:rPr lang="en-US" altLang="ja-JP" sz="1100" b="1" dirty="0" smtClean="0">
                <a:latin typeface="Meiryo UI" panose="020B0604030504040204" pitchFamily="50" charset="-128"/>
                <a:ea typeface="Meiryo UI" panose="020B0604030504040204" pitchFamily="50" charset="-128"/>
              </a:rPr>
              <a:t>『</a:t>
            </a:r>
            <a:r>
              <a:rPr kumimoji="1" lang="ja-JP" altLang="en-US" sz="1100" b="1" dirty="0" smtClean="0">
                <a:latin typeface="Meiryo UI" panose="020B0604030504040204" pitchFamily="50" charset="-128"/>
                <a:ea typeface="Meiryo UI" panose="020B0604030504040204" pitchFamily="50" charset="-128"/>
              </a:rPr>
              <a:t>英検準</a:t>
            </a:r>
            <a:r>
              <a:rPr kumimoji="1" lang="en-US" altLang="ja-JP" sz="1100" b="1" dirty="0" smtClean="0">
                <a:latin typeface="Meiryo UI" panose="020B0604030504040204" pitchFamily="50" charset="-128"/>
                <a:ea typeface="Meiryo UI" panose="020B0604030504040204" pitchFamily="50" charset="-128"/>
              </a:rPr>
              <a:t>2</a:t>
            </a:r>
            <a:r>
              <a:rPr kumimoji="1" lang="ja-JP" altLang="en-US" sz="1100" b="1" dirty="0" smtClean="0">
                <a:latin typeface="Meiryo UI" panose="020B0604030504040204" pitchFamily="50" charset="-128"/>
                <a:ea typeface="Meiryo UI" panose="020B0604030504040204" pitchFamily="50" charset="-128"/>
              </a:rPr>
              <a:t>級相当以上割合</a:t>
            </a:r>
            <a:r>
              <a:rPr lang="en-US" altLang="ja-JP" sz="1100" b="1" dirty="0" smtClean="0">
                <a:latin typeface="Meiryo UI" panose="020B0604030504040204" pitchFamily="50" charset="-128"/>
                <a:ea typeface="Meiryo UI" panose="020B0604030504040204" pitchFamily="50" charset="-128"/>
              </a:rPr>
              <a:t>』</a:t>
            </a:r>
            <a:endParaRPr kumimoji="1" lang="en-US" altLang="ja-JP" sz="1100" b="1" dirty="0" smtClean="0">
              <a:latin typeface="Meiryo UI" panose="020B0604030504040204" pitchFamily="50" charset="-128"/>
              <a:ea typeface="Meiryo UI" panose="020B0604030504040204" pitchFamily="50" charset="-128"/>
            </a:endParaRPr>
          </a:p>
          <a:p>
            <a:pPr algn="ctr"/>
            <a:r>
              <a:rPr lang="ja-JP" altLang="en-US" sz="1100" b="1" dirty="0" smtClean="0">
                <a:latin typeface="Meiryo UI" panose="020B0604030504040204" pitchFamily="50" charset="-128"/>
                <a:ea typeface="Meiryo UI" panose="020B0604030504040204" pitchFamily="50" charset="-128"/>
              </a:rPr>
              <a:t>は全国平均に近似</a:t>
            </a:r>
            <a:endParaRPr kumimoji="1" lang="ja-JP" altLang="en-US" sz="1100" b="1" dirty="0">
              <a:latin typeface="Meiryo UI" panose="020B0604030504040204" pitchFamily="50" charset="-128"/>
              <a:ea typeface="Meiryo UI" panose="020B0604030504040204" pitchFamily="50" charset="-128"/>
            </a:endParaRPr>
          </a:p>
        </p:txBody>
      </p:sp>
      <p:graphicFrame>
        <p:nvGraphicFramePr>
          <p:cNvPr id="25" name="グラフ 24"/>
          <p:cNvGraphicFramePr/>
          <p:nvPr>
            <p:extLst/>
          </p:nvPr>
        </p:nvGraphicFramePr>
        <p:xfrm>
          <a:off x="2466986" y="4893277"/>
          <a:ext cx="2304000" cy="2003314"/>
        </p:xfrm>
        <a:graphic>
          <a:graphicData uri="http://schemas.openxmlformats.org/drawingml/2006/chart">
            <c:chart xmlns:c="http://schemas.openxmlformats.org/drawingml/2006/chart" xmlns:r="http://schemas.openxmlformats.org/officeDocument/2006/relationships" r:id="rId6"/>
          </a:graphicData>
        </a:graphic>
      </p:graphicFrame>
      <p:sp>
        <p:nvSpPr>
          <p:cNvPr id="24" name="テキスト ボックス 23"/>
          <p:cNvSpPr txBox="1"/>
          <p:nvPr/>
        </p:nvSpPr>
        <p:spPr>
          <a:xfrm>
            <a:off x="8206736" y="5269068"/>
            <a:ext cx="723275" cy="415498"/>
          </a:xfrm>
          <a:prstGeom prst="rect">
            <a:avLst/>
          </a:prstGeom>
          <a:noFill/>
        </p:spPr>
        <p:txBody>
          <a:bodyPr wrap="none" rtlCol="0">
            <a:spAutoFit/>
          </a:bodyPr>
          <a:lstStyle/>
          <a:p>
            <a:pPr algn="ctr"/>
            <a:r>
              <a:rPr kumimoji="1" lang="ja-JP" altLang="en-US" sz="1050" b="1" dirty="0" smtClean="0">
                <a:latin typeface="Meiryo UI" panose="020B0604030504040204" pitchFamily="50" charset="-128"/>
                <a:ea typeface="Meiryo UI" panose="020B0604030504040204" pitchFamily="50" charset="-128"/>
              </a:rPr>
              <a:t>全国平均</a:t>
            </a:r>
            <a:endParaRPr kumimoji="1" lang="en-US" altLang="ja-JP" sz="1050" b="1" dirty="0" smtClean="0">
              <a:latin typeface="Meiryo UI" panose="020B0604030504040204" pitchFamily="50" charset="-128"/>
              <a:ea typeface="Meiryo UI" panose="020B0604030504040204" pitchFamily="50" charset="-128"/>
            </a:endParaRPr>
          </a:p>
          <a:p>
            <a:pPr algn="ctr"/>
            <a:r>
              <a:rPr kumimoji="1" lang="ja-JP" altLang="en-US" sz="1050" b="1" dirty="0" smtClean="0">
                <a:latin typeface="Meiryo UI" panose="020B0604030504040204" pitchFamily="50" charset="-128"/>
                <a:ea typeface="Meiryo UI" panose="020B0604030504040204" pitchFamily="50" charset="-128"/>
              </a:rPr>
              <a:t>を下回る</a:t>
            </a:r>
            <a:endParaRPr kumimoji="1" lang="ja-JP" altLang="en-US" sz="1050" b="1" dirty="0">
              <a:latin typeface="Meiryo UI" panose="020B0604030504040204" pitchFamily="50" charset="-128"/>
              <a:ea typeface="Meiryo UI" panose="020B0604030504040204" pitchFamily="50" charset="-128"/>
            </a:endParaRPr>
          </a:p>
        </p:txBody>
      </p:sp>
      <p:sp>
        <p:nvSpPr>
          <p:cNvPr id="28" name="正方形/長方形 27"/>
          <p:cNvSpPr/>
          <p:nvPr/>
        </p:nvSpPr>
        <p:spPr>
          <a:xfrm>
            <a:off x="1618322" y="1178542"/>
            <a:ext cx="2018501"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待機児童の推移（大阪市）</a:t>
            </a:r>
            <a:endParaRPr lang="ja-JP" altLang="en-US" sz="1200" b="1" dirty="0">
              <a:latin typeface="Meiryo UI" panose="020B0604030504040204" pitchFamily="50" charset="-128"/>
              <a:ea typeface="Meiryo UI" panose="020B0604030504040204" pitchFamily="50" charset="-128"/>
            </a:endParaRPr>
          </a:p>
        </p:txBody>
      </p:sp>
      <p:cxnSp>
        <p:nvCxnSpPr>
          <p:cNvPr id="29" name="直線コネクタ 28"/>
          <p:cNvCxnSpPr/>
          <p:nvPr/>
        </p:nvCxnSpPr>
        <p:spPr>
          <a:xfrm flipV="1">
            <a:off x="124398" y="4121428"/>
            <a:ext cx="8892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1" name="直線コネクタ 30"/>
          <p:cNvCxnSpPr/>
          <p:nvPr/>
        </p:nvCxnSpPr>
        <p:spPr>
          <a:xfrm flipH="1">
            <a:off x="4844245" y="1429559"/>
            <a:ext cx="0" cy="536400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正方形/長方形 33"/>
          <p:cNvSpPr/>
          <p:nvPr/>
        </p:nvSpPr>
        <p:spPr>
          <a:xfrm>
            <a:off x="6016931" y="1178542"/>
            <a:ext cx="2069797"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a:latin typeface="Meiryo UI" panose="020B0604030504040204" pitchFamily="50" charset="-128"/>
                <a:ea typeface="Meiryo UI" panose="020B0604030504040204" pitchFamily="50" charset="-128"/>
              </a:rPr>
              <a:t>学力</a:t>
            </a:r>
            <a:r>
              <a:rPr lang="ja-JP" altLang="en-US" sz="1200" b="1" dirty="0" smtClean="0">
                <a:latin typeface="Meiryo UI" panose="020B0604030504040204" pitchFamily="50" charset="-128"/>
                <a:ea typeface="Meiryo UI" panose="020B0604030504040204" pitchFamily="50" charset="-128"/>
              </a:rPr>
              <a:t>テストの推移（大阪府）</a:t>
            </a:r>
            <a:endParaRPr lang="ja-JP" altLang="en-US" sz="1200" b="1" dirty="0">
              <a:latin typeface="Meiryo UI" panose="020B0604030504040204" pitchFamily="50" charset="-128"/>
              <a:ea typeface="Meiryo UI" panose="020B0604030504040204" pitchFamily="50" charset="-128"/>
            </a:endParaRPr>
          </a:p>
        </p:txBody>
      </p:sp>
      <p:sp>
        <p:nvSpPr>
          <p:cNvPr id="35" name="正方形/長方形 34"/>
          <p:cNvSpPr/>
          <p:nvPr/>
        </p:nvSpPr>
        <p:spPr>
          <a:xfrm>
            <a:off x="1465203" y="4216673"/>
            <a:ext cx="2326278"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英検取得率等の推移（大阪府）</a:t>
            </a:r>
            <a:endParaRPr lang="ja-JP" altLang="en-US" sz="1200" b="1" dirty="0">
              <a:latin typeface="Meiryo UI" panose="020B0604030504040204" pitchFamily="50" charset="-128"/>
              <a:ea typeface="Meiryo UI" panose="020B0604030504040204" pitchFamily="50" charset="-128"/>
            </a:endParaRPr>
          </a:p>
        </p:txBody>
      </p:sp>
      <p:sp>
        <p:nvSpPr>
          <p:cNvPr id="36" name="正方形/長方形 35"/>
          <p:cNvSpPr/>
          <p:nvPr/>
        </p:nvSpPr>
        <p:spPr>
          <a:xfrm>
            <a:off x="5863812" y="4216673"/>
            <a:ext cx="2813591" cy="276999"/>
          </a:xfrm>
          <a:prstGeom prst="rect">
            <a:avLst/>
          </a:prstGeom>
          <a:solidFill>
            <a:schemeClr val="accent2">
              <a:lumMod val="20000"/>
              <a:lumOff val="80000"/>
            </a:schemeClr>
          </a:solidFill>
          <a:ln>
            <a:solidFill>
              <a:schemeClr val="accent2"/>
            </a:solidFill>
          </a:ln>
        </p:spPr>
        <p:txBody>
          <a:bodyPr wrap="none">
            <a:spAutoFit/>
          </a:bodyPr>
          <a:lstStyle/>
          <a:p>
            <a:r>
              <a:rPr lang="ja-JP" altLang="en-US" sz="1200" b="1" dirty="0" smtClean="0">
                <a:latin typeface="Meiryo UI" panose="020B0604030504040204" pitchFamily="50" charset="-128"/>
                <a:ea typeface="Meiryo UI" panose="020B0604030504040204" pitchFamily="50" charset="-128"/>
              </a:rPr>
              <a:t>高校進学率、中退率の推移（大阪府）</a:t>
            </a:r>
            <a:endParaRPr lang="ja-JP" altLang="en-US" sz="1200" b="1" dirty="0">
              <a:latin typeface="Meiryo UI" panose="020B0604030504040204" pitchFamily="50" charset="-128"/>
              <a:ea typeface="Meiryo UI" panose="020B0604030504040204" pitchFamily="50" charset="-128"/>
            </a:endParaRPr>
          </a:p>
        </p:txBody>
      </p:sp>
      <p:sp>
        <p:nvSpPr>
          <p:cNvPr id="37" name="テキスト ボックス 36"/>
          <p:cNvSpPr txBox="1"/>
          <p:nvPr/>
        </p:nvSpPr>
        <p:spPr>
          <a:xfrm>
            <a:off x="52864" y="4650343"/>
            <a:ext cx="322281" cy="276999"/>
          </a:xfrm>
          <a:prstGeom prst="rect">
            <a:avLst/>
          </a:prstGeom>
          <a:noFill/>
        </p:spPr>
        <p:txBody>
          <a:bodyPr wrap="square" rtlCol="0">
            <a:spAutoFit/>
          </a:bodyPr>
          <a:lstStyle/>
          <a:p>
            <a:r>
              <a:rPr kumimoji="1" lang="en-US" altLang="ja-JP" sz="1200" dirty="0" smtClean="0"/>
              <a:t>%</a:t>
            </a:r>
          </a:p>
        </p:txBody>
      </p:sp>
      <p:sp>
        <p:nvSpPr>
          <p:cNvPr id="38" name="テキスト ボックス 37"/>
          <p:cNvSpPr txBox="1"/>
          <p:nvPr/>
        </p:nvSpPr>
        <p:spPr>
          <a:xfrm>
            <a:off x="2369144" y="4583708"/>
            <a:ext cx="322281" cy="276999"/>
          </a:xfrm>
          <a:prstGeom prst="rect">
            <a:avLst/>
          </a:prstGeom>
          <a:noFill/>
        </p:spPr>
        <p:txBody>
          <a:bodyPr wrap="square" rtlCol="0">
            <a:spAutoFit/>
          </a:bodyPr>
          <a:lstStyle/>
          <a:p>
            <a:r>
              <a:rPr kumimoji="1" lang="en-US" altLang="ja-JP" sz="1200" dirty="0" smtClean="0"/>
              <a:t>%</a:t>
            </a:r>
          </a:p>
        </p:txBody>
      </p:sp>
      <p:sp>
        <p:nvSpPr>
          <p:cNvPr id="33" name="テキスト ボックス 32"/>
          <p:cNvSpPr txBox="1"/>
          <p:nvPr/>
        </p:nvSpPr>
        <p:spPr>
          <a:xfrm>
            <a:off x="1331592" y="5690769"/>
            <a:ext cx="607859" cy="261610"/>
          </a:xfrm>
          <a:prstGeom prst="rect">
            <a:avLst/>
          </a:prstGeom>
          <a:noFill/>
        </p:spPr>
        <p:txBody>
          <a:bodyPr wrap="none" rtlCol="0">
            <a:spAutoFit/>
          </a:bodyPr>
          <a:lstStyle/>
          <a:p>
            <a:r>
              <a:rPr kumimoji="1" lang="ja-JP" altLang="en-US" sz="1050" dirty="0" smtClean="0">
                <a:latin typeface="Meiryo UI" panose="020B0604030504040204" pitchFamily="50" charset="-128"/>
                <a:ea typeface="Meiryo UI" panose="020B0604030504040204" pitchFamily="50" charset="-128"/>
              </a:rPr>
              <a:t>大阪府</a:t>
            </a:r>
            <a:endParaRPr kumimoji="1" lang="ja-JP" altLang="en-US" sz="1050" dirty="0">
              <a:latin typeface="Meiryo UI" panose="020B0604030504040204" pitchFamily="50" charset="-128"/>
              <a:ea typeface="Meiryo UI" panose="020B0604030504040204" pitchFamily="50" charset="-128"/>
            </a:endParaRPr>
          </a:p>
        </p:txBody>
      </p:sp>
      <p:sp>
        <p:nvSpPr>
          <p:cNvPr id="40" name="テキスト ボックス 39"/>
          <p:cNvSpPr txBox="1"/>
          <p:nvPr/>
        </p:nvSpPr>
        <p:spPr>
          <a:xfrm>
            <a:off x="1105761" y="5221176"/>
            <a:ext cx="453970" cy="253916"/>
          </a:xfrm>
          <a:prstGeom prst="rect">
            <a:avLst/>
          </a:prstGeom>
          <a:noFill/>
        </p:spPr>
        <p:txBody>
          <a:bodyPr wrap="none" rtlCol="0">
            <a:spAutoFit/>
          </a:bodyPr>
          <a:lstStyle/>
          <a:p>
            <a:r>
              <a:rPr kumimoji="1" lang="ja-JP" altLang="en-US" sz="1050" dirty="0" smtClean="0">
                <a:latin typeface="Meiryo UI" panose="020B0604030504040204" pitchFamily="50" charset="-128"/>
                <a:ea typeface="Meiryo UI" panose="020B0604030504040204" pitchFamily="50" charset="-128"/>
              </a:rPr>
              <a:t>全国</a:t>
            </a:r>
            <a:endParaRPr kumimoji="1" lang="ja-JP" altLang="en-US" sz="1050" dirty="0">
              <a:latin typeface="Meiryo UI" panose="020B0604030504040204" pitchFamily="50" charset="-128"/>
              <a:ea typeface="Meiryo UI" panose="020B0604030504040204" pitchFamily="50" charset="-128"/>
            </a:endParaRPr>
          </a:p>
        </p:txBody>
      </p:sp>
      <p:sp>
        <p:nvSpPr>
          <p:cNvPr id="41" name="テキスト ボックス 40"/>
          <p:cNvSpPr txBox="1"/>
          <p:nvPr/>
        </p:nvSpPr>
        <p:spPr>
          <a:xfrm>
            <a:off x="3733261" y="5528122"/>
            <a:ext cx="607859" cy="261610"/>
          </a:xfrm>
          <a:prstGeom prst="rect">
            <a:avLst/>
          </a:prstGeom>
          <a:noFill/>
        </p:spPr>
        <p:txBody>
          <a:bodyPr wrap="none" rtlCol="0">
            <a:spAutoFit/>
          </a:bodyPr>
          <a:lstStyle/>
          <a:p>
            <a:r>
              <a:rPr kumimoji="1" lang="ja-JP" altLang="en-US" sz="1050" dirty="0" smtClean="0">
                <a:latin typeface="Meiryo UI" panose="020B0604030504040204" pitchFamily="50" charset="-128"/>
                <a:ea typeface="Meiryo UI" panose="020B0604030504040204" pitchFamily="50" charset="-128"/>
              </a:rPr>
              <a:t>大阪府</a:t>
            </a:r>
            <a:endParaRPr kumimoji="1" lang="ja-JP" altLang="en-US" sz="1050" dirty="0">
              <a:latin typeface="Meiryo UI" panose="020B0604030504040204" pitchFamily="50" charset="-128"/>
              <a:ea typeface="Meiryo UI" panose="020B0604030504040204" pitchFamily="50" charset="-128"/>
            </a:endParaRPr>
          </a:p>
        </p:txBody>
      </p:sp>
      <p:sp>
        <p:nvSpPr>
          <p:cNvPr id="42" name="テキスト ボックス 41"/>
          <p:cNvSpPr txBox="1"/>
          <p:nvPr/>
        </p:nvSpPr>
        <p:spPr>
          <a:xfrm>
            <a:off x="2981517" y="2076750"/>
            <a:ext cx="1935145" cy="415498"/>
          </a:xfrm>
          <a:prstGeom prst="rect">
            <a:avLst/>
          </a:prstGeom>
          <a:noFill/>
        </p:spPr>
        <p:txBody>
          <a:bodyPr wrap="none" rtlCol="0">
            <a:spAutoFit/>
          </a:bodyPr>
          <a:lstStyle/>
          <a:p>
            <a:pPr algn="ctr"/>
            <a:r>
              <a:rPr kumimoji="1" lang="ja-JP" altLang="en-US" sz="1050" b="1" dirty="0" smtClean="0">
                <a:latin typeface="Meiryo UI" panose="020B0604030504040204" pitchFamily="50" charset="-128"/>
                <a:ea typeface="Meiryo UI" panose="020B0604030504040204" pitchFamily="50" charset="-128"/>
              </a:rPr>
              <a:t>待機児童は一桁台まで改善し、</a:t>
            </a:r>
            <a:endParaRPr kumimoji="1" lang="en-US" altLang="ja-JP" sz="1050" b="1" dirty="0" smtClean="0">
              <a:latin typeface="Meiryo UI" panose="020B0604030504040204" pitchFamily="50" charset="-128"/>
              <a:ea typeface="Meiryo UI" panose="020B0604030504040204" pitchFamily="50" charset="-128"/>
            </a:endParaRPr>
          </a:p>
          <a:p>
            <a:pPr algn="ctr"/>
            <a:r>
              <a:rPr kumimoji="1" lang="ja-JP" altLang="en-US" sz="1050" b="1" dirty="0" smtClean="0">
                <a:latin typeface="Meiryo UI" panose="020B0604030504040204" pitchFamily="50" charset="-128"/>
                <a:ea typeface="Meiryo UI" panose="020B0604030504040204" pitchFamily="50" charset="-128"/>
              </a:rPr>
              <a:t>待機児童ゼロも視野</a:t>
            </a:r>
            <a:endParaRPr kumimoji="1" lang="ja-JP" altLang="en-US" sz="1050" b="1" dirty="0">
              <a:latin typeface="Meiryo UI" panose="020B0604030504040204" pitchFamily="50" charset="-128"/>
              <a:ea typeface="Meiryo UI" panose="020B0604030504040204" pitchFamily="50" charset="-128"/>
            </a:endParaRPr>
          </a:p>
        </p:txBody>
      </p:sp>
      <p:graphicFrame>
        <p:nvGraphicFramePr>
          <p:cNvPr id="48" name="グラフ 47"/>
          <p:cNvGraphicFramePr>
            <a:graphicFrameLocks/>
          </p:cNvGraphicFramePr>
          <p:nvPr>
            <p:extLst/>
          </p:nvPr>
        </p:nvGraphicFramePr>
        <p:xfrm>
          <a:off x="400509" y="1513210"/>
          <a:ext cx="4151131" cy="2663502"/>
        </p:xfrm>
        <a:graphic>
          <a:graphicData uri="http://schemas.openxmlformats.org/drawingml/2006/chart">
            <c:chart xmlns:c="http://schemas.openxmlformats.org/drawingml/2006/chart" xmlns:r="http://schemas.openxmlformats.org/officeDocument/2006/relationships" r:id="rId7"/>
          </a:graphicData>
        </a:graphic>
      </p:graphicFrame>
      <p:sp>
        <p:nvSpPr>
          <p:cNvPr id="3" name="テキスト ボックス 2"/>
          <p:cNvSpPr txBox="1"/>
          <p:nvPr/>
        </p:nvSpPr>
        <p:spPr>
          <a:xfrm>
            <a:off x="3384189" y="5242346"/>
            <a:ext cx="490840" cy="253916"/>
          </a:xfrm>
          <a:prstGeom prst="rect">
            <a:avLst/>
          </a:prstGeom>
          <a:noFill/>
        </p:spPr>
        <p:txBody>
          <a:bodyPr wrap="none" rtlCol="0">
            <a:spAutoFit/>
          </a:bodyPr>
          <a:lstStyle/>
          <a:p>
            <a:r>
              <a:rPr kumimoji="1" lang="ja-JP" altLang="en-US" sz="1050" dirty="0" smtClean="0"/>
              <a:t>＋</a:t>
            </a:r>
            <a:r>
              <a:rPr lang="en-US" altLang="ja-JP" sz="1050" dirty="0"/>
              <a:t>5.6</a:t>
            </a:r>
            <a:endParaRPr kumimoji="1" lang="ja-JP" altLang="en-US" sz="1050" dirty="0"/>
          </a:p>
        </p:txBody>
      </p:sp>
      <p:cxnSp>
        <p:nvCxnSpPr>
          <p:cNvPr id="21" name="直線コネクタ 20"/>
          <p:cNvCxnSpPr/>
          <p:nvPr/>
        </p:nvCxnSpPr>
        <p:spPr>
          <a:xfrm flipV="1">
            <a:off x="5304715" y="2456595"/>
            <a:ext cx="3132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5" name="テキスト ボックス 44"/>
          <p:cNvSpPr txBox="1"/>
          <p:nvPr/>
        </p:nvSpPr>
        <p:spPr>
          <a:xfrm>
            <a:off x="8414808" y="2323200"/>
            <a:ext cx="723275" cy="253916"/>
          </a:xfrm>
          <a:prstGeom prst="rect">
            <a:avLst/>
          </a:prstGeom>
          <a:noFill/>
        </p:spPr>
        <p:txBody>
          <a:bodyPr wrap="none" rtlCol="0">
            <a:spAutoFit/>
          </a:bodyPr>
          <a:lstStyle/>
          <a:p>
            <a:pPr algn="ctr"/>
            <a:r>
              <a:rPr kumimoji="1" lang="ja-JP" altLang="en-US" sz="1050" b="1" dirty="0" smtClean="0">
                <a:latin typeface="Meiryo UI" panose="020B0604030504040204" pitchFamily="50" charset="-128"/>
                <a:ea typeface="Meiryo UI" panose="020B0604030504040204" pitchFamily="50" charset="-128"/>
              </a:rPr>
              <a:t>全国平均</a:t>
            </a:r>
            <a:endParaRPr kumimoji="1" lang="en-US" altLang="ja-JP" sz="1050" b="1" dirty="0" smtClean="0">
              <a:latin typeface="Meiryo UI" panose="020B0604030504040204" pitchFamily="50" charset="-128"/>
              <a:ea typeface="Meiryo UI" panose="020B0604030504040204" pitchFamily="50" charset="-128"/>
            </a:endParaRPr>
          </a:p>
        </p:txBody>
      </p:sp>
      <p:sp>
        <p:nvSpPr>
          <p:cNvPr id="46" name="テキスト ボックス 45"/>
          <p:cNvSpPr txBox="1"/>
          <p:nvPr/>
        </p:nvSpPr>
        <p:spPr>
          <a:xfrm>
            <a:off x="5523102" y="1576960"/>
            <a:ext cx="2858771" cy="261610"/>
          </a:xfrm>
          <a:prstGeom prst="rect">
            <a:avLst/>
          </a:prstGeom>
          <a:noFill/>
        </p:spPr>
        <p:txBody>
          <a:bodyPr wrap="square" rtlCol="0">
            <a:spAutoFit/>
          </a:bodyPr>
          <a:lstStyle/>
          <a:p>
            <a:pPr algn="ctr"/>
            <a:r>
              <a:rPr kumimoji="1" lang="ja-JP" altLang="en-US" sz="1100" b="1" u="sng" dirty="0" smtClean="0">
                <a:latin typeface="Meiryo UI" panose="020B0604030504040204" pitchFamily="50" charset="-128"/>
                <a:ea typeface="Meiryo UI" panose="020B0604030504040204" pitchFamily="50" charset="-128"/>
                <a:cs typeface="Meiryo UI" panose="020B0604030504040204" pitchFamily="50" charset="-128"/>
              </a:rPr>
              <a:t>全国平均との差は全国平均に近づきつつある</a:t>
            </a:r>
            <a:endParaRPr kumimoji="1" lang="ja-JP" altLang="en-US" sz="1100" b="1" u="sng"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47" name="テキスト ボックス 46"/>
          <p:cNvSpPr txBox="1"/>
          <p:nvPr/>
        </p:nvSpPr>
        <p:spPr>
          <a:xfrm>
            <a:off x="5757014" y="3191172"/>
            <a:ext cx="869149" cy="215444"/>
          </a:xfrm>
          <a:prstGeom prst="rect">
            <a:avLst/>
          </a:prstGeom>
          <a:noFill/>
        </p:spPr>
        <p:txBody>
          <a:bodyPr wrap="none" rtlCol="0">
            <a:spAutoFit/>
          </a:bodyPr>
          <a:lstStyle/>
          <a:p>
            <a:r>
              <a:rPr kumimoji="1" lang="ja-JP" altLang="en-US" sz="800" dirty="0" smtClean="0">
                <a:latin typeface="Meiryo UI" panose="020B0604030504040204" pitchFamily="50" charset="-128"/>
                <a:ea typeface="Meiryo UI" panose="020B0604030504040204" pitchFamily="50" charset="-128"/>
              </a:rPr>
              <a:t>国語</a:t>
            </a:r>
            <a:r>
              <a:rPr kumimoji="1" lang="en-US" altLang="ja-JP" sz="800" dirty="0" smtClean="0">
                <a:latin typeface="Meiryo UI" panose="020B0604030504040204" pitchFamily="50" charset="-128"/>
                <a:ea typeface="Meiryo UI" panose="020B0604030504040204" pitchFamily="50" charset="-128"/>
              </a:rPr>
              <a:t>A</a:t>
            </a:r>
            <a:r>
              <a:rPr kumimoji="1" lang="ja-JP" altLang="en-US" sz="800" dirty="0" smtClean="0">
                <a:latin typeface="Meiryo UI" panose="020B0604030504040204" pitchFamily="50" charset="-128"/>
                <a:ea typeface="Meiryo UI" panose="020B0604030504040204" pitchFamily="50" charset="-128"/>
              </a:rPr>
              <a:t>（知識）</a:t>
            </a:r>
            <a:endParaRPr kumimoji="1" lang="ja-JP" altLang="en-US" sz="800" dirty="0">
              <a:latin typeface="Meiryo UI" panose="020B0604030504040204" pitchFamily="50" charset="-128"/>
              <a:ea typeface="Meiryo UI" panose="020B0604030504040204" pitchFamily="50" charset="-128"/>
            </a:endParaRPr>
          </a:p>
        </p:txBody>
      </p:sp>
      <p:sp>
        <p:nvSpPr>
          <p:cNvPr id="49" name="テキスト ボックス 48"/>
          <p:cNvSpPr txBox="1"/>
          <p:nvPr/>
        </p:nvSpPr>
        <p:spPr>
          <a:xfrm>
            <a:off x="5732629" y="2665402"/>
            <a:ext cx="869149" cy="215444"/>
          </a:xfrm>
          <a:prstGeom prst="rect">
            <a:avLst/>
          </a:prstGeom>
          <a:noFill/>
        </p:spPr>
        <p:txBody>
          <a:bodyPr wrap="none" rtlCol="0">
            <a:spAutoFit/>
          </a:bodyPr>
          <a:lstStyle/>
          <a:p>
            <a:r>
              <a:rPr lang="ja-JP" altLang="en-US" sz="800" dirty="0">
                <a:latin typeface="Meiryo UI" panose="020B0604030504040204" pitchFamily="50" charset="-128"/>
                <a:ea typeface="Meiryo UI" panose="020B0604030504040204" pitchFamily="50" charset="-128"/>
              </a:rPr>
              <a:t>算数</a:t>
            </a:r>
            <a:r>
              <a:rPr kumimoji="1" lang="en-US" altLang="ja-JP" sz="800" dirty="0" smtClean="0">
                <a:latin typeface="Meiryo UI" panose="020B0604030504040204" pitchFamily="50" charset="-128"/>
                <a:ea typeface="Meiryo UI" panose="020B0604030504040204" pitchFamily="50" charset="-128"/>
              </a:rPr>
              <a:t>A</a:t>
            </a:r>
            <a:r>
              <a:rPr kumimoji="1" lang="ja-JP" altLang="en-US" sz="800" dirty="0" smtClean="0">
                <a:latin typeface="Meiryo UI" panose="020B0604030504040204" pitchFamily="50" charset="-128"/>
                <a:ea typeface="Meiryo UI" panose="020B0604030504040204" pitchFamily="50" charset="-128"/>
              </a:rPr>
              <a:t>（知識）</a:t>
            </a:r>
            <a:endParaRPr kumimoji="1" lang="ja-JP" altLang="en-US" sz="800" dirty="0">
              <a:latin typeface="Meiryo UI" panose="020B0604030504040204" pitchFamily="50" charset="-128"/>
              <a:ea typeface="Meiryo UI" panose="020B0604030504040204" pitchFamily="50" charset="-128"/>
            </a:endParaRPr>
          </a:p>
        </p:txBody>
      </p:sp>
      <p:sp>
        <p:nvSpPr>
          <p:cNvPr id="50" name="テキスト ボックス 49"/>
          <p:cNvSpPr txBox="1"/>
          <p:nvPr/>
        </p:nvSpPr>
        <p:spPr>
          <a:xfrm>
            <a:off x="7680725" y="3191172"/>
            <a:ext cx="869149" cy="215444"/>
          </a:xfrm>
          <a:prstGeom prst="rect">
            <a:avLst/>
          </a:prstGeom>
          <a:noFill/>
        </p:spPr>
        <p:txBody>
          <a:bodyPr wrap="none" rtlCol="0">
            <a:spAutoFit/>
          </a:bodyPr>
          <a:lstStyle/>
          <a:p>
            <a:r>
              <a:rPr kumimoji="1" lang="ja-JP" altLang="en-US" sz="800" dirty="0" smtClean="0">
                <a:latin typeface="Meiryo UI" panose="020B0604030504040204" pitchFamily="50" charset="-128"/>
                <a:ea typeface="Meiryo UI" panose="020B0604030504040204" pitchFamily="50" charset="-128"/>
              </a:rPr>
              <a:t>国語</a:t>
            </a:r>
            <a:r>
              <a:rPr kumimoji="1" lang="en-US" altLang="ja-JP" sz="800" dirty="0" smtClean="0">
                <a:latin typeface="Meiryo UI" panose="020B0604030504040204" pitchFamily="50" charset="-128"/>
                <a:ea typeface="Meiryo UI" panose="020B0604030504040204" pitchFamily="50" charset="-128"/>
              </a:rPr>
              <a:t>A</a:t>
            </a:r>
            <a:r>
              <a:rPr kumimoji="1" lang="ja-JP" altLang="en-US" sz="800" dirty="0" smtClean="0">
                <a:latin typeface="Meiryo UI" panose="020B0604030504040204" pitchFamily="50" charset="-128"/>
                <a:ea typeface="Meiryo UI" panose="020B0604030504040204" pitchFamily="50" charset="-128"/>
              </a:rPr>
              <a:t>（知識）</a:t>
            </a:r>
            <a:endParaRPr kumimoji="1" lang="ja-JP" altLang="en-US" sz="800" dirty="0">
              <a:latin typeface="Meiryo UI" panose="020B0604030504040204" pitchFamily="50" charset="-128"/>
              <a:ea typeface="Meiryo UI" panose="020B0604030504040204" pitchFamily="50" charset="-128"/>
            </a:endParaRPr>
          </a:p>
        </p:txBody>
      </p:sp>
      <p:sp>
        <p:nvSpPr>
          <p:cNvPr id="51" name="テキスト ボックス 50"/>
          <p:cNvSpPr txBox="1"/>
          <p:nvPr/>
        </p:nvSpPr>
        <p:spPr>
          <a:xfrm>
            <a:off x="7376842" y="2636177"/>
            <a:ext cx="869149" cy="215444"/>
          </a:xfrm>
          <a:prstGeom prst="rect">
            <a:avLst/>
          </a:prstGeom>
          <a:noFill/>
        </p:spPr>
        <p:txBody>
          <a:bodyPr wrap="none" rtlCol="0">
            <a:spAutoFit/>
          </a:bodyPr>
          <a:lstStyle/>
          <a:p>
            <a:r>
              <a:rPr lang="ja-JP" altLang="en-US" sz="800" dirty="0">
                <a:latin typeface="Meiryo UI" panose="020B0604030504040204" pitchFamily="50" charset="-128"/>
                <a:ea typeface="Meiryo UI" panose="020B0604030504040204" pitchFamily="50" charset="-128"/>
              </a:rPr>
              <a:t>数学</a:t>
            </a:r>
            <a:r>
              <a:rPr kumimoji="1" lang="en-US" altLang="ja-JP" sz="800" dirty="0" smtClean="0">
                <a:latin typeface="Meiryo UI" panose="020B0604030504040204" pitchFamily="50" charset="-128"/>
                <a:ea typeface="Meiryo UI" panose="020B0604030504040204" pitchFamily="50" charset="-128"/>
              </a:rPr>
              <a:t>A</a:t>
            </a:r>
            <a:r>
              <a:rPr kumimoji="1" lang="ja-JP" altLang="en-US" sz="800" dirty="0" smtClean="0">
                <a:latin typeface="Meiryo UI" panose="020B0604030504040204" pitchFamily="50" charset="-128"/>
                <a:ea typeface="Meiryo UI" panose="020B0604030504040204" pitchFamily="50" charset="-128"/>
              </a:rPr>
              <a:t>（知識）</a:t>
            </a:r>
            <a:endParaRPr kumimoji="1" lang="ja-JP" altLang="en-US" sz="800" dirty="0">
              <a:latin typeface="Meiryo UI" panose="020B0604030504040204" pitchFamily="50" charset="-128"/>
              <a:ea typeface="Meiryo UI" panose="020B0604030504040204" pitchFamily="50" charset="-128"/>
            </a:endParaRPr>
          </a:p>
        </p:txBody>
      </p:sp>
      <p:sp>
        <p:nvSpPr>
          <p:cNvPr id="23" name="テキスト ボックス 22"/>
          <p:cNvSpPr txBox="1"/>
          <p:nvPr/>
        </p:nvSpPr>
        <p:spPr>
          <a:xfrm>
            <a:off x="5514229" y="1934830"/>
            <a:ext cx="1005403" cy="261610"/>
          </a:xfrm>
          <a:prstGeom prst="rect">
            <a:avLst/>
          </a:prstGeom>
          <a:noFill/>
        </p:spPr>
        <p:txBody>
          <a:bodyPr wrap="none" rtlCol="0">
            <a:spAutoFit/>
          </a:bodyPr>
          <a:lstStyle/>
          <a:p>
            <a:r>
              <a:rPr kumimoji="1" lang="ja-JP" altLang="en-US" sz="1100" dirty="0" smtClean="0">
                <a:latin typeface="Meiryo UI" panose="020B0604030504040204" pitchFamily="50" charset="-128"/>
                <a:ea typeface="Meiryo UI" panose="020B0604030504040204" pitchFamily="50" charset="-128"/>
              </a:rPr>
              <a:t>小学校の結果</a:t>
            </a:r>
            <a:endParaRPr kumimoji="1" lang="ja-JP" altLang="en-US" sz="1100" dirty="0">
              <a:latin typeface="Meiryo UI" panose="020B0604030504040204" pitchFamily="50" charset="-128"/>
              <a:ea typeface="Meiryo UI" panose="020B0604030504040204" pitchFamily="50" charset="-128"/>
            </a:endParaRPr>
          </a:p>
        </p:txBody>
      </p:sp>
      <p:sp>
        <p:nvSpPr>
          <p:cNvPr id="52" name="テキスト ボックス 51"/>
          <p:cNvSpPr txBox="1"/>
          <p:nvPr/>
        </p:nvSpPr>
        <p:spPr>
          <a:xfrm>
            <a:off x="7308714" y="1934830"/>
            <a:ext cx="1005403" cy="261610"/>
          </a:xfrm>
          <a:prstGeom prst="rect">
            <a:avLst/>
          </a:prstGeom>
          <a:noFill/>
        </p:spPr>
        <p:txBody>
          <a:bodyPr wrap="none" rtlCol="0">
            <a:spAutoFit/>
          </a:bodyPr>
          <a:lstStyle/>
          <a:p>
            <a:r>
              <a:rPr lang="ja-JP" altLang="en-US" sz="1100" dirty="0" smtClean="0">
                <a:latin typeface="Meiryo UI" panose="020B0604030504040204" pitchFamily="50" charset="-128"/>
                <a:ea typeface="Meiryo UI" panose="020B0604030504040204" pitchFamily="50" charset="-128"/>
              </a:rPr>
              <a:t>中</a:t>
            </a:r>
            <a:r>
              <a:rPr kumimoji="1" lang="ja-JP" altLang="en-US" sz="1100" dirty="0" smtClean="0">
                <a:latin typeface="Meiryo UI" panose="020B0604030504040204" pitchFamily="50" charset="-128"/>
                <a:ea typeface="Meiryo UI" panose="020B0604030504040204" pitchFamily="50" charset="-128"/>
              </a:rPr>
              <a:t>学校の結果</a:t>
            </a:r>
            <a:endParaRPr kumimoji="1" lang="ja-JP" altLang="en-US" sz="1100" dirty="0">
              <a:latin typeface="Meiryo UI" panose="020B0604030504040204" pitchFamily="50" charset="-128"/>
              <a:ea typeface="Meiryo UI" panose="020B0604030504040204" pitchFamily="50" charset="-128"/>
            </a:endParaRPr>
          </a:p>
        </p:txBody>
      </p:sp>
      <p:sp>
        <p:nvSpPr>
          <p:cNvPr id="53" name="角丸四角形 52"/>
          <p:cNvSpPr/>
          <p:nvPr/>
        </p:nvSpPr>
        <p:spPr>
          <a:xfrm>
            <a:off x="128790" y="91903"/>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３－</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社会政策のイノベーション／次世代投資</a:t>
            </a:r>
            <a:endParaRPr kumimoji="1" lang="ja-JP" altLang="en-US" b="1" dirty="0">
              <a:solidFill>
                <a:schemeClr val="tx1"/>
              </a:solidFill>
              <a:latin typeface="Meiryo UI" panose="020B0604030504040204" pitchFamily="50" charset="-128"/>
              <a:ea typeface="Meiryo UI" panose="020B0604030504040204" pitchFamily="50" charset="-128"/>
            </a:endParaRPr>
          </a:p>
        </p:txBody>
      </p:sp>
      <p:pic>
        <p:nvPicPr>
          <p:cNvPr id="2" name="図 1"/>
          <p:cNvPicPr>
            <a:picLocks noChangeAspect="1"/>
          </p:cNvPicPr>
          <p:nvPr/>
        </p:nvPicPr>
        <p:blipFill>
          <a:blip r:embed="rId8"/>
          <a:stretch>
            <a:fillRect/>
          </a:stretch>
        </p:blipFill>
        <p:spPr>
          <a:xfrm>
            <a:off x="4882938" y="1969621"/>
            <a:ext cx="4043345" cy="1915001"/>
          </a:xfrm>
          <a:prstGeom prst="rect">
            <a:avLst/>
          </a:prstGeom>
        </p:spPr>
      </p:pic>
      <p:sp>
        <p:nvSpPr>
          <p:cNvPr id="44" name="テキスト ボックス 43"/>
          <p:cNvSpPr txBox="1"/>
          <p:nvPr/>
        </p:nvSpPr>
        <p:spPr>
          <a:xfrm>
            <a:off x="2193134" y="4510572"/>
            <a:ext cx="2815194" cy="600164"/>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　　　　　</a:t>
            </a:r>
            <a:r>
              <a:rPr kumimoji="1" lang="en-US" altLang="ja-JP" sz="1100" b="1" dirty="0" smtClean="0">
                <a:latin typeface="Meiryo UI" panose="020B0604030504040204" pitchFamily="50" charset="-128"/>
                <a:ea typeface="Meiryo UI" panose="020B0604030504040204" pitchFamily="50" charset="-128"/>
              </a:rPr>
              <a:t>『GLHS</a:t>
            </a:r>
            <a:r>
              <a:rPr kumimoji="1" lang="ja-JP" altLang="en-US" sz="1100" b="1" dirty="0" smtClean="0">
                <a:latin typeface="Meiryo UI" panose="020B0604030504040204" pitchFamily="50" charset="-128"/>
                <a:ea typeface="Meiryo UI" panose="020B0604030504040204" pitchFamily="50" charset="-128"/>
              </a:rPr>
              <a:t>（ｸﾞﾛｰﾊﾞﾙﾘｰﾀﾞｰｽﾞﾊｲｽｸｰﾙ</a:t>
            </a:r>
            <a:r>
              <a:rPr lang="ja-JP" altLang="en-US" sz="1100" b="1" dirty="0" smtClean="0">
                <a:latin typeface="Meiryo UI" panose="020B0604030504040204" pitchFamily="50" charset="-128"/>
                <a:ea typeface="Meiryo UI" panose="020B0604030504040204" pitchFamily="50" charset="-128"/>
              </a:rPr>
              <a:t>）</a:t>
            </a:r>
            <a:endParaRPr lang="en-US" altLang="ja-JP" sz="1100" b="1" dirty="0" smtClean="0">
              <a:latin typeface="Meiryo UI" panose="020B0604030504040204" pitchFamily="50" charset="-128"/>
              <a:ea typeface="Meiryo UI" panose="020B0604030504040204" pitchFamily="50" charset="-128"/>
            </a:endParaRPr>
          </a:p>
          <a:p>
            <a:r>
              <a:rPr lang="ja-JP" altLang="en-US" sz="1100" b="1" dirty="0" smtClean="0">
                <a:latin typeface="Meiryo UI" panose="020B0604030504040204" pitchFamily="50" charset="-128"/>
                <a:ea typeface="Meiryo UI" panose="020B0604030504040204" pitchFamily="50" charset="-128"/>
              </a:rPr>
              <a:t>　　　　　　　に</a:t>
            </a:r>
            <a:r>
              <a:rPr kumimoji="1" lang="ja-JP" altLang="en-US" sz="1100" b="1" dirty="0" smtClean="0">
                <a:latin typeface="Meiryo UI" panose="020B0604030504040204" pitchFamily="50" charset="-128"/>
                <a:ea typeface="Meiryo UI" panose="020B0604030504040204" pitchFamily="50" charset="-128"/>
              </a:rPr>
              <a:t>おける現役大学進学率</a:t>
            </a:r>
            <a:r>
              <a:rPr lang="en-US" altLang="ja-JP" sz="1100" b="1" dirty="0" smtClean="0">
                <a:latin typeface="Meiryo UI" panose="020B0604030504040204" pitchFamily="50" charset="-128"/>
                <a:ea typeface="Meiryo UI" panose="020B0604030504040204" pitchFamily="50" charset="-128"/>
              </a:rPr>
              <a:t>』</a:t>
            </a:r>
            <a:r>
              <a:rPr lang="ja-JP" altLang="en-US" sz="1100" b="1" dirty="0" smtClean="0">
                <a:latin typeface="Meiryo UI" panose="020B0604030504040204" pitchFamily="50" charset="-128"/>
                <a:ea typeface="Meiryo UI" panose="020B0604030504040204" pitchFamily="50" charset="-128"/>
              </a:rPr>
              <a:t>は</a:t>
            </a:r>
            <a:endParaRPr lang="en-US" altLang="ja-JP" sz="1100" b="1" dirty="0" smtClean="0">
              <a:latin typeface="Meiryo UI" panose="020B0604030504040204" pitchFamily="50" charset="-128"/>
              <a:ea typeface="Meiryo UI" panose="020B0604030504040204" pitchFamily="50" charset="-128"/>
            </a:endParaRPr>
          </a:p>
          <a:p>
            <a:r>
              <a:rPr lang="ja-JP" altLang="en-US" sz="1100" b="1" dirty="0">
                <a:latin typeface="Meiryo UI" panose="020B0604030504040204" pitchFamily="50" charset="-128"/>
                <a:ea typeface="Meiryo UI" panose="020B0604030504040204" pitchFamily="50" charset="-128"/>
              </a:rPr>
              <a:t>　</a:t>
            </a:r>
            <a:r>
              <a:rPr lang="ja-JP" altLang="en-US" sz="1100" b="1" dirty="0" smtClean="0">
                <a:latin typeface="Meiryo UI" panose="020B0604030504040204" pitchFamily="50" charset="-128"/>
                <a:ea typeface="Meiryo UI" panose="020B0604030504040204" pitchFamily="50" charset="-128"/>
              </a:rPr>
              <a:t>　　　　　　　　　</a:t>
            </a:r>
            <a:r>
              <a:rPr lang="en-US" altLang="ja-JP" sz="1100" b="1" dirty="0" smtClean="0">
                <a:latin typeface="Meiryo UI" panose="020B0604030504040204" pitchFamily="50" charset="-128"/>
                <a:ea typeface="Meiryo UI" panose="020B0604030504040204" pitchFamily="50" charset="-128"/>
              </a:rPr>
              <a:t>6.2</a:t>
            </a:r>
            <a:r>
              <a:rPr lang="ja-JP" altLang="en-US" sz="1100" b="1" dirty="0" smtClean="0">
                <a:latin typeface="Meiryo UI" panose="020B0604030504040204" pitchFamily="50" charset="-128"/>
                <a:ea typeface="Meiryo UI" panose="020B0604030504040204" pitchFamily="50" charset="-128"/>
              </a:rPr>
              <a:t>ポイント上昇</a:t>
            </a:r>
            <a:endParaRPr kumimoji="1" lang="ja-JP" altLang="en-US" sz="1100" b="1" dirty="0">
              <a:latin typeface="Meiryo UI" panose="020B0604030504040204" pitchFamily="50" charset="-128"/>
              <a:ea typeface="Meiryo UI" panose="020B0604030504040204" pitchFamily="50" charset="-128"/>
            </a:endParaRPr>
          </a:p>
        </p:txBody>
      </p:sp>
      <p:sp>
        <p:nvSpPr>
          <p:cNvPr id="54" name="テキスト ボックス 53"/>
          <p:cNvSpPr txBox="1"/>
          <p:nvPr/>
        </p:nvSpPr>
        <p:spPr>
          <a:xfrm>
            <a:off x="259672" y="1299886"/>
            <a:ext cx="492956" cy="253916"/>
          </a:xfrm>
          <a:prstGeom prst="rect">
            <a:avLst/>
          </a:prstGeom>
          <a:noFill/>
        </p:spPr>
        <p:txBody>
          <a:bodyPr wrap="square" rtlCol="0">
            <a:spAutoFit/>
          </a:bodyPr>
          <a:lstStyle/>
          <a:p>
            <a:r>
              <a:rPr lang="ja-JP" altLang="en-US" sz="1050" dirty="0" smtClean="0"/>
              <a:t>（人）</a:t>
            </a:r>
            <a:endParaRPr kumimoji="1" lang="en-US" altLang="ja-JP" sz="1050" dirty="0" smtClean="0"/>
          </a:p>
        </p:txBody>
      </p:sp>
    </p:spTree>
    <p:extLst>
      <p:ext uri="{BB962C8B-B14F-4D97-AF65-F5344CB8AC3E}">
        <p14:creationId xmlns:p14="http://schemas.microsoft.com/office/powerpoint/2010/main" val="4043971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197376" y="673339"/>
            <a:ext cx="6805068"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　大阪では女性</a:t>
            </a:r>
            <a:r>
              <a:rPr lang="ja-JP" altLang="en-US" b="1" dirty="0" smtClean="0">
                <a:latin typeface="Meiryo UI" panose="020B0604030504040204" pitchFamily="50" charset="-128"/>
                <a:ea typeface="Meiryo UI" panose="020B0604030504040204" pitchFamily="50" charset="-128"/>
              </a:rPr>
              <a:t>がイキイキと</a:t>
            </a:r>
            <a:r>
              <a:rPr kumimoji="1" lang="ja-JP" altLang="en-US" b="1" dirty="0" smtClean="0">
                <a:latin typeface="Meiryo UI" panose="020B0604030504040204" pitchFamily="50" charset="-128"/>
                <a:ea typeface="Meiryo UI" panose="020B0604030504040204" pitchFamily="50" charset="-128"/>
              </a:rPr>
              <a:t>活躍できるための、</a:t>
            </a:r>
            <a:r>
              <a:rPr lang="ja-JP" altLang="en-US" b="1" dirty="0">
                <a:latin typeface="Meiryo UI" panose="020B0604030504040204" pitchFamily="50" charset="-128"/>
                <a:ea typeface="Meiryo UI" panose="020B0604030504040204" pitchFamily="50" charset="-128"/>
              </a:rPr>
              <a:t>様々</a:t>
            </a:r>
            <a:r>
              <a:rPr lang="ja-JP" altLang="en-US" b="1" dirty="0" smtClean="0">
                <a:latin typeface="Meiryo UI" panose="020B0604030504040204" pitchFamily="50" charset="-128"/>
                <a:ea typeface="Meiryo UI" panose="020B0604030504040204" pitchFamily="50" charset="-128"/>
              </a:rPr>
              <a:t>な取組みを推進</a:t>
            </a:r>
            <a:endParaRPr kumimoji="1" lang="en-US" altLang="ja-JP" b="1" dirty="0">
              <a:latin typeface="Meiryo UI" panose="020B0604030504040204" pitchFamily="50" charset="-128"/>
              <a:ea typeface="Meiryo UI" panose="020B0604030504040204" pitchFamily="50" charset="-128"/>
            </a:endParaRPr>
          </a:p>
        </p:txBody>
      </p:sp>
      <p:cxnSp>
        <p:nvCxnSpPr>
          <p:cNvPr id="10" name="直線コネクタ 9"/>
          <p:cNvCxnSpPr/>
          <p:nvPr/>
        </p:nvCxnSpPr>
        <p:spPr>
          <a:xfrm>
            <a:off x="177640" y="1054719"/>
            <a:ext cx="874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スライド番号プレースホルダー 42"/>
          <p:cNvSpPr>
            <a:spLocks noGrp="1"/>
          </p:cNvSpPr>
          <p:nvPr>
            <p:ph type="sldNum" sz="quarter" idx="12"/>
          </p:nvPr>
        </p:nvSpPr>
        <p:spPr>
          <a:xfrm>
            <a:off x="7086600" y="6380039"/>
            <a:ext cx="2057400" cy="365125"/>
          </a:xfrm>
        </p:spPr>
        <p:txBody>
          <a:bodyPr/>
          <a:lstStyle/>
          <a:p>
            <a:fld id="{138CA411-231B-42B9-AF63-97A64194AA60}" type="slidenum">
              <a:rPr lang="ja-JP" altLang="en-US" smtClean="0"/>
              <a:pPr/>
              <a:t>52</a:t>
            </a:fld>
            <a:endParaRPr lang="ja-JP" altLang="en-US"/>
          </a:p>
        </p:txBody>
      </p:sp>
      <p:graphicFrame>
        <p:nvGraphicFramePr>
          <p:cNvPr id="17" name="表 16"/>
          <p:cNvGraphicFramePr>
            <a:graphicFrameLocks noGrp="1"/>
          </p:cNvGraphicFramePr>
          <p:nvPr>
            <p:extLst/>
          </p:nvPr>
        </p:nvGraphicFramePr>
        <p:xfrm>
          <a:off x="511473" y="1357050"/>
          <a:ext cx="8192231" cy="2165160"/>
        </p:xfrm>
        <a:graphic>
          <a:graphicData uri="http://schemas.openxmlformats.org/drawingml/2006/table">
            <a:tbl>
              <a:tblPr/>
              <a:tblGrid>
                <a:gridCol w="2425238">
                  <a:extLst>
                    <a:ext uri="{9D8B030D-6E8A-4147-A177-3AD203B41FA5}">
                      <a16:colId xmlns:a16="http://schemas.microsoft.com/office/drawing/2014/main" val="20000"/>
                    </a:ext>
                  </a:extLst>
                </a:gridCol>
                <a:gridCol w="752052">
                  <a:extLst>
                    <a:ext uri="{9D8B030D-6E8A-4147-A177-3AD203B41FA5}">
                      <a16:colId xmlns:a16="http://schemas.microsoft.com/office/drawing/2014/main" val="20001"/>
                    </a:ext>
                  </a:extLst>
                </a:gridCol>
                <a:gridCol w="3543187">
                  <a:extLst>
                    <a:ext uri="{9D8B030D-6E8A-4147-A177-3AD203B41FA5}">
                      <a16:colId xmlns:a16="http://schemas.microsoft.com/office/drawing/2014/main" val="20002"/>
                    </a:ext>
                  </a:extLst>
                </a:gridCol>
                <a:gridCol w="1471754">
                  <a:extLst>
                    <a:ext uri="{9D8B030D-6E8A-4147-A177-3AD203B41FA5}">
                      <a16:colId xmlns:a16="http://schemas.microsoft.com/office/drawing/2014/main" val="20003"/>
                    </a:ext>
                  </a:extLst>
                </a:gridCol>
              </a:tblGrid>
              <a:tr h="162167">
                <a:tc>
                  <a:txBody>
                    <a:bodyPr/>
                    <a:lstStyle/>
                    <a:p>
                      <a:pPr algn="ctr" fontAlgn="ctr"/>
                      <a:r>
                        <a:rPr lang="ja-JP" altLang="en-US" sz="1100" b="1" i="0" u="none" strike="noStrike" dirty="0">
                          <a:solidFill>
                            <a:schemeClr val="tx1"/>
                          </a:solidFill>
                          <a:effectLst/>
                          <a:latin typeface="Meiryo UI" panose="020B0604030504040204" pitchFamily="50" charset="-128"/>
                          <a:ea typeface="Meiryo UI" panose="020B0604030504040204" pitchFamily="50" charset="-128"/>
                        </a:rPr>
                        <a:t>項目</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ja-JP" altLang="en-US" sz="1100" b="1" i="0" u="none" strike="noStrike" dirty="0">
                          <a:solidFill>
                            <a:schemeClr val="tx1"/>
                          </a:solidFill>
                          <a:effectLst/>
                          <a:latin typeface="Meiryo UI" panose="020B0604030504040204" pitchFamily="50" charset="-128"/>
                          <a:ea typeface="Meiryo UI" panose="020B0604030504040204" pitchFamily="50" charset="-128"/>
                        </a:rPr>
                        <a:t>府／市</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ja-JP" altLang="en-US" sz="1100" b="1" i="0" u="none" strike="noStrike" smtClean="0">
                          <a:solidFill>
                            <a:schemeClr val="tx1"/>
                          </a:solidFill>
                          <a:effectLst/>
                          <a:latin typeface="Meiryo UI" panose="020B0604030504040204" pitchFamily="50" charset="-128"/>
                          <a:ea typeface="Meiryo UI" panose="020B0604030504040204" pitchFamily="50" charset="-128"/>
                        </a:rPr>
                        <a:t>主な改革取組み</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altLang="ja-JP" sz="1100" b="1" i="0" u="none" strike="noStrike" dirty="0">
                          <a:solidFill>
                            <a:schemeClr val="tx1"/>
                          </a:solidFill>
                          <a:effectLst/>
                          <a:latin typeface="Meiryo UI" panose="020B0604030504040204" pitchFamily="50" charset="-128"/>
                          <a:ea typeface="Meiryo UI" panose="020B0604030504040204" pitchFamily="50" charset="-128"/>
                        </a:rPr>
                        <a:t>2018</a:t>
                      </a:r>
                      <a:r>
                        <a:rPr lang="ja-JP" altLang="en-US" sz="1100" b="1" i="0" u="none" strike="noStrike" dirty="0">
                          <a:solidFill>
                            <a:schemeClr val="tx1"/>
                          </a:solidFill>
                          <a:effectLst/>
                          <a:latin typeface="Meiryo UI" panose="020B0604030504040204" pitchFamily="50" charset="-128"/>
                          <a:ea typeface="Meiryo UI" panose="020B0604030504040204" pitchFamily="50" charset="-128"/>
                        </a:rPr>
                        <a:t>年度予算</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extLst>
                  <a:ext uri="{0D108BD9-81ED-4DB2-BD59-A6C34878D82A}">
                    <a16:rowId xmlns:a16="http://schemas.microsoft.com/office/drawing/2014/main" val="10000"/>
                  </a:ext>
                </a:extLst>
              </a:tr>
              <a:tr h="162167">
                <a:tc rowSpan="2">
                  <a:txBody>
                    <a:bodyPr/>
                    <a:lstStyle/>
                    <a:p>
                      <a:pPr algn="l" fontAlgn="ct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１．女性</a:t>
                      </a:r>
                      <a:r>
                        <a:rPr lang="ja-JP" altLang="en-US" sz="1100" b="1" i="0" u="none" strike="noStrike" dirty="0">
                          <a:solidFill>
                            <a:schemeClr val="tx1"/>
                          </a:solidFill>
                          <a:effectLst/>
                          <a:latin typeface="Meiryo UI" panose="020B0604030504040204" pitchFamily="50" charset="-128"/>
                          <a:ea typeface="Meiryo UI" panose="020B0604030504040204" pitchFamily="50" charset="-128"/>
                        </a:rPr>
                        <a:t>の就業支援</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chemeClr val="tx1"/>
                          </a:solidFill>
                          <a:effectLst/>
                          <a:latin typeface="Meiryo UI" panose="020B0604030504040204" pitchFamily="50" charset="-128"/>
                          <a:ea typeface="Meiryo UI" panose="020B0604030504040204" pitchFamily="50" charset="-128"/>
                        </a:rPr>
                        <a:t>大阪府</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l" fontAlgn="ctr"/>
                      <a:r>
                        <a:rPr lang="ja-JP" altLang="en-US" sz="1100" b="0" i="0" u="none" strike="noStrike" smtClean="0">
                          <a:solidFill>
                            <a:schemeClr val="tx1"/>
                          </a:solidFill>
                          <a:effectLst/>
                          <a:latin typeface="Meiryo UI" panose="020B0604030504040204" pitchFamily="50" charset="-128"/>
                          <a:ea typeface="Meiryo UI" panose="020B0604030504040204" pitchFamily="50" charset="-128"/>
                        </a:rPr>
                        <a:t>　</a:t>
                      </a:r>
                      <a:r>
                        <a:rPr lang="en-US" altLang="ja-JP" sz="1100" b="0" i="0" u="none" strike="noStrike" smtClean="0">
                          <a:solidFill>
                            <a:schemeClr val="tx1"/>
                          </a:solidFill>
                          <a:effectLst/>
                          <a:latin typeface="Meiryo UI" panose="020B0604030504040204" pitchFamily="50" charset="-128"/>
                          <a:ea typeface="Meiryo UI" panose="020B0604030504040204" pitchFamily="50" charset="-128"/>
                        </a:rPr>
                        <a:t>OSAKA</a:t>
                      </a:r>
                      <a:r>
                        <a:rPr lang="ja-JP" altLang="en-US" sz="1100" b="0" i="0" u="none" strike="noStrike" smtClean="0">
                          <a:solidFill>
                            <a:schemeClr val="tx1"/>
                          </a:solidFill>
                          <a:effectLst/>
                          <a:latin typeface="Meiryo UI" panose="020B0604030504040204" pitchFamily="50" charset="-128"/>
                          <a:ea typeface="Meiryo UI" panose="020B0604030504040204" pitchFamily="50" charset="-128"/>
                        </a:rPr>
                        <a:t>しごとフィールド</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ctr"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245,835</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千円</a:t>
                      </a: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1"/>
                  </a:ext>
                </a:extLst>
              </a:tr>
              <a:tr h="162167">
                <a:tc vMerge="1">
                  <a:txBody>
                    <a:bodyPr/>
                    <a:lstStyle/>
                    <a:p>
                      <a:endParaRPr kumimoji="1" lang="ja-JP" altLang="en-US"/>
                    </a:p>
                  </a:txBody>
                  <a:tcPr/>
                </a:tc>
                <a:tc>
                  <a:txBody>
                    <a:bodyPr/>
                    <a:lstStyle/>
                    <a:p>
                      <a:pPr algn="ctr" fontAlgn="ctr"/>
                      <a:r>
                        <a:rPr lang="ja-JP" altLang="en-US" sz="1100" b="0" i="0" u="none" strike="noStrike" dirty="0">
                          <a:solidFill>
                            <a:schemeClr val="tx1"/>
                          </a:solidFill>
                          <a:effectLst/>
                          <a:latin typeface="Meiryo UI" panose="020B0604030504040204" pitchFamily="50" charset="-128"/>
                          <a:ea typeface="Meiryo UI" panose="020B0604030504040204" pitchFamily="50" charset="-128"/>
                        </a:rPr>
                        <a:t>大阪市</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dash"/>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ja-JP" altLang="en-US" sz="1100" b="0" i="0" u="none" strike="noStrike" smtClean="0">
                          <a:solidFill>
                            <a:schemeClr val="tx1"/>
                          </a:solidFill>
                          <a:effectLst/>
                          <a:latin typeface="Meiryo UI" panose="020B0604030504040204" pitchFamily="50" charset="-128"/>
                          <a:ea typeface="Meiryo UI" panose="020B0604030504040204" pitchFamily="50" charset="-128"/>
                        </a:rPr>
                        <a:t>　若者・女性の就労等トータルサポート</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dash"/>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126,764</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千円</a:t>
                      </a: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dash"/>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62167">
                <a:tc rowSpan="2">
                  <a:txBody>
                    <a:bodyPr/>
                    <a:lstStyle/>
                    <a:p>
                      <a:pPr algn="l" fontAlgn="ct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２．</a:t>
                      </a:r>
                      <a:r>
                        <a:rPr lang="ja-JP" altLang="en-US" sz="1050" b="1" i="0" u="none" strike="noStrike" dirty="0" smtClean="0">
                          <a:solidFill>
                            <a:schemeClr val="tx1"/>
                          </a:solidFill>
                          <a:effectLst/>
                          <a:latin typeface="Meiryo UI" panose="020B0604030504040204" pitchFamily="50" charset="-128"/>
                          <a:ea typeface="Meiryo UI" panose="020B0604030504040204" pitchFamily="50" charset="-128"/>
                        </a:rPr>
                        <a:t>女性</a:t>
                      </a:r>
                      <a:r>
                        <a:rPr lang="ja-JP" altLang="en-US" sz="1050" b="1" i="0" u="none" strike="noStrike" dirty="0">
                          <a:solidFill>
                            <a:schemeClr val="tx1"/>
                          </a:solidFill>
                          <a:effectLst/>
                          <a:latin typeface="Meiryo UI" panose="020B0604030504040204" pitchFamily="50" charset="-128"/>
                          <a:ea typeface="Meiryo UI" panose="020B0604030504040204" pitchFamily="50" charset="-128"/>
                        </a:rPr>
                        <a:t>の登用、</a:t>
                      </a:r>
                      <a:r>
                        <a:rPr lang="ja-JP" altLang="en-US" sz="1050" b="1" i="0" u="none" strike="noStrike" dirty="0" smtClean="0">
                          <a:solidFill>
                            <a:schemeClr val="tx1"/>
                          </a:solidFill>
                          <a:effectLst/>
                          <a:latin typeface="Meiryo UI" panose="020B0604030504040204" pitchFamily="50" charset="-128"/>
                          <a:ea typeface="Meiryo UI" panose="020B0604030504040204" pitchFamily="50" charset="-128"/>
                        </a:rPr>
                        <a:t>働きやすい職場づくり</a:t>
                      </a:r>
                      <a:endParaRPr lang="en-US" altLang="ja-JP" sz="1050" b="1"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ctr"/>
                      <a:r>
                        <a:rPr lang="ja-JP" altLang="en-US" sz="1050" b="1" i="0" u="none" strike="noStrike" dirty="0" smtClean="0">
                          <a:solidFill>
                            <a:schemeClr val="tx1"/>
                          </a:solidFill>
                          <a:effectLst/>
                          <a:latin typeface="Meiryo UI" panose="020B0604030504040204" pitchFamily="50" charset="-128"/>
                          <a:ea typeface="Meiryo UI" panose="020B0604030504040204" pitchFamily="50" charset="-128"/>
                        </a:rPr>
                        <a:t>　　に取り組む中小企業等へ</a:t>
                      </a:r>
                      <a:r>
                        <a:rPr lang="ja-JP" altLang="en-US" sz="1050" b="1" i="0" u="none" strike="noStrike" dirty="0">
                          <a:solidFill>
                            <a:schemeClr val="tx1"/>
                          </a:solidFill>
                          <a:effectLst/>
                          <a:latin typeface="Meiryo UI" panose="020B0604030504040204" pitchFamily="50" charset="-128"/>
                          <a:ea typeface="Meiryo UI" panose="020B0604030504040204" pitchFamily="50" charset="-128"/>
                        </a:rPr>
                        <a:t>の</a:t>
                      </a:r>
                      <a:r>
                        <a:rPr lang="ja-JP" altLang="en-US" sz="1050" b="1" i="0" u="none" strike="noStrike" dirty="0" smtClean="0">
                          <a:solidFill>
                            <a:schemeClr val="tx1"/>
                          </a:solidFill>
                          <a:effectLst/>
                          <a:latin typeface="Meiryo UI" panose="020B0604030504040204" pitchFamily="50" charset="-128"/>
                          <a:ea typeface="Meiryo UI" panose="020B0604030504040204" pitchFamily="50" charset="-128"/>
                        </a:rPr>
                        <a:t>支援</a:t>
                      </a:r>
                      <a:r>
                        <a:rPr lang="en-US" altLang="ja-JP" sz="1050" b="1" i="0" u="none" strike="noStrike" dirty="0" smtClean="0">
                          <a:solidFill>
                            <a:schemeClr val="tx1"/>
                          </a:solidFill>
                          <a:effectLst/>
                          <a:latin typeface="Meiryo UI" panose="020B0604030504040204" pitchFamily="50" charset="-128"/>
                          <a:ea typeface="Meiryo UI" panose="020B0604030504040204" pitchFamily="50" charset="-128"/>
                        </a:rPr>
                        <a:t>(</a:t>
                      </a:r>
                      <a:r>
                        <a:rPr lang="ja-JP" altLang="en-US" sz="1050" b="1" i="0" u="none" strike="noStrike" dirty="0" smtClean="0">
                          <a:solidFill>
                            <a:schemeClr val="tx1"/>
                          </a:solidFill>
                          <a:effectLst/>
                          <a:latin typeface="Meiryo UI" panose="020B0604030504040204" pitchFamily="50" charset="-128"/>
                          <a:ea typeface="Meiryo UI" panose="020B0604030504040204" pitchFamily="50" charset="-128"/>
                        </a:rPr>
                        <a:t>表</a:t>
                      </a:r>
                      <a:endParaRPr lang="en-US" altLang="ja-JP" sz="1050" b="1"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ctr"/>
                      <a:r>
                        <a:rPr lang="ja-JP" altLang="en-US" sz="1050" b="1" i="0" u="none" strike="noStrike" dirty="0" smtClean="0">
                          <a:solidFill>
                            <a:schemeClr val="tx1"/>
                          </a:solidFill>
                          <a:effectLst/>
                          <a:latin typeface="Meiryo UI" panose="020B0604030504040204" pitchFamily="50" charset="-128"/>
                          <a:ea typeface="Meiryo UI" panose="020B0604030504040204" pitchFamily="50" charset="-128"/>
                        </a:rPr>
                        <a:t>　　彰・認証</a:t>
                      </a:r>
                      <a:r>
                        <a:rPr lang="en-US" altLang="ja-JP" sz="1050" b="1" i="0" u="none" strike="noStrike" dirty="0" smtClean="0">
                          <a:solidFill>
                            <a:schemeClr val="tx1"/>
                          </a:solidFill>
                          <a:effectLst/>
                          <a:latin typeface="Meiryo UI" panose="020B0604030504040204" pitchFamily="50" charset="-128"/>
                          <a:ea typeface="Meiryo UI" panose="020B0604030504040204" pitchFamily="50" charset="-128"/>
                        </a:rPr>
                        <a:t>)</a:t>
                      </a:r>
                      <a:endParaRPr lang="en-US" altLang="ja-JP" sz="1050" b="1"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chemeClr val="tx1"/>
                          </a:solidFill>
                          <a:effectLst/>
                          <a:latin typeface="Meiryo UI" panose="020B0604030504040204" pitchFamily="50" charset="-128"/>
                          <a:ea typeface="Meiryo UI" panose="020B0604030504040204" pitchFamily="50" charset="-128"/>
                        </a:rPr>
                        <a:t>大阪府</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l" fontAlgn="ctr"/>
                      <a:r>
                        <a:rPr lang="ja-JP" altLang="en-US" sz="1100" b="0" i="0" u="none" strike="noStrike" smtClean="0">
                          <a:solidFill>
                            <a:schemeClr val="tx1"/>
                          </a:solidFill>
                          <a:effectLst/>
                          <a:latin typeface="Meiryo UI" panose="020B0604030504040204" pitchFamily="50" charset="-128"/>
                          <a:ea typeface="Meiryo UI" panose="020B0604030504040204" pitchFamily="50" charset="-128"/>
                        </a:rPr>
                        <a:t>　「男女いきいき」制度</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ctr"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381</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千円</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3"/>
                  </a:ext>
                </a:extLst>
              </a:tr>
              <a:tr h="162167">
                <a:tc vMerge="1">
                  <a:txBody>
                    <a:bodyPr/>
                    <a:lstStyle/>
                    <a:p>
                      <a:endParaRPr kumimoji="1" lang="ja-JP" altLang="en-US"/>
                    </a:p>
                  </a:txBody>
                  <a:tcPr/>
                </a:tc>
                <a:tc>
                  <a:txBody>
                    <a:bodyPr/>
                    <a:lstStyle/>
                    <a:p>
                      <a:pPr algn="ctr" fontAlgn="ctr"/>
                      <a:r>
                        <a:rPr lang="ja-JP" altLang="en-US" sz="1100" b="0" i="0" u="none" strike="noStrike" dirty="0">
                          <a:solidFill>
                            <a:schemeClr val="tx1"/>
                          </a:solidFill>
                          <a:effectLst/>
                          <a:latin typeface="Meiryo UI" panose="020B0604030504040204" pitchFamily="50" charset="-128"/>
                          <a:ea typeface="Meiryo UI" panose="020B0604030504040204" pitchFamily="50" charset="-128"/>
                        </a:rPr>
                        <a:t>大阪市</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dash"/>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　「女性活躍リーディングカンパニー」認証制度</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dash"/>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14,975</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千円</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dash"/>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62167">
                <a:tc rowSpan="2">
                  <a:txBody>
                    <a:bodyPr/>
                    <a:lstStyle/>
                    <a:p>
                      <a:pPr algn="l" fontAlgn="ct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３．女性</a:t>
                      </a:r>
                      <a:r>
                        <a:rPr lang="ja-JP" altLang="en-US" sz="1100" b="1" i="0" u="none" strike="noStrike" dirty="0">
                          <a:solidFill>
                            <a:schemeClr val="tx1"/>
                          </a:solidFill>
                          <a:effectLst/>
                          <a:latin typeface="Meiryo UI" panose="020B0604030504040204" pitchFamily="50" charset="-128"/>
                          <a:ea typeface="Meiryo UI" panose="020B0604030504040204" pitchFamily="50" charset="-128"/>
                        </a:rPr>
                        <a:t>の活躍促進</a:t>
                      </a: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に向けた意識</a:t>
                      </a:r>
                      <a:endParaRPr lang="en-US" altLang="ja-JP" sz="1100" b="1"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ct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　　改革</a:t>
                      </a:r>
                      <a:r>
                        <a:rPr lang="ja-JP" altLang="en-US" sz="1100" b="1" i="0" u="none" strike="noStrike" dirty="0">
                          <a:solidFill>
                            <a:schemeClr val="tx1"/>
                          </a:solidFill>
                          <a:effectLst/>
                          <a:latin typeface="Meiryo UI" panose="020B0604030504040204" pitchFamily="50" charset="-128"/>
                          <a:ea typeface="Meiryo UI" panose="020B0604030504040204" pitchFamily="50" charset="-128"/>
                        </a:rPr>
                        <a:t>の推進</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chemeClr val="tx1"/>
                          </a:solidFill>
                          <a:effectLst/>
                          <a:latin typeface="Meiryo UI" panose="020B0604030504040204" pitchFamily="50" charset="-128"/>
                          <a:ea typeface="Meiryo UI" panose="020B0604030504040204" pitchFamily="50" charset="-128"/>
                        </a:rPr>
                        <a:t>大阪府</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l" fontAlgn="ctr"/>
                      <a:r>
                        <a:rPr lang="ja-JP" altLang="en-US" sz="1100" b="0" i="0" u="none" strike="noStrike" smtClean="0">
                          <a:solidFill>
                            <a:schemeClr val="tx1"/>
                          </a:solidFill>
                          <a:effectLst/>
                          <a:latin typeface="Meiryo UI" panose="020B0604030504040204" pitchFamily="50" charset="-128"/>
                          <a:ea typeface="Meiryo UI" panose="020B0604030504040204" pitchFamily="50" charset="-128"/>
                        </a:rPr>
                        <a:t>　</a:t>
                      </a:r>
                      <a:r>
                        <a:rPr lang="en-US" altLang="ja-JP" sz="1100" b="0" i="0" u="none" strike="noStrike" baseline="0" smtClean="0">
                          <a:solidFill>
                            <a:schemeClr val="tx1"/>
                          </a:solidFill>
                          <a:effectLst/>
                          <a:latin typeface="Meiryo UI" panose="020B0604030504040204" pitchFamily="50" charset="-128"/>
                          <a:ea typeface="Meiryo UI" panose="020B0604030504040204" pitchFamily="50" charset="-128"/>
                        </a:rPr>
                        <a:t>OSAKA</a:t>
                      </a:r>
                      <a:r>
                        <a:rPr lang="ja-JP" altLang="en-US" sz="1100" b="0" i="0" u="none" strike="noStrike" baseline="0" smtClean="0">
                          <a:solidFill>
                            <a:schemeClr val="tx1"/>
                          </a:solidFill>
                          <a:effectLst/>
                          <a:latin typeface="Meiryo UI" panose="020B0604030504040204" pitchFamily="50" charset="-128"/>
                          <a:ea typeface="Meiryo UI" panose="020B0604030504040204" pitchFamily="50" charset="-128"/>
                        </a:rPr>
                        <a:t>女性活躍推進事業</a:t>
                      </a:r>
                      <a:endParaRPr lang="en-US" altLang="ja-JP" sz="1100" b="0" i="0" u="none" strike="noStrike" baseline="0" dirty="0" smtClean="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ctr" fontAlgn="ctr"/>
                      <a:r>
                        <a:rPr kumimoji="1" lang="en-US" altLang="ja-JP" sz="1100" b="0" i="0" u="none" strike="noStrike" kern="1200" baseline="0" dirty="0" smtClean="0">
                          <a:solidFill>
                            <a:schemeClr val="tx1"/>
                          </a:solidFill>
                          <a:effectLst/>
                          <a:latin typeface="Meiryo UI" panose="020B0604030504040204" pitchFamily="50" charset="-128"/>
                          <a:ea typeface="Meiryo UI" panose="020B0604030504040204" pitchFamily="50" charset="-128"/>
                          <a:cs typeface="+mn-cs"/>
                        </a:rPr>
                        <a:t>5,370</a:t>
                      </a:r>
                      <a:r>
                        <a:rPr kumimoji="1" lang="ja-JP" altLang="en-US" sz="1100" b="0" i="0" u="none" strike="noStrike" kern="1200" baseline="0" dirty="0" smtClean="0">
                          <a:solidFill>
                            <a:schemeClr val="tx1"/>
                          </a:solidFill>
                          <a:effectLst/>
                          <a:latin typeface="Meiryo UI" panose="020B0604030504040204" pitchFamily="50" charset="-128"/>
                          <a:ea typeface="Meiryo UI" panose="020B0604030504040204" pitchFamily="50" charset="-128"/>
                          <a:cs typeface="+mn-cs"/>
                        </a:rPr>
                        <a:t>千円</a:t>
                      </a:r>
                      <a:endParaRPr kumimoji="1" lang="ja-JP" altLang="en-US" sz="1100" b="0" i="0" u="none" strike="noStrike" kern="1200" baseline="0" dirty="0">
                        <a:solidFill>
                          <a:schemeClr val="tx1"/>
                        </a:solidFill>
                        <a:effectLst/>
                        <a:latin typeface="Meiryo UI" panose="020B0604030504040204" pitchFamily="50" charset="-128"/>
                        <a:ea typeface="Meiryo UI" panose="020B0604030504040204" pitchFamily="50" charset="-128"/>
                        <a:cs typeface="+mn-cs"/>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5"/>
                  </a:ext>
                </a:extLst>
              </a:tr>
              <a:tr h="170874">
                <a:tc vMerge="1">
                  <a:txBody>
                    <a:bodyPr/>
                    <a:lstStyle/>
                    <a:p>
                      <a:endParaRPr kumimoji="1" lang="ja-JP" altLang="en-US"/>
                    </a:p>
                  </a:txBody>
                  <a:tcPr/>
                </a:tc>
                <a:tc>
                  <a:txBody>
                    <a:bodyPr/>
                    <a:lstStyle/>
                    <a:p>
                      <a:pPr algn="ctr" fontAlgn="ctr"/>
                      <a:r>
                        <a:rPr lang="ja-JP" altLang="en-US" sz="1100" b="0" i="0" u="none" strike="noStrike" dirty="0">
                          <a:solidFill>
                            <a:schemeClr val="tx1"/>
                          </a:solidFill>
                          <a:effectLst/>
                          <a:latin typeface="Meiryo UI" panose="020B0604030504040204" pitchFamily="50" charset="-128"/>
                          <a:ea typeface="Meiryo UI" panose="020B0604030504040204" pitchFamily="50" charset="-128"/>
                        </a:rPr>
                        <a:t>大阪市</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dash"/>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　「大阪市女性活躍施策検討プロジェクト」施策提言を踏まえた取組み</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dash"/>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10,895</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千円</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dash"/>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65271">
                <a:tc>
                  <a:txBody>
                    <a:bodyPr/>
                    <a:lstStyle/>
                    <a:p>
                      <a:pPr algn="l" fontAlgn="ct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４．地域</a:t>
                      </a:r>
                      <a:r>
                        <a:rPr lang="ja-JP" altLang="en-US" sz="1100" b="1" i="0" u="none" strike="noStrike" dirty="0">
                          <a:solidFill>
                            <a:schemeClr val="tx1"/>
                          </a:solidFill>
                          <a:effectLst/>
                          <a:latin typeface="Meiryo UI" panose="020B0604030504040204" pitchFamily="50" charset="-128"/>
                          <a:ea typeface="Meiryo UI" panose="020B0604030504040204" pitchFamily="50" charset="-128"/>
                        </a:rPr>
                        <a:t>で活躍する</a:t>
                      </a:r>
                      <a:r>
                        <a:rPr lang="ja-JP" altLang="en-US" sz="1100" b="1" i="0" u="none" strike="noStrike" dirty="0" smtClean="0">
                          <a:solidFill>
                            <a:schemeClr val="tx1"/>
                          </a:solidFill>
                          <a:effectLst/>
                          <a:latin typeface="Meiryo UI" panose="020B0604030504040204" pitchFamily="50" charset="-128"/>
                          <a:ea typeface="Meiryo UI" panose="020B0604030504040204" pitchFamily="50" charset="-128"/>
                        </a:rPr>
                        <a:t>女性の</a:t>
                      </a:r>
                      <a:r>
                        <a:rPr lang="ja-JP" altLang="en-US" sz="1100" b="1" i="0" u="none" strike="noStrike" dirty="0">
                          <a:solidFill>
                            <a:schemeClr val="tx1"/>
                          </a:solidFill>
                          <a:effectLst/>
                          <a:latin typeface="Meiryo UI" panose="020B0604030504040204" pitchFamily="50" charset="-128"/>
                          <a:ea typeface="Meiryo UI" panose="020B0604030504040204" pitchFamily="50" charset="-128"/>
                        </a:rPr>
                        <a:t>支援</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chemeClr val="tx1"/>
                          </a:solidFill>
                          <a:effectLst/>
                          <a:latin typeface="Meiryo UI" panose="020B0604030504040204" pitchFamily="50" charset="-128"/>
                          <a:ea typeface="Meiryo UI" panose="020B0604030504040204" pitchFamily="50" charset="-128"/>
                        </a:rPr>
                        <a:t>大阪市</a:t>
                      </a: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　女性チャレンジ応援拠点</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5,829</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千円</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72000" marR="72000" marT="36000" marB="360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
        <p:nvSpPr>
          <p:cNvPr id="18" name="角丸四角形 17"/>
          <p:cNvSpPr/>
          <p:nvPr/>
        </p:nvSpPr>
        <p:spPr>
          <a:xfrm>
            <a:off x="4830716" y="3548940"/>
            <a:ext cx="4094924"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２．女性の活躍を促す認証制度</a:t>
            </a:r>
            <a:endParaRPr kumimoji="1" lang="ja-JP" altLang="en-US" sz="1600" b="1" dirty="0">
              <a:latin typeface="Meiryo UI" panose="020B0604030504040204" pitchFamily="50" charset="-128"/>
              <a:ea typeface="Meiryo UI" panose="020B0604030504040204" pitchFamily="50" charset="-128"/>
            </a:endParaRPr>
          </a:p>
        </p:txBody>
      </p:sp>
      <p:sp>
        <p:nvSpPr>
          <p:cNvPr id="19" name="角丸四角形 18"/>
          <p:cNvSpPr/>
          <p:nvPr/>
        </p:nvSpPr>
        <p:spPr>
          <a:xfrm>
            <a:off x="423055" y="3548940"/>
            <a:ext cx="4333926"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１．女性の就業</a:t>
            </a:r>
            <a:r>
              <a:rPr lang="ja-JP" altLang="en-US" sz="1600" b="1" dirty="0">
                <a:latin typeface="Meiryo UI" panose="020B0604030504040204" pitchFamily="50" charset="-128"/>
                <a:ea typeface="Meiryo UI" panose="020B0604030504040204" pitchFamily="50" charset="-128"/>
              </a:rPr>
              <a:t>支援</a:t>
            </a:r>
            <a:endParaRPr kumimoji="1" lang="ja-JP" altLang="en-US" sz="1600" b="1" dirty="0">
              <a:latin typeface="Meiryo UI" panose="020B0604030504040204" pitchFamily="50" charset="-128"/>
              <a:ea typeface="Meiryo UI" panose="020B0604030504040204" pitchFamily="50" charset="-128"/>
            </a:endParaRPr>
          </a:p>
        </p:txBody>
      </p:sp>
      <p:graphicFrame>
        <p:nvGraphicFramePr>
          <p:cNvPr id="16" name="表 15"/>
          <p:cNvGraphicFramePr>
            <a:graphicFrameLocks noGrp="1"/>
          </p:cNvGraphicFramePr>
          <p:nvPr>
            <p:extLst/>
          </p:nvPr>
        </p:nvGraphicFramePr>
        <p:xfrm>
          <a:off x="1163775" y="3937073"/>
          <a:ext cx="3524135" cy="1485900"/>
        </p:xfrm>
        <a:graphic>
          <a:graphicData uri="http://schemas.openxmlformats.org/drawingml/2006/table">
            <a:tbl>
              <a:tblPr firstRow="1" bandRow="1">
                <a:tableStyleId>{5940675A-B579-460E-94D1-54222C63F5DA}</a:tableStyleId>
              </a:tblPr>
              <a:tblGrid>
                <a:gridCol w="1152843">
                  <a:extLst>
                    <a:ext uri="{9D8B030D-6E8A-4147-A177-3AD203B41FA5}">
                      <a16:colId xmlns:a16="http://schemas.microsoft.com/office/drawing/2014/main" val="20000"/>
                    </a:ext>
                  </a:extLst>
                </a:gridCol>
                <a:gridCol w="2371292">
                  <a:extLst>
                    <a:ext uri="{9D8B030D-6E8A-4147-A177-3AD203B41FA5}">
                      <a16:colId xmlns:a16="http://schemas.microsoft.com/office/drawing/2014/main" val="20001"/>
                    </a:ext>
                  </a:extLst>
                </a:gridCol>
              </a:tblGrid>
              <a:tr h="223126">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対象者</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支援内容</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223126">
                <a:tc>
                  <a:txBody>
                    <a:bodyPr/>
                    <a:lstStyle/>
                    <a:p>
                      <a:r>
                        <a:rPr kumimoji="1" lang="ja-JP" altLang="en-US" sz="1050" b="1" dirty="0" smtClean="0">
                          <a:solidFill>
                            <a:schemeClr val="tx1"/>
                          </a:solidFill>
                          <a:latin typeface="Meiryo UI" panose="020B0604030504040204" pitchFamily="50" charset="-128"/>
                          <a:ea typeface="Meiryo UI" panose="020B0604030504040204" pitchFamily="50" charset="-128"/>
                        </a:rPr>
                        <a:t>仕事と子育ての</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b="1" dirty="0" smtClean="0">
                          <a:solidFill>
                            <a:schemeClr val="tx1"/>
                          </a:solidFill>
                          <a:latin typeface="Meiryo UI" panose="020B0604030504040204" pitchFamily="50" charset="-128"/>
                          <a:ea typeface="Meiryo UI" panose="020B0604030504040204" pitchFamily="50" charset="-128"/>
                        </a:rPr>
                        <a:t>両立をめざす方</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カウンセラー２名を配置し、就活と保活をワンストップで支援（</a:t>
                      </a:r>
                      <a:r>
                        <a:rPr kumimoji="1" lang="en-US" altLang="ja-JP" sz="1050" dirty="0" smtClean="0">
                          <a:solidFill>
                            <a:schemeClr val="tx1"/>
                          </a:solidFill>
                          <a:latin typeface="Meiryo UI" panose="020B0604030504040204" pitchFamily="50" charset="-128"/>
                          <a:ea typeface="Meiryo UI" panose="020B0604030504040204" pitchFamily="50" charset="-128"/>
                        </a:rPr>
                        <a:t>2014</a:t>
                      </a:r>
                      <a:r>
                        <a:rPr kumimoji="1" lang="ja-JP" altLang="en-US" sz="1050" dirty="0" smtClean="0">
                          <a:solidFill>
                            <a:schemeClr val="tx1"/>
                          </a:solidFill>
                          <a:latin typeface="Meiryo UI" panose="020B0604030504040204" pitchFamily="50" charset="-128"/>
                          <a:ea typeface="Meiryo UI" panose="020B0604030504040204" pitchFamily="50" charset="-128"/>
                        </a:rPr>
                        <a:t>）</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223126">
                <a:tc>
                  <a:txBody>
                    <a:bodyPr/>
                    <a:lstStyle/>
                    <a:p>
                      <a:r>
                        <a:rPr kumimoji="1" lang="ja-JP" altLang="en-US" sz="1050" b="1" dirty="0" smtClean="0">
                          <a:solidFill>
                            <a:schemeClr val="tx1"/>
                          </a:solidFill>
                          <a:latin typeface="Meiryo UI" panose="020B0604030504040204" pitchFamily="50" charset="-128"/>
                          <a:ea typeface="Meiryo UI" panose="020B0604030504040204" pitchFamily="50" charset="-128"/>
                        </a:rPr>
                        <a:t>就活中に子どもを</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b="1" dirty="0" smtClean="0">
                          <a:solidFill>
                            <a:schemeClr val="tx1"/>
                          </a:solidFill>
                          <a:latin typeface="Meiryo UI" panose="020B0604030504040204" pitchFamily="50" charset="-128"/>
                          <a:ea typeface="Meiryo UI" panose="020B0604030504040204" pitchFamily="50" charset="-128"/>
                        </a:rPr>
                        <a:t>預けたい方</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施設内に一時保育サービスの開始（</a:t>
                      </a:r>
                      <a:r>
                        <a:rPr kumimoji="1" lang="en-US" altLang="ja-JP" sz="1050" dirty="0" smtClean="0">
                          <a:solidFill>
                            <a:schemeClr val="tx1"/>
                          </a:solidFill>
                          <a:latin typeface="Meiryo UI" panose="020B0604030504040204" pitchFamily="50" charset="-128"/>
                          <a:ea typeface="Meiryo UI" panose="020B0604030504040204" pitchFamily="50" charset="-128"/>
                        </a:rPr>
                        <a:t>2014</a:t>
                      </a:r>
                      <a:r>
                        <a:rPr kumimoji="1" lang="ja-JP" altLang="en-US" sz="1050" dirty="0" smtClean="0">
                          <a:solidFill>
                            <a:schemeClr val="tx1"/>
                          </a:solidFill>
                          <a:latin typeface="Meiryo UI" panose="020B0604030504040204" pitchFamily="50" charset="-128"/>
                          <a:ea typeface="Meiryo UI" panose="020B0604030504040204" pitchFamily="50" charset="-128"/>
                        </a:rPr>
                        <a:t>）</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r h="223126">
                <a:tc>
                  <a:txBody>
                    <a:bodyPr/>
                    <a:lstStyle/>
                    <a:p>
                      <a:r>
                        <a:rPr kumimoji="1" lang="ja-JP" altLang="en-US" sz="1050" b="1" dirty="0" smtClean="0">
                          <a:solidFill>
                            <a:schemeClr val="tx1"/>
                          </a:solidFill>
                          <a:latin typeface="Meiryo UI" panose="020B0604030504040204" pitchFamily="50" charset="-128"/>
                          <a:ea typeface="Meiryo UI" panose="020B0604030504040204" pitchFamily="50" charset="-128"/>
                        </a:rPr>
                        <a:t>就職後に子どもを</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b="1" dirty="0" smtClean="0">
                          <a:solidFill>
                            <a:schemeClr val="tx1"/>
                          </a:solidFill>
                          <a:latin typeface="Meiryo UI" panose="020B0604030504040204" pitchFamily="50" charset="-128"/>
                          <a:ea typeface="Meiryo UI" panose="020B0604030504040204" pitchFamily="50" charset="-128"/>
                        </a:rPr>
                        <a:t>預けたい方</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企業主導型保育施設と連携し、保育所がみつかるまで利用可能（</a:t>
                      </a:r>
                      <a:r>
                        <a:rPr kumimoji="1" lang="en-US" altLang="ja-JP" sz="1050" dirty="0" smtClean="0">
                          <a:solidFill>
                            <a:schemeClr val="tx1"/>
                          </a:solidFill>
                          <a:latin typeface="Meiryo UI" panose="020B0604030504040204" pitchFamily="50" charset="-128"/>
                          <a:ea typeface="Meiryo UI" panose="020B0604030504040204" pitchFamily="50" charset="-128"/>
                        </a:rPr>
                        <a:t>2017</a:t>
                      </a:r>
                      <a:r>
                        <a:rPr kumimoji="1" lang="ja-JP" altLang="en-US" sz="1050" dirty="0" smtClean="0">
                          <a:solidFill>
                            <a:schemeClr val="tx1"/>
                          </a:solidFill>
                          <a:latin typeface="Meiryo UI" panose="020B0604030504040204" pitchFamily="50" charset="-128"/>
                          <a:ea typeface="Meiryo UI" panose="020B0604030504040204" pitchFamily="50" charset="-128"/>
                        </a:rPr>
                        <a:t>）</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3"/>
                  </a:ext>
                </a:extLst>
              </a:tr>
            </a:tbl>
          </a:graphicData>
        </a:graphic>
      </p:graphicFrame>
      <p:sp>
        <p:nvSpPr>
          <p:cNvPr id="20" name="角丸四角形 19"/>
          <p:cNvSpPr/>
          <p:nvPr/>
        </p:nvSpPr>
        <p:spPr>
          <a:xfrm>
            <a:off x="423055" y="3937073"/>
            <a:ext cx="620134" cy="1485900"/>
          </a:xfrm>
          <a:prstGeom prst="roundRect">
            <a:avLst/>
          </a:prstGeom>
          <a:solidFill>
            <a:schemeClr val="accent2">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　　</a:t>
            </a:r>
            <a:r>
              <a:rPr kumimoji="1" lang="en-US" altLang="ja-JP" sz="1200" b="1" dirty="0" smtClean="0">
                <a:solidFill>
                  <a:schemeClr val="tx1"/>
                </a:solidFill>
                <a:latin typeface="Meiryo UI" panose="020B0604030504040204" pitchFamily="50" charset="-128"/>
                <a:ea typeface="Meiryo UI" panose="020B0604030504040204" pitchFamily="50" charset="-128"/>
              </a:rPr>
              <a:t>OSAKA</a:t>
            </a:r>
            <a:r>
              <a:rPr kumimoji="1" lang="ja-JP" altLang="en-US" sz="1200" b="1" dirty="0" smtClean="0">
                <a:solidFill>
                  <a:schemeClr val="tx1"/>
                </a:solidFill>
                <a:latin typeface="Meiryo UI" panose="020B0604030504040204" pitchFamily="50" charset="-128"/>
                <a:ea typeface="Meiryo UI" panose="020B0604030504040204" pitchFamily="50" charset="-128"/>
              </a:rPr>
              <a:t>しごとフィールド</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1" name="正方形/長方形 20"/>
          <p:cNvSpPr/>
          <p:nvPr/>
        </p:nvSpPr>
        <p:spPr>
          <a:xfrm>
            <a:off x="435934" y="3926880"/>
            <a:ext cx="612000" cy="288000"/>
          </a:xfrm>
          <a:prstGeom prst="rect">
            <a:avLst/>
          </a:prstGeom>
          <a:solidFill>
            <a:schemeClr val="accent2">
              <a:lumMod val="60000"/>
              <a:lumOff val="4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大阪府</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3" name="角丸四角形 22"/>
          <p:cNvSpPr/>
          <p:nvPr/>
        </p:nvSpPr>
        <p:spPr>
          <a:xfrm>
            <a:off x="423055" y="5548815"/>
            <a:ext cx="620134" cy="1296306"/>
          </a:xfrm>
          <a:prstGeom prst="roundRect">
            <a:avLst/>
          </a:prstGeom>
          <a:solidFill>
            <a:schemeClr val="accent2">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r>
              <a:rPr lang="ja-JP" altLang="en-US" sz="1200" b="1" dirty="0" smtClean="0">
                <a:solidFill>
                  <a:schemeClr val="tx1"/>
                </a:solidFill>
                <a:latin typeface="Meiryo UI" panose="020B0604030504040204" pitchFamily="50" charset="-128"/>
                <a:ea typeface="Meiryo UI" panose="020B0604030504040204" pitchFamily="50" charset="-128"/>
              </a:rPr>
              <a:t>　  </a:t>
            </a:r>
            <a:r>
              <a:rPr lang="ja-JP" altLang="en-US" sz="1000" b="1" dirty="0" smtClean="0">
                <a:solidFill>
                  <a:schemeClr val="tx1"/>
                </a:solidFill>
                <a:latin typeface="Meiryo UI" panose="020B0604030504040204" pitchFamily="50" charset="-128"/>
                <a:ea typeface="Meiryo UI" panose="020B0604030504040204" pitchFamily="50" charset="-128"/>
              </a:rPr>
              <a:t>若者・女性の</a:t>
            </a:r>
            <a:endParaRPr lang="en-US" altLang="ja-JP" sz="1000" b="1" dirty="0" smtClean="0">
              <a:solidFill>
                <a:schemeClr val="tx1"/>
              </a:solidFill>
              <a:latin typeface="Meiryo UI" panose="020B0604030504040204" pitchFamily="50" charset="-128"/>
              <a:ea typeface="Meiryo UI" panose="020B0604030504040204" pitchFamily="50" charset="-128"/>
            </a:endParaRPr>
          </a:p>
          <a:p>
            <a:r>
              <a:rPr lang="en-US" altLang="ja-JP" sz="1000" b="1" dirty="0">
                <a:solidFill>
                  <a:schemeClr val="tx1"/>
                </a:solidFill>
                <a:latin typeface="Meiryo UI" panose="020B0604030504040204" pitchFamily="50" charset="-128"/>
                <a:ea typeface="Meiryo UI" panose="020B0604030504040204" pitchFamily="50" charset="-128"/>
              </a:rPr>
              <a:t> </a:t>
            </a:r>
            <a:r>
              <a:rPr lang="en-US" altLang="ja-JP" sz="1000" b="1" dirty="0" smtClean="0">
                <a:solidFill>
                  <a:schemeClr val="tx1"/>
                </a:solidFill>
                <a:latin typeface="Meiryo UI" panose="020B0604030504040204" pitchFamily="50" charset="-128"/>
                <a:ea typeface="Meiryo UI" panose="020B0604030504040204" pitchFamily="50" charset="-128"/>
              </a:rPr>
              <a:t>     </a:t>
            </a:r>
            <a:r>
              <a:rPr lang="ja-JP" altLang="en-US" sz="1000" b="1" dirty="0" smtClean="0">
                <a:solidFill>
                  <a:schemeClr val="tx1"/>
                </a:solidFill>
                <a:latin typeface="Meiryo UI" panose="020B0604030504040204" pitchFamily="50" charset="-128"/>
                <a:ea typeface="Meiryo UI" panose="020B0604030504040204" pitchFamily="50" charset="-128"/>
              </a:rPr>
              <a:t>就労等トータル</a:t>
            </a:r>
            <a:endParaRPr lang="en-US" altLang="ja-JP" sz="1000" b="1" dirty="0" smtClean="0">
              <a:solidFill>
                <a:schemeClr val="tx1"/>
              </a:solidFill>
              <a:latin typeface="Meiryo UI" panose="020B0604030504040204" pitchFamily="50" charset="-128"/>
              <a:ea typeface="Meiryo UI" panose="020B0604030504040204" pitchFamily="50" charset="-128"/>
            </a:endParaRPr>
          </a:p>
          <a:p>
            <a:r>
              <a:rPr lang="ja-JP" altLang="en-US" sz="1000" b="1" dirty="0" smtClean="0">
                <a:solidFill>
                  <a:schemeClr val="tx1"/>
                </a:solidFill>
                <a:latin typeface="Meiryo UI" panose="020B0604030504040204" pitchFamily="50" charset="-128"/>
                <a:ea typeface="Meiryo UI" panose="020B0604030504040204" pitchFamily="50" charset="-128"/>
              </a:rPr>
              <a:t>　　サポート</a:t>
            </a:r>
            <a:r>
              <a:rPr lang="ja-JP" altLang="en-US" sz="1000" b="1" dirty="0">
                <a:solidFill>
                  <a:schemeClr val="tx1"/>
                </a:solidFill>
                <a:latin typeface="Meiryo UI" panose="020B0604030504040204" pitchFamily="50" charset="-128"/>
                <a:ea typeface="Meiryo UI" panose="020B0604030504040204" pitchFamily="50" charset="-128"/>
              </a:rPr>
              <a:t>事業</a:t>
            </a:r>
            <a:endParaRPr kumimoji="1" lang="ja-JP" altLang="en-US" sz="1000" b="1" dirty="0">
              <a:solidFill>
                <a:schemeClr val="tx1"/>
              </a:solidFill>
              <a:latin typeface="Meiryo UI" panose="020B0604030504040204" pitchFamily="50" charset="-128"/>
              <a:ea typeface="Meiryo UI" panose="020B0604030504040204" pitchFamily="50" charset="-128"/>
            </a:endParaRPr>
          </a:p>
        </p:txBody>
      </p:sp>
      <p:sp>
        <p:nvSpPr>
          <p:cNvPr id="24" name="正方形/長方形 23"/>
          <p:cNvSpPr/>
          <p:nvPr/>
        </p:nvSpPr>
        <p:spPr>
          <a:xfrm>
            <a:off x="435934" y="5538622"/>
            <a:ext cx="612000" cy="288000"/>
          </a:xfrm>
          <a:prstGeom prst="rect">
            <a:avLst/>
          </a:prstGeom>
          <a:solidFill>
            <a:schemeClr val="accent2">
              <a:lumMod val="60000"/>
              <a:lumOff val="4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大阪市</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graphicFrame>
        <p:nvGraphicFramePr>
          <p:cNvPr id="25" name="表 24"/>
          <p:cNvGraphicFramePr>
            <a:graphicFrameLocks noGrp="1"/>
          </p:cNvGraphicFramePr>
          <p:nvPr>
            <p:extLst/>
          </p:nvPr>
        </p:nvGraphicFramePr>
        <p:xfrm>
          <a:off x="1163775" y="5548815"/>
          <a:ext cx="3524135" cy="1234440"/>
        </p:xfrm>
        <a:graphic>
          <a:graphicData uri="http://schemas.openxmlformats.org/drawingml/2006/table">
            <a:tbl>
              <a:tblPr firstRow="1" bandRow="1">
                <a:tableStyleId>{5940675A-B579-460E-94D1-54222C63F5DA}</a:tableStyleId>
              </a:tblPr>
              <a:tblGrid>
                <a:gridCol w="1152843">
                  <a:extLst>
                    <a:ext uri="{9D8B030D-6E8A-4147-A177-3AD203B41FA5}">
                      <a16:colId xmlns:a16="http://schemas.microsoft.com/office/drawing/2014/main" val="20000"/>
                    </a:ext>
                  </a:extLst>
                </a:gridCol>
                <a:gridCol w="2371292">
                  <a:extLst>
                    <a:ext uri="{9D8B030D-6E8A-4147-A177-3AD203B41FA5}">
                      <a16:colId xmlns:a16="http://schemas.microsoft.com/office/drawing/2014/main" val="20001"/>
                    </a:ext>
                  </a:extLst>
                </a:gridCol>
              </a:tblGrid>
              <a:tr h="223126">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事業名</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支援内容</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223126">
                <a:tc>
                  <a:txBody>
                    <a:bodyPr/>
                    <a:lstStyle/>
                    <a:p>
                      <a:r>
                        <a:rPr kumimoji="1" lang="ja-JP" altLang="en-US" sz="1050" b="1" dirty="0" smtClean="0">
                          <a:solidFill>
                            <a:schemeClr val="tx1"/>
                          </a:solidFill>
                          <a:latin typeface="Meiryo UI" panose="020B0604030504040204" pitchFamily="50" charset="-128"/>
                          <a:ea typeface="Meiryo UI" panose="020B0604030504040204" pitchFamily="50" charset="-128"/>
                        </a:rPr>
                        <a:t>ワンストップの総合相談事業</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子育てのために離職した女性など女性の就職支援を重点に、適正に合った仕事選びに向けたワンストップの総合支援を実施</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223126">
                <a:tc>
                  <a:txBody>
                    <a:bodyPr/>
                    <a:lstStyle/>
                    <a:p>
                      <a:r>
                        <a:rPr kumimoji="1" lang="ja-JP" altLang="en-US" sz="1050" b="1" dirty="0" smtClean="0">
                          <a:solidFill>
                            <a:schemeClr val="tx1"/>
                          </a:solidFill>
                          <a:latin typeface="Meiryo UI" panose="020B0604030504040204" pitchFamily="50" charset="-128"/>
                          <a:ea typeface="Meiryo UI" panose="020B0604030504040204" pitchFamily="50" charset="-128"/>
                        </a:rPr>
                        <a:t>若者・女性への就労支援事業</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・コミュニケーション能力向上セミナー</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・女性活躍企業による合同就職説明会</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bl>
          </a:graphicData>
        </a:graphic>
      </p:graphicFrame>
      <p:sp>
        <p:nvSpPr>
          <p:cNvPr id="26" name="角丸四角形 25"/>
          <p:cNvSpPr/>
          <p:nvPr/>
        </p:nvSpPr>
        <p:spPr>
          <a:xfrm>
            <a:off x="4830716" y="3937073"/>
            <a:ext cx="620134" cy="1368000"/>
          </a:xfrm>
          <a:prstGeom prst="roundRect">
            <a:avLst/>
          </a:prstGeom>
          <a:solidFill>
            <a:schemeClr val="accent2">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r>
              <a:rPr kumimoji="1" lang="ja-JP" altLang="en-US" sz="1200" b="1" dirty="0" smtClean="0">
                <a:solidFill>
                  <a:schemeClr val="tx1"/>
                </a:solidFill>
                <a:latin typeface="Meiryo UI" panose="020B0604030504040204" pitchFamily="50" charset="-128"/>
                <a:ea typeface="Meiryo UI" panose="020B0604030504040204" pitchFamily="50" charset="-128"/>
              </a:rPr>
              <a:t>　　男女いきいき</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r>
              <a:rPr kumimoji="1" lang="ja-JP" altLang="en-US" sz="1200" b="1" dirty="0" smtClean="0">
                <a:solidFill>
                  <a:schemeClr val="tx1"/>
                </a:solidFill>
                <a:latin typeface="Meiryo UI" panose="020B0604030504040204" pitchFamily="50" charset="-128"/>
                <a:ea typeface="Meiryo UI" panose="020B0604030504040204" pitchFamily="50" charset="-128"/>
              </a:rPr>
              <a:t>き　</a:t>
            </a:r>
            <a:r>
              <a:rPr lang="ja-JP" altLang="en-US" sz="1200" b="1" dirty="0" smtClean="0">
                <a:solidFill>
                  <a:schemeClr val="tx1"/>
                </a:solidFill>
                <a:latin typeface="Meiryo UI" panose="020B0604030504040204" pitchFamily="50" charset="-128"/>
                <a:ea typeface="Meiryo UI" panose="020B0604030504040204" pitchFamily="50" charset="-128"/>
              </a:rPr>
              <a:t>制度</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7" name="正方形/長方形 26"/>
          <p:cNvSpPr/>
          <p:nvPr/>
        </p:nvSpPr>
        <p:spPr>
          <a:xfrm>
            <a:off x="4843595" y="3926880"/>
            <a:ext cx="612000" cy="288000"/>
          </a:xfrm>
          <a:prstGeom prst="rect">
            <a:avLst/>
          </a:prstGeom>
          <a:solidFill>
            <a:schemeClr val="accent2">
              <a:lumMod val="60000"/>
              <a:lumOff val="4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大阪府</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8" name="角丸四角形 27"/>
          <p:cNvSpPr/>
          <p:nvPr/>
        </p:nvSpPr>
        <p:spPr>
          <a:xfrm>
            <a:off x="4830716" y="5484419"/>
            <a:ext cx="620134" cy="1360701"/>
          </a:xfrm>
          <a:prstGeom prst="roundRect">
            <a:avLst/>
          </a:prstGeom>
          <a:solidFill>
            <a:schemeClr val="accent2">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r>
              <a:rPr lang="ja-JP" altLang="en-US" sz="1200" b="1" dirty="0" smtClean="0">
                <a:solidFill>
                  <a:schemeClr val="tx1"/>
                </a:solidFill>
                <a:latin typeface="Meiryo UI" panose="020B0604030504040204" pitchFamily="50" charset="-128"/>
                <a:ea typeface="Meiryo UI" panose="020B0604030504040204" pitchFamily="50" charset="-128"/>
              </a:rPr>
              <a:t>　　女性活躍リー</a:t>
            </a:r>
            <a:endParaRPr lang="en-US" altLang="ja-JP" sz="1200" b="1" dirty="0" smtClean="0">
              <a:solidFill>
                <a:schemeClr val="tx1"/>
              </a:solidFill>
              <a:latin typeface="Meiryo UI" panose="020B0604030504040204" pitchFamily="50" charset="-128"/>
              <a:ea typeface="Meiryo UI" panose="020B0604030504040204" pitchFamily="50" charset="-128"/>
            </a:endParaRPr>
          </a:p>
          <a:p>
            <a:r>
              <a:rPr lang="ja-JP" altLang="en-US" sz="1200" b="1" dirty="0">
                <a:solidFill>
                  <a:schemeClr val="tx1"/>
                </a:solidFill>
                <a:latin typeface="Meiryo UI" panose="020B0604030504040204" pitchFamily="50" charset="-128"/>
                <a:ea typeface="Meiryo UI" panose="020B0604030504040204" pitchFamily="50" charset="-128"/>
              </a:rPr>
              <a:t>　</a:t>
            </a:r>
            <a:r>
              <a:rPr lang="ja-JP" altLang="en-US" sz="1200" b="1" dirty="0" smtClean="0">
                <a:solidFill>
                  <a:schemeClr val="tx1"/>
                </a:solidFill>
                <a:latin typeface="Meiryo UI" panose="020B0604030504040204" pitchFamily="50" charset="-128"/>
                <a:ea typeface="Meiryo UI" panose="020B0604030504040204" pitchFamily="50" charset="-128"/>
              </a:rPr>
              <a:t>　ディングカン</a:t>
            </a:r>
            <a:endParaRPr lang="en-US" altLang="ja-JP" sz="1200" b="1" dirty="0" smtClean="0">
              <a:solidFill>
                <a:schemeClr val="tx1"/>
              </a:solidFill>
              <a:latin typeface="Meiryo UI" panose="020B0604030504040204" pitchFamily="50" charset="-128"/>
              <a:ea typeface="Meiryo UI" panose="020B0604030504040204" pitchFamily="50" charset="-128"/>
            </a:endParaRPr>
          </a:p>
          <a:p>
            <a:r>
              <a:rPr lang="ja-JP" altLang="en-US" sz="1200" b="1" dirty="0" smtClean="0">
                <a:solidFill>
                  <a:schemeClr val="tx1"/>
                </a:solidFill>
                <a:latin typeface="Meiryo UI" panose="020B0604030504040204" pitchFamily="50" charset="-128"/>
                <a:ea typeface="Meiryo UI" panose="020B0604030504040204" pitchFamily="50" charset="-128"/>
              </a:rPr>
              <a:t>　　パニー</a:t>
            </a:r>
            <a:r>
              <a:rPr kumimoji="1" lang="ja-JP" altLang="en-US" sz="1200" b="1" dirty="0" smtClean="0">
                <a:solidFill>
                  <a:schemeClr val="tx1"/>
                </a:solidFill>
                <a:latin typeface="Meiryo UI" panose="020B0604030504040204" pitchFamily="50" charset="-128"/>
                <a:ea typeface="Meiryo UI" panose="020B0604030504040204" pitchFamily="50" charset="-128"/>
              </a:rPr>
              <a:t>制度　</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9" name="正方形/長方形 28"/>
          <p:cNvSpPr/>
          <p:nvPr/>
        </p:nvSpPr>
        <p:spPr>
          <a:xfrm>
            <a:off x="4843595" y="5409832"/>
            <a:ext cx="612000" cy="288000"/>
          </a:xfrm>
          <a:prstGeom prst="rect">
            <a:avLst/>
          </a:prstGeom>
          <a:solidFill>
            <a:schemeClr val="accent2">
              <a:lumMod val="60000"/>
              <a:lumOff val="4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大阪市</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2" name="正方形/長方形 21"/>
          <p:cNvSpPr/>
          <p:nvPr/>
        </p:nvSpPr>
        <p:spPr>
          <a:xfrm>
            <a:off x="5516189" y="4046891"/>
            <a:ext cx="2697418" cy="1231106"/>
          </a:xfrm>
          <a:prstGeom prst="rect">
            <a:avLst/>
          </a:prstGeom>
        </p:spPr>
        <p:txBody>
          <a:bodyPr wrap="square">
            <a:spAutoFit/>
          </a:bodyPr>
          <a:lstStyle/>
          <a:p>
            <a:r>
              <a:rPr lang="ja-JP" altLang="en-US" sz="1100" b="1" dirty="0" smtClean="0">
                <a:latin typeface="Meiryo UI" panose="020B0604030504040204" pitchFamily="50" charset="-128"/>
                <a:ea typeface="Meiryo UI" panose="020B0604030504040204" pitchFamily="50" charset="-128"/>
              </a:rPr>
              <a:t>１．「男女いきいきプラス」事業</a:t>
            </a:r>
            <a:r>
              <a:rPr lang="ja-JP" altLang="en-US" sz="1100" b="1" dirty="0">
                <a:latin typeface="Meiryo UI" panose="020B0604030504040204" pitchFamily="50" charset="-128"/>
                <a:ea typeface="Meiryo UI" panose="020B0604030504040204" pitchFamily="50" charset="-128"/>
              </a:rPr>
              <a:t>者</a:t>
            </a:r>
            <a:r>
              <a:rPr lang="ja-JP" altLang="en-US" sz="1100" b="1" dirty="0" smtClean="0">
                <a:latin typeface="Meiryo UI" panose="020B0604030504040204" pitchFamily="50" charset="-128"/>
                <a:ea typeface="Meiryo UI" panose="020B0604030504040204" pitchFamily="50" charset="-128"/>
              </a:rPr>
              <a:t>認証制度</a:t>
            </a:r>
            <a:endParaRPr lang="en-US" altLang="ja-JP" sz="1100" b="1"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lang="ja-JP" altLang="en-US" sz="1100" dirty="0" smtClean="0">
                <a:latin typeface="Meiryo UI" panose="020B0604030504040204" pitchFamily="50" charset="-128"/>
                <a:ea typeface="Meiryo UI" panose="020B0604030504040204" pitchFamily="50" charset="-128"/>
              </a:rPr>
              <a:t>「</a:t>
            </a:r>
            <a:r>
              <a:rPr lang="ja-JP" altLang="en-US" sz="1100" dirty="0">
                <a:latin typeface="Meiryo UI" panose="020B0604030504040204" pitchFamily="50" charset="-128"/>
                <a:ea typeface="Meiryo UI" panose="020B0604030504040204" pitchFamily="50" charset="-128"/>
              </a:rPr>
              <a:t>女性の職業選択に資する情報の公表」</a:t>
            </a:r>
            <a:r>
              <a:rPr lang="ja-JP" altLang="en-US" sz="1100" dirty="0" smtClean="0">
                <a:latin typeface="Meiryo UI" panose="020B0604030504040204" pitchFamily="50" charset="-128"/>
                <a:ea typeface="Meiryo UI" panose="020B0604030504040204" pitchFamily="50" charset="-128"/>
              </a:rPr>
              <a:t>を実施</a:t>
            </a:r>
            <a:r>
              <a:rPr lang="ja-JP" altLang="en-US" sz="1100" dirty="0">
                <a:latin typeface="Meiryo UI" panose="020B0604030504040204" pitchFamily="50" charset="-128"/>
                <a:ea typeface="Meiryo UI" panose="020B0604030504040204" pitchFamily="50" charset="-128"/>
              </a:rPr>
              <a:t>している企業・団体を認証</a:t>
            </a:r>
            <a:r>
              <a:rPr lang="ja-JP" altLang="en-US" sz="1100" dirty="0" smtClean="0">
                <a:latin typeface="Meiryo UI" panose="020B0604030504040204" pitchFamily="50" charset="-128"/>
                <a:ea typeface="Meiryo UI" panose="020B0604030504040204" pitchFamily="50" charset="-128"/>
              </a:rPr>
              <a:t>。</a:t>
            </a:r>
            <a:endParaRPr lang="en-US" altLang="ja-JP" sz="1100" dirty="0" smtClean="0">
              <a:latin typeface="Meiryo UI" panose="020B0604030504040204" pitchFamily="50" charset="-128"/>
              <a:ea typeface="Meiryo UI" panose="020B0604030504040204" pitchFamily="50" charset="-128"/>
            </a:endParaRPr>
          </a:p>
          <a:p>
            <a:endParaRPr lang="en-US" altLang="ja-JP" sz="800" dirty="0">
              <a:latin typeface="Meiryo UI" panose="020B0604030504040204" pitchFamily="50" charset="-128"/>
              <a:ea typeface="Meiryo UI" panose="020B0604030504040204" pitchFamily="50" charset="-128"/>
            </a:endParaRPr>
          </a:p>
          <a:p>
            <a:r>
              <a:rPr lang="ja-JP" altLang="en-US" sz="1100" b="1" dirty="0" smtClean="0">
                <a:latin typeface="Meiryo UI" panose="020B0604030504040204" pitchFamily="50" charset="-128"/>
                <a:ea typeface="Meiryo UI" panose="020B0604030504040204" pitchFamily="50" charset="-128"/>
              </a:rPr>
              <a:t>２．「男女いきいき表彰制度」</a:t>
            </a:r>
            <a:endParaRPr lang="en-US" altLang="ja-JP" sz="1100" b="1"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lang="ja-JP" altLang="en-US" sz="1100" dirty="0">
                <a:latin typeface="Meiryo UI" panose="020B0604030504040204" pitchFamily="50" charset="-128"/>
                <a:ea typeface="Meiryo UI" panose="020B0604030504040204" pitchFamily="50" charset="-128"/>
              </a:rPr>
              <a:t>独創的、先進的な取組等を行なっている事業者</a:t>
            </a:r>
            <a:r>
              <a:rPr lang="ja-JP" altLang="en-US" sz="1100" dirty="0" smtClean="0">
                <a:latin typeface="Meiryo UI" panose="020B0604030504040204" pitchFamily="50" charset="-128"/>
                <a:ea typeface="Meiryo UI" panose="020B0604030504040204" pitchFamily="50" charset="-128"/>
              </a:rPr>
              <a:t>を男女</a:t>
            </a:r>
            <a:r>
              <a:rPr lang="ja-JP" altLang="en-US" sz="1100" dirty="0">
                <a:latin typeface="Meiryo UI" panose="020B0604030504040204" pitchFamily="50" charset="-128"/>
                <a:ea typeface="Meiryo UI" panose="020B0604030504040204" pitchFamily="50" charset="-128"/>
              </a:rPr>
              <a:t>いきいき事業者として</a:t>
            </a:r>
            <a:r>
              <a:rPr lang="ja-JP" altLang="en-US" sz="1100" dirty="0" smtClean="0">
                <a:latin typeface="Meiryo UI" panose="020B0604030504040204" pitchFamily="50" charset="-128"/>
                <a:ea typeface="Meiryo UI" panose="020B0604030504040204" pitchFamily="50" charset="-128"/>
              </a:rPr>
              <a:t>表彰</a:t>
            </a:r>
            <a:endParaRPr lang="ja-JP" altLang="en-US" sz="1100" dirty="0">
              <a:latin typeface="Meiryo UI" panose="020B0604030504040204" pitchFamily="50" charset="-128"/>
              <a:ea typeface="Meiryo UI" panose="020B0604030504040204" pitchFamily="50" charset="-128"/>
            </a:endParaRPr>
          </a:p>
        </p:txBody>
      </p:sp>
      <p:pic>
        <p:nvPicPr>
          <p:cNvPr id="32" name="Picture 2" descr="D:\tanakajunya\Desktop\キャプチャ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6113" y="4049971"/>
            <a:ext cx="432668" cy="56246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 descr="D:\tanakajunya\Desktop\キャプチャ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78946" y="4673345"/>
            <a:ext cx="558473" cy="541802"/>
          </a:xfrm>
          <a:prstGeom prst="rect">
            <a:avLst/>
          </a:prstGeom>
          <a:noFill/>
          <a:extLst>
            <a:ext uri="{909E8E84-426E-40DD-AFC4-6F175D3DCCD1}">
              <a14:hiddenFill xmlns:a14="http://schemas.microsoft.com/office/drawing/2010/main">
                <a:solidFill>
                  <a:srgbClr val="FFFFFF"/>
                </a:solidFill>
              </a14:hiddenFill>
            </a:ext>
          </a:extLst>
        </p:spPr>
      </p:pic>
      <p:sp>
        <p:nvSpPr>
          <p:cNvPr id="31" name="正方形/長方形 30"/>
          <p:cNvSpPr/>
          <p:nvPr/>
        </p:nvSpPr>
        <p:spPr>
          <a:xfrm>
            <a:off x="5511582" y="5484419"/>
            <a:ext cx="2702026" cy="1107996"/>
          </a:xfrm>
          <a:prstGeom prst="rect">
            <a:avLst/>
          </a:prstGeom>
        </p:spPr>
        <p:txBody>
          <a:bodyPr wrap="square">
            <a:spAutoFit/>
          </a:bodyPr>
          <a:lstStyle/>
          <a:p>
            <a:pPr marL="228600" indent="-228600">
              <a:buFont typeface="+mj-lt"/>
              <a:buAutoNum type="arabicPeriod"/>
            </a:pPr>
            <a:r>
              <a:rPr lang="ja-JP" altLang="en-US" sz="1100" dirty="0" smtClean="0">
                <a:latin typeface="Meiryo UI" panose="020B0604030504040204" pitchFamily="50" charset="-128"/>
                <a:ea typeface="Meiryo UI" panose="020B0604030504040204" pitchFamily="50" charset="-128"/>
              </a:rPr>
              <a:t>「</a:t>
            </a:r>
            <a:r>
              <a:rPr lang="ja-JP" altLang="en-US" sz="1100" dirty="0">
                <a:latin typeface="Meiryo UI" panose="020B0604030504040204" pitchFamily="50" charset="-128"/>
                <a:ea typeface="Meiryo UI" panose="020B0604030504040204" pitchFamily="50" charset="-128"/>
              </a:rPr>
              <a:t>意欲のある女性が活躍し続けられる組織づくり</a:t>
            </a:r>
            <a:r>
              <a:rPr lang="ja-JP" altLang="en-US" sz="1100" dirty="0" smtClean="0">
                <a:latin typeface="Meiryo UI" panose="020B0604030504040204" pitchFamily="50" charset="-128"/>
                <a:ea typeface="Meiryo UI" panose="020B0604030504040204" pitchFamily="50" charset="-128"/>
              </a:rPr>
              <a:t>」、②「</a:t>
            </a:r>
            <a:r>
              <a:rPr lang="ja-JP" altLang="en-US" sz="1100" dirty="0">
                <a:latin typeface="Meiryo UI" panose="020B0604030504040204" pitchFamily="50" charset="-128"/>
                <a:ea typeface="Meiryo UI" panose="020B0604030504040204" pitchFamily="50" charset="-128"/>
              </a:rPr>
              <a:t>仕事と生活の</a:t>
            </a:r>
            <a:r>
              <a:rPr lang="ja-JP" altLang="en-US" sz="1100" dirty="0" smtClean="0">
                <a:latin typeface="Meiryo UI" panose="020B0604030504040204" pitchFamily="50" charset="-128"/>
                <a:ea typeface="Meiryo UI" panose="020B0604030504040204" pitchFamily="50" charset="-128"/>
              </a:rPr>
              <a:t>両立支援」、③「</a:t>
            </a:r>
            <a:r>
              <a:rPr lang="ja-JP" altLang="en-US" sz="1100" dirty="0">
                <a:latin typeface="Meiryo UI" panose="020B0604030504040204" pitchFamily="50" charset="-128"/>
                <a:ea typeface="Meiryo UI" panose="020B0604030504040204" pitchFamily="50" charset="-128"/>
              </a:rPr>
              <a:t>男性の育児や家事、地域活動への参画支援」について積極的に推進する企業等を</a:t>
            </a:r>
            <a:r>
              <a:rPr lang="ja-JP" altLang="en-US" sz="1100" b="1" dirty="0" smtClean="0">
                <a:latin typeface="Meiryo UI" panose="020B0604030504040204" pitchFamily="50" charset="-128"/>
                <a:ea typeface="Meiryo UI" panose="020B0604030504040204" pitchFamily="50" charset="-128"/>
              </a:rPr>
              <a:t>、「</a:t>
            </a:r>
            <a:r>
              <a:rPr lang="ja-JP" altLang="en-US" sz="1100" b="1" dirty="0">
                <a:latin typeface="Meiryo UI" panose="020B0604030504040204" pitchFamily="50" charset="-128"/>
                <a:ea typeface="Meiryo UI" panose="020B0604030504040204" pitchFamily="50" charset="-128"/>
              </a:rPr>
              <a:t>大阪市女性活躍</a:t>
            </a:r>
            <a:r>
              <a:rPr lang="ja-JP" altLang="en-US" sz="1100" b="1" dirty="0" smtClean="0">
                <a:latin typeface="Meiryo UI" panose="020B0604030504040204" pitchFamily="50" charset="-128"/>
                <a:ea typeface="Meiryo UI" panose="020B0604030504040204" pitchFamily="50" charset="-128"/>
              </a:rPr>
              <a:t>リーディングカンパニー」</a:t>
            </a:r>
            <a:r>
              <a:rPr lang="ja-JP" altLang="en-US" sz="1100" dirty="0" smtClean="0">
                <a:latin typeface="Meiryo UI" panose="020B0604030504040204" pitchFamily="50" charset="-128"/>
                <a:ea typeface="Meiryo UI" panose="020B0604030504040204" pitchFamily="50" charset="-128"/>
              </a:rPr>
              <a:t>として認証。</a:t>
            </a:r>
            <a:endParaRPr lang="ja-JP" altLang="en-US" sz="1100" dirty="0">
              <a:latin typeface="Meiryo UI" panose="020B0604030504040204" pitchFamily="50" charset="-128"/>
              <a:ea typeface="Meiryo UI" panose="020B0604030504040204" pitchFamily="50" charset="-128"/>
            </a:endParaRPr>
          </a:p>
        </p:txBody>
      </p:sp>
      <p:pic>
        <p:nvPicPr>
          <p:cNvPr id="35" name="Picture 2" descr="http://www.city.osaka.lg.jp/shimin/cmsfiles/contents/0000299/299280/ninshou.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27277" y="5697832"/>
            <a:ext cx="710339" cy="710339"/>
          </a:xfrm>
          <a:prstGeom prst="rect">
            <a:avLst/>
          </a:prstGeom>
          <a:noFill/>
          <a:extLst>
            <a:ext uri="{909E8E84-426E-40DD-AFC4-6F175D3DCCD1}">
              <a14:hiddenFill xmlns:a14="http://schemas.microsoft.com/office/drawing/2010/main">
                <a:solidFill>
                  <a:srgbClr val="FFFFFF"/>
                </a:solidFill>
              </a14:hiddenFill>
            </a:ext>
          </a:extLst>
        </p:spPr>
      </p:pic>
      <p:sp>
        <p:nvSpPr>
          <p:cNvPr id="36" name="正方形/長方形 35"/>
          <p:cNvSpPr/>
          <p:nvPr/>
        </p:nvSpPr>
        <p:spPr>
          <a:xfrm>
            <a:off x="0" y="1074954"/>
            <a:ext cx="7373836" cy="276999"/>
          </a:xfrm>
          <a:prstGeom prst="rect">
            <a:avLst/>
          </a:prstGeom>
        </p:spPr>
        <p:txBody>
          <a:bodyPr wrap="square">
            <a:spAutoFit/>
          </a:bodyPr>
          <a:lstStyle/>
          <a:p>
            <a:pPr marR="2360" algn="ctr"/>
            <a:r>
              <a:rPr lang="en-US" altLang="ja-JP" sz="1200" b="1" dirty="0" smtClean="0">
                <a:solidFill>
                  <a:srgbClr val="000000"/>
                </a:solidFill>
                <a:latin typeface="Meiryo UI" panose="020B0604030504040204" pitchFamily="50" charset="-128"/>
                <a:ea typeface="Meiryo UI" panose="020B0604030504040204" pitchFamily="50" charset="-128"/>
              </a:rPr>
              <a:t>2018</a:t>
            </a:r>
            <a:r>
              <a:rPr lang="ja-JP" altLang="en-US" sz="1200" b="1" dirty="0" smtClean="0">
                <a:solidFill>
                  <a:srgbClr val="000000"/>
                </a:solidFill>
                <a:latin typeface="Meiryo UI" panose="020B0604030504040204" pitchFamily="50" charset="-128"/>
                <a:ea typeface="Meiryo UI" panose="020B0604030504040204" pitchFamily="50" charset="-128"/>
              </a:rPr>
              <a:t>年度　女性活躍促進関連予算　　</a:t>
            </a:r>
            <a:r>
              <a:rPr lang="en-US" altLang="ja-JP" sz="1200" b="1" dirty="0" smtClean="0">
                <a:solidFill>
                  <a:srgbClr val="000000"/>
                </a:solidFill>
                <a:latin typeface="Meiryo UI" panose="020B0604030504040204" pitchFamily="50" charset="-128"/>
                <a:ea typeface="Meiryo UI" panose="020B0604030504040204" pitchFamily="50" charset="-128"/>
              </a:rPr>
              <a:t>【</a:t>
            </a:r>
            <a:r>
              <a:rPr lang="ja-JP" altLang="en-US" sz="1200" b="1" dirty="0" smtClean="0">
                <a:solidFill>
                  <a:srgbClr val="000000"/>
                </a:solidFill>
                <a:latin typeface="Meiryo UI" panose="020B0604030504040204" pitchFamily="50" charset="-128"/>
                <a:ea typeface="Meiryo UI" panose="020B0604030504040204" pitchFamily="50" charset="-128"/>
              </a:rPr>
              <a:t>大阪府</a:t>
            </a:r>
            <a:r>
              <a:rPr lang="en-US" altLang="ja-JP" sz="1200" b="1" dirty="0" smtClean="0">
                <a:solidFill>
                  <a:srgbClr val="000000"/>
                </a:solidFill>
                <a:latin typeface="Meiryo UI" panose="020B0604030504040204" pitchFamily="50" charset="-128"/>
                <a:ea typeface="Meiryo UI" panose="020B0604030504040204" pitchFamily="50" charset="-128"/>
              </a:rPr>
              <a:t>】</a:t>
            </a:r>
            <a:r>
              <a:rPr lang="ja-JP" altLang="en-US" sz="1200" b="1" dirty="0" smtClean="0">
                <a:solidFill>
                  <a:srgbClr val="000000"/>
                </a:solidFill>
                <a:latin typeface="Meiryo UI" panose="020B0604030504040204" pitchFamily="50" charset="-128"/>
                <a:ea typeface="Meiryo UI" panose="020B0604030504040204" pitchFamily="50" charset="-128"/>
              </a:rPr>
              <a:t>　</a:t>
            </a:r>
            <a:r>
              <a:rPr lang="en-US" altLang="ja-JP" sz="1200" b="1" dirty="0" smtClean="0">
                <a:solidFill>
                  <a:srgbClr val="000000"/>
                </a:solidFill>
                <a:latin typeface="Meiryo UI" panose="020B0604030504040204" pitchFamily="50" charset="-128"/>
                <a:ea typeface="Meiryo UI" panose="020B0604030504040204" pitchFamily="50" charset="-128"/>
              </a:rPr>
              <a:t>251,586</a:t>
            </a:r>
            <a:r>
              <a:rPr lang="ja-JP" altLang="en-US" sz="1200" b="1" dirty="0" smtClean="0">
                <a:solidFill>
                  <a:srgbClr val="000000"/>
                </a:solidFill>
                <a:latin typeface="Meiryo UI" panose="020B0604030504040204" pitchFamily="50" charset="-128"/>
                <a:ea typeface="Meiryo UI" panose="020B0604030504040204" pitchFamily="50" charset="-128"/>
              </a:rPr>
              <a:t>千円　／　</a:t>
            </a:r>
            <a:r>
              <a:rPr lang="en-US" altLang="ja-JP" sz="1200" b="1" dirty="0" smtClean="0">
                <a:solidFill>
                  <a:srgbClr val="000000"/>
                </a:solidFill>
                <a:latin typeface="Meiryo UI" panose="020B0604030504040204" pitchFamily="50" charset="-128"/>
                <a:ea typeface="Meiryo UI" panose="020B0604030504040204" pitchFamily="50" charset="-128"/>
              </a:rPr>
              <a:t>【</a:t>
            </a:r>
            <a:r>
              <a:rPr lang="ja-JP" altLang="en-US" sz="1200" b="1" dirty="0" smtClean="0">
                <a:solidFill>
                  <a:srgbClr val="000000"/>
                </a:solidFill>
                <a:latin typeface="Meiryo UI" panose="020B0604030504040204" pitchFamily="50" charset="-128"/>
                <a:ea typeface="Meiryo UI" panose="020B0604030504040204" pitchFamily="50" charset="-128"/>
              </a:rPr>
              <a:t>大阪市</a:t>
            </a:r>
            <a:r>
              <a:rPr lang="en-US" altLang="ja-JP" sz="1200" b="1" dirty="0" smtClean="0">
                <a:solidFill>
                  <a:srgbClr val="000000"/>
                </a:solidFill>
                <a:latin typeface="Meiryo UI" panose="020B0604030504040204" pitchFamily="50" charset="-128"/>
                <a:ea typeface="Meiryo UI" panose="020B0604030504040204" pitchFamily="50" charset="-128"/>
              </a:rPr>
              <a:t>】</a:t>
            </a:r>
            <a:r>
              <a:rPr lang="ja-JP" altLang="en-US" sz="1200" b="1" dirty="0" smtClean="0">
                <a:solidFill>
                  <a:srgbClr val="000000"/>
                </a:solidFill>
                <a:latin typeface="Meiryo UI" panose="020B0604030504040204" pitchFamily="50" charset="-128"/>
                <a:ea typeface="Meiryo UI" panose="020B0604030504040204" pitchFamily="50" charset="-128"/>
              </a:rPr>
              <a:t>　</a:t>
            </a:r>
            <a:r>
              <a:rPr lang="en-US" altLang="ja-JP" sz="1200" b="1" dirty="0" smtClean="0">
                <a:solidFill>
                  <a:srgbClr val="000000"/>
                </a:solidFill>
                <a:latin typeface="Meiryo UI" panose="020B0604030504040204" pitchFamily="50" charset="-128"/>
                <a:ea typeface="Meiryo UI" panose="020B0604030504040204" pitchFamily="50" charset="-128"/>
              </a:rPr>
              <a:t>161,630</a:t>
            </a:r>
            <a:r>
              <a:rPr lang="ja-JP" altLang="en-US" sz="1200" b="1" dirty="0" smtClean="0">
                <a:solidFill>
                  <a:srgbClr val="000000"/>
                </a:solidFill>
                <a:latin typeface="Meiryo UI" panose="020B0604030504040204" pitchFamily="50" charset="-128"/>
                <a:ea typeface="Meiryo UI" panose="020B0604030504040204" pitchFamily="50" charset="-128"/>
              </a:rPr>
              <a:t>千円</a:t>
            </a:r>
            <a:endParaRPr lang="ja-JP" altLang="en-US" sz="1200" b="1" dirty="0">
              <a:solidFill>
                <a:srgbClr val="000000"/>
              </a:solidFill>
              <a:latin typeface="Meiryo UI" panose="020B0604030504040204" pitchFamily="50" charset="-128"/>
              <a:ea typeface="Meiryo UI" panose="020B0604030504040204" pitchFamily="50" charset="-128"/>
            </a:endParaRPr>
          </a:p>
        </p:txBody>
      </p:sp>
      <p:sp>
        <p:nvSpPr>
          <p:cNvPr id="39" name="テキスト ボックス 38"/>
          <p:cNvSpPr txBox="1"/>
          <p:nvPr/>
        </p:nvSpPr>
        <p:spPr>
          <a:xfrm>
            <a:off x="7107403" y="1024029"/>
            <a:ext cx="1914251" cy="369332"/>
          </a:xfrm>
          <a:prstGeom prst="rect">
            <a:avLst/>
          </a:prstGeom>
          <a:noFill/>
        </p:spPr>
        <p:txBody>
          <a:bodyPr wrap="square" rtlCol="0">
            <a:spAutoFit/>
          </a:bodyPr>
          <a:lstStyle/>
          <a:p>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　女性に限らず求職者すべてを</a:t>
            </a:r>
            <a:endParaRPr lang="en-US" altLang="ja-JP" sz="900" dirty="0" smtClean="0">
              <a:latin typeface="Meiryo UI" panose="020B0604030504040204" pitchFamily="50" charset="-128"/>
              <a:ea typeface="Meiryo UI" panose="020B0604030504040204" pitchFamily="50" charset="-128"/>
            </a:endParaRPr>
          </a:p>
          <a:p>
            <a:r>
              <a:rPr lang="en-US" altLang="ja-JP" sz="900" dirty="0">
                <a:latin typeface="Meiryo UI" panose="020B0604030504040204" pitchFamily="50" charset="-128"/>
                <a:ea typeface="Meiryo UI" panose="020B0604030504040204" pitchFamily="50" charset="-128"/>
              </a:rPr>
              <a:t> </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対象とした事業の全体予算</a:t>
            </a:r>
            <a:endParaRPr lang="ja-JP" altLang="en-US" sz="900" dirty="0">
              <a:latin typeface="Meiryo UI" panose="020B0604030504040204" pitchFamily="50" charset="-128"/>
              <a:ea typeface="Meiryo UI" panose="020B0604030504040204" pitchFamily="50" charset="-128"/>
            </a:endParaRPr>
          </a:p>
        </p:txBody>
      </p:sp>
      <p:sp>
        <p:nvSpPr>
          <p:cNvPr id="30" name="角丸四角形 29"/>
          <p:cNvSpPr/>
          <p:nvPr/>
        </p:nvSpPr>
        <p:spPr>
          <a:xfrm>
            <a:off x="128790" y="91903"/>
            <a:ext cx="6264000"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３－②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社会政策のイノベーション／女性の活躍促進</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31990049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197376" y="724855"/>
            <a:ext cx="6409127"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■子どもの貧困に正面から取り組むため、まずは実態調査を実施</a:t>
            </a:r>
            <a:endParaRPr kumimoji="1" lang="en-US" altLang="ja-JP" b="1" dirty="0">
              <a:latin typeface="Meiryo UI" panose="020B0604030504040204" pitchFamily="50" charset="-128"/>
              <a:ea typeface="Meiryo UI" panose="020B0604030504040204" pitchFamily="50" charset="-128"/>
            </a:endParaRPr>
          </a:p>
        </p:txBody>
      </p:sp>
      <p:cxnSp>
        <p:nvCxnSpPr>
          <p:cNvPr id="10" name="直線コネクタ 9"/>
          <p:cNvCxnSpPr/>
          <p:nvPr/>
        </p:nvCxnSpPr>
        <p:spPr>
          <a:xfrm>
            <a:off x="177640" y="1144872"/>
            <a:ext cx="874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スライド番号プレースホルダー 42"/>
          <p:cNvSpPr>
            <a:spLocks noGrp="1"/>
          </p:cNvSpPr>
          <p:nvPr>
            <p:ph type="sldNum" sz="quarter" idx="12"/>
          </p:nvPr>
        </p:nvSpPr>
        <p:spPr/>
        <p:txBody>
          <a:bodyPr/>
          <a:lstStyle/>
          <a:p>
            <a:fld id="{138CA411-231B-42B9-AF63-97A64194AA60}" type="slidenum">
              <a:rPr lang="ja-JP" altLang="en-US" smtClean="0"/>
              <a:pPr/>
              <a:t>53</a:t>
            </a:fld>
            <a:endParaRPr lang="ja-JP" altLang="en-US"/>
          </a:p>
        </p:txBody>
      </p:sp>
      <p:sp>
        <p:nvSpPr>
          <p:cNvPr id="15" name="角丸四角形 14"/>
          <p:cNvSpPr/>
          <p:nvPr/>
        </p:nvSpPr>
        <p:spPr>
          <a:xfrm>
            <a:off x="4848760" y="1299949"/>
            <a:ext cx="4094924" cy="324000"/>
          </a:xfrm>
          <a:prstGeom prst="roundRect">
            <a:avLst/>
          </a:prstGeom>
          <a:solidFill>
            <a:schemeClr val="accent2">
              <a:lumMod val="20000"/>
              <a:lumOff val="8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子どもの貧困に対する府市</a:t>
            </a:r>
            <a:r>
              <a:rPr lang="ja-JP" altLang="en-US" sz="1600" b="1" dirty="0">
                <a:latin typeface="Meiryo UI" panose="020B0604030504040204" pitchFamily="50" charset="-128"/>
                <a:ea typeface="Meiryo UI" panose="020B0604030504040204" pitchFamily="50" charset="-128"/>
              </a:rPr>
              <a:t>の</a:t>
            </a:r>
            <a:r>
              <a:rPr lang="ja-JP" altLang="en-US" sz="1600" b="1" dirty="0" smtClean="0">
                <a:latin typeface="Meiryo UI" panose="020B0604030504040204" pitchFamily="50" charset="-128"/>
                <a:ea typeface="Meiryo UI" panose="020B0604030504040204" pitchFamily="50" charset="-128"/>
              </a:rPr>
              <a:t>取組み</a:t>
            </a:r>
            <a:endParaRPr kumimoji="1" lang="ja-JP" altLang="en-US" sz="1600" b="1" dirty="0">
              <a:latin typeface="Meiryo UI" panose="020B0604030504040204" pitchFamily="50" charset="-128"/>
              <a:ea typeface="Meiryo UI" panose="020B0604030504040204" pitchFamily="50" charset="-128"/>
            </a:endParaRPr>
          </a:p>
        </p:txBody>
      </p:sp>
      <p:sp>
        <p:nvSpPr>
          <p:cNvPr id="20" name="角丸四角形 19"/>
          <p:cNvSpPr/>
          <p:nvPr/>
        </p:nvSpPr>
        <p:spPr>
          <a:xfrm>
            <a:off x="196398" y="1299949"/>
            <a:ext cx="4491512" cy="324000"/>
          </a:xfrm>
          <a:prstGeom prst="roundRect">
            <a:avLst/>
          </a:prstGeom>
          <a:solidFill>
            <a:schemeClr val="accent2">
              <a:lumMod val="20000"/>
              <a:lumOff val="8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600" b="1" dirty="0">
                <a:latin typeface="Meiryo UI" panose="020B0604030504040204" pitchFamily="50" charset="-128"/>
                <a:ea typeface="Meiryo UI" panose="020B0604030504040204" pitchFamily="50" charset="-128"/>
              </a:rPr>
              <a:t>子</a:t>
            </a:r>
            <a:r>
              <a:rPr lang="ja-JP" altLang="en-US" sz="1600" b="1" dirty="0" smtClean="0">
                <a:latin typeface="Meiryo UI" panose="020B0604030504040204" pitchFamily="50" charset="-128"/>
                <a:ea typeface="Meiryo UI" panose="020B0604030504040204" pitchFamily="50" charset="-128"/>
              </a:rPr>
              <a:t>どもの</a:t>
            </a:r>
            <a:r>
              <a:rPr lang="ja-JP" altLang="en-US" sz="1600" b="1" dirty="0">
                <a:latin typeface="Meiryo UI" panose="020B0604030504040204" pitchFamily="50" charset="-128"/>
                <a:ea typeface="Meiryo UI" panose="020B0604030504040204" pitchFamily="50" charset="-128"/>
              </a:rPr>
              <a:t>生活</a:t>
            </a:r>
            <a:r>
              <a:rPr lang="ja-JP" altLang="en-US" sz="1600" b="1" dirty="0" smtClean="0">
                <a:latin typeface="Meiryo UI" panose="020B0604030504040204" pitchFamily="50" charset="-128"/>
                <a:ea typeface="Meiryo UI" panose="020B0604030504040204" pitchFamily="50" charset="-128"/>
              </a:rPr>
              <a:t>に関する実態調査 　</a:t>
            </a:r>
            <a:r>
              <a:rPr lang="en-US" altLang="ja-JP" sz="1600" b="1" dirty="0" smtClean="0">
                <a:latin typeface="Meiryo UI" panose="020B0604030504040204" pitchFamily="50" charset="-128"/>
                <a:ea typeface="Meiryo UI" panose="020B0604030504040204" pitchFamily="50" charset="-128"/>
              </a:rPr>
              <a:t>【</a:t>
            </a:r>
            <a:r>
              <a:rPr lang="ja-JP" altLang="en-US" sz="1600" b="1" dirty="0" smtClean="0">
                <a:latin typeface="Meiryo UI" panose="020B0604030504040204" pitchFamily="50" charset="-128"/>
                <a:ea typeface="Meiryo UI" panose="020B0604030504040204" pitchFamily="50" charset="-128"/>
              </a:rPr>
              <a:t>府市共同調査</a:t>
            </a:r>
            <a:r>
              <a:rPr lang="en-US" altLang="ja-JP" sz="1600" b="1" dirty="0" smtClean="0">
                <a:latin typeface="Meiryo UI" panose="020B0604030504040204" pitchFamily="50" charset="-128"/>
                <a:ea typeface="Meiryo UI" panose="020B0604030504040204" pitchFamily="50" charset="-128"/>
              </a:rPr>
              <a:t>】</a:t>
            </a:r>
            <a:endParaRPr kumimoji="1" lang="ja-JP" altLang="en-US" sz="1600" b="1" dirty="0">
              <a:latin typeface="Meiryo UI" panose="020B0604030504040204" pitchFamily="50" charset="-128"/>
              <a:ea typeface="Meiryo UI" panose="020B0604030504040204" pitchFamily="50" charset="-128"/>
            </a:endParaRPr>
          </a:p>
        </p:txBody>
      </p:sp>
      <p:sp>
        <p:nvSpPr>
          <p:cNvPr id="2" name="正方形/長方形 1"/>
          <p:cNvSpPr/>
          <p:nvPr/>
        </p:nvSpPr>
        <p:spPr>
          <a:xfrm>
            <a:off x="442149" y="1758405"/>
            <a:ext cx="4210063" cy="646331"/>
          </a:xfrm>
          <a:prstGeom prst="rect">
            <a:avLst/>
          </a:prstGeom>
        </p:spPr>
        <p:txBody>
          <a:bodyPr wrap="square">
            <a:spAutoFit/>
          </a:bodyPr>
          <a:lstStyle/>
          <a:p>
            <a:pPr marL="171450" indent="-171450">
              <a:buFont typeface="Wingdings" panose="05000000000000000000" pitchFamily="2" charset="2"/>
              <a:buChar char="Ø"/>
            </a:pPr>
            <a:r>
              <a:rPr lang="ja-JP" altLang="en-US" sz="1200" dirty="0">
                <a:latin typeface="Meiryo UI" panose="020B0604030504040204" pitchFamily="50" charset="-128"/>
                <a:ea typeface="Meiryo UI" panose="020B0604030504040204" pitchFamily="50" charset="-128"/>
              </a:rPr>
              <a:t>大阪市をはじめ府内</a:t>
            </a:r>
            <a:r>
              <a:rPr lang="en-US" altLang="ja-JP" sz="1200" dirty="0">
                <a:latin typeface="Meiryo UI" panose="020B0604030504040204" pitchFamily="50" charset="-128"/>
                <a:ea typeface="Meiryo UI" panose="020B0604030504040204" pitchFamily="50" charset="-128"/>
              </a:rPr>
              <a:t>13</a:t>
            </a:r>
            <a:r>
              <a:rPr lang="ja-JP" altLang="en-US" sz="1200" dirty="0">
                <a:latin typeface="Meiryo UI" panose="020B0604030504040204" pitchFamily="50" charset="-128"/>
                <a:ea typeface="Meiryo UI" panose="020B0604030504040204" pitchFamily="50" charset="-128"/>
              </a:rPr>
              <a:t>自治体は府と共同で調査を実施し、残りの府内</a:t>
            </a:r>
            <a:r>
              <a:rPr lang="en-US" altLang="ja-JP" sz="1200" dirty="0">
                <a:latin typeface="Meiryo UI" panose="020B0604030504040204" pitchFamily="50" charset="-128"/>
                <a:ea typeface="Meiryo UI" panose="020B0604030504040204" pitchFamily="50" charset="-128"/>
              </a:rPr>
              <a:t>30</a:t>
            </a:r>
            <a:r>
              <a:rPr lang="ja-JP" altLang="en-US" sz="1200" dirty="0">
                <a:latin typeface="Meiryo UI" panose="020B0604030504040204" pitchFamily="50" charset="-128"/>
                <a:ea typeface="Meiryo UI" panose="020B0604030504040204" pitchFamily="50" charset="-128"/>
              </a:rPr>
              <a:t>自治体については、それらを網羅する形で大阪府が無作為抽出による調査を実施</a:t>
            </a:r>
          </a:p>
        </p:txBody>
      </p:sp>
      <p:graphicFrame>
        <p:nvGraphicFramePr>
          <p:cNvPr id="3" name="表 2"/>
          <p:cNvGraphicFramePr>
            <a:graphicFrameLocks noGrp="1"/>
          </p:cNvGraphicFramePr>
          <p:nvPr>
            <p:extLst/>
          </p:nvPr>
        </p:nvGraphicFramePr>
        <p:xfrm>
          <a:off x="442150" y="2404736"/>
          <a:ext cx="4036465" cy="1165860"/>
        </p:xfrm>
        <a:graphic>
          <a:graphicData uri="http://schemas.openxmlformats.org/drawingml/2006/table">
            <a:tbl>
              <a:tblPr firstRow="1" bandRow="1">
                <a:tableStyleId>{5940675A-B579-460E-94D1-54222C63F5DA}</a:tableStyleId>
              </a:tblPr>
              <a:tblGrid>
                <a:gridCol w="1756093">
                  <a:extLst>
                    <a:ext uri="{9D8B030D-6E8A-4147-A177-3AD203B41FA5}">
                      <a16:colId xmlns:a16="http://schemas.microsoft.com/office/drawing/2014/main" val="20000"/>
                    </a:ext>
                  </a:extLst>
                </a:gridCol>
                <a:gridCol w="1140186">
                  <a:extLst>
                    <a:ext uri="{9D8B030D-6E8A-4147-A177-3AD203B41FA5}">
                      <a16:colId xmlns:a16="http://schemas.microsoft.com/office/drawing/2014/main" val="20001"/>
                    </a:ext>
                  </a:extLst>
                </a:gridCol>
                <a:gridCol w="1140186">
                  <a:extLst>
                    <a:ext uri="{9D8B030D-6E8A-4147-A177-3AD203B41FA5}">
                      <a16:colId xmlns:a16="http://schemas.microsoft.com/office/drawing/2014/main" val="20002"/>
                    </a:ext>
                  </a:extLst>
                </a:gridCol>
              </a:tblGrid>
              <a:tr h="360368">
                <a:tc>
                  <a:txBody>
                    <a:bodyPr/>
                    <a:lstStyle/>
                    <a:p>
                      <a:pPr algn="ctr"/>
                      <a:r>
                        <a:rPr kumimoji="1" lang="ja-JP" altLang="en-US" sz="1050" dirty="0" smtClean="0">
                          <a:solidFill>
                            <a:schemeClr val="tx1"/>
                          </a:solidFill>
                          <a:latin typeface="Meiryo UI" panose="020B0604030504040204" pitchFamily="50" charset="-128"/>
                          <a:ea typeface="Meiryo UI" panose="020B0604030504040204" pitchFamily="50" charset="-128"/>
                        </a:rPr>
                        <a:t>調査対象</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tc>
                  <a:txBody>
                    <a:bodyPr/>
                    <a:lstStyle/>
                    <a:p>
                      <a:pPr algn="ctr"/>
                      <a:r>
                        <a:rPr kumimoji="1" lang="ja-JP" altLang="en-US" sz="1050" dirty="0" smtClean="0">
                          <a:solidFill>
                            <a:schemeClr val="tx1"/>
                          </a:solidFill>
                          <a:latin typeface="Meiryo UI" panose="020B0604030504040204" pitchFamily="50" charset="-128"/>
                          <a:ea typeface="Meiryo UI" panose="020B0604030504040204" pitchFamily="50" charset="-128"/>
                        </a:rPr>
                        <a:t>大阪府</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050" dirty="0" smtClean="0">
                          <a:solidFill>
                            <a:schemeClr val="tx1"/>
                          </a:solidFill>
                          <a:latin typeface="Meiryo UI" panose="020B0604030504040204" pitchFamily="50" charset="-128"/>
                          <a:ea typeface="Meiryo UI" panose="020B0604030504040204" pitchFamily="50" charset="-128"/>
                        </a:rPr>
                        <a:t>（抽出）</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tc>
                  <a:txBody>
                    <a:bodyPr/>
                    <a:lstStyle/>
                    <a:p>
                      <a:pPr algn="ctr"/>
                      <a:r>
                        <a:rPr kumimoji="1" lang="ja-JP" altLang="en-US" sz="1050" dirty="0" smtClean="0">
                          <a:solidFill>
                            <a:schemeClr val="tx1"/>
                          </a:solidFill>
                          <a:latin typeface="Meiryo UI" panose="020B0604030504040204" pitchFamily="50" charset="-128"/>
                          <a:ea typeface="Meiryo UI" panose="020B0604030504040204" pitchFamily="50" charset="-128"/>
                        </a:rPr>
                        <a:t>うち、大阪市</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050" dirty="0" smtClean="0">
                          <a:solidFill>
                            <a:schemeClr val="tx1"/>
                          </a:solidFill>
                          <a:latin typeface="Meiryo UI" panose="020B0604030504040204" pitchFamily="50" charset="-128"/>
                          <a:ea typeface="Meiryo UI" panose="020B0604030504040204" pitchFamily="50" charset="-128"/>
                        </a:rPr>
                        <a:t>（悉皆）</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extLst>
                  <a:ext uri="{0D108BD9-81ED-4DB2-BD59-A6C34878D82A}">
                    <a16:rowId xmlns:a16="http://schemas.microsoft.com/office/drawing/2014/main" val="10000"/>
                  </a:ext>
                </a:extLst>
              </a:tr>
              <a:tr h="220225">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小学生５年生と保護者</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dirty="0" smtClean="0">
                          <a:solidFill>
                            <a:schemeClr val="tx1"/>
                          </a:solidFill>
                          <a:latin typeface="Meiryo UI" panose="020B0604030504040204" pitchFamily="50" charset="-128"/>
                          <a:ea typeface="Meiryo UI" panose="020B0604030504040204" pitchFamily="50" charset="-128"/>
                        </a:rPr>
                        <a:t>40,137</a:t>
                      </a:r>
                      <a:r>
                        <a:rPr kumimoji="1" lang="ja-JP" altLang="en-US" sz="1050" dirty="0" smtClean="0">
                          <a:solidFill>
                            <a:schemeClr val="tx1"/>
                          </a:solidFill>
                          <a:latin typeface="Meiryo UI" panose="020B0604030504040204" pitchFamily="50" charset="-128"/>
                          <a:ea typeface="Meiryo UI" panose="020B0604030504040204" pitchFamily="50" charset="-128"/>
                        </a:rPr>
                        <a:t>世帯</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dirty="0" smtClean="0">
                          <a:solidFill>
                            <a:schemeClr val="tx1"/>
                          </a:solidFill>
                          <a:latin typeface="Meiryo UI" panose="020B0604030504040204" pitchFamily="50" charset="-128"/>
                          <a:ea typeface="Meiryo UI" panose="020B0604030504040204" pitchFamily="50" charset="-128"/>
                        </a:rPr>
                        <a:t>18,098</a:t>
                      </a:r>
                      <a:r>
                        <a:rPr kumimoji="1" lang="ja-JP" altLang="en-US" sz="1050" dirty="0" smtClean="0">
                          <a:solidFill>
                            <a:schemeClr val="tx1"/>
                          </a:solidFill>
                          <a:latin typeface="Meiryo UI" panose="020B0604030504040204" pitchFamily="50" charset="-128"/>
                          <a:ea typeface="Meiryo UI" panose="020B0604030504040204" pitchFamily="50" charset="-128"/>
                        </a:rPr>
                        <a:t>世帯</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extLst>
                  <a:ext uri="{0D108BD9-81ED-4DB2-BD59-A6C34878D82A}">
                    <a16:rowId xmlns:a16="http://schemas.microsoft.com/office/drawing/2014/main" val="10001"/>
                  </a:ext>
                </a:extLst>
              </a:tr>
              <a:tr h="220225">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中学生２年生と保護者</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dirty="0" smtClean="0">
                          <a:solidFill>
                            <a:schemeClr val="tx1"/>
                          </a:solidFill>
                          <a:latin typeface="Meiryo UI" panose="020B0604030504040204" pitchFamily="50" charset="-128"/>
                          <a:ea typeface="Meiryo UI" panose="020B0604030504040204" pitchFamily="50" charset="-128"/>
                        </a:rPr>
                        <a:t>39,993</a:t>
                      </a:r>
                      <a:r>
                        <a:rPr kumimoji="1" lang="ja-JP" altLang="en-US" sz="1050" dirty="0" smtClean="0">
                          <a:solidFill>
                            <a:schemeClr val="tx1"/>
                          </a:solidFill>
                          <a:latin typeface="Meiryo UI" panose="020B0604030504040204" pitchFamily="50" charset="-128"/>
                          <a:ea typeface="Meiryo UI" panose="020B0604030504040204" pitchFamily="50" charset="-128"/>
                        </a:rPr>
                        <a:t>世帯</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dirty="0" smtClean="0">
                          <a:solidFill>
                            <a:schemeClr val="tx1"/>
                          </a:solidFill>
                          <a:latin typeface="Meiryo UI" panose="020B0604030504040204" pitchFamily="50" charset="-128"/>
                          <a:ea typeface="Meiryo UI" panose="020B0604030504040204" pitchFamily="50" charset="-128"/>
                        </a:rPr>
                        <a:t>17,984</a:t>
                      </a:r>
                      <a:r>
                        <a:rPr kumimoji="1" lang="ja-JP" altLang="en-US" sz="1050" dirty="0" smtClean="0">
                          <a:solidFill>
                            <a:schemeClr val="tx1"/>
                          </a:solidFill>
                          <a:latin typeface="Meiryo UI" panose="020B0604030504040204" pitchFamily="50" charset="-128"/>
                          <a:ea typeface="Meiryo UI" panose="020B0604030504040204" pitchFamily="50" charset="-128"/>
                        </a:rPr>
                        <a:t>世帯</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extLst>
                  <a:ext uri="{0D108BD9-81ED-4DB2-BD59-A6C34878D82A}">
                    <a16:rowId xmlns:a16="http://schemas.microsoft.com/office/drawing/2014/main" val="10002"/>
                  </a:ext>
                </a:extLst>
              </a:tr>
              <a:tr h="220225">
                <a:tc>
                  <a:txBody>
                    <a:bodyPr/>
                    <a:lstStyle/>
                    <a:p>
                      <a:r>
                        <a:rPr kumimoji="1" lang="ja-JP" altLang="en-US" sz="800" dirty="0" smtClean="0">
                          <a:solidFill>
                            <a:schemeClr val="tx1"/>
                          </a:solidFill>
                          <a:latin typeface="Meiryo UI" panose="020B0604030504040204" pitchFamily="50" charset="-128"/>
                          <a:ea typeface="Meiryo UI" panose="020B0604030504040204" pitchFamily="50" charset="-128"/>
                        </a:rPr>
                        <a:t>幼稚園・保育所等の５歳児と保護者</a:t>
                      </a:r>
                      <a:endParaRPr kumimoji="1" lang="ja-JP" altLang="en-US" sz="800" dirty="0">
                        <a:solidFill>
                          <a:schemeClr val="tx1"/>
                        </a:solidFill>
                        <a:latin typeface="Meiryo UI" panose="020B0604030504040204" pitchFamily="50" charset="-128"/>
                        <a:ea typeface="Meiryo UI" panose="020B0604030504040204" pitchFamily="50" charset="-128"/>
                      </a:endParaRPr>
                    </a:p>
                  </a:txBody>
                  <a:tcPr anchor="ctr"/>
                </a:tc>
                <a:tc>
                  <a:txBody>
                    <a:bodyPr/>
                    <a:lstStyle/>
                    <a:p>
                      <a:pPr algn="r"/>
                      <a:r>
                        <a:rPr kumimoji="1" lang="ja-JP" altLang="en-US" sz="1050" dirty="0" smtClean="0">
                          <a:solidFill>
                            <a:schemeClr val="tx1"/>
                          </a:solidFill>
                          <a:latin typeface="Meiryo UI" panose="020B0604030504040204" pitchFamily="50" charset="-128"/>
                          <a:ea typeface="Meiryo UI" panose="020B0604030504040204" pitchFamily="50" charset="-128"/>
                        </a:rPr>
                        <a:t>－</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tc>
                  <a:txBody>
                    <a:bodyPr/>
                    <a:lstStyle/>
                    <a:p>
                      <a:pPr algn="r"/>
                      <a:r>
                        <a:rPr kumimoji="1" lang="en-US" altLang="ja-JP" sz="1050" dirty="0" smtClean="0">
                          <a:solidFill>
                            <a:schemeClr val="tx1"/>
                          </a:solidFill>
                          <a:latin typeface="Meiryo UI" panose="020B0604030504040204" pitchFamily="50" charset="-128"/>
                          <a:ea typeface="Meiryo UI" panose="020B0604030504040204" pitchFamily="50" charset="-128"/>
                        </a:rPr>
                        <a:t>19,694</a:t>
                      </a:r>
                      <a:r>
                        <a:rPr kumimoji="1" lang="ja-JP" altLang="en-US" sz="1050" dirty="0" smtClean="0">
                          <a:solidFill>
                            <a:schemeClr val="tx1"/>
                          </a:solidFill>
                          <a:latin typeface="Meiryo UI" panose="020B0604030504040204" pitchFamily="50" charset="-128"/>
                          <a:ea typeface="Meiryo UI" panose="020B0604030504040204" pitchFamily="50" charset="-128"/>
                        </a:rPr>
                        <a:t>世帯</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tc>
                <a:extLst>
                  <a:ext uri="{0D108BD9-81ED-4DB2-BD59-A6C34878D82A}">
                    <a16:rowId xmlns:a16="http://schemas.microsoft.com/office/drawing/2014/main" val="10003"/>
                  </a:ext>
                </a:extLst>
              </a:tr>
            </a:tbl>
          </a:graphicData>
        </a:graphic>
      </p:graphicFrame>
      <p:sp>
        <p:nvSpPr>
          <p:cNvPr id="4" name="正方形/長方形 3"/>
          <p:cNvSpPr/>
          <p:nvPr/>
        </p:nvSpPr>
        <p:spPr>
          <a:xfrm>
            <a:off x="4848759" y="1758405"/>
            <a:ext cx="288000" cy="24177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400" dirty="0" smtClean="0">
                <a:latin typeface="Meiryo UI" panose="020B0604030504040204" pitchFamily="50" charset="-128"/>
                <a:ea typeface="Meiryo UI" panose="020B0604030504040204" pitchFamily="50" charset="-128"/>
              </a:rPr>
              <a:t>大阪府</a:t>
            </a:r>
            <a:endParaRPr kumimoji="1" lang="ja-JP" altLang="en-US" sz="1400" dirty="0">
              <a:latin typeface="Meiryo UI" panose="020B0604030504040204" pitchFamily="50" charset="-128"/>
              <a:ea typeface="Meiryo UI" panose="020B0604030504040204" pitchFamily="50" charset="-128"/>
            </a:endParaRPr>
          </a:p>
        </p:txBody>
      </p:sp>
      <p:sp>
        <p:nvSpPr>
          <p:cNvPr id="21" name="正方形/長方形 20"/>
          <p:cNvSpPr/>
          <p:nvPr/>
        </p:nvSpPr>
        <p:spPr>
          <a:xfrm>
            <a:off x="4848758" y="4310576"/>
            <a:ext cx="288000" cy="24177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400" dirty="0" smtClean="0">
                <a:latin typeface="Meiryo UI" panose="020B0604030504040204" pitchFamily="50" charset="-128"/>
                <a:ea typeface="Meiryo UI" panose="020B0604030504040204" pitchFamily="50" charset="-128"/>
              </a:rPr>
              <a:t>大阪市</a:t>
            </a:r>
            <a:endParaRPr kumimoji="1" lang="ja-JP" altLang="en-US" sz="1400" dirty="0">
              <a:latin typeface="Meiryo UI" panose="020B0604030504040204" pitchFamily="50" charset="-128"/>
              <a:ea typeface="Meiryo UI" panose="020B0604030504040204" pitchFamily="50" charset="-128"/>
            </a:endParaRPr>
          </a:p>
        </p:txBody>
      </p:sp>
      <p:sp>
        <p:nvSpPr>
          <p:cNvPr id="23" name="正方形/長方形 22"/>
          <p:cNvSpPr/>
          <p:nvPr/>
        </p:nvSpPr>
        <p:spPr>
          <a:xfrm>
            <a:off x="76325" y="1810598"/>
            <a:ext cx="288000" cy="175999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400" dirty="0" smtClean="0">
                <a:latin typeface="Meiryo UI" panose="020B0604030504040204" pitchFamily="50" charset="-128"/>
                <a:ea typeface="Meiryo UI" panose="020B0604030504040204" pitchFamily="50" charset="-128"/>
              </a:rPr>
              <a:t>調査の概要</a:t>
            </a:r>
            <a:endParaRPr kumimoji="1" lang="ja-JP" altLang="en-US" sz="1400" dirty="0">
              <a:latin typeface="Meiryo UI" panose="020B0604030504040204" pitchFamily="50" charset="-128"/>
              <a:ea typeface="Meiryo UI" panose="020B0604030504040204" pitchFamily="50" charset="-128"/>
            </a:endParaRPr>
          </a:p>
        </p:txBody>
      </p:sp>
      <p:sp>
        <p:nvSpPr>
          <p:cNvPr id="24" name="正方形/長方形 23"/>
          <p:cNvSpPr/>
          <p:nvPr/>
        </p:nvSpPr>
        <p:spPr>
          <a:xfrm>
            <a:off x="78876" y="3679120"/>
            <a:ext cx="288000" cy="2952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400" dirty="0" smtClean="0">
                <a:solidFill>
                  <a:schemeClr val="tx1"/>
                </a:solidFill>
                <a:latin typeface="Meiryo UI" panose="020B0604030504040204" pitchFamily="50" charset="-128"/>
                <a:ea typeface="Meiryo UI" panose="020B0604030504040204" pitchFamily="50" charset="-128"/>
              </a:rPr>
              <a:t>調査の</a:t>
            </a:r>
            <a:r>
              <a:rPr lang="ja-JP" altLang="en-US" sz="1400" dirty="0">
                <a:solidFill>
                  <a:schemeClr val="tx1"/>
                </a:solidFill>
                <a:latin typeface="Meiryo UI" panose="020B0604030504040204" pitchFamily="50" charset="-128"/>
                <a:ea typeface="Meiryo UI" panose="020B0604030504040204" pitchFamily="50" charset="-128"/>
              </a:rPr>
              <a:t>結果</a:t>
            </a:r>
            <a:endParaRPr kumimoji="1" lang="ja-JP" altLang="en-US" sz="1400" dirty="0">
              <a:solidFill>
                <a:schemeClr val="tx1"/>
              </a:solidFill>
              <a:latin typeface="Meiryo UI" panose="020B0604030504040204" pitchFamily="50" charset="-128"/>
              <a:ea typeface="Meiryo UI" panose="020B0604030504040204" pitchFamily="50" charset="-128"/>
            </a:endParaRPr>
          </a:p>
        </p:txBody>
      </p:sp>
      <p:graphicFrame>
        <p:nvGraphicFramePr>
          <p:cNvPr id="29" name="グラフ 28"/>
          <p:cNvGraphicFramePr/>
          <p:nvPr>
            <p:extLst>
              <p:ext uri="{D42A27DB-BD31-4B8C-83A1-F6EECF244321}">
                <p14:modId xmlns:p14="http://schemas.microsoft.com/office/powerpoint/2010/main" val="2396524629"/>
              </p:ext>
            </p:extLst>
          </p:nvPr>
        </p:nvGraphicFramePr>
        <p:xfrm>
          <a:off x="1725769" y="5277570"/>
          <a:ext cx="3039413" cy="1570626"/>
        </p:xfrm>
        <a:graphic>
          <a:graphicData uri="http://schemas.openxmlformats.org/drawingml/2006/chart">
            <c:chart xmlns:c="http://schemas.openxmlformats.org/drawingml/2006/chart" xmlns:r="http://schemas.openxmlformats.org/officeDocument/2006/relationships" r:id="rId3"/>
          </a:graphicData>
        </a:graphic>
      </p:graphicFrame>
      <p:sp>
        <p:nvSpPr>
          <p:cNvPr id="30" name="テキスト ボックス 29"/>
          <p:cNvSpPr txBox="1"/>
          <p:nvPr/>
        </p:nvSpPr>
        <p:spPr>
          <a:xfrm>
            <a:off x="3666325" y="5181137"/>
            <a:ext cx="931665" cy="215444"/>
          </a:xfrm>
          <a:prstGeom prst="rect">
            <a:avLst/>
          </a:prstGeom>
          <a:noFill/>
        </p:spPr>
        <p:txBody>
          <a:bodyPr wrap="none" rtlCol="0">
            <a:spAutoFit/>
          </a:bodyPr>
          <a:lstStyle/>
          <a:p>
            <a:pPr algn="ctr"/>
            <a:r>
              <a:rPr lang="ja-JP" altLang="en-US" sz="800" dirty="0" smtClean="0">
                <a:latin typeface="Meiryo UI" panose="020B0604030504040204" pitchFamily="50" charset="-128"/>
                <a:ea typeface="Meiryo UI" panose="020B0604030504040204" pitchFamily="50" charset="-128"/>
              </a:rPr>
              <a:t>いわゆる貧困世帯</a:t>
            </a:r>
            <a:endParaRPr lang="en-US" altLang="ja-JP" sz="800" dirty="0" smtClean="0">
              <a:latin typeface="Meiryo UI" panose="020B0604030504040204" pitchFamily="50" charset="-128"/>
              <a:ea typeface="Meiryo UI" panose="020B0604030504040204" pitchFamily="50" charset="-128"/>
            </a:endParaRPr>
          </a:p>
        </p:txBody>
      </p:sp>
      <p:sp>
        <p:nvSpPr>
          <p:cNvPr id="33" name="テキスト ボックス 32"/>
          <p:cNvSpPr txBox="1"/>
          <p:nvPr/>
        </p:nvSpPr>
        <p:spPr>
          <a:xfrm>
            <a:off x="2547180" y="5560668"/>
            <a:ext cx="1443024" cy="261610"/>
          </a:xfrm>
          <a:prstGeom prst="rect">
            <a:avLst/>
          </a:prstGeom>
          <a:noFill/>
        </p:spPr>
        <p:txBody>
          <a:bodyPr wrap="none" rtlCol="0">
            <a:spAutoFit/>
          </a:bodyPr>
          <a:lstStyle/>
          <a:p>
            <a:r>
              <a:rPr lang="ja-JP" altLang="en-US" sz="1100" b="1" dirty="0" smtClean="0">
                <a:latin typeface="Meiryo UI" panose="020B0604030504040204" pitchFamily="50" charset="-128"/>
                <a:ea typeface="Meiryo UI" panose="020B0604030504040204" pitchFamily="50" charset="-128"/>
              </a:rPr>
              <a:t>＜困窮</a:t>
            </a:r>
            <a:r>
              <a:rPr kumimoji="1" lang="ja-JP" altLang="en-US" sz="1100" b="1" dirty="0" smtClean="0">
                <a:latin typeface="Meiryo UI" panose="020B0604030504040204" pitchFamily="50" charset="-128"/>
                <a:ea typeface="Meiryo UI" panose="020B0604030504040204" pitchFamily="50" charset="-128"/>
              </a:rPr>
              <a:t>度別の状況＞</a:t>
            </a:r>
            <a:endParaRPr kumimoji="1" lang="ja-JP" altLang="en-US" sz="1100" b="1" dirty="0">
              <a:latin typeface="Meiryo UI" panose="020B0604030504040204" pitchFamily="50" charset="-128"/>
              <a:ea typeface="Meiryo UI" panose="020B0604030504040204" pitchFamily="50" charset="-128"/>
            </a:endParaRPr>
          </a:p>
        </p:txBody>
      </p:sp>
      <p:graphicFrame>
        <p:nvGraphicFramePr>
          <p:cNvPr id="37" name="表 36"/>
          <p:cNvGraphicFramePr>
            <a:graphicFrameLocks noGrp="1"/>
          </p:cNvGraphicFramePr>
          <p:nvPr>
            <p:extLst/>
          </p:nvPr>
        </p:nvGraphicFramePr>
        <p:xfrm>
          <a:off x="5286171" y="4551511"/>
          <a:ext cx="3677525" cy="2217420"/>
        </p:xfrm>
        <a:graphic>
          <a:graphicData uri="http://schemas.openxmlformats.org/drawingml/2006/table">
            <a:tbl>
              <a:tblPr firstRow="1" bandRow="1">
                <a:tableStyleId>{5940675A-B579-460E-94D1-54222C63F5DA}</a:tableStyleId>
              </a:tblPr>
              <a:tblGrid>
                <a:gridCol w="1127508">
                  <a:extLst>
                    <a:ext uri="{9D8B030D-6E8A-4147-A177-3AD203B41FA5}">
                      <a16:colId xmlns:a16="http://schemas.microsoft.com/office/drawing/2014/main" val="20000"/>
                    </a:ext>
                  </a:extLst>
                </a:gridCol>
                <a:gridCol w="2550017">
                  <a:extLst>
                    <a:ext uri="{9D8B030D-6E8A-4147-A177-3AD203B41FA5}">
                      <a16:colId xmlns:a16="http://schemas.microsoft.com/office/drawing/2014/main" val="20001"/>
                    </a:ext>
                  </a:extLst>
                </a:gridCol>
              </a:tblGrid>
              <a:tr h="200793">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項目</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主な事業</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extLst>
                  <a:ext uri="{0D108BD9-81ED-4DB2-BD59-A6C34878D82A}">
                    <a16:rowId xmlns:a16="http://schemas.microsoft.com/office/drawing/2014/main" val="10000"/>
                  </a:ext>
                </a:extLst>
              </a:tr>
              <a:tr h="370840">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経済的支援・就労支援</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ひとり親家庭の自立に向けた様々な希望をサポート（高等職業訓練促進給付金等）</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370840">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学習環境づくり、学習習慣の定着</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①学習習慣の定着、②不登校対策、③高校中退者への支援策、④生きるチカラ学びサポート事業</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r h="370840">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子ども・保護者の居場所づくり等</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①こども支援ネットワーク事業、②居場所づくり、③社会的養護施設退所者への支援</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3"/>
                  </a:ext>
                </a:extLst>
              </a:tr>
              <a:tr h="370840">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複合的課題を横断的に解決する仕組みづくり等</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①大阪市こどもサポートネットの構築</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②養育費の確保に対する支援　など</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4"/>
                  </a:ext>
                </a:extLst>
              </a:tr>
            </a:tbl>
          </a:graphicData>
        </a:graphic>
      </p:graphicFrame>
      <p:sp>
        <p:nvSpPr>
          <p:cNvPr id="40" name="テキスト ボックス 39"/>
          <p:cNvSpPr txBox="1"/>
          <p:nvPr/>
        </p:nvSpPr>
        <p:spPr>
          <a:xfrm>
            <a:off x="5242968" y="4275856"/>
            <a:ext cx="3924472"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子どもの貧困対策関連事業</a:t>
            </a:r>
            <a:r>
              <a:rPr kumimoji="1" lang="en-US" altLang="ja-JP" sz="1100" b="1" dirty="0" smtClean="0">
                <a:latin typeface="Meiryo UI" panose="020B0604030504040204" pitchFamily="50" charset="-128"/>
                <a:ea typeface="Meiryo UI" panose="020B0604030504040204" pitchFamily="50" charset="-128"/>
              </a:rPr>
              <a:t>(</a:t>
            </a:r>
            <a:r>
              <a:rPr kumimoji="1" lang="ja-JP" altLang="en-US" sz="1100" b="1" dirty="0" smtClean="0">
                <a:latin typeface="Meiryo UI" panose="020B0604030504040204" pitchFamily="50" charset="-128"/>
                <a:ea typeface="Meiryo UI" panose="020B0604030504040204" pitchFamily="50" charset="-128"/>
              </a:rPr>
              <a:t>重点分</a:t>
            </a:r>
            <a:r>
              <a:rPr kumimoji="1" lang="en-US" altLang="ja-JP" sz="1100" b="1" dirty="0" smtClean="0">
                <a:latin typeface="Meiryo UI" panose="020B0604030504040204" pitchFamily="50" charset="-128"/>
                <a:ea typeface="Meiryo UI" panose="020B0604030504040204" pitchFamily="50" charset="-128"/>
              </a:rPr>
              <a:t>)</a:t>
            </a:r>
            <a:r>
              <a:rPr kumimoji="1" lang="ja-JP" altLang="en-US" sz="1100" b="1" dirty="0" smtClean="0">
                <a:latin typeface="Meiryo UI" panose="020B0604030504040204" pitchFamily="50" charset="-128"/>
                <a:ea typeface="Meiryo UI" panose="020B0604030504040204" pitchFamily="50" charset="-128"/>
              </a:rPr>
              <a:t>　</a:t>
            </a:r>
            <a:r>
              <a:rPr kumimoji="1" lang="en-US" altLang="ja-JP" sz="1100" b="1" dirty="0" smtClean="0">
                <a:latin typeface="Meiryo UI" panose="020B0604030504040204" pitchFamily="50" charset="-128"/>
                <a:ea typeface="Meiryo UI" panose="020B0604030504040204" pitchFamily="50" charset="-128"/>
              </a:rPr>
              <a:t>2018</a:t>
            </a:r>
            <a:r>
              <a:rPr kumimoji="1" lang="ja-JP" altLang="en-US" sz="1100" b="1" dirty="0" smtClean="0">
                <a:latin typeface="Meiryo UI" panose="020B0604030504040204" pitchFamily="50" charset="-128"/>
                <a:ea typeface="Meiryo UI" panose="020B0604030504040204" pitchFamily="50" charset="-128"/>
              </a:rPr>
              <a:t>年度予算　</a:t>
            </a:r>
            <a:r>
              <a:rPr lang="en-US" altLang="ja-JP" sz="1100" b="1" dirty="0" smtClean="0">
                <a:latin typeface="Meiryo UI" panose="020B0604030504040204" pitchFamily="50" charset="-128"/>
                <a:ea typeface="Meiryo UI" panose="020B0604030504040204" pitchFamily="50" charset="-128"/>
              </a:rPr>
              <a:t>7</a:t>
            </a:r>
            <a:r>
              <a:rPr lang="ja-JP" altLang="en-US" sz="1100" b="1" dirty="0" smtClean="0">
                <a:latin typeface="Meiryo UI" panose="020B0604030504040204" pitchFamily="50" charset="-128"/>
                <a:ea typeface="Meiryo UI" panose="020B0604030504040204" pitchFamily="50" charset="-128"/>
              </a:rPr>
              <a:t>億円</a:t>
            </a:r>
            <a:endParaRPr kumimoji="1" lang="ja-JP" altLang="en-US" sz="1100" b="1" dirty="0">
              <a:latin typeface="Meiryo UI" panose="020B0604030504040204" pitchFamily="50" charset="-128"/>
              <a:ea typeface="Meiryo UI" panose="020B0604030504040204" pitchFamily="50" charset="-128"/>
            </a:endParaRPr>
          </a:p>
        </p:txBody>
      </p:sp>
      <p:graphicFrame>
        <p:nvGraphicFramePr>
          <p:cNvPr id="45" name="表 44"/>
          <p:cNvGraphicFramePr>
            <a:graphicFrameLocks noGrp="1"/>
          </p:cNvGraphicFramePr>
          <p:nvPr>
            <p:extLst/>
          </p:nvPr>
        </p:nvGraphicFramePr>
        <p:xfrm>
          <a:off x="5266159" y="1935604"/>
          <a:ext cx="3677525" cy="1897380"/>
        </p:xfrm>
        <a:graphic>
          <a:graphicData uri="http://schemas.openxmlformats.org/drawingml/2006/table">
            <a:tbl>
              <a:tblPr firstRow="1" bandRow="1">
                <a:tableStyleId>{5940675A-B579-460E-94D1-54222C63F5DA}</a:tableStyleId>
              </a:tblPr>
              <a:tblGrid>
                <a:gridCol w="1127508">
                  <a:extLst>
                    <a:ext uri="{9D8B030D-6E8A-4147-A177-3AD203B41FA5}">
                      <a16:colId xmlns:a16="http://schemas.microsoft.com/office/drawing/2014/main" val="20000"/>
                    </a:ext>
                  </a:extLst>
                </a:gridCol>
                <a:gridCol w="2550017">
                  <a:extLst>
                    <a:ext uri="{9D8B030D-6E8A-4147-A177-3AD203B41FA5}">
                      <a16:colId xmlns:a16="http://schemas.microsoft.com/office/drawing/2014/main" val="20001"/>
                    </a:ext>
                  </a:extLst>
                </a:gridCol>
              </a:tblGrid>
              <a:tr h="200793">
                <a:tc>
                  <a:txBody>
                    <a:bodyPr/>
                    <a:lstStyle/>
                    <a:p>
                      <a:pPr algn="ctr"/>
                      <a:r>
                        <a:rPr kumimoji="1" lang="ja-JP" altLang="en-US" sz="1050" b="1" dirty="0" smtClean="0">
                          <a:latin typeface="Meiryo UI" panose="020B0604030504040204" pitchFamily="50" charset="-128"/>
                          <a:ea typeface="Meiryo UI" panose="020B0604030504040204" pitchFamily="50" charset="-128"/>
                        </a:rPr>
                        <a:t>項目</a:t>
                      </a:r>
                      <a:endParaRPr kumimoji="1" lang="ja-JP" altLang="en-US" sz="1050" b="1"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050" b="1" dirty="0" smtClean="0">
                          <a:latin typeface="Meiryo UI" panose="020B0604030504040204" pitchFamily="50" charset="-128"/>
                          <a:ea typeface="Meiryo UI" panose="020B0604030504040204" pitchFamily="50" charset="-128"/>
                        </a:rPr>
                        <a:t>事業内容</a:t>
                      </a:r>
                      <a:endParaRPr kumimoji="1" lang="ja-JP" altLang="en-US" sz="1050" b="1"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extLst>
                  <a:ext uri="{0D108BD9-81ED-4DB2-BD59-A6C34878D82A}">
                    <a16:rowId xmlns:a16="http://schemas.microsoft.com/office/drawing/2014/main" val="10000"/>
                  </a:ext>
                </a:extLst>
              </a:tr>
              <a:tr h="370840">
                <a:tc>
                  <a:txBody>
                    <a:bodyPr/>
                    <a:lstStyle/>
                    <a:p>
                      <a:r>
                        <a:rPr kumimoji="1" lang="ja-JP" altLang="en-US" sz="1050" dirty="0" smtClean="0">
                          <a:latin typeface="Meiryo UI" panose="020B0604030504040204" pitchFamily="50" charset="-128"/>
                          <a:ea typeface="Meiryo UI" panose="020B0604030504040204" pitchFamily="50" charset="-128"/>
                        </a:rPr>
                        <a:t>経済的支援・就労支援</a:t>
                      </a:r>
                      <a:endParaRPr kumimoji="1" lang="ja-JP" altLang="en-US" sz="1050" dirty="0">
                        <a:latin typeface="Meiryo UI" panose="020B0604030504040204" pitchFamily="50" charset="-128"/>
                        <a:ea typeface="Meiryo UI" panose="020B0604030504040204" pitchFamily="50" charset="-128"/>
                      </a:endParaRPr>
                    </a:p>
                  </a:txBody>
                  <a:tcPr/>
                </a:tc>
                <a:tc>
                  <a:txBody>
                    <a:bodyPr/>
                    <a:lstStyle/>
                    <a:p>
                      <a:r>
                        <a:rPr kumimoji="1" lang="ja-JP" altLang="en-US" sz="1050" u="sng" dirty="0" smtClean="0">
                          <a:latin typeface="Meiryo UI" panose="020B0604030504040204" pitchFamily="50" charset="-128"/>
                          <a:ea typeface="Meiryo UI" panose="020B0604030504040204" pitchFamily="50" charset="-128"/>
                        </a:rPr>
                        <a:t>ひとり親の資格取得支援</a:t>
                      </a:r>
                      <a:r>
                        <a:rPr kumimoji="1" lang="ja-JP" altLang="en-US" sz="1050" u="none" dirty="0" smtClean="0">
                          <a:latin typeface="Meiryo UI" panose="020B0604030504040204" pitchFamily="50" charset="-128"/>
                          <a:ea typeface="Meiryo UI" panose="020B0604030504040204" pitchFamily="50" charset="-128"/>
                        </a:rPr>
                        <a:t>、</a:t>
                      </a:r>
                      <a:r>
                        <a:rPr kumimoji="1" lang="ja-JP" altLang="en-US" sz="1050" dirty="0" smtClean="0">
                          <a:latin typeface="Meiryo UI" panose="020B0604030504040204" pitchFamily="50" charset="-128"/>
                          <a:ea typeface="Meiryo UI" panose="020B0604030504040204" pitchFamily="50" charset="-128"/>
                        </a:rPr>
                        <a:t>生活保護費の支給など</a:t>
                      </a:r>
                      <a:endParaRPr kumimoji="1" lang="ja-JP" altLang="en-US" sz="105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370840">
                <a:tc>
                  <a:txBody>
                    <a:bodyPr/>
                    <a:lstStyle/>
                    <a:p>
                      <a:r>
                        <a:rPr kumimoji="1" lang="ja-JP" altLang="en-US" sz="1050" dirty="0" smtClean="0">
                          <a:latin typeface="Meiryo UI" panose="020B0604030504040204" pitchFamily="50" charset="-128"/>
                          <a:ea typeface="Meiryo UI" panose="020B0604030504040204" pitchFamily="50" charset="-128"/>
                        </a:rPr>
                        <a:t>学習環境づくり、学習習慣定着</a:t>
                      </a:r>
                      <a:endParaRPr kumimoji="1" lang="ja-JP" altLang="en-US" sz="1050" dirty="0">
                        <a:latin typeface="Meiryo UI" panose="020B0604030504040204" pitchFamily="50" charset="-128"/>
                        <a:ea typeface="Meiryo UI" panose="020B0604030504040204" pitchFamily="50" charset="-128"/>
                      </a:endParaRPr>
                    </a:p>
                  </a:txBody>
                  <a:tcPr/>
                </a:tc>
                <a:tc>
                  <a:txBody>
                    <a:bodyPr/>
                    <a:lstStyle/>
                    <a:p>
                      <a:r>
                        <a:rPr kumimoji="1" lang="ja-JP" altLang="en-US" sz="1050" u="sng" dirty="0" smtClean="0">
                          <a:latin typeface="Meiryo UI" panose="020B0604030504040204" pitchFamily="50" charset="-128"/>
                          <a:ea typeface="Meiryo UI" panose="020B0604030504040204" pitchFamily="50" charset="-128"/>
                        </a:rPr>
                        <a:t>生活困窮者への学習支援</a:t>
                      </a:r>
                      <a:r>
                        <a:rPr kumimoji="1" lang="ja-JP" altLang="en-US" sz="1050" u="none" dirty="0" smtClean="0">
                          <a:latin typeface="Meiryo UI" panose="020B0604030504040204" pitchFamily="50" charset="-128"/>
                          <a:ea typeface="Meiryo UI" panose="020B0604030504040204" pitchFamily="50" charset="-128"/>
                        </a:rPr>
                        <a:t>、</a:t>
                      </a:r>
                      <a:r>
                        <a:rPr kumimoji="1" lang="ja-JP" altLang="en-US" sz="1050" dirty="0" smtClean="0">
                          <a:latin typeface="Meiryo UI" panose="020B0604030504040204" pitchFamily="50" charset="-128"/>
                          <a:ea typeface="Meiryo UI" panose="020B0604030504040204" pitchFamily="50" charset="-128"/>
                        </a:rPr>
                        <a:t>私立高校授業料無償化</a:t>
                      </a:r>
                      <a:r>
                        <a:rPr kumimoji="1" lang="ja-JP" altLang="en-US" sz="1050" u="none" dirty="0" smtClean="0">
                          <a:latin typeface="Meiryo UI" panose="020B0604030504040204" pitchFamily="50" charset="-128"/>
                          <a:ea typeface="Meiryo UI" panose="020B0604030504040204" pitchFamily="50" charset="-128"/>
                        </a:rPr>
                        <a:t>など</a:t>
                      </a:r>
                      <a:endParaRPr kumimoji="1" lang="ja-JP" altLang="en-US" sz="1050" u="none"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r h="370840">
                <a:tc>
                  <a:txBody>
                    <a:bodyPr/>
                    <a:lstStyle/>
                    <a:p>
                      <a:r>
                        <a:rPr kumimoji="1" lang="ja-JP" altLang="en-US" sz="1050" dirty="0" smtClean="0">
                          <a:latin typeface="Meiryo UI" panose="020B0604030504040204" pitchFamily="50" charset="-128"/>
                          <a:ea typeface="Meiryo UI" panose="020B0604030504040204" pitchFamily="50" charset="-128"/>
                        </a:rPr>
                        <a:t>子ども・保護者の居場所づくり等</a:t>
                      </a:r>
                      <a:endParaRPr kumimoji="1" lang="ja-JP" altLang="en-US" sz="1050" dirty="0">
                        <a:latin typeface="Meiryo UI" panose="020B0604030504040204" pitchFamily="50" charset="-128"/>
                        <a:ea typeface="Meiryo UI" panose="020B0604030504040204" pitchFamily="50" charset="-128"/>
                      </a:endParaRPr>
                    </a:p>
                  </a:txBody>
                  <a:tcPr/>
                </a:tc>
                <a:tc>
                  <a:txBody>
                    <a:bodyPr/>
                    <a:lstStyle/>
                    <a:p>
                      <a:r>
                        <a:rPr kumimoji="1" lang="ja-JP" altLang="en-US" sz="1050" u="sng" dirty="0" smtClean="0">
                          <a:latin typeface="Meiryo UI" panose="020B0604030504040204" pitchFamily="50" charset="-128"/>
                          <a:ea typeface="Meiryo UI" panose="020B0604030504040204" pitchFamily="50" charset="-128"/>
                        </a:rPr>
                        <a:t>こども食堂の府内全域拡大</a:t>
                      </a:r>
                      <a:r>
                        <a:rPr kumimoji="1" lang="ja-JP" altLang="en-US" sz="1050" u="none" dirty="0" smtClean="0">
                          <a:latin typeface="Meiryo UI" panose="020B0604030504040204" pitchFamily="50" charset="-128"/>
                          <a:ea typeface="Meiryo UI" panose="020B0604030504040204" pitchFamily="50" charset="-128"/>
                        </a:rPr>
                        <a:t>、</a:t>
                      </a:r>
                      <a:r>
                        <a:rPr kumimoji="1" lang="ja-JP" altLang="en-US" sz="1050" dirty="0" smtClean="0">
                          <a:latin typeface="Meiryo UI" panose="020B0604030504040204" pitchFamily="50" charset="-128"/>
                          <a:ea typeface="Meiryo UI" panose="020B0604030504040204" pitchFamily="50" charset="-128"/>
                        </a:rPr>
                        <a:t>乳幼児家庭全戸訪問など</a:t>
                      </a:r>
                      <a:endParaRPr kumimoji="1" lang="ja-JP" altLang="en-US" sz="105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3"/>
                  </a:ext>
                </a:extLst>
              </a:tr>
              <a:tr h="370840">
                <a:tc>
                  <a:txBody>
                    <a:bodyPr/>
                    <a:lstStyle/>
                    <a:p>
                      <a:r>
                        <a:rPr kumimoji="1" lang="ja-JP" altLang="en-US" sz="1050" dirty="0" smtClean="0">
                          <a:latin typeface="Meiryo UI" panose="020B0604030504040204" pitchFamily="50" charset="-128"/>
                          <a:ea typeface="Meiryo UI" panose="020B0604030504040204" pitchFamily="50" charset="-128"/>
                        </a:rPr>
                        <a:t>オール大阪での取組</a:t>
                      </a:r>
                      <a:endParaRPr kumimoji="1" lang="ja-JP" altLang="en-US" sz="1050" dirty="0">
                        <a:latin typeface="Meiryo UI" panose="020B0604030504040204" pitchFamily="50" charset="-128"/>
                        <a:ea typeface="Meiryo UI" panose="020B0604030504040204" pitchFamily="50" charset="-128"/>
                      </a:endParaRPr>
                    </a:p>
                  </a:txBody>
                  <a:tcPr/>
                </a:tc>
                <a:tc>
                  <a:txBody>
                    <a:bodyPr/>
                    <a:lstStyle/>
                    <a:p>
                      <a:r>
                        <a:rPr kumimoji="1" lang="ja-JP" altLang="en-US" sz="1050" u="sng" dirty="0" smtClean="0">
                          <a:latin typeface="Meiryo UI" panose="020B0604030504040204" pitchFamily="50" charset="-128"/>
                          <a:ea typeface="Meiryo UI" panose="020B0604030504040204" pitchFamily="50" charset="-128"/>
                        </a:rPr>
                        <a:t>子ども食堂サミットの開催、子ども輝く未来基金の創設</a:t>
                      </a:r>
                      <a:r>
                        <a:rPr kumimoji="1" lang="ja-JP" altLang="en-US" sz="1050" dirty="0" smtClean="0">
                          <a:latin typeface="Meiryo UI" panose="020B0604030504040204" pitchFamily="50" charset="-128"/>
                          <a:ea typeface="Meiryo UI" panose="020B0604030504040204" pitchFamily="50" charset="-128"/>
                        </a:rPr>
                        <a:t>など</a:t>
                      </a:r>
                      <a:endParaRPr kumimoji="1" lang="ja-JP" altLang="en-US" sz="105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3076455848"/>
                  </a:ext>
                </a:extLst>
              </a:tr>
            </a:tbl>
          </a:graphicData>
        </a:graphic>
      </p:graphicFrame>
      <p:sp>
        <p:nvSpPr>
          <p:cNvPr id="46" name="テキスト ボックス 45"/>
          <p:cNvSpPr txBox="1"/>
          <p:nvPr/>
        </p:nvSpPr>
        <p:spPr>
          <a:xfrm>
            <a:off x="5204283" y="3869184"/>
            <a:ext cx="2777982" cy="369332"/>
          </a:xfrm>
          <a:prstGeom prst="rect">
            <a:avLst/>
          </a:prstGeom>
          <a:noFill/>
        </p:spPr>
        <p:txBody>
          <a:bodyPr wrap="square" rtlCol="0">
            <a:spAutoFit/>
          </a:bodyPr>
          <a:lstStyle/>
          <a:p>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下線：新規・拡充事業</a:t>
            </a:r>
            <a:endParaRPr lang="en-US" altLang="ja-JP" sz="900" dirty="0" smtClean="0">
              <a:latin typeface="Meiryo UI" panose="020B0604030504040204" pitchFamily="50" charset="-128"/>
              <a:ea typeface="Meiryo UI" panose="020B0604030504040204" pitchFamily="50" charset="-128"/>
            </a:endParaRPr>
          </a:p>
          <a:p>
            <a:r>
              <a:rPr kumimoji="1" lang="en-US" altLang="ja-JP" sz="900" dirty="0" smtClean="0">
                <a:latin typeface="Meiryo UI" panose="020B0604030504040204" pitchFamily="50" charset="-128"/>
                <a:ea typeface="Meiryo UI" panose="020B0604030504040204" pitchFamily="50" charset="-128"/>
              </a:rPr>
              <a:t>※</a:t>
            </a:r>
            <a:r>
              <a:rPr kumimoji="1" lang="ja-JP" altLang="en-US" sz="900" dirty="0" smtClean="0">
                <a:latin typeface="Meiryo UI" panose="020B0604030504040204" pitchFamily="50" charset="-128"/>
                <a:ea typeface="Meiryo UI" panose="020B0604030504040204" pitchFamily="50" charset="-128"/>
              </a:rPr>
              <a:t>大阪府予算には、府内市町村への補助金等含む</a:t>
            </a:r>
            <a:endParaRPr kumimoji="1" lang="ja-JP" altLang="en-US" sz="900" dirty="0">
              <a:latin typeface="Meiryo UI" panose="020B0604030504040204" pitchFamily="50" charset="-128"/>
              <a:ea typeface="Meiryo UI" panose="020B0604030504040204" pitchFamily="50" charset="-128"/>
            </a:endParaRPr>
          </a:p>
        </p:txBody>
      </p:sp>
      <p:sp>
        <p:nvSpPr>
          <p:cNvPr id="28" name="テキスト ボックス 27"/>
          <p:cNvSpPr txBox="1"/>
          <p:nvPr/>
        </p:nvSpPr>
        <p:spPr>
          <a:xfrm>
            <a:off x="5384696" y="1648971"/>
            <a:ext cx="3558988"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子どもの貧困対策関連事業</a:t>
            </a:r>
            <a:r>
              <a:rPr lang="ja-JP" altLang="en-US" sz="1100" b="1" dirty="0">
                <a:latin typeface="Meiryo UI" panose="020B0604030504040204" pitchFamily="50" charset="-128"/>
                <a:ea typeface="Meiryo UI" panose="020B0604030504040204" pitchFamily="50" charset="-128"/>
              </a:rPr>
              <a:t>　</a:t>
            </a:r>
            <a:r>
              <a:rPr kumimoji="1" lang="en-US" altLang="ja-JP" sz="1100" b="1" dirty="0" smtClean="0">
                <a:latin typeface="Meiryo UI" panose="020B0604030504040204" pitchFamily="50" charset="-128"/>
                <a:ea typeface="Meiryo UI" panose="020B0604030504040204" pitchFamily="50" charset="-128"/>
              </a:rPr>
              <a:t>2018</a:t>
            </a:r>
            <a:r>
              <a:rPr kumimoji="1" lang="ja-JP" altLang="en-US" sz="1100" b="1" dirty="0" smtClean="0">
                <a:latin typeface="Meiryo UI" panose="020B0604030504040204" pitchFamily="50" charset="-128"/>
                <a:ea typeface="Meiryo UI" panose="020B0604030504040204" pitchFamily="50" charset="-128"/>
              </a:rPr>
              <a:t>年度予算</a:t>
            </a:r>
            <a:r>
              <a:rPr kumimoji="1" lang="en-US" altLang="ja-JP" sz="1100" b="1" dirty="0" smtClean="0">
                <a:latin typeface="Meiryo UI" panose="020B0604030504040204" pitchFamily="50" charset="-128"/>
                <a:ea typeface="Meiryo UI" panose="020B0604030504040204" pitchFamily="50" charset="-128"/>
              </a:rPr>
              <a:t>1,128</a:t>
            </a:r>
            <a:r>
              <a:rPr lang="ja-JP" altLang="en-US" sz="1100" b="1" dirty="0">
                <a:latin typeface="Meiryo UI" panose="020B0604030504040204" pitchFamily="50" charset="-128"/>
                <a:ea typeface="Meiryo UI" panose="020B0604030504040204" pitchFamily="50" charset="-128"/>
              </a:rPr>
              <a:t>億円</a:t>
            </a:r>
            <a:endParaRPr kumimoji="1" lang="ja-JP" altLang="en-US" sz="1100" b="1" dirty="0">
              <a:latin typeface="Meiryo UI" panose="020B0604030504040204" pitchFamily="50" charset="-128"/>
              <a:ea typeface="Meiryo UI" panose="020B0604030504040204" pitchFamily="50" charset="-128"/>
            </a:endParaRPr>
          </a:p>
        </p:txBody>
      </p:sp>
      <p:sp>
        <p:nvSpPr>
          <p:cNvPr id="31" name="角丸四角形 30"/>
          <p:cNvSpPr/>
          <p:nvPr/>
        </p:nvSpPr>
        <p:spPr>
          <a:xfrm>
            <a:off x="128790" y="91903"/>
            <a:ext cx="6444000"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３－③</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社会政策のイノベーション／子どもの貧困対策</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27" name="正方形/長方形 26"/>
          <p:cNvSpPr/>
          <p:nvPr/>
        </p:nvSpPr>
        <p:spPr>
          <a:xfrm>
            <a:off x="428782" y="3627362"/>
            <a:ext cx="4223430" cy="1377300"/>
          </a:xfrm>
          <a:prstGeom prst="rect">
            <a:avLst/>
          </a:prstGeom>
        </p:spPr>
        <p:txBody>
          <a:bodyPr wrap="square">
            <a:spAutoFit/>
          </a:bodyPr>
          <a:lstStyle/>
          <a:p>
            <a:r>
              <a:rPr lang="ja-JP" altLang="en-US" sz="1200" b="1" dirty="0" smtClean="0">
                <a:latin typeface="Meiryo UI" panose="020B0604030504040204" pitchFamily="50" charset="-128"/>
                <a:ea typeface="Meiryo UI" panose="020B0604030504040204" pitchFamily="50" charset="-128"/>
              </a:rPr>
              <a:t>１．</a:t>
            </a:r>
            <a:r>
              <a:rPr lang="ja-JP" altLang="en-US" sz="1200" b="1" dirty="0">
                <a:latin typeface="Meiryo UI" panose="020B0604030504040204" pitchFamily="50" charset="-128"/>
                <a:ea typeface="Meiryo UI" panose="020B0604030504040204" pitchFamily="50" charset="-128"/>
              </a:rPr>
              <a:t>相対的</a:t>
            </a:r>
            <a:r>
              <a:rPr lang="ja-JP" altLang="en-US" sz="1200" b="1" dirty="0" smtClean="0">
                <a:latin typeface="Meiryo UI" panose="020B0604030504040204" pitchFamily="50" charset="-128"/>
                <a:ea typeface="Meiryo UI" panose="020B0604030504040204" pitchFamily="50" charset="-128"/>
              </a:rPr>
              <a:t>貧困率</a:t>
            </a:r>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小</a:t>
            </a:r>
            <a:r>
              <a:rPr lang="en-US" altLang="ja-JP" sz="1200" b="1" dirty="0" smtClean="0">
                <a:latin typeface="Meiryo UI" panose="020B0604030504040204" pitchFamily="50" charset="-128"/>
                <a:ea typeface="Meiryo UI" panose="020B0604030504040204" pitchFamily="50" charset="-128"/>
              </a:rPr>
              <a:t>5</a:t>
            </a:r>
            <a:r>
              <a:rPr lang="ja-JP" altLang="en-US" sz="1200" b="1" dirty="0" smtClean="0">
                <a:latin typeface="Meiryo UI" panose="020B0604030504040204" pitchFamily="50" charset="-128"/>
                <a:ea typeface="Meiryo UI" panose="020B0604030504040204" pitchFamily="50" charset="-128"/>
              </a:rPr>
              <a:t>・中</a:t>
            </a:r>
            <a:r>
              <a:rPr lang="en-US" altLang="ja-JP" sz="1200" b="1" dirty="0" smtClean="0">
                <a:latin typeface="Meiryo UI" panose="020B0604030504040204" pitchFamily="50" charset="-128"/>
                <a:ea typeface="Meiryo UI" panose="020B0604030504040204" pitchFamily="50" charset="-128"/>
              </a:rPr>
              <a:t>2</a:t>
            </a:r>
            <a:r>
              <a:rPr lang="ja-JP" altLang="en-US" sz="1200" b="1" dirty="0" smtClean="0">
                <a:latin typeface="Meiryo UI" panose="020B0604030504040204" pitchFamily="50" charset="-128"/>
                <a:ea typeface="Meiryo UI" panose="020B0604030504040204" pitchFamily="50" charset="-128"/>
              </a:rPr>
              <a:t>のいる世帯</a:t>
            </a:r>
            <a:r>
              <a:rPr lang="en-US" altLang="ja-JP" sz="1200" b="1" dirty="0" smtClean="0">
                <a:latin typeface="Meiryo UI" panose="020B0604030504040204" pitchFamily="50" charset="-128"/>
                <a:ea typeface="Meiryo UI" panose="020B0604030504040204" pitchFamily="50" charset="-128"/>
              </a:rPr>
              <a:t>)</a:t>
            </a:r>
          </a:p>
          <a:p>
            <a:endParaRPr lang="en-US" altLang="ja-JP" sz="60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　　</a:t>
            </a:r>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大阪府全体</a:t>
            </a:r>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　</a:t>
            </a:r>
            <a:r>
              <a:rPr lang="en-US" altLang="ja-JP" sz="1200" b="1" dirty="0" smtClean="0">
                <a:latin typeface="Meiryo UI" panose="020B0604030504040204" pitchFamily="50" charset="-128"/>
                <a:ea typeface="Meiryo UI" panose="020B0604030504040204" pitchFamily="50" charset="-128"/>
              </a:rPr>
              <a:t>14.9</a:t>
            </a:r>
            <a:r>
              <a:rPr lang="ja-JP" altLang="en-US" sz="1200" b="1" dirty="0" smtClean="0">
                <a:latin typeface="Meiryo UI" panose="020B0604030504040204" pitchFamily="50" charset="-128"/>
                <a:ea typeface="Meiryo UI" panose="020B0604030504040204" pitchFamily="50" charset="-128"/>
              </a:rPr>
              <a:t>％</a:t>
            </a:r>
            <a:endParaRPr lang="en-US" altLang="ja-JP" sz="1200" b="1" dirty="0" smtClean="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　　</a:t>
            </a:r>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大阪市</a:t>
            </a:r>
            <a:r>
              <a:rPr lang="en-US" altLang="ja-JP" sz="1200" b="1" dirty="0" smtClean="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　　　　</a:t>
            </a:r>
            <a:r>
              <a:rPr lang="en-US" altLang="ja-JP" sz="1200" b="1" dirty="0" smtClean="0">
                <a:latin typeface="Meiryo UI" panose="020B0604030504040204" pitchFamily="50" charset="-128"/>
                <a:ea typeface="Meiryo UI" panose="020B0604030504040204" pitchFamily="50" charset="-128"/>
              </a:rPr>
              <a:t>15.2</a:t>
            </a:r>
            <a:r>
              <a:rPr lang="ja-JP" altLang="en-US" sz="1200" b="1" dirty="0" smtClean="0">
                <a:latin typeface="Meiryo UI" panose="020B0604030504040204" pitchFamily="50" charset="-128"/>
                <a:ea typeface="Meiryo UI" panose="020B0604030504040204" pitchFamily="50" charset="-128"/>
              </a:rPr>
              <a:t>％（</a:t>
            </a:r>
            <a:r>
              <a:rPr lang="en-US" altLang="ja-JP" sz="1200" b="1" dirty="0" smtClean="0">
                <a:latin typeface="Meiryo UI" panose="020B0604030504040204" pitchFamily="50" charset="-128"/>
                <a:ea typeface="Meiryo UI" panose="020B0604030504040204" pitchFamily="50" charset="-128"/>
              </a:rPr>
              <a:t>5</a:t>
            </a:r>
            <a:r>
              <a:rPr lang="ja-JP" altLang="en-US" sz="1200" b="1" dirty="0" smtClean="0">
                <a:latin typeface="Meiryo UI" panose="020B0604030504040204" pitchFamily="50" charset="-128"/>
                <a:ea typeface="Meiryo UI" panose="020B0604030504040204" pitchFamily="50" charset="-128"/>
              </a:rPr>
              <a:t>歳児のいる世帯</a:t>
            </a:r>
            <a:r>
              <a:rPr lang="en-US" altLang="ja-JP" sz="1200" b="1" dirty="0" smtClean="0">
                <a:latin typeface="Meiryo UI" panose="020B0604030504040204" pitchFamily="50" charset="-128"/>
                <a:ea typeface="Meiryo UI" panose="020B0604030504040204" pitchFamily="50" charset="-128"/>
              </a:rPr>
              <a:t>11.8</a:t>
            </a:r>
            <a:r>
              <a:rPr lang="ja-JP" altLang="en-US" sz="1200" b="1" dirty="0" smtClean="0">
                <a:latin typeface="Meiryo UI" panose="020B0604030504040204" pitchFamily="50" charset="-128"/>
                <a:ea typeface="Meiryo UI" panose="020B0604030504040204" pitchFamily="50" charset="-128"/>
              </a:rPr>
              <a:t>％）</a:t>
            </a:r>
            <a:endParaRPr lang="en-US" altLang="ja-JP" sz="1200" b="1"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　（参考：全国） </a:t>
            </a:r>
            <a:r>
              <a:rPr lang="en-US" altLang="ja-JP" sz="1200" dirty="0" smtClean="0">
                <a:latin typeface="Meiryo UI" panose="020B0604030504040204" pitchFamily="50" charset="-128"/>
                <a:ea typeface="Meiryo UI" panose="020B0604030504040204" pitchFamily="50" charset="-128"/>
              </a:rPr>
              <a:t>13.9%</a:t>
            </a:r>
            <a:r>
              <a:rPr lang="ja-JP" altLang="en-US" sz="1200" dirty="0" smtClean="0">
                <a:latin typeface="Meiryo UI" panose="020B0604030504040204" pitchFamily="50" charset="-128"/>
                <a:ea typeface="Meiryo UI" panose="020B0604030504040204" pitchFamily="50" charset="-128"/>
              </a:rPr>
              <a:t>（</a:t>
            </a:r>
            <a:r>
              <a:rPr lang="en-US" altLang="ja-JP" sz="1200" dirty="0" smtClean="0">
                <a:latin typeface="Meiryo UI" panose="020B0604030504040204" pitchFamily="50" charset="-128"/>
                <a:ea typeface="Meiryo UI" panose="020B0604030504040204" pitchFamily="50" charset="-128"/>
              </a:rPr>
              <a:t>18</a:t>
            </a:r>
            <a:r>
              <a:rPr lang="ja-JP" altLang="en-US" sz="1200" dirty="0" smtClean="0">
                <a:latin typeface="Meiryo UI" panose="020B0604030504040204" pitchFamily="50" charset="-128"/>
                <a:ea typeface="Meiryo UI" panose="020B0604030504040204" pitchFamily="50" charset="-128"/>
              </a:rPr>
              <a:t>歳未満のいる世帯）</a:t>
            </a:r>
            <a:endParaRPr lang="en-US" altLang="ja-JP" sz="1200" dirty="0" smtClean="0">
              <a:latin typeface="Meiryo UI" panose="020B0604030504040204" pitchFamily="50" charset="-128"/>
              <a:ea typeface="Meiryo UI" panose="020B0604030504040204" pitchFamily="50" charset="-128"/>
            </a:endParaRPr>
          </a:p>
          <a:p>
            <a:endParaRPr lang="en-US" altLang="ja-JP" sz="70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　</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相対的</a:t>
            </a:r>
            <a:r>
              <a:rPr lang="ja-JP" altLang="en-US" sz="1050" dirty="0" smtClean="0">
                <a:latin typeface="Meiryo UI" panose="020B0604030504040204" pitchFamily="50" charset="-128"/>
                <a:ea typeface="Meiryo UI" panose="020B0604030504040204" pitchFamily="50" charset="-128"/>
              </a:rPr>
              <a:t>貧困率」・・・</a:t>
            </a:r>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等価可</a:t>
            </a:r>
            <a:r>
              <a:rPr lang="ja-JP" altLang="en-US" sz="1050" dirty="0">
                <a:latin typeface="Meiryo UI" panose="020B0604030504040204" pitchFamily="50" charset="-128"/>
                <a:ea typeface="Meiryo UI" panose="020B0604030504040204" pitchFamily="50" charset="-128"/>
              </a:rPr>
              <a:t>処分所得</a:t>
            </a:r>
            <a:r>
              <a:rPr lang="ja-JP" altLang="en-US" sz="1050" dirty="0" smtClean="0">
                <a:latin typeface="Meiryo UI" panose="020B0604030504040204" pitchFamily="50" charset="-128"/>
                <a:ea typeface="Meiryo UI" panose="020B0604030504040204" pitchFamily="50" charset="-128"/>
              </a:rPr>
              <a:t>が中央値の半分に満たない</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a:t>
            </a:r>
            <a:r>
              <a:rPr lang="ja-JP" altLang="en-US" sz="1050" dirty="0">
                <a:latin typeface="Meiryo UI" panose="020B0604030504040204" pitchFamily="50" charset="-128"/>
                <a:ea typeface="Meiryo UI" panose="020B0604030504040204" pitchFamily="50" charset="-128"/>
              </a:rPr>
              <a:t>世帯</a:t>
            </a:r>
            <a:r>
              <a:rPr lang="ja-JP" altLang="en-US" sz="1050" dirty="0" smtClean="0">
                <a:latin typeface="Meiryo UI" panose="020B0604030504040204" pitchFamily="50" charset="-128"/>
                <a:ea typeface="Meiryo UI" panose="020B0604030504040204" pitchFamily="50" charset="-128"/>
              </a:rPr>
              <a:t>の割合</a:t>
            </a:r>
            <a:r>
              <a:rPr lang="ja-JP" altLang="en-US" sz="1050" dirty="0">
                <a:latin typeface="Meiryo UI" panose="020B0604030504040204" pitchFamily="50" charset="-128"/>
                <a:ea typeface="Meiryo UI" panose="020B0604030504040204" pitchFamily="50" charset="-128"/>
              </a:rPr>
              <a:t>（貧困度</a:t>
            </a:r>
            <a:r>
              <a:rPr lang="en-US" altLang="ja-JP" sz="1050" dirty="0">
                <a:latin typeface="Meiryo UI" panose="020B0604030504040204" pitchFamily="50" charset="-128"/>
                <a:ea typeface="Meiryo UI" panose="020B0604030504040204" pitchFamily="50" charset="-128"/>
              </a:rPr>
              <a:t>Ⅰ</a:t>
            </a:r>
            <a:r>
              <a:rPr lang="ja-JP" altLang="en-US" sz="1050" dirty="0">
                <a:latin typeface="Meiryo UI" panose="020B0604030504040204" pitchFamily="50" charset="-128"/>
                <a:ea typeface="Meiryo UI" panose="020B0604030504040204" pitchFamily="50" charset="-128"/>
              </a:rPr>
              <a:t>）</a:t>
            </a:r>
          </a:p>
        </p:txBody>
      </p:sp>
      <p:sp>
        <p:nvSpPr>
          <p:cNvPr id="34" name="正方形/長方形 33"/>
          <p:cNvSpPr/>
          <p:nvPr/>
        </p:nvSpPr>
        <p:spPr>
          <a:xfrm>
            <a:off x="428782" y="5000572"/>
            <a:ext cx="4036466" cy="276999"/>
          </a:xfrm>
          <a:prstGeom prst="rect">
            <a:avLst/>
          </a:prstGeom>
        </p:spPr>
        <p:txBody>
          <a:bodyPr wrap="square">
            <a:spAutoFit/>
          </a:bodyPr>
          <a:lstStyle/>
          <a:p>
            <a:r>
              <a:rPr lang="ja-JP" altLang="en-US" sz="1200" b="1" dirty="0">
                <a:latin typeface="Meiryo UI" panose="020B0604030504040204" pitchFamily="50" charset="-128"/>
                <a:ea typeface="Meiryo UI" panose="020B0604030504040204" pitchFamily="50" charset="-128"/>
              </a:rPr>
              <a:t>２</a:t>
            </a:r>
            <a:r>
              <a:rPr lang="ja-JP" altLang="en-US" sz="1200" b="1" dirty="0" smtClean="0">
                <a:latin typeface="Meiryo UI" panose="020B0604030504040204" pitchFamily="50" charset="-128"/>
                <a:ea typeface="Meiryo UI" panose="020B0604030504040204" pitchFamily="50" charset="-128"/>
              </a:rPr>
              <a:t>．生活実態調査の結果</a:t>
            </a:r>
            <a:endParaRPr lang="en-US" altLang="ja-JP" sz="1200" b="1" dirty="0" smtClean="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506544" y="5300147"/>
            <a:ext cx="1265658" cy="1546577"/>
          </a:xfrm>
          <a:prstGeom prst="rect">
            <a:avLst/>
          </a:prstGeom>
          <a:noFill/>
        </p:spPr>
        <p:txBody>
          <a:bodyPr wrap="square" rtlCol="0">
            <a:spAutoFit/>
          </a:bodyPr>
          <a:lstStyle/>
          <a:p>
            <a:r>
              <a:rPr kumimoji="1" lang="ja-JP" altLang="en-US" sz="1050" dirty="0" smtClean="0">
                <a:latin typeface="Meiryo UI" panose="020B0604030504040204" pitchFamily="50" charset="-128"/>
                <a:ea typeface="Meiryo UI" panose="020B0604030504040204" pitchFamily="50" charset="-128"/>
              </a:rPr>
              <a:t>①　</a:t>
            </a:r>
            <a:r>
              <a:rPr lang="ja-JP" altLang="en-US" sz="1050" dirty="0" smtClean="0">
                <a:latin typeface="Meiryo UI" panose="020B0604030504040204" pitchFamily="50" charset="-128"/>
                <a:ea typeface="Meiryo UI" panose="020B0604030504040204" pitchFamily="50" charset="-128"/>
              </a:rPr>
              <a:t>困窮</a:t>
            </a:r>
            <a:r>
              <a:rPr lang="ja-JP" altLang="en-US" sz="1050" dirty="0">
                <a:latin typeface="Meiryo UI" panose="020B0604030504040204" pitchFamily="50" charset="-128"/>
                <a:ea typeface="Meiryo UI" panose="020B0604030504040204" pitchFamily="50" charset="-128"/>
              </a:rPr>
              <a:t>度</a:t>
            </a:r>
            <a:r>
              <a:rPr kumimoji="1" lang="ja-JP" altLang="en-US" sz="1050" dirty="0" smtClean="0">
                <a:latin typeface="Meiryo UI" panose="020B0604030504040204" pitchFamily="50" charset="-128"/>
                <a:ea typeface="Meiryo UI" panose="020B0604030504040204" pitchFamily="50" charset="-128"/>
              </a:rPr>
              <a:t>が高く</a:t>
            </a:r>
            <a:endParaRPr kumimoji="1"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a:t>
            </a:r>
            <a:r>
              <a:rPr kumimoji="1" lang="ja-JP" altLang="en-US" sz="1050" dirty="0" smtClean="0">
                <a:latin typeface="Meiryo UI" panose="020B0604030504040204" pitchFamily="50" charset="-128"/>
                <a:ea typeface="Meiryo UI" panose="020B0604030504040204" pitchFamily="50" charset="-128"/>
              </a:rPr>
              <a:t>なるほど低年</a:t>
            </a:r>
            <a:endParaRPr kumimoji="1"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a:t>
            </a:r>
            <a:r>
              <a:rPr kumimoji="1" lang="ja-JP" altLang="en-US" sz="1050" dirty="0" smtClean="0">
                <a:latin typeface="Meiryo UI" panose="020B0604030504040204" pitchFamily="50" charset="-128"/>
                <a:ea typeface="Meiryo UI" panose="020B0604030504040204" pitchFamily="50" charset="-128"/>
              </a:rPr>
              <a:t>齢での出産割 </a:t>
            </a:r>
            <a:endParaRPr kumimoji="1" lang="en-US" altLang="ja-JP" sz="1050" dirty="0" smtClean="0">
              <a:latin typeface="Meiryo UI" panose="020B0604030504040204" pitchFamily="50" charset="-128"/>
              <a:ea typeface="Meiryo UI" panose="020B0604030504040204" pitchFamily="50" charset="-128"/>
            </a:endParaRPr>
          </a:p>
          <a:p>
            <a:r>
              <a:rPr lang="en-US" altLang="ja-JP" sz="1050" dirty="0">
                <a:latin typeface="Meiryo UI" panose="020B0604030504040204" pitchFamily="50" charset="-128"/>
                <a:ea typeface="Meiryo UI" panose="020B0604030504040204" pitchFamily="50" charset="-128"/>
              </a:rPr>
              <a:t> </a:t>
            </a:r>
            <a:r>
              <a:rPr lang="en-US" altLang="ja-JP" sz="1050" dirty="0" smtClean="0">
                <a:latin typeface="Meiryo UI" panose="020B0604030504040204" pitchFamily="50" charset="-128"/>
                <a:ea typeface="Meiryo UI" panose="020B0604030504040204" pitchFamily="50" charset="-128"/>
              </a:rPr>
              <a:t>  </a:t>
            </a:r>
            <a:r>
              <a:rPr kumimoji="1" lang="ja-JP" altLang="en-US" sz="1050" dirty="0" smtClean="0">
                <a:latin typeface="Meiryo UI" panose="020B0604030504040204" pitchFamily="50" charset="-128"/>
                <a:ea typeface="Meiryo UI" panose="020B0604030504040204" pitchFamily="50" charset="-128"/>
              </a:rPr>
              <a:t>  合が増える</a:t>
            </a:r>
            <a:endParaRPr kumimoji="1" lang="en-US" altLang="ja-JP" sz="1050" dirty="0" smtClean="0">
              <a:latin typeface="Meiryo UI" panose="020B0604030504040204" pitchFamily="50" charset="-128"/>
              <a:ea typeface="Meiryo UI" panose="020B0604030504040204" pitchFamily="50" charset="-128"/>
            </a:endParaRPr>
          </a:p>
          <a:p>
            <a:endParaRPr lang="en-US" altLang="ja-JP" sz="1050" dirty="0" smtClean="0">
              <a:latin typeface="Meiryo UI" panose="020B0604030504040204" pitchFamily="50" charset="-128"/>
              <a:ea typeface="Meiryo UI" panose="020B0604030504040204" pitchFamily="50" charset="-128"/>
            </a:endParaRPr>
          </a:p>
          <a:p>
            <a:r>
              <a:rPr lang="ja-JP" altLang="en-US" sz="1050" dirty="0" smtClean="0">
                <a:latin typeface="Meiryo UI" panose="020B0604030504040204" pitchFamily="50" charset="-128"/>
                <a:ea typeface="Meiryo UI" panose="020B0604030504040204" pitchFamily="50" charset="-128"/>
              </a:rPr>
              <a:t>②　困窮度が高まる　　　　　　　　　　　　</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につれ、母子世</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帯の割合が高く</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なる。</a:t>
            </a:r>
            <a:endParaRPr kumimoji="1" lang="ja-JP" altLang="en-US" sz="1050"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1622480" y="5196255"/>
            <a:ext cx="544303" cy="276999"/>
          </a:xfrm>
          <a:prstGeom prst="rect">
            <a:avLst/>
          </a:prstGeom>
          <a:noFill/>
        </p:spPr>
        <p:txBody>
          <a:bodyPr wrap="square" rtlCol="0">
            <a:spAutoFit/>
          </a:bodyPr>
          <a:lstStyle/>
          <a:p>
            <a:r>
              <a:rPr kumimoji="1" lang="ja-JP" altLang="en-US" sz="1200" dirty="0" smtClean="0"/>
              <a:t>（</a:t>
            </a:r>
            <a:r>
              <a:rPr kumimoji="1" lang="en-US" altLang="ja-JP" sz="1200" dirty="0" smtClean="0"/>
              <a:t>%</a:t>
            </a:r>
            <a:r>
              <a:rPr kumimoji="1" lang="ja-JP" altLang="en-US" sz="1200" dirty="0" smtClean="0"/>
              <a:t>）</a:t>
            </a:r>
            <a:endParaRPr kumimoji="1" lang="en-US" altLang="ja-JP" sz="1200" dirty="0" smtClean="0"/>
          </a:p>
        </p:txBody>
      </p:sp>
      <p:sp>
        <p:nvSpPr>
          <p:cNvPr id="38" name="大かっこ 37"/>
          <p:cNvSpPr/>
          <p:nvPr/>
        </p:nvSpPr>
        <p:spPr>
          <a:xfrm>
            <a:off x="644547" y="3853466"/>
            <a:ext cx="3638695" cy="684000"/>
          </a:xfrm>
          <a:prstGeom prst="bracketPair">
            <a:avLst>
              <a:gd name="adj" fmla="val 9625"/>
            </a:avLst>
          </a:prstGeom>
        </p:spPr>
        <p:style>
          <a:lnRef idx="3">
            <a:schemeClr val="dk1"/>
          </a:lnRef>
          <a:fillRef idx="0">
            <a:schemeClr val="dk1"/>
          </a:fillRef>
          <a:effectRef idx="2">
            <a:schemeClr val="dk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218506598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54</a:t>
            </a:fld>
            <a:endParaRPr lang="ja-JP" altLang="en-US"/>
          </a:p>
        </p:txBody>
      </p:sp>
      <p:cxnSp>
        <p:nvCxnSpPr>
          <p:cNvPr id="5" name="直線コネクタ 4"/>
          <p:cNvCxnSpPr/>
          <p:nvPr/>
        </p:nvCxnSpPr>
        <p:spPr>
          <a:xfrm>
            <a:off x="147332" y="571207"/>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テキスト ボックス 6"/>
          <p:cNvSpPr txBox="1"/>
          <p:nvPr/>
        </p:nvSpPr>
        <p:spPr>
          <a:xfrm>
            <a:off x="6683743" y="133987"/>
            <a:ext cx="2414444" cy="3693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凡例：〇着手　◎進行中　●実施済み</a:t>
            </a:r>
            <a:endParaRPr lang="en-US" altLang="ja-JP" sz="900" dirty="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（府）</a:t>
            </a:r>
            <a:r>
              <a:rPr lang="en-US" altLang="ja-JP" sz="900" dirty="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市</a:t>
            </a:r>
            <a:r>
              <a:rPr lang="en-US" altLang="ja-JP" sz="900" dirty="0">
                <a:latin typeface="Meiryo UI" panose="020B0604030504040204" pitchFamily="50" charset="-128"/>
                <a:ea typeface="Meiryo UI" panose="020B0604030504040204" pitchFamily="50" charset="-128"/>
              </a:rPr>
              <a:t>】 </a:t>
            </a:r>
            <a:r>
              <a:rPr lang="ja-JP" altLang="en-US" sz="900" dirty="0">
                <a:latin typeface="Meiryo UI" panose="020B0604030504040204" pitchFamily="50" charset="-128"/>
                <a:ea typeface="Meiryo UI" panose="020B0604030504040204" pitchFamily="50" charset="-128"/>
              </a:rPr>
              <a:t>点検・棚卸結果の整理番号</a:t>
            </a:r>
          </a:p>
        </p:txBody>
      </p:sp>
      <p:graphicFrame>
        <p:nvGraphicFramePr>
          <p:cNvPr id="3" name="表 2"/>
          <p:cNvGraphicFramePr>
            <a:graphicFrameLocks noGrp="1"/>
          </p:cNvGraphicFramePr>
          <p:nvPr>
            <p:extLst>
              <p:ext uri="{D42A27DB-BD31-4B8C-83A1-F6EECF244321}">
                <p14:modId xmlns:p14="http://schemas.microsoft.com/office/powerpoint/2010/main" val="1321324286"/>
              </p:ext>
            </p:extLst>
          </p:nvPr>
        </p:nvGraphicFramePr>
        <p:xfrm>
          <a:off x="186122" y="707331"/>
          <a:ext cx="8845654" cy="5432418"/>
        </p:xfrm>
        <a:graphic>
          <a:graphicData uri="http://schemas.openxmlformats.org/drawingml/2006/table">
            <a:tbl>
              <a:tblPr firstRow="1" bandRow="1">
                <a:tableStyleId>{5940675A-B579-460E-94D1-54222C63F5DA}</a:tableStyleId>
              </a:tblPr>
              <a:tblGrid>
                <a:gridCol w="931478">
                  <a:extLst>
                    <a:ext uri="{9D8B030D-6E8A-4147-A177-3AD203B41FA5}">
                      <a16:colId xmlns:a16="http://schemas.microsoft.com/office/drawing/2014/main" val="34568033"/>
                    </a:ext>
                  </a:extLst>
                </a:gridCol>
                <a:gridCol w="1007035">
                  <a:extLst>
                    <a:ext uri="{9D8B030D-6E8A-4147-A177-3AD203B41FA5}">
                      <a16:colId xmlns:a16="http://schemas.microsoft.com/office/drawing/2014/main" val="2458811462"/>
                    </a:ext>
                  </a:extLst>
                </a:gridCol>
                <a:gridCol w="2399740">
                  <a:extLst>
                    <a:ext uri="{9D8B030D-6E8A-4147-A177-3AD203B41FA5}">
                      <a16:colId xmlns:a16="http://schemas.microsoft.com/office/drawing/2014/main" val="581732490"/>
                    </a:ext>
                  </a:extLst>
                </a:gridCol>
                <a:gridCol w="2207157">
                  <a:extLst>
                    <a:ext uri="{9D8B030D-6E8A-4147-A177-3AD203B41FA5}">
                      <a16:colId xmlns:a16="http://schemas.microsoft.com/office/drawing/2014/main" val="3315289617"/>
                    </a:ext>
                  </a:extLst>
                </a:gridCol>
                <a:gridCol w="2300244">
                  <a:extLst>
                    <a:ext uri="{9D8B030D-6E8A-4147-A177-3AD203B41FA5}">
                      <a16:colId xmlns:a16="http://schemas.microsoft.com/office/drawing/2014/main" val="1633748337"/>
                    </a:ext>
                  </a:extLst>
                </a:gridCol>
              </a:tblGrid>
              <a:tr h="354757">
                <a:tc gridSpan="2">
                  <a:txBody>
                    <a:bodyPr/>
                    <a:lstStyle/>
                    <a:p>
                      <a:pPr algn="ctr"/>
                      <a:r>
                        <a:rPr kumimoji="1" lang="ja-JP" altLang="en-US" sz="1100" b="1" dirty="0" smtClean="0">
                          <a:solidFill>
                            <a:schemeClr val="bg1"/>
                          </a:solidFill>
                          <a:latin typeface="Meiryo UI" panose="020B0604030504040204" pitchFamily="50" charset="-128"/>
                          <a:ea typeface="Meiryo UI" panose="020B0604030504040204" pitchFamily="50" charset="-128"/>
                        </a:rPr>
                        <a:t>年度</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hMerge="1">
                  <a:txBody>
                    <a:bodyPr/>
                    <a:lstStyle/>
                    <a:p>
                      <a:pPr algn="ctr"/>
                      <a:endParaRPr kumimoji="1" lang="ja-JP" altLang="en-US" sz="1000"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a:txBody>
                    <a:bodyPr/>
                    <a:lstStyle/>
                    <a:p>
                      <a:pPr algn="ctr"/>
                      <a:r>
                        <a:rPr kumimoji="1" lang="en-US" altLang="ja-JP" sz="1100" b="1" dirty="0" smtClean="0">
                          <a:solidFill>
                            <a:schemeClr val="bg1"/>
                          </a:solidFill>
                          <a:latin typeface="Meiryo UI" panose="020B0604030504040204" pitchFamily="50" charset="-128"/>
                          <a:ea typeface="Meiryo UI" panose="020B0604030504040204" pitchFamily="50" charset="-128"/>
                        </a:rPr>
                        <a:t>2008</a:t>
                      </a:r>
                      <a:r>
                        <a:rPr kumimoji="1" lang="ja-JP" altLang="en-US" sz="1100" b="1" dirty="0" smtClean="0">
                          <a:solidFill>
                            <a:schemeClr val="bg1"/>
                          </a:solidFill>
                          <a:latin typeface="Meiryo UI" panose="020B0604030504040204" pitchFamily="50" charset="-128"/>
                          <a:ea typeface="Meiryo UI" panose="020B0604030504040204" pitchFamily="50" charset="-128"/>
                        </a:rPr>
                        <a:t>～</a:t>
                      </a:r>
                      <a:r>
                        <a:rPr kumimoji="1" lang="en-US" altLang="ja-JP" sz="1100" b="1" dirty="0" smtClean="0">
                          <a:solidFill>
                            <a:schemeClr val="bg1"/>
                          </a:solidFill>
                          <a:latin typeface="Meiryo UI" panose="020B0604030504040204" pitchFamily="50" charset="-128"/>
                          <a:ea typeface="Meiryo UI" panose="020B0604030504040204" pitchFamily="50" charset="-128"/>
                        </a:rPr>
                        <a:t>2011</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100" b="1" dirty="0" smtClean="0">
                          <a:solidFill>
                            <a:schemeClr val="bg1"/>
                          </a:solidFill>
                          <a:latin typeface="Meiryo UI" panose="020B0604030504040204" pitchFamily="50" charset="-128"/>
                          <a:ea typeface="Meiryo UI" panose="020B0604030504040204" pitchFamily="50" charset="-128"/>
                        </a:rPr>
                        <a:t>2012</a:t>
                      </a:r>
                      <a:r>
                        <a:rPr kumimoji="1" lang="ja-JP" altLang="en-US" sz="1100" b="1" dirty="0" smtClean="0">
                          <a:solidFill>
                            <a:schemeClr val="bg1"/>
                          </a:solidFill>
                          <a:latin typeface="Meiryo UI" panose="020B0604030504040204" pitchFamily="50" charset="-128"/>
                          <a:ea typeface="Meiryo UI" panose="020B0604030504040204" pitchFamily="50" charset="-128"/>
                        </a:rPr>
                        <a:t>～</a:t>
                      </a:r>
                      <a:r>
                        <a:rPr kumimoji="1" lang="en-US" altLang="ja-JP" sz="1100" b="1" dirty="0" smtClean="0">
                          <a:solidFill>
                            <a:schemeClr val="bg1"/>
                          </a:solidFill>
                          <a:latin typeface="Meiryo UI" panose="020B0604030504040204" pitchFamily="50" charset="-128"/>
                          <a:ea typeface="Meiryo UI" panose="020B0604030504040204" pitchFamily="50" charset="-128"/>
                        </a:rPr>
                        <a:t>2014</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100" b="1" dirty="0" smtClean="0">
                          <a:solidFill>
                            <a:schemeClr val="bg1"/>
                          </a:solidFill>
                          <a:latin typeface="Meiryo UI" panose="020B0604030504040204" pitchFamily="50" charset="-128"/>
                          <a:ea typeface="Meiryo UI" panose="020B0604030504040204" pitchFamily="50" charset="-128"/>
                        </a:rPr>
                        <a:t>2015</a:t>
                      </a:r>
                      <a:r>
                        <a:rPr kumimoji="1" lang="ja-JP" altLang="en-US" sz="1100" b="1" dirty="0" smtClean="0">
                          <a:solidFill>
                            <a:schemeClr val="bg1"/>
                          </a:solidFill>
                          <a:latin typeface="Meiryo UI" panose="020B0604030504040204" pitchFamily="50" charset="-128"/>
                          <a:ea typeface="Meiryo UI" panose="020B0604030504040204" pitchFamily="50" charset="-128"/>
                        </a:rPr>
                        <a:t>～</a:t>
                      </a:r>
                      <a:r>
                        <a:rPr kumimoji="1" lang="en-US" altLang="ja-JP" sz="1100" b="1" dirty="0" smtClean="0">
                          <a:solidFill>
                            <a:schemeClr val="bg1"/>
                          </a:solidFill>
                          <a:latin typeface="Meiryo UI" panose="020B0604030504040204" pitchFamily="50" charset="-128"/>
                          <a:ea typeface="Meiryo UI" panose="020B0604030504040204" pitchFamily="50" charset="-128"/>
                        </a:rPr>
                        <a:t>2018</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014395087"/>
                  </a:ext>
                </a:extLst>
              </a:tr>
              <a:tr h="1064270">
                <a:tc rowSpan="2">
                  <a:txBody>
                    <a:bodyPr/>
                    <a:lstStyle/>
                    <a:p>
                      <a:r>
                        <a:rPr kumimoji="1" lang="ja-JP" altLang="en-US" sz="1100" dirty="0" smtClean="0">
                          <a:solidFill>
                            <a:schemeClr val="tx1"/>
                          </a:solidFill>
                          <a:latin typeface="Meiryo UI" panose="020B0604030504040204" pitchFamily="50" charset="-128"/>
                          <a:ea typeface="Meiryo UI" panose="020B0604030504040204" pitchFamily="50" charset="-128"/>
                        </a:rPr>
                        <a:t>財政再建</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smtClean="0">
                          <a:solidFill>
                            <a:schemeClr val="tx1"/>
                          </a:solidFill>
                          <a:latin typeface="Meiryo UI" panose="020B0604030504040204" pitchFamily="50" charset="-128"/>
                          <a:ea typeface="Meiryo UI" panose="020B0604030504040204" pitchFamily="50" charset="-128"/>
                        </a:rPr>
                        <a:t>府</a:t>
                      </a:r>
                      <a:r>
                        <a:rPr kumimoji="1" lang="en-US" altLang="ja-JP" sz="1100" dirty="0" smtClean="0">
                          <a:solidFill>
                            <a:schemeClr val="tx1"/>
                          </a:solidFill>
                          <a:latin typeface="Meiryo UI" panose="020B0604030504040204" pitchFamily="50" charset="-128"/>
                          <a:ea typeface="Meiryo UI" panose="020B0604030504040204" pitchFamily="50" charset="-128"/>
                        </a:rPr>
                        <a:t>(1</a:t>
                      </a:r>
                      <a:r>
                        <a:rPr kumimoji="1" lang="ja-JP" altLang="en-US" sz="1100" dirty="0" smtClean="0">
                          <a:solidFill>
                            <a:schemeClr val="tx1"/>
                          </a:solidFill>
                          <a:latin typeface="Meiryo UI" panose="020B0604030504040204" pitchFamily="50" charset="-128"/>
                          <a:ea typeface="Meiryo UI" panose="020B0604030504040204" pitchFamily="50" charset="-128"/>
                        </a:rPr>
                        <a:t>～</a:t>
                      </a:r>
                      <a:r>
                        <a:rPr kumimoji="1" lang="en-US" altLang="ja-JP" sz="1100" dirty="0" smtClean="0">
                          <a:solidFill>
                            <a:schemeClr val="tx1"/>
                          </a:solidFill>
                          <a:latin typeface="Meiryo UI" panose="020B0604030504040204" pitchFamily="50" charset="-128"/>
                          <a:ea typeface="Meiryo UI" panose="020B0604030504040204" pitchFamily="50" charset="-128"/>
                        </a:rPr>
                        <a:t>10</a:t>
                      </a:r>
                      <a:r>
                        <a:rPr kumimoji="1" lang="ja-JP" altLang="en-US" sz="1100" dirty="0" err="1" smtClean="0">
                          <a:solidFill>
                            <a:schemeClr val="tx1"/>
                          </a:solidFill>
                          <a:latin typeface="Meiryo UI" panose="020B0604030504040204" pitchFamily="50" charset="-128"/>
                          <a:ea typeface="Meiryo UI" panose="020B0604030504040204" pitchFamily="50" charset="-128"/>
                        </a:rPr>
                        <a:t>、</a:t>
                      </a:r>
                      <a:r>
                        <a:rPr kumimoji="1" lang="en-US" altLang="ja-JP" sz="1100" dirty="0" smtClean="0">
                          <a:solidFill>
                            <a:schemeClr val="tx1"/>
                          </a:solidFill>
                          <a:latin typeface="Meiryo UI" panose="020B0604030504040204" pitchFamily="50" charset="-128"/>
                          <a:ea typeface="Meiryo UI" panose="020B0604030504040204" pitchFamily="50" charset="-128"/>
                        </a:rPr>
                        <a:t>26</a:t>
                      </a:r>
                      <a:r>
                        <a:rPr kumimoji="1" lang="ja-JP" altLang="en-US" sz="1100" dirty="0" err="1" smtClean="0">
                          <a:solidFill>
                            <a:schemeClr val="tx1"/>
                          </a:solidFill>
                          <a:latin typeface="Meiryo UI" panose="020B0604030504040204" pitchFamily="50" charset="-128"/>
                          <a:ea typeface="Meiryo UI" panose="020B0604030504040204" pitchFamily="50" charset="-128"/>
                        </a:rPr>
                        <a:t>、</a:t>
                      </a:r>
                      <a:r>
                        <a:rPr kumimoji="1" lang="en-US" altLang="ja-JP" sz="1100" dirty="0" smtClean="0">
                          <a:solidFill>
                            <a:schemeClr val="tx1"/>
                          </a:solidFill>
                          <a:latin typeface="Meiryo UI" panose="020B0604030504040204" pitchFamily="50" charset="-128"/>
                          <a:ea typeface="Meiryo UI" panose="020B0604030504040204" pitchFamily="50" charset="-128"/>
                        </a:rPr>
                        <a:t>27</a:t>
                      </a:r>
                      <a:r>
                        <a:rPr kumimoji="1" lang="ja-JP" altLang="en-US" sz="1100" dirty="0" err="1" smtClean="0">
                          <a:solidFill>
                            <a:schemeClr val="tx1"/>
                          </a:solidFill>
                          <a:latin typeface="Meiryo UI" panose="020B0604030504040204" pitchFamily="50" charset="-128"/>
                          <a:ea typeface="Meiryo UI" panose="020B0604030504040204" pitchFamily="50" charset="-128"/>
                        </a:rPr>
                        <a:t>、</a:t>
                      </a:r>
                      <a:r>
                        <a:rPr kumimoji="1" lang="en-US" altLang="ja-JP" sz="1100" dirty="0" smtClean="0">
                          <a:solidFill>
                            <a:schemeClr val="tx1"/>
                          </a:solidFill>
                          <a:latin typeface="Meiryo UI" panose="020B0604030504040204" pitchFamily="50" charset="-128"/>
                          <a:ea typeface="Meiryo UI" panose="020B0604030504040204" pitchFamily="50" charset="-128"/>
                        </a:rPr>
                        <a:t>37)</a:t>
                      </a:r>
                    </a:p>
                  </a:txBody>
                  <a:tcPr/>
                </a:tc>
                <a:tc>
                  <a:txBody>
                    <a:bodyPr/>
                    <a:lstStyle/>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2008</a:t>
                      </a:r>
                      <a:r>
                        <a:rPr lang="ja-JP" altLang="en-US" sz="900" dirty="0" smtClean="0">
                          <a:solidFill>
                            <a:schemeClr val="tx1"/>
                          </a:solidFill>
                          <a:latin typeface="Meiryo UI" panose="020B0604030504040204" pitchFamily="50" charset="-128"/>
                          <a:ea typeface="Meiryo UI" panose="020B0604030504040204" pitchFamily="50" charset="-128"/>
                        </a:rPr>
                        <a:t>／「財政再建プログラム</a:t>
                      </a:r>
                      <a:r>
                        <a:rPr lang="en-US" altLang="ja-JP" sz="900" dirty="0"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案</a:t>
                      </a:r>
                      <a:r>
                        <a:rPr lang="en-US" altLang="ja-JP" sz="900" dirty="0"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 </a:t>
                      </a:r>
                    </a:p>
                    <a:p>
                      <a:pPr fontAlgn="ctr"/>
                      <a:r>
                        <a:rPr lang="ja-JP" altLang="en-US" sz="900" dirty="0" smtClean="0">
                          <a:solidFill>
                            <a:schemeClr val="tx1"/>
                          </a:solidFill>
                          <a:latin typeface="Meiryo UI" panose="020B0604030504040204" pitchFamily="50" charset="-128"/>
                          <a:ea typeface="Meiryo UI" panose="020B0604030504040204" pitchFamily="50" charset="-128"/>
                        </a:rPr>
                        <a:t>  </a:t>
                      </a:r>
                      <a:r>
                        <a:rPr lang="ja-JP" altLang="en-US" sz="800" dirty="0" smtClean="0">
                          <a:solidFill>
                            <a:schemeClr val="tx1"/>
                          </a:solidFill>
                          <a:latin typeface="Meiryo UI" panose="020B0604030504040204" pitchFamily="50" charset="-128"/>
                          <a:ea typeface="Meiryo UI" panose="020B0604030504040204" pitchFamily="50" charset="-128"/>
                        </a:rPr>
                        <a:t>・全事務事業、 補助金、出資法人等の見直し</a:t>
                      </a:r>
                    </a:p>
                    <a:p>
                      <a:pPr fontAlgn="ctr"/>
                      <a:r>
                        <a:rPr lang="ja-JP" altLang="en-US" sz="800" dirty="0" smtClean="0">
                          <a:solidFill>
                            <a:schemeClr val="tx1"/>
                          </a:solidFill>
                          <a:latin typeface="Meiryo UI" panose="020B0604030504040204" pitchFamily="50" charset="-128"/>
                          <a:ea typeface="Meiryo UI" panose="020B0604030504040204" pitchFamily="50" charset="-128"/>
                        </a:rPr>
                        <a:t>  ・全国で最も高い給与カット 等</a:t>
                      </a:r>
                      <a:endParaRPr lang="en-US" altLang="ja-JP" sz="8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2011</a:t>
                      </a:r>
                      <a:r>
                        <a:rPr lang="ja-JP" altLang="en-US" sz="900" dirty="0" smtClean="0">
                          <a:solidFill>
                            <a:schemeClr val="tx1"/>
                          </a:solidFill>
                          <a:latin typeface="Meiryo UI" panose="020B0604030504040204" pitchFamily="50" charset="-128"/>
                          <a:ea typeface="Meiryo UI" panose="020B0604030504040204" pitchFamily="50" charset="-128"/>
                        </a:rPr>
                        <a:t>／「財政構造改革プラン</a:t>
                      </a:r>
                      <a:r>
                        <a:rPr lang="en-US" altLang="ja-JP" sz="900" dirty="0"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案</a:t>
                      </a:r>
                      <a:r>
                        <a:rPr lang="en-US" altLang="ja-JP" sz="900" dirty="0"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a:t>
                      </a:r>
                      <a:endParaRPr lang="en-US" altLang="ja-JP" sz="900" dirty="0" smtClean="0">
                        <a:solidFill>
                          <a:schemeClr val="tx1"/>
                        </a:solidFill>
                        <a:latin typeface="Meiryo UI" panose="020B0604030504040204" pitchFamily="50" charset="-128"/>
                        <a:ea typeface="Meiryo UI" panose="020B0604030504040204" pitchFamily="50" charset="-128"/>
                      </a:endParaRPr>
                    </a:p>
                    <a:p>
                      <a:pPr fontAlgn="ctr"/>
                      <a:r>
                        <a:rPr lang="zh-TW" altLang="en-US" sz="900" dirty="0" smtClean="0">
                          <a:solidFill>
                            <a:schemeClr val="tx1"/>
                          </a:solidFill>
                          <a:latin typeface="Meiryo UI" panose="020B0604030504040204" pitchFamily="50" charset="-128"/>
                          <a:ea typeface="Meiryo UI" panose="020B0604030504040204" pitchFamily="50" charset="-128"/>
                        </a:rPr>
                        <a:t>●</a:t>
                      </a:r>
                      <a:r>
                        <a:rPr lang="en-US" altLang="zh-TW" sz="900" dirty="0" smtClean="0">
                          <a:solidFill>
                            <a:schemeClr val="tx1"/>
                          </a:solidFill>
                          <a:latin typeface="Meiryo UI" panose="020B0604030504040204" pitchFamily="50" charset="-128"/>
                          <a:ea typeface="Meiryo UI" panose="020B0604030504040204" pitchFamily="50" charset="-128"/>
                        </a:rPr>
                        <a:t>2011</a:t>
                      </a:r>
                      <a:r>
                        <a:rPr lang="ja-JP" altLang="en-US" sz="900" dirty="0" smtClean="0">
                          <a:solidFill>
                            <a:schemeClr val="tx1"/>
                          </a:solidFill>
                          <a:latin typeface="Meiryo UI" panose="020B0604030504040204" pitchFamily="50" charset="-128"/>
                          <a:ea typeface="Meiryo UI" panose="020B0604030504040204" pitchFamily="50" charset="-128"/>
                        </a:rPr>
                        <a:t>／</a:t>
                      </a:r>
                      <a:r>
                        <a:rPr lang="zh-TW" altLang="en-US" sz="900" dirty="0" smtClean="0">
                          <a:solidFill>
                            <a:schemeClr val="tx1"/>
                          </a:solidFill>
                          <a:latin typeface="Meiryo UI" panose="020B0604030504040204" pitchFamily="50" charset="-128"/>
                          <a:ea typeface="Meiryo UI" panose="020B0604030504040204" pitchFamily="50" charset="-128"/>
                        </a:rPr>
                        <a:t>財政運営基本条例施行</a:t>
                      </a:r>
                      <a:endParaRPr lang="en-US" altLang="ja-JP" sz="900" dirty="0" smtClean="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2014</a:t>
                      </a:r>
                      <a:r>
                        <a:rPr lang="ja-JP" altLang="en-US" sz="900" dirty="0" smtClean="0">
                          <a:solidFill>
                            <a:schemeClr val="tx1"/>
                          </a:solidFill>
                          <a:latin typeface="Meiryo UI" panose="020B0604030504040204" pitchFamily="50" charset="-128"/>
                          <a:ea typeface="Meiryo UI" panose="020B0604030504040204" pitchFamily="50" charset="-128"/>
                        </a:rPr>
                        <a:t>／「行財政改革の取組み」</a:t>
                      </a:r>
                      <a:endParaRPr lang="ja-JP" altLang="en-US" sz="9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2015</a:t>
                      </a:r>
                      <a:r>
                        <a:rPr lang="ja-JP" altLang="en-US" sz="900" dirty="0" smtClean="0">
                          <a:solidFill>
                            <a:schemeClr val="tx1"/>
                          </a:solidFill>
                          <a:latin typeface="Meiryo UI" panose="020B0604030504040204" pitchFamily="50" charset="-128"/>
                          <a:ea typeface="Meiryo UI" panose="020B0604030504040204" pitchFamily="50" charset="-128"/>
                        </a:rPr>
                        <a:t>／「行財政改革推進プラン</a:t>
                      </a:r>
                      <a:r>
                        <a:rPr lang="en-US" altLang="ja-JP" sz="900" dirty="0"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案</a:t>
                      </a:r>
                      <a:r>
                        <a:rPr lang="en-US" altLang="ja-JP" sz="900" dirty="0"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a:t>
                      </a:r>
                      <a:endParaRPr lang="en-US" altLang="ja-JP" sz="900" dirty="0" smtClean="0">
                        <a:solidFill>
                          <a:schemeClr val="tx1"/>
                        </a:solidFill>
                        <a:latin typeface="Meiryo UI" panose="020B0604030504040204" pitchFamily="50" charset="-128"/>
                        <a:ea typeface="Meiryo UI" panose="020B0604030504040204" pitchFamily="50" charset="-128"/>
                      </a:endParaRPr>
                    </a:p>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2015</a:t>
                      </a:r>
                      <a:r>
                        <a:rPr lang="ja-JP" altLang="en-US" sz="900" dirty="0" smtClean="0">
                          <a:solidFill>
                            <a:schemeClr val="tx1"/>
                          </a:solidFill>
                          <a:latin typeface="Meiryo UI" panose="020B0604030504040204" pitchFamily="50" charset="-128"/>
                          <a:ea typeface="Meiryo UI" panose="020B0604030504040204" pitchFamily="50" charset="-128"/>
                        </a:rPr>
                        <a:t>／「大阪府ファシリティマネジメ</a:t>
                      </a:r>
                      <a:r>
                        <a:rPr lang="en-US" altLang="ja-JP" sz="900" dirty="0" smtClean="0">
                          <a:solidFill>
                            <a:schemeClr val="tx1"/>
                          </a:solidFill>
                          <a:latin typeface="Meiryo UI" panose="020B0604030504040204" pitchFamily="50" charset="-128"/>
                          <a:ea typeface="Meiryo UI" panose="020B0604030504040204" pitchFamily="50" charset="-128"/>
                        </a:rPr>
                        <a:t> </a:t>
                      </a:r>
                      <a:r>
                        <a:rPr lang="ja-JP" altLang="en-US" sz="900" dirty="0" smtClean="0">
                          <a:solidFill>
                            <a:schemeClr val="tx1"/>
                          </a:solidFill>
                          <a:latin typeface="Meiryo UI" panose="020B0604030504040204" pitchFamily="50" charset="-128"/>
                          <a:ea typeface="Meiryo UI" panose="020B0604030504040204" pitchFamily="50" charset="-128"/>
                        </a:rPr>
                        <a:t>ント基</a:t>
                      </a:r>
                      <a:endParaRPr lang="en-US" altLang="ja-JP" sz="900" dirty="0" smtClean="0">
                        <a:solidFill>
                          <a:schemeClr val="tx1"/>
                        </a:solidFill>
                        <a:latin typeface="Meiryo UI" panose="020B0604030504040204" pitchFamily="50" charset="-128"/>
                        <a:ea typeface="Meiryo UI" panose="020B0604030504040204" pitchFamily="50" charset="-128"/>
                      </a:endParaRPr>
                    </a:p>
                    <a:p>
                      <a:pPr fontAlgn="ctr"/>
                      <a:r>
                        <a:rPr lang="en-US" altLang="ja-JP" sz="900" dirty="0" smtClean="0">
                          <a:solidFill>
                            <a:schemeClr val="tx1"/>
                          </a:solidFill>
                          <a:latin typeface="Meiryo UI" panose="020B0604030504040204" pitchFamily="50" charset="-128"/>
                          <a:ea typeface="Meiryo UI" panose="020B0604030504040204" pitchFamily="50" charset="-128"/>
                        </a:rPr>
                        <a:t>   </a:t>
                      </a:r>
                      <a:r>
                        <a:rPr lang="ja-JP" altLang="en-US" sz="900" dirty="0" smtClean="0">
                          <a:solidFill>
                            <a:schemeClr val="tx1"/>
                          </a:solidFill>
                          <a:latin typeface="Meiryo UI" panose="020B0604030504040204" pitchFamily="50" charset="-128"/>
                          <a:ea typeface="Meiryo UI" panose="020B0604030504040204" pitchFamily="50" charset="-128"/>
                        </a:rPr>
                        <a:t>本方針」策定</a:t>
                      </a:r>
                      <a:endParaRPr lang="en-US" altLang="ja-JP" sz="900" dirty="0" smtClean="0">
                        <a:solidFill>
                          <a:schemeClr val="tx1"/>
                        </a:solidFill>
                        <a:latin typeface="Meiryo UI" panose="020B0604030504040204" pitchFamily="50" charset="-128"/>
                        <a:ea typeface="Meiryo UI" panose="020B0604030504040204" pitchFamily="50" charset="-128"/>
                      </a:endParaRPr>
                    </a:p>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2016</a:t>
                      </a:r>
                      <a:r>
                        <a:rPr lang="ja-JP" altLang="en-US" sz="900" dirty="0" smtClean="0">
                          <a:solidFill>
                            <a:schemeClr val="tx1"/>
                          </a:solidFill>
                          <a:latin typeface="Meiryo UI" panose="020B0604030504040204" pitchFamily="50" charset="-128"/>
                          <a:ea typeface="Meiryo UI" panose="020B0604030504040204" pitchFamily="50" charset="-128"/>
                        </a:rPr>
                        <a:t>／</a:t>
                      </a:r>
                      <a:r>
                        <a:rPr lang="zh-TW" altLang="en-US" sz="900" dirty="0" smtClean="0">
                          <a:solidFill>
                            <a:schemeClr val="tx1"/>
                          </a:solidFill>
                          <a:latin typeface="Meiryo UI" panose="020B0604030504040204" pitchFamily="50" charset="-128"/>
                          <a:ea typeface="Meiryo UI" panose="020B0604030504040204" pitchFamily="50" charset="-128"/>
                        </a:rPr>
                        <a:t>森林環境税</a:t>
                      </a:r>
                      <a:r>
                        <a:rPr lang="ja-JP" altLang="en-US" sz="900" dirty="0" err="1"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宿泊税</a:t>
                      </a:r>
                      <a:r>
                        <a:rPr lang="zh-TW" altLang="en-US" sz="900" dirty="0" smtClean="0">
                          <a:solidFill>
                            <a:schemeClr val="tx1"/>
                          </a:solidFill>
                          <a:latin typeface="Meiryo UI" panose="020B0604030504040204" pitchFamily="50" charset="-128"/>
                          <a:ea typeface="Meiryo UI" panose="020B0604030504040204" pitchFamily="50" charset="-128"/>
                        </a:rPr>
                        <a:t>導入</a:t>
                      </a:r>
                      <a:endParaRPr lang="en-US" altLang="zh-TW" sz="9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ctr" latinLnBrk="0" hangingPunct="1">
                        <a:lnSpc>
                          <a:spcPct val="100000"/>
                        </a:lnSpc>
                        <a:spcBef>
                          <a:spcPts val="0"/>
                        </a:spcBef>
                        <a:spcAft>
                          <a:spcPts val="0"/>
                        </a:spcAft>
                        <a:buClrTx/>
                        <a:buSzTx/>
                        <a:buFontTx/>
                        <a:buNone/>
                        <a:tabLst/>
                        <a:defRPr/>
                      </a:pP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2018</a:t>
                      </a:r>
                      <a:r>
                        <a:rPr lang="ja-JP" altLang="en-US" sz="900" dirty="0" smtClean="0">
                          <a:solidFill>
                            <a:schemeClr val="tx1"/>
                          </a:solidFill>
                          <a:latin typeface="Meiryo UI" panose="020B0604030504040204" pitchFamily="50" charset="-128"/>
                          <a:ea typeface="Meiryo UI" panose="020B0604030504040204" pitchFamily="50" charset="-128"/>
                        </a:rPr>
                        <a:t>／「行政経営の取組み」</a:t>
                      </a:r>
                      <a:endParaRPr lang="en-US" altLang="ja-JP" sz="9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07868607"/>
                  </a:ext>
                </a:extLst>
              </a:tr>
              <a:tr h="1007803">
                <a:tc vMerge="1">
                  <a:txBody>
                    <a:bodyPr/>
                    <a:lstStyle/>
                    <a:p>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aseline="0" dirty="0" smtClean="0">
                          <a:solidFill>
                            <a:schemeClr val="tx1"/>
                          </a:solidFill>
                          <a:latin typeface="Meiryo UI" panose="020B0604030504040204" pitchFamily="50" charset="-128"/>
                          <a:ea typeface="Meiryo UI" panose="020B0604030504040204" pitchFamily="50" charset="-128"/>
                        </a:rPr>
                        <a:t>市</a:t>
                      </a:r>
                      <a:r>
                        <a:rPr kumimoji="1" lang="en-US" altLang="ja-JP" sz="1100" baseline="0" dirty="0" smtClean="0">
                          <a:solidFill>
                            <a:schemeClr val="tx1"/>
                          </a:solidFill>
                          <a:latin typeface="Meiryo UI" panose="020B0604030504040204" pitchFamily="50" charset="-128"/>
                          <a:ea typeface="Meiryo UI" panose="020B0604030504040204" pitchFamily="50" charset="-128"/>
                        </a:rPr>
                        <a:t>【1</a:t>
                      </a:r>
                      <a:r>
                        <a:rPr kumimoji="1" lang="ja-JP" altLang="en-US" sz="1100" baseline="0" dirty="0" smtClean="0">
                          <a:solidFill>
                            <a:schemeClr val="tx1"/>
                          </a:solidFill>
                          <a:latin typeface="Meiryo UI" panose="020B0604030504040204" pitchFamily="50" charset="-128"/>
                          <a:ea typeface="Meiryo UI" panose="020B0604030504040204" pitchFamily="50" charset="-128"/>
                        </a:rPr>
                        <a:t>～</a:t>
                      </a:r>
                      <a:r>
                        <a:rPr kumimoji="1" lang="en-US" altLang="ja-JP" sz="1100" baseline="0" dirty="0" smtClean="0">
                          <a:solidFill>
                            <a:schemeClr val="tx1"/>
                          </a:solidFill>
                          <a:latin typeface="Meiryo UI" panose="020B0604030504040204" pitchFamily="50" charset="-128"/>
                          <a:ea typeface="Meiryo UI" panose="020B0604030504040204" pitchFamily="50" charset="-128"/>
                        </a:rPr>
                        <a:t>8</a:t>
                      </a:r>
                      <a:r>
                        <a:rPr kumimoji="1" lang="ja-JP" altLang="en-US" sz="1100" baseline="0" dirty="0" err="1" smtClean="0">
                          <a:solidFill>
                            <a:schemeClr val="tx1"/>
                          </a:solidFill>
                          <a:latin typeface="Meiryo UI" panose="020B0604030504040204" pitchFamily="50" charset="-128"/>
                          <a:ea typeface="Meiryo UI" panose="020B0604030504040204" pitchFamily="50" charset="-128"/>
                        </a:rPr>
                        <a:t>、</a:t>
                      </a:r>
                      <a:r>
                        <a:rPr kumimoji="1" lang="en-US" altLang="ja-JP" sz="1100" baseline="0" dirty="0" smtClean="0">
                          <a:solidFill>
                            <a:schemeClr val="tx1"/>
                          </a:solidFill>
                          <a:latin typeface="Meiryo UI" panose="020B0604030504040204" pitchFamily="50" charset="-128"/>
                          <a:ea typeface="Meiryo UI" panose="020B0604030504040204" pitchFamily="50" charset="-128"/>
                        </a:rPr>
                        <a:t>17</a:t>
                      </a:r>
                      <a:r>
                        <a:rPr kumimoji="1" lang="ja-JP" altLang="en-US" sz="1100" baseline="0" dirty="0" smtClean="0">
                          <a:solidFill>
                            <a:schemeClr val="tx1"/>
                          </a:solidFill>
                          <a:latin typeface="Meiryo UI" panose="020B0604030504040204" pitchFamily="50" charset="-128"/>
                          <a:ea typeface="Meiryo UI" panose="020B0604030504040204" pitchFamily="50" charset="-128"/>
                        </a:rPr>
                        <a:t>～</a:t>
                      </a:r>
                      <a:r>
                        <a:rPr kumimoji="1" lang="en-US" altLang="ja-JP" sz="1100" baseline="0" dirty="0" smtClean="0">
                          <a:solidFill>
                            <a:schemeClr val="tx1"/>
                          </a:solidFill>
                          <a:latin typeface="Meiryo UI" panose="020B0604030504040204" pitchFamily="50" charset="-128"/>
                          <a:ea typeface="Meiryo UI" panose="020B0604030504040204" pitchFamily="50" charset="-128"/>
                        </a:rPr>
                        <a:t>19</a:t>
                      </a:r>
                      <a:r>
                        <a:rPr kumimoji="1" lang="ja-JP" altLang="en-US" sz="1100" baseline="0" dirty="0" err="1" smtClean="0">
                          <a:solidFill>
                            <a:schemeClr val="tx1"/>
                          </a:solidFill>
                          <a:latin typeface="Meiryo UI" panose="020B0604030504040204" pitchFamily="50" charset="-128"/>
                          <a:ea typeface="Meiryo UI" panose="020B0604030504040204" pitchFamily="50" charset="-128"/>
                        </a:rPr>
                        <a:t>、</a:t>
                      </a:r>
                      <a:r>
                        <a:rPr kumimoji="1" lang="en-US" altLang="ja-JP" sz="1100" baseline="0" dirty="0" smtClean="0">
                          <a:solidFill>
                            <a:schemeClr val="tx1"/>
                          </a:solidFill>
                          <a:latin typeface="Meiryo UI" panose="020B0604030504040204" pitchFamily="50" charset="-128"/>
                          <a:ea typeface="Meiryo UI" panose="020B0604030504040204" pitchFamily="50" charset="-128"/>
                        </a:rPr>
                        <a:t>40</a:t>
                      </a:r>
                      <a:r>
                        <a:rPr kumimoji="1" lang="ja-JP" altLang="en-US" sz="1100" baseline="0" dirty="0" smtClean="0">
                          <a:solidFill>
                            <a:schemeClr val="tx1"/>
                          </a:solidFill>
                          <a:latin typeface="Meiryo UI" panose="020B0604030504040204" pitchFamily="50" charset="-128"/>
                          <a:ea typeface="Meiryo UI" panose="020B0604030504040204" pitchFamily="50" charset="-128"/>
                        </a:rPr>
                        <a:t>～</a:t>
                      </a:r>
                      <a:r>
                        <a:rPr kumimoji="1" lang="en-US" altLang="ja-JP" sz="1100" baseline="0" dirty="0" smtClean="0">
                          <a:solidFill>
                            <a:schemeClr val="tx1"/>
                          </a:solidFill>
                          <a:latin typeface="Meiryo UI" panose="020B0604030504040204" pitchFamily="50" charset="-128"/>
                          <a:ea typeface="Meiryo UI" panose="020B0604030504040204" pitchFamily="50" charset="-128"/>
                        </a:rPr>
                        <a:t>43】</a:t>
                      </a:r>
                    </a:p>
                  </a:txBody>
                  <a:tcPr/>
                </a:tc>
                <a:tc>
                  <a:txBody>
                    <a:bodyPr/>
                    <a:lstStyle/>
                    <a:p>
                      <a:pPr fontAlgn="ctr"/>
                      <a:endParaRPr lang="en-US" altLang="ja-JP" sz="900" dirty="0" smtClean="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9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876457">
                <a:tc rowSpan="2">
                  <a:txBody>
                    <a:bodyPr/>
                    <a:lstStyle/>
                    <a:p>
                      <a:r>
                        <a:rPr kumimoji="1" lang="ja-JP" altLang="en-US" sz="1100" dirty="0" smtClean="0">
                          <a:solidFill>
                            <a:schemeClr val="tx1"/>
                          </a:solidFill>
                          <a:latin typeface="Meiryo UI" panose="020B0604030504040204" pitchFamily="50" charset="-128"/>
                          <a:ea typeface="Meiryo UI" panose="020B0604030504040204" pitchFamily="50" charset="-128"/>
                        </a:rPr>
                        <a:t>組織体制</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smtClean="0">
                          <a:solidFill>
                            <a:schemeClr val="tx1"/>
                          </a:solidFill>
                          <a:latin typeface="Meiryo UI" panose="020B0604030504040204" pitchFamily="50" charset="-128"/>
                          <a:ea typeface="Meiryo UI" panose="020B0604030504040204" pitchFamily="50" charset="-128"/>
                        </a:rPr>
                        <a:t>府</a:t>
                      </a:r>
                      <a:r>
                        <a:rPr kumimoji="1" lang="en-US" altLang="ja-JP" sz="1100" dirty="0" smtClean="0">
                          <a:solidFill>
                            <a:schemeClr val="tx1"/>
                          </a:solidFill>
                          <a:latin typeface="Meiryo UI" panose="020B0604030504040204" pitchFamily="50" charset="-128"/>
                          <a:ea typeface="Meiryo UI" panose="020B0604030504040204" pitchFamily="50" charset="-128"/>
                        </a:rPr>
                        <a:t>(11</a:t>
                      </a:r>
                      <a:r>
                        <a:rPr kumimoji="1" lang="ja-JP" altLang="en-US" sz="1100" dirty="0" smtClean="0">
                          <a:solidFill>
                            <a:schemeClr val="tx1"/>
                          </a:solidFill>
                          <a:latin typeface="Meiryo UI" panose="020B0604030504040204" pitchFamily="50" charset="-128"/>
                          <a:ea typeface="Meiryo UI" panose="020B0604030504040204" pitchFamily="50" charset="-128"/>
                        </a:rPr>
                        <a:t>～</a:t>
                      </a:r>
                      <a:r>
                        <a:rPr kumimoji="1" lang="en-US" altLang="ja-JP" sz="1100" dirty="0" smtClean="0">
                          <a:solidFill>
                            <a:schemeClr val="tx1"/>
                          </a:solidFill>
                          <a:latin typeface="Meiryo UI" panose="020B0604030504040204" pitchFamily="50" charset="-128"/>
                          <a:ea typeface="Meiryo UI" panose="020B0604030504040204" pitchFamily="50" charset="-128"/>
                        </a:rPr>
                        <a:t>16)</a:t>
                      </a:r>
                    </a:p>
                  </a:txBody>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zh-TW" altLang="en-US" sz="900" dirty="0" smtClean="0">
                          <a:solidFill>
                            <a:schemeClr val="tx1"/>
                          </a:solidFill>
                          <a:latin typeface="Meiryo UI" panose="020B0604030504040204" pitchFamily="50" charset="-128"/>
                          <a:ea typeface="Meiryo UI" panose="020B0604030504040204" pitchFamily="50" charset="-128"/>
                        </a:rPr>
                        <a:t>●</a:t>
                      </a:r>
                      <a:r>
                        <a:rPr lang="en-US" altLang="zh-TW" sz="900" dirty="0" smtClean="0">
                          <a:solidFill>
                            <a:schemeClr val="tx1"/>
                          </a:solidFill>
                          <a:latin typeface="Meiryo UI" panose="020B0604030504040204" pitchFamily="50" charset="-128"/>
                          <a:ea typeface="Meiryo UI" panose="020B0604030504040204" pitchFamily="50" charset="-128"/>
                        </a:rPr>
                        <a:t>2010</a:t>
                      </a:r>
                      <a:r>
                        <a:rPr lang="ja-JP" altLang="en-US" sz="900" dirty="0" smtClean="0">
                          <a:solidFill>
                            <a:schemeClr val="tx1"/>
                          </a:solidFill>
                          <a:latin typeface="Meiryo UI" panose="020B0604030504040204" pitchFamily="50" charset="-128"/>
                          <a:ea typeface="Meiryo UI" panose="020B0604030504040204" pitchFamily="50" charset="-128"/>
                        </a:rPr>
                        <a:t>／職員の退職管理に関する条例施行</a:t>
                      </a:r>
                    </a:p>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2011</a:t>
                      </a:r>
                      <a:r>
                        <a:rPr lang="ja-JP" altLang="en-US" sz="900" dirty="0" smtClean="0">
                          <a:solidFill>
                            <a:schemeClr val="tx1"/>
                          </a:solidFill>
                          <a:latin typeface="Meiryo UI" panose="020B0604030504040204" pitchFamily="50" charset="-128"/>
                          <a:ea typeface="Meiryo UI" panose="020B0604030504040204" pitchFamily="50" charset="-128"/>
                        </a:rPr>
                        <a:t>／給与制度改革</a:t>
                      </a:r>
                      <a:r>
                        <a:rPr lang="en-US" altLang="ja-JP" sz="800" dirty="0" smtClean="0">
                          <a:solidFill>
                            <a:schemeClr val="tx1"/>
                          </a:solidFill>
                          <a:latin typeface="Meiryo UI" panose="020B0604030504040204" pitchFamily="50" charset="-128"/>
                          <a:ea typeface="Meiryo UI" panose="020B0604030504040204" pitchFamily="50" charset="-128"/>
                        </a:rPr>
                        <a:t>(</a:t>
                      </a:r>
                      <a:r>
                        <a:rPr lang="ja-JP" altLang="en-US" sz="800" dirty="0" smtClean="0">
                          <a:solidFill>
                            <a:schemeClr val="tx1"/>
                          </a:solidFill>
                          <a:latin typeface="Meiryo UI" panose="020B0604030504040204" pitchFamily="50" charset="-128"/>
                          <a:ea typeface="Meiryo UI" panose="020B0604030504040204" pitchFamily="50" charset="-128"/>
                        </a:rPr>
                        <a:t>職務給原則の徹底</a:t>
                      </a:r>
                      <a:endParaRPr lang="en-US" altLang="ja-JP" sz="800" dirty="0" smtClean="0">
                        <a:solidFill>
                          <a:schemeClr val="tx1"/>
                        </a:solidFill>
                        <a:latin typeface="Meiryo UI" panose="020B0604030504040204" pitchFamily="50" charset="-128"/>
                        <a:ea typeface="Meiryo UI" panose="020B0604030504040204" pitchFamily="50" charset="-128"/>
                      </a:endParaRPr>
                    </a:p>
                    <a:p>
                      <a:pPr fontAlgn="ctr"/>
                      <a:r>
                        <a:rPr lang="en-US" altLang="ja-JP" sz="800" dirty="0" smtClean="0">
                          <a:solidFill>
                            <a:schemeClr val="tx1"/>
                          </a:solidFill>
                          <a:latin typeface="Meiryo UI" panose="020B0604030504040204" pitchFamily="50" charset="-128"/>
                          <a:ea typeface="Meiryo UI" panose="020B0604030504040204" pitchFamily="50" charset="-128"/>
                        </a:rPr>
                        <a:t>   </a:t>
                      </a:r>
                      <a:r>
                        <a:rPr lang="ja-JP" altLang="en-US" sz="800" dirty="0" smtClean="0">
                          <a:solidFill>
                            <a:schemeClr val="tx1"/>
                          </a:solidFill>
                          <a:latin typeface="Meiryo UI" panose="020B0604030504040204" pitchFamily="50" charset="-128"/>
                          <a:ea typeface="Meiryo UI" panose="020B0604030504040204" pitchFamily="50" charset="-128"/>
                        </a:rPr>
                        <a:t>等）</a:t>
                      </a:r>
                    </a:p>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2011</a:t>
                      </a:r>
                      <a:r>
                        <a:rPr lang="ja-JP" altLang="en-US" sz="900" dirty="0" smtClean="0">
                          <a:solidFill>
                            <a:schemeClr val="tx1"/>
                          </a:solidFill>
                          <a:latin typeface="Meiryo UI" panose="020B0604030504040204" pitchFamily="50" charset="-128"/>
                          <a:ea typeface="Meiryo UI" panose="020B0604030504040204" pitchFamily="50" charset="-128"/>
                        </a:rPr>
                        <a:t>／職員採用試験の抜本的見直し</a:t>
                      </a:r>
                    </a:p>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2011</a:t>
                      </a:r>
                      <a:r>
                        <a:rPr lang="ja-JP" altLang="en-US" sz="900" dirty="0" smtClean="0">
                          <a:solidFill>
                            <a:schemeClr val="tx1"/>
                          </a:solidFill>
                          <a:latin typeface="Meiryo UI" panose="020B0604030504040204" pitchFamily="50" charset="-128"/>
                          <a:ea typeface="Meiryo UI" panose="020B0604030504040204" pitchFamily="50" charset="-128"/>
                        </a:rPr>
                        <a:t>／部長公募の開始</a:t>
                      </a:r>
                      <a:endParaRPr lang="en-US" altLang="ja-JP" sz="900" dirty="0" smtClean="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2012</a:t>
                      </a:r>
                      <a:r>
                        <a:rPr lang="ja-JP" altLang="en-US" sz="900" dirty="0" smtClean="0">
                          <a:solidFill>
                            <a:schemeClr val="tx1"/>
                          </a:solidFill>
                          <a:latin typeface="Meiryo UI" panose="020B0604030504040204" pitchFamily="50" charset="-128"/>
                          <a:ea typeface="Meiryo UI" panose="020B0604030504040204" pitchFamily="50" charset="-128"/>
                        </a:rPr>
                        <a:t>／</a:t>
                      </a:r>
                      <a:r>
                        <a:rPr lang="zh-TW" altLang="en-US" sz="900" dirty="0" smtClean="0">
                          <a:solidFill>
                            <a:schemeClr val="tx1"/>
                          </a:solidFill>
                          <a:latin typeface="Meiryo UI" panose="020B0604030504040204" pitchFamily="50" charset="-128"/>
                          <a:ea typeface="Meiryo UI" panose="020B0604030504040204" pitchFamily="50" charset="-128"/>
                        </a:rPr>
                        <a:t>職員基本条例施行</a:t>
                      </a:r>
                      <a:endParaRPr lang="ja-JP" altLang="en-US" sz="900" dirty="0" smtClean="0">
                        <a:solidFill>
                          <a:schemeClr val="tx1"/>
                        </a:solidFill>
                        <a:latin typeface="Meiryo UI" panose="020B0604030504040204" pitchFamily="50" charset="-128"/>
                        <a:ea typeface="Meiryo UI" panose="020B0604030504040204" pitchFamily="50" charset="-128"/>
                      </a:endParaRPr>
                    </a:p>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2013</a:t>
                      </a:r>
                      <a:r>
                        <a:rPr lang="ja-JP" altLang="en-US" sz="900" dirty="0" smtClean="0">
                          <a:solidFill>
                            <a:schemeClr val="tx1"/>
                          </a:solidFill>
                          <a:latin typeface="Meiryo UI" panose="020B0604030504040204" pitchFamily="50" charset="-128"/>
                          <a:ea typeface="Meiryo UI" panose="020B0604030504040204" pitchFamily="50" charset="-128"/>
                        </a:rPr>
                        <a:t>／人事評価に相対評価制度の本</a:t>
                      </a:r>
                      <a:endParaRPr lang="en-US" altLang="ja-JP" sz="900" dirty="0" smtClean="0">
                        <a:solidFill>
                          <a:schemeClr val="tx1"/>
                        </a:solidFill>
                        <a:latin typeface="Meiryo UI" panose="020B0604030504040204" pitchFamily="50" charset="-128"/>
                        <a:ea typeface="Meiryo UI" panose="020B0604030504040204" pitchFamily="50" charset="-128"/>
                      </a:endParaRPr>
                    </a:p>
                    <a:p>
                      <a:pPr fontAlgn="ctr"/>
                      <a:r>
                        <a:rPr lang="ja-JP" altLang="en-US" sz="900" dirty="0" smtClean="0">
                          <a:solidFill>
                            <a:schemeClr val="tx1"/>
                          </a:solidFill>
                          <a:latin typeface="Meiryo UI" panose="020B0604030504040204" pitchFamily="50" charset="-128"/>
                          <a:ea typeface="Meiryo UI" panose="020B0604030504040204" pitchFamily="50" charset="-128"/>
                        </a:rPr>
                        <a:t>　　格実施</a:t>
                      </a:r>
                      <a:endParaRPr lang="en-US" altLang="ja-JP" sz="900" dirty="0" smtClean="0">
                        <a:solidFill>
                          <a:schemeClr val="tx1"/>
                        </a:solidFill>
                        <a:latin typeface="Meiryo UI" panose="020B0604030504040204" pitchFamily="50" charset="-128"/>
                        <a:ea typeface="Meiryo UI" panose="020B0604030504040204" pitchFamily="50" charset="-128"/>
                      </a:endParaRPr>
                    </a:p>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2014</a:t>
                      </a:r>
                      <a:r>
                        <a:rPr lang="ja-JP" altLang="en-US" sz="900" dirty="0" smtClean="0">
                          <a:solidFill>
                            <a:schemeClr val="tx1"/>
                          </a:solidFill>
                          <a:latin typeface="Meiryo UI" panose="020B0604030504040204" pitchFamily="50" charset="-128"/>
                          <a:ea typeface="Meiryo UI" panose="020B0604030504040204" pitchFamily="50" charset="-128"/>
                        </a:rPr>
                        <a:t>／政治規制等</a:t>
                      </a:r>
                      <a:r>
                        <a:rPr lang="en-US" altLang="ja-JP" sz="900" dirty="0" smtClean="0">
                          <a:solidFill>
                            <a:schemeClr val="tx1"/>
                          </a:solidFill>
                          <a:latin typeface="Meiryo UI" panose="020B0604030504040204" pitchFamily="50" charset="-128"/>
                          <a:ea typeface="Meiryo UI" panose="020B0604030504040204" pitchFamily="50" charset="-128"/>
                        </a:rPr>
                        <a:t>3</a:t>
                      </a:r>
                      <a:r>
                        <a:rPr lang="ja-JP" altLang="en-US" sz="900" dirty="0" smtClean="0">
                          <a:solidFill>
                            <a:schemeClr val="tx1"/>
                          </a:solidFill>
                          <a:latin typeface="Meiryo UI" panose="020B0604030504040204" pitchFamily="50" charset="-128"/>
                          <a:ea typeface="Meiryo UI" panose="020B0604030504040204" pitchFamily="50" charset="-128"/>
                        </a:rPr>
                        <a:t>条例の施行</a:t>
                      </a: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2015</a:t>
                      </a:r>
                      <a:r>
                        <a:rPr lang="ja-JP" altLang="en-US" sz="900" dirty="0" smtClean="0">
                          <a:solidFill>
                            <a:schemeClr val="tx1"/>
                          </a:solidFill>
                          <a:latin typeface="Meiryo UI" panose="020B0604030504040204" pitchFamily="50" charset="-128"/>
                          <a:ea typeface="Meiryo UI" panose="020B0604030504040204" pitchFamily="50" charset="-128"/>
                        </a:rPr>
                        <a:t>／給与制度の総合的見直し</a:t>
                      </a: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900468"/>
                  </a:ext>
                </a:extLst>
              </a:tr>
              <a:tr h="845579">
                <a:tc vMerge="1">
                  <a:txBody>
                    <a:bodyPr/>
                    <a:lstStyle/>
                    <a:p>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aseline="0" dirty="0" smtClean="0">
                          <a:solidFill>
                            <a:schemeClr val="tx1"/>
                          </a:solidFill>
                          <a:latin typeface="Meiryo UI" panose="020B0604030504040204" pitchFamily="50" charset="-128"/>
                          <a:ea typeface="Meiryo UI" panose="020B0604030504040204" pitchFamily="50" charset="-128"/>
                        </a:rPr>
                        <a:t>市</a:t>
                      </a:r>
                      <a:r>
                        <a:rPr kumimoji="1" lang="en-US" altLang="ja-JP" sz="1100" baseline="0" dirty="0" smtClean="0">
                          <a:solidFill>
                            <a:schemeClr val="tx1"/>
                          </a:solidFill>
                          <a:latin typeface="Meiryo UI" panose="020B0604030504040204" pitchFamily="50" charset="-128"/>
                          <a:ea typeface="Meiryo UI" panose="020B0604030504040204" pitchFamily="50" charset="-128"/>
                        </a:rPr>
                        <a:t>【9</a:t>
                      </a:r>
                      <a:r>
                        <a:rPr kumimoji="1" lang="ja-JP" altLang="en-US" sz="1100" baseline="0" dirty="0" smtClean="0">
                          <a:solidFill>
                            <a:schemeClr val="tx1"/>
                          </a:solidFill>
                          <a:latin typeface="Meiryo UI" panose="020B0604030504040204" pitchFamily="50" charset="-128"/>
                          <a:ea typeface="Meiryo UI" panose="020B0604030504040204" pitchFamily="50" charset="-128"/>
                        </a:rPr>
                        <a:t>～</a:t>
                      </a:r>
                      <a:r>
                        <a:rPr kumimoji="1" lang="en-US" altLang="ja-JP" sz="1100" baseline="0" dirty="0" smtClean="0">
                          <a:solidFill>
                            <a:schemeClr val="tx1"/>
                          </a:solidFill>
                          <a:latin typeface="Meiryo UI" panose="020B0604030504040204" pitchFamily="50" charset="-128"/>
                          <a:ea typeface="Meiryo UI" panose="020B0604030504040204" pitchFamily="50" charset="-128"/>
                        </a:rPr>
                        <a:t>12】</a:t>
                      </a:r>
                    </a:p>
                  </a:txBody>
                  <a:tcPr/>
                </a:tc>
                <a:tc>
                  <a:txBody>
                    <a:bodyPr/>
                    <a:lstStyle/>
                    <a:p>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699247">
                <a:tc rowSpan="2">
                  <a:txBody>
                    <a:bodyPr/>
                    <a:lstStyle/>
                    <a:p>
                      <a:r>
                        <a:rPr kumimoji="1" lang="ja-JP" altLang="en-US" sz="1100" dirty="0" smtClean="0">
                          <a:solidFill>
                            <a:schemeClr val="tx1"/>
                          </a:solidFill>
                          <a:latin typeface="Meiryo UI" panose="020B0604030504040204" pitchFamily="50" charset="-128"/>
                          <a:ea typeface="Meiryo UI" panose="020B0604030504040204" pitchFamily="50" charset="-128"/>
                        </a:rPr>
                        <a:t>働き方改革、</a:t>
                      </a:r>
                      <a:r>
                        <a:rPr kumimoji="1" lang="en-US" altLang="ja-JP" sz="1100" dirty="0" smtClean="0">
                          <a:solidFill>
                            <a:schemeClr val="tx1"/>
                          </a:solidFill>
                          <a:latin typeface="Meiryo UI" panose="020B0604030504040204" pitchFamily="50" charset="-128"/>
                          <a:ea typeface="Meiryo UI" panose="020B0604030504040204" pitchFamily="50" charset="-128"/>
                        </a:rPr>
                        <a:t>ICT</a:t>
                      </a:r>
                      <a:r>
                        <a:rPr kumimoji="1" lang="ja-JP" altLang="en-US" sz="1100" dirty="0" smtClean="0">
                          <a:solidFill>
                            <a:schemeClr val="tx1"/>
                          </a:solidFill>
                          <a:latin typeface="Meiryo UI" panose="020B0604030504040204" pitchFamily="50" charset="-128"/>
                          <a:ea typeface="Meiryo UI" panose="020B0604030504040204" pitchFamily="50" charset="-128"/>
                        </a:rPr>
                        <a:t>活用</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smtClean="0">
                          <a:solidFill>
                            <a:schemeClr val="tx1"/>
                          </a:solidFill>
                          <a:latin typeface="Meiryo UI" panose="020B0604030504040204" pitchFamily="50" charset="-128"/>
                          <a:ea typeface="Meiryo UI" panose="020B0604030504040204" pitchFamily="50" charset="-128"/>
                        </a:rPr>
                        <a:t>府</a:t>
                      </a:r>
                      <a:r>
                        <a:rPr kumimoji="1" lang="en-US" altLang="ja-JP" sz="1100" dirty="0" smtClean="0">
                          <a:solidFill>
                            <a:schemeClr val="tx1"/>
                          </a:solidFill>
                          <a:latin typeface="Meiryo UI" panose="020B0604030504040204" pitchFamily="50" charset="-128"/>
                          <a:ea typeface="Meiryo UI" panose="020B0604030504040204" pitchFamily="50" charset="-128"/>
                        </a:rPr>
                        <a:t>(17</a:t>
                      </a:r>
                      <a:r>
                        <a:rPr kumimoji="1" lang="ja-JP" altLang="en-US" sz="1100" dirty="0" err="1" smtClean="0">
                          <a:solidFill>
                            <a:schemeClr val="tx1"/>
                          </a:solidFill>
                          <a:latin typeface="Meiryo UI" panose="020B0604030504040204" pitchFamily="50" charset="-128"/>
                          <a:ea typeface="Meiryo UI" panose="020B0604030504040204" pitchFamily="50" charset="-128"/>
                        </a:rPr>
                        <a:t>、</a:t>
                      </a:r>
                      <a:r>
                        <a:rPr kumimoji="1" lang="en-US" altLang="ja-JP" sz="1100" dirty="0" smtClean="0">
                          <a:solidFill>
                            <a:schemeClr val="tx1"/>
                          </a:solidFill>
                          <a:latin typeface="Meiryo UI" panose="020B0604030504040204" pitchFamily="50" charset="-128"/>
                          <a:ea typeface="Meiryo UI" panose="020B0604030504040204" pitchFamily="50" charset="-128"/>
                        </a:rPr>
                        <a:t>18</a:t>
                      </a:r>
                      <a:r>
                        <a:rPr kumimoji="1" lang="ja-JP" altLang="en-US" sz="1100" dirty="0" smtClean="0">
                          <a:solidFill>
                            <a:schemeClr val="tx1"/>
                          </a:solidFill>
                          <a:latin typeface="Meiryo UI" panose="020B0604030504040204" pitchFamily="50" charset="-128"/>
                          <a:ea typeface="Meiryo UI" panose="020B0604030504040204" pitchFamily="50" charset="-128"/>
                        </a:rPr>
                        <a:t>）</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a:tc>
                <a:tc>
                  <a:txBody>
                    <a:bodyPr/>
                    <a:lstStyle/>
                    <a:p>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2014</a:t>
                      </a:r>
                      <a:r>
                        <a:rPr lang="ja-JP" altLang="en-US" sz="900" dirty="0" smtClean="0">
                          <a:solidFill>
                            <a:schemeClr val="tx1"/>
                          </a:solidFill>
                          <a:latin typeface="Meiryo UI" panose="020B0604030504040204" pitchFamily="50" charset="-128"/>
                          <a:ea typeface="Meiryo UI" panose="020B0604030504040204" pitchFamily="50" charset="-128"/>
                        </a:rPr>
                        <a:t>／オープンデータポータルサイト開設</a:t>
                      </a:r>
                    </a:p>
                    <a:p>
                      <a:endParaRPr kumimoji="1" lang="en-US" altLang="ja-JP" sz="1100" b="1"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2016</a:t>
                      </a:r>
                      <a:r>
                        <a:rPr lang="ja-JP" altLang="en-US" sz="900" dirty="0" smtClean="0">
                          <a:solidFill>
                            <a:schemeClr val="tx1"/>
                          </a:solidFill>
                          <a:latin typeface="Meiryo UI" panose="020B0604030504040204" pitchFamily="50" charset="-128"/>
                          <a:ea typeface="Meiryo UI" panose="020B0604030504040204" pitchFamily="50" charset="-128"/>
                        </a:rPr>
                        <a:t>／府庁版働き方改革</a:t>
                      </a:r>
                      <a:r>
                        <a:rPr lang="en-US" altLang="ja-JP" sz="900" dirty="0"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第</a:t>
                      </a:r>
                      <a:r>
                        <a:rPr lang="en-US" altLang="ja-JP" sz="900" dirty="0" smtClean="0">
                          <a:solidFill>
                            <a:schemeClr val="tx1"/>
                          </a:solidFill>
                          <a:latin typeface="Meiryo UI" panose="020B0604030504040204" pitchFamily="50" charset="-128"/>
                          <a:ea typeface="Meiryo UI" panose="020B0604030504040204" pitchFamily="50" charset="-128"/>
                        </a:rPr>
                        <a:t>1</a:t>
                      </a:r>
                      <a:r>
                        <a:rPr lang="ja-JP" altLang="en-US" sz="900" dirty="0" smtClean="0">
                          <a:solidFill>
                            <a:schemeClr val="tx1"/>
                          </a:solidFill>
                          <a:latin typeface="Meiryo UI" panose="020B0604030504040204" pitchFamily="50" charset="-128"/>
                          <a:ea typeface="Meiryo UI" panose="020B0604030504040204" pitchFamily="50" charset="-128"/>
                        </a:rPr>
                        <a:t>弾</a:t>
                      </a:r>
                      <a:r>
                        <a:rPr lang="en-US" altLang="ja-JP" sz="900" dirty="0" smtClean="0">
                          <a:solidFill>
                            <a:schemeClr val="tx1"/>
                          </a:solidFill>
                          <a:latin typeface="Meiryo UI" panose="020B0604030504040204" pitchFamily="50" charset="-128"/>
                          <a:ea typeface="Meiryo UI" panose="020B0604030504040204" pitchFamily="50" charset="-128"/>
                        </a:rPr>
                        <a:t>)</a:t>
                      </a:r>
                    </a:p>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2017</a:t>
                      </a:r>
                      <a:r>
                        <a:rPr lang="ja-JP" altLang="en-US" sz="900" dirty="0" smtClean="0">
                          <a:solidFill>
                            <a:schemeClr val="tx1"/>
                          </a:solidFill>
                          <a:latin typeface="Meiryo UI" panose="020B0604030504040204" pitchFamily="50" charset="-128"/>
                          <a:ea typeface="Meiryo UI" panose="020B0604030504040204" pitchFamily="50" charset="-128"/>
                        </a:rPr>
                        <a:t>／府庁版働き方改革</a:t>
                      </a:r>
                      <a:r>
                        <a:rPr lang="en-US" altLang="ja-JP" sz="900" dirty="0"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第</a:t>
                      </a:r>
                      <a:r>
                        <a:rPr lang="en-US" altLang="ja-JP" sz="900" dirty="0" smtClean="0">
                          <a:solidFill>
                            <a:schemeClr val="tx1"/>
                          </a:solidFill>
                          <a:latin typeface="Meiryo UI" panose="020B0604030504040204" pitchFamily="50" charset="-128"/>
                          <a:ea typeface="Meiryo UI" panose="020B0604030504040204" pitchFamily="50" charset="-128"/>
                        </a:rPr>
                        <a:t>2</a:t>
                      </a:r>
                      <a:r>
                        <a:rPr lang="ja-JP" altLang="en-US" sz="900" dirty="0" smtClean="0">
                          <a:solidFill>
                            <a:schemeClr val="tx1"/>
                          </a:solidFill>
                          <a:latin typeface="Meiryo UI" panose="020B0604030504040204" pitchFamily="50" charset="-128"/>
                          <a:ea typeface="Meiryo UI" panose="020B0604030504040204" pitchFamily="50" charset="-128"/>
                        </a:rPr>
                        <a:t>弾</a:t>
                      </a:r>
                      <a:r>
                        <a:rPr lang="en-US" altLang="ja-JP" sz="900" dirty="0" smtClean="0">
                          <a:solidFill>
                            <a:schemeClr val="tx1"/>
                          </a:solidFill>
                          <a:latin typeface="Meiryo UI" panose="020B0604030504040204" pitchFamily="50" charset="-128"/>
                          <a:ea typeface="Meiryo UI" panose="020B0604030504040204" pitchFamily="50" charset="-128"/>
                        </a:rPr>
                        <a:t>)</a:t>
                      </a:r>
                    </a:p>
                    <a:p>
                      <a:pPr fontAlgn="ctr"/>
                      <a:r>
                        <a:rPr lang="ja-JP" altLang="en-US" sz="900" dirty="0" smtClean="0">
                          <a:solidFill>
                            <a:schemeClr val="tx1"/>
                          </a:solidFill>
                          <a:latin typeface="Meiryo UI" panose="020B0604030504040204" pitchFamily="50" charset="-128"/>
                          <a:ea typeface="Meiryo UI" panose="020B0604030504040204" pitchFamily="50" charset="-128"/>
                        </a:rPr>
                        <a:t>●</a:t>
                      </a:r>
                      <a:r>
                        <a:rPr lang="en-US" altLang="ja-JP" sz="900" dirty="0" smtClean="0">
                          <a:solidFill>
                            <a:schemeClr val="tx1"/>
                          </a:solidFill>
                          <a:latin typeface="Meiryo UI" panose="020B0604030504040204" pitchFamily="50" charset="-128"/>
                          <a:ea typeface="Meiryo UI" panose="020B0604030504040204" pitchFamily="50" charset="-128"/>
                        </a:rPr>
                        <a:t>2018</a:t>
                      </a:r>
                      <a:r>
                        <a:rPr lang="ja-JP" altLang="en-US" sz="900" dirty="0" smtClean="0">
                          <a:solidFill>
                            <a:schemeClr val="tx1"/>
                          </a:solidFill>
                          <a:latin typeface="Meiryo UI" panose="020B0604030504040204" pitchFamily="50" charset="-128"/>
                          <a:ea typeface="Meiryo UI" panose="020B0604030504040204" pitchFamily="50" charset="-128"/>
                        </a:rPr>
                        <a:t>／ＡＩ活用開始</a:t>
                      </a:r>
                      <a:r>
                        <a:rPr lang="en-US" altLang="ja-JP" sz="900" dirty="0" smtClean="0">
                          <a:solidFill>
                            <a:schemeClr val="tx1"/>
                          </a:solidFill>
                          <a:latin typeface="Meiryo UI" panose="020B0604030504040204" pitchFamily="50" charset="-128"/>
                          <a:ea typeface="Meiryo UI" panose="020B0604030504040204" pitchFamily="50" charset="-128"/>
                        </a:rPr>
                        <a:t>(</a:t>
                      </a:r>
                      <a:r>
                        <a:rPr lang="ja-JP" altLang="en-US" sz="900" dirty="0" smtClean="0">
                          <a:solidFill>
                            <a:schemeClr val="tx1"/>
                          </a:solidFill>
                          <a:latin typeface="Meiryo UI" panose="020B0604030504040204" pitchFamily="50" charset="-128"/>
                          <a:ea typeface="Meiryo UI" panose="020B0604030504040204" pitchFamily="50" charset="-128"/>
                        </a:rPr>
                        <a:t>議事録作成支援</a:t>
                      </a:r>
                      <a:r>
                        <a:rPr lang="en-US" altLang="ja-JP" sz="900" dirty="0" smtClean="0">
                          <a:solidFill>
                            <a:schemeClr val="tx1"/>
                          </a:solidFill>
                          <a:latin typeface="Meiryo UI" panose="020B0604030504040204" pitchFamily="50" charset="-128"/>
                          <a:ea typeface="Meiryo UI" panose="020B0604030504040204" pitchFamily="50" charset="-128"/>
                        </a:rPr>
                        <a:t>)</a:t>
                      </a:r>
                      <a:endParaRPr lang="ja-JP" altLang="en-US" sz="9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28520768"/>
                  </a:ext>
                </a:extLst>
              </a:tr>
              <a:tr h="584305">
                <a:tc vMerge="1">
                  <a:txBody>
                    <a:bodyPr/>
                    <a:lstStyle/>
                    <a:p>
                      <a:endParaRPr kumimoji="1" lang="ja-JP" altLang="en-US" sz="1100" dirty="0">
                        <a:latin typeface="Meiryo UI" panose="020B0604030504040204" pitchFamily="50" charset="-128"/>
                        <a:ea typeface="Meiryo UI" panose="020B0604030504040204" pitchFamily="50" charset="-128"/>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aseline="0" dirty="0" smtClean="0">
                          <a:solidFill>
                            <a:schemeClr val="tx1"/>
                          </a:solidFill>
                          <a:latin typeface="Meiryo UI" panose="020B0604030504040204" pitchFamily="50" charset="-128"/>
                          <a:ea typeface="Meiryo UI" panose="020B0604030504040204" pitchFamily="50" charset="-128"/>
                        </a:rPr>
                        <a:t>市</a:t>
                      </a:r>
                      <a:r>
                        <a:rPr kumimoji="1" lang="en-US" altLang="ja-JP" sz="1100" baseline="0" dirty="0" smtClean="0">
                          <a:solidFill>
                            <a:schemeClr val="tx1"/>
                          </a:solidFill>
                          <a:latin typeface="Meiryo UI" panose="020B0604030504040204" pitchFamily="50" charset="-128"/>
                          <a:ea typeface="Meiryo UI" panose="020B0604030504040204" pitchFamily="50" charset="-128"/>
                        </a:rPr>
                        <a:t>【32</a:t>
                      </a:r>
                      <a:r>
                        <a:rPr kumimoji="1" lang="ja-JP" altLang="en-US" sz="1100" baseline="0" dirty="0" err="1" smtClean="0">
                          <a:solidFill>
                            <a:schemeClr val="tx1"/>
                          </a:solidFill>
                          <a:latin typeface="Meiryo UI" panose="020B0604030504040204" pitchFamily="50" charset="-128"/>
                          <a:ea typeface="Meiryo UI" panose="020B0604030504040204" pitchFamily="50" charset="-128"/>
                        </a:rPr>
                        <a:t>、</a:t>
                      </a:r>
                      <a:r>
                        <a:rPr kumimoji="1" lang="en-US" altLang="ja-JP" sz="1100" baseline="0" dirty="0" smtClean="0">
                          <a:solidFill>
                            <a:schemeClr val="tx1"/>
                          </a:solidFill>
                          <a:latin typeface="Meiryo UI" panose="020B0604030504040204" pitchFamily="50" charset="-128"/>
                          <a:ea typeface="Meiryo UI" panose="020B0604030504040204" pitchFamily="50" charset="-128"/>
                        </a:rPr>
                        <a:t>33】</a:t>
                      </a:r>
                    </a:p>
                  </a:txBody>
                  <a:tcPr/>
                </a:tc>
                <a:tc>
                  <a:txBody>
                    <a:bodyPr/>
                    <a:lstStyle/>
                    <a:p>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1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9" name="テキスト ボックス 8"/>
          <p:cNvSpPr txBox="1"/>
          <p:nvPr/>
        </p:nvSpPr>
        <p:spPr>
          <a:xfrm>
            <a:off x="2062638" y="2129490"/>
            <a:ext cx="2657279" cy="646331"/>
          </a:xfrm>
          <a:prstGeom prst="rect">
            <a:avLst/>
          </a:prstGeom>
          <a:noFill/>
        </p:spPr>
        <p:txBody>
          <a:bodyPr wrap="squar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2006</a:t>
            </a:r>
            <a:r>
              <a:rPr lang="ja-JP" altLang="en-US" sz="900" dirty="0" smtClean="0">
                <a:latin typeface="Meiryo UI" panose="020B0604030504040204" pitchFamily="50" charset="-128"/>
                <a:ea typeface="Meiryo UI" panose="020B0604030504040204" pitchFamily="50" charset="-128"/>
              </a:rPr>
              <a:t>／「市政改革基本方針」</a:t>
            </a:r>
            <a:endParaRPr lang="en-US" altLang="ja-JP" sz="900" dirty="0" smtClean="0">
              <a:latin typeface="Meiryo UI" panose="020B0604030504040204" pitchFamily="50" charset="-128"/>
              <a:ea typeface="Meiryo UI" panose="020B0604030504040204" pitchFamily="50" charset="-128"/>
            </a:endParaRPr>
          </a:p>
          <a:p>
            <a:pPr fontAlgn="ctr"/>
            <a:r>
              <a:rPr kumimoji="1" lang="ja-JP" altLang="en-US" sz="900" dirty="0">
                <a:latin typeface="Meiryo UI" panose="020B0604030504040204" pitchFamily="50" charset="-128"/>
                <a:ea typeface="Meiryo UI" panose="020B0604030504040204" pitchFamily="50" charset="-128"/>
              </a:rPr>
              <a:t>・経費の削減、職員数の削減、市債残高の</a:t>
            </a:r>
            <a:r>
              <a:rPr kumimoji="1" lang="ja-JP" altLang="en-US" sz="900" dirty="0" smtClean="0">
                <a:latin typeface="Meiryo UI" panose="020B0604030504040204" pitchFamily="50" charset="-128"/>
                <a:ea typeface="Meiryo UI" panose="020B0604030504040204" pitchFamily="50" charset="-128"/>
              </a:rPr>
              <a:t>削減等</a:t>
            </a:r>
            <a:endParaRPr kumimoji="1" lang="en-US" altLang="ja-JP" sz="900" dirty="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2011</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／「なにわ</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ルネッサンス</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2011</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・「事務事業総点検」等に基づく点検・</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精査等</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10" name="テキスト ボックス 9"/>
          <p:cNvSpPr txBox="1"/>
          <p:nvPr/>
        </p:nvSpPr>
        <p:spPr>
          <a:xfrm>
            <a:off x="4543017" y="2138278"/>
            <a:ext cx="2322221" cy="507831"/>
          </a:xfrm>
          <a:prstGeom prst="rect">
            <a:avLst/>
          </a:prstGeom>
          <a:noFill/>
        </p:spPr>
        <p:txBody>
          <a:bodyPr wrap="square" rtlCol="0">
            <a:spAutoFit/>
          </a:bodyPr>
          <a:lstStyle/>
          <a:p>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2014</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／「市政</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改革</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プラン」</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・施策・事業のゼロベースの見直し、補助金</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等</a:t>
            </a:r>
            <a:endPar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 の</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見直し、市民利用施設の見直し　</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など</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11" name="テキスト ボックス 10"/>
          <p:cNvSpPr txBox="1"/>
          <p:nvPr/>
        </p:nvSpPr>
        <p:spPr>
          <a:xfrm>
            <a:off x="6765667" y="2102051"/>
            <a:ext cx="2322221" cy="784830"/>
          </a:xfrm>
          <a:prstGeom prst="rect">
            <a:avLst/>
          </a:prstGeom>
          <a:noFill/>
        </p:spPr>
        <p:txBody>
          <a:bodyPr wrap="square" rtlCol="0">
            <a:spAutoFit/>
          </a:bodyPr>
          <a:lstStyle/>
          <a:p>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2015</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ja-JP" altLang="en-US" sz="900" dirty="0" smtClean="0">
                <a:latin typeface="Meiryo UI" panose="020B0604030504040204" pitchFamily="50" charset="-128"/>
                <a:ea typeface="Meiryo UI" panose="020B0604030504040204" pitchFamily="50" charset="-128"/>
              </a:rPr>
              <a:t>平成</a:t>
            </a:r>
            <a:r>
              <a:rPr kumimoji="1" lang="en-US" altLang="ja-JP" sz="900" dirty="0">
                <a:latin typeface="Meiryo UI" panose="020B0604030504040204" pitchFamily="50" charset="-128"/>
                <a:ea typeface="Meiryo UI" panose="020B0604030504040204" pitchFamily="50" charset="-128"/>
              </a:rPr>
              <a:t>27</a:t>
            </a:r>
            <a:r>
              <a:rPr kumimoji="1" lang="ja-JP" altLang="en-US" sz="900" dirty="0">
                <a:latin typeface="Meiryo UI" panose="020B0604030504040204" pitchFamily="50" charset="-128"/>
                <a:ea typeface="Meiryo UI" panose="020B0604030504040204" pitchFamily="50" charset="-128"/>
              </a:rPr>
              <a:t>年度市政改革の基本方針</a:t>
            </a:r>
            <a:endParaRPr kumimoji="1" lang="en-US" altLang="ja-JP" sz="900" dirty="0">
              <a:latin typeface="Meiryo UI" panose="020B0604030504040204" pitchFamily="50" charset="-128"/>
              <a:ea typeface="Meiryo UI" panose="020B0604030504040204" pitchFamily="50" charset="-128"/>
            </a:endParaRPr>
          </a:p>
          <a:p>
            <a:pPr lvl="0" defTabSz="914400">
              <a:defRPr/>
            </a:pPr>
            <a:r>
              <a:rPr kumimoji="1" lang="ja-JP" altLang="en-US" sz="900" dirty="0">
                <a:latin typeface="Meiryo UI" panose="020B0604030504040204" pitchFamily="50" charset="-128"/>
                <a:ea typeface="Meiryo UI" panose="020B0604030504040204" pitchFamily="50" charset="-128"/>
              </a:rPr>
              <a:t>・</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施策・事業のゼロベースの</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見直し等</a:t>
            </a:r>
            <a:endPar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rPr>
              <a:t>2016</a:t>
            </a:r>
            <a:r>
              <a:rPr kumimoji="1" lang="ja-JP" altLang="en-US" sz="900" dirty="0" smtClean="0">
                <a:latin typeface="Meiryo UI" panose="020B0604030504040204" pitchFamily="50" charset="-128"/>
                <a:ea typeface="Meiryo UI" panose="020B0604030504040204" pitchFamily="50" charset="-128"/>
              </a:rPr>
              <a:t>／市政</a:t>
            </a:r>
            <a:r>
              <a:rPr kumimoji="1" lang="ja-JP" altLang="en-US" sz="900" dirty="0">
                <a:latin typeface="Meiryo UI" panose="020B0604030504040204" pitchFamily="50" charset="-128"/>
                <a:ea typeface="Meiryo UI" panose="020B0604030504040204" pitchFamily="50" charset="-128"/>
              </a:rPr>
              <a:t>改革プラン</a:t>
            </a:r>
            <a:r>
              <a:rPr kumimoji="1" lang="en-US" altLang="ja-JP" sz="900" dirty="0" smtClean="0">
                <a:latin typeface="Meiryo UI" panose="020B0604030504040204" pitchFamily="50" charset="-128"/>
                <a:ea typeface="Meiryo UI" panose="020B0604030504040204" pitchFamily="50" charset="-128"/>
              </a:rPr>
              <a:t>2.0</a:t>
            </a:r>
            <a:endParaRPr kumimoji="1" lang="en-US" altLang="ja-JP" sz="900" dirty="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・施策・事業の見直し、公共施設の総合的</a:t>
            </a:r>
            <a:r>
              <a:rPr kumimoji="1" lang="ja-JP" altLang="en-US" sz="900" dirty="0" smtClean="0">
                <a:latin typeface="Meiryo UI" panose="020B0604030504040204" pitchFamily="50" charset="-128"/>
                <a:ea typeface="Meiryo UI" panose="020B0604030504040204" pitchFamily="50" charset="-128"/>
              </a:rPr>
              <a:t>かつ</a:t>
            </a:r>
            <a:endParaRPr kumimoji="1" lang="en-US" altLang="ja-JP" sz="90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 計画的</a:t>
            </a:r>
            <a:r>
              <a:rPr kumimoji="1" lang="ja-JP" altLang="en-US" sz="900" dirty="0">
                <a:latin typeface="Meiryo UI" panose="020B0604030504040204" pitchFamily="50" charset="-128"/>
                <a:ea typeface="Meiryo UI" panose="020B0604030504040204" pitchFamily="50" charset="-128"/>
              </a:rPr>
              <a:t>な管理　</a:t>
            </a:r>
            <a:r>
              <a:rPr kumimoji="1" lang="ja-JP" altLang="en-US" sz="900" dirty="0" smtClean="0">
                <a:latin typeface="Meiryo UI" panose="020B0604030504040204" pitchFamily="50" charset="-128"/>
                <a:ea typeface="Meiryo UI" panose="020B0604030504040204" pitchFamily="50" charset="-128"/>
              </a:rPr>
              <a:t>など</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12" name="テキスト ボックス 11"/>
          <p:cNvSpPr txBox="1"/>
          <p:nvPr/>
        </p:nvSpPr>
        <p:spPr>
          <a:xfrm>
            <a:off x="2062638" y="4013313"/>
            <a:ext cx="2322221" cy="646331"/>
          </a:xfrm>
          <a:prstGeom prst="rect">
            <a:avLst/>
          </a:prstGeom>
          <a:noFill/>
        </p:spPr>
        <p:txBody>
          <a:bodyPr wrap="squar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2009</a:t>
            </a:r>
            <a:r>
              <a:rPr lang="ja-JP" altLang="en-US" sz="900" dirty="0" smtClean="0">
                <a:latin typeface="Meiryo UI" panose="020B0604030504040204" pitchFamily="50" charset="-128"/>
                <a:ea typeface="Meiryo UI" panose="020B0604030504040204" pitchFamily="50" charset="-128"/>
              </a:rPr>
              <a:t>／</a:t>
            </a:r>
            <a:r>
              <a:rPr kumimoji="1" lang="ja-JP" altLang="en-US" sz="900" dirty="0" smtClean="0">
                <a:latin typeface="Meiryo UI" panose="020B0604030504040204" pitchFamily="50" charset="-128"/>
                <a:ea typeface="Meiryo UI" panose="020B0604030504040204" pitchFamily="50" charset="-128"/>
              </a:rPr>
              <a:t>給与</a:t>
            </a:r>
            <a:r>
              <a:rPr kumimoji="1" lang="ja-JP" altLang="en-US" sz="900" dirty="0">
                <a:latin typeface="Meiryo UI" panose="020B0604030504040204" pitchFamily="50" charset="-128"/>
                <a:ea typeface="Meiryo UI" panose="020B0604030504040204" pitchFamily="50" charset="-128"/>
              </a:rPr>
              <a:t>カット</a:t>
            </a:r>
            <a:r>
              <a:rPr kumimoji="1" lang="ja-JP" altLang="en-US" sz="900" dirty="0" smtClean="0">
                <a:latin typeface="Meiryo UI" panose="020B0604030504040204" pitchFamily="50" charset="-128"/>
                <a:ea typeface="Meiryo UI" panose="020B0604030504040204" pitchFamily="50" charset="-128"/>
              </a:rPr>
              <a:t>開始</a:t>
            </a:r>
            <a:endParaRPr kumimoji="1" lang="en-US" altLang="ja-JP" sz="90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2011</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／職員</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採用</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試験抜本的</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見直し開始</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a:p>
            <a:pPr lvl="0" defTabSz="914400">
              <a:defRPr/>
            </a:pP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2011</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／区長</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公募</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開始</a:t>
            </a:r>
            <a:endPar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endParaRPr>
          </a:p>
          <a:p>
            <a:pPr defTabSz="914400">
              <a:defRPr/>
            </a:pP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2011</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／服務</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規律</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刷新</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PT</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設置</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13" name="テキスト ボックス 12"/>
          <p:cNvSpPr txBox="1"/>
          <p:nvPr/>
        </p:nvSpPr>
        <p:spPr>
          <a:xfrm>
            <a:off x="4524816" y="4000514"/>
            <a:ext cx="2322221" cy="784830"/>
          </a:xfrm>
          <a:prstGeom prst="rect">
            <a:avLst/>
          </a:prstGeom>
          <a:noFill/>
        </p:spPr>
        <p:txBody>
          <a:bodyPr wrap="square" rtlCol="0">
            <a:spAutoFit/>
          </a:bodyPr>
          <a:lstStyle/>
          <a:p>
            <a:pPr lvl="0" defTabSz="914400">
              <a:defRPr/>
            </a:pP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職員基本条例施行</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2012</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／局長</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公募、校長公募開始</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a:p>
            <a:pPr lvl="0" defTabSz="914400">
              <a:defRPr/>
            </a:pP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2012</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／府</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との人事交流の拡大</a:t>
            </a:r>
            <a:endParaRPr kumimoji="1" lang="en-US" altLang="ja-JP" sz="900" dirty="0">
              <a:latin typeface="Meiryo UI" panose="020B0604030504040204" pitchFamily="50" charset="-128"/>
              <a:ea typeface="Meiryo UI" panose="020B0604030504040204" pitchFamily="50" charset="-128"/>
              <a:cs typeface="Meiryo UI" panose="020B0604030504040204" pitchFamily="50" charset="-128"/>
            </a:endParaRPr>
          </a:p>
          <a:p>
            <a:pPr lvl="0" defTabSz="914400">
              <a:defRPr/>
            </a:pP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2012</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給与</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カット率の拡大</a:t>
            </a:r>
          </a:p>
          <a:p>
            <a:pPr fontAlgn="ct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2013</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／人事</a:t>
            </a:r>
            <a:r>
              <a:rPr kumimoji="1" lang="ja-JP" altLang="en-US" sz="900" dirty="0">
                <a:latin typeface="Meiryo UI" panose="020B0604030504040204" pitchFamily="50" charset="-128"/>
                <a:ea typeface="Meiryo UI" panose="020B0604030504040204" pitchFamily="50" charset="-128"/>
                <a:cs typeface="Meiryo UI" panose="020B0604030504040204" pitchFamily="50" charset="-128"/>
              </a:rPr>
              <a:t>制度に相対評価を</a:t>
            </a:r>
            <a:r>
              <a:rPr kumimoji="1" lang="ja-JP" altLang="en-US" sz="900" dirty="0" smtClean="0">
                <a:latin typeface="Meiryo UI" panose="020B0604030504040204" pitchFamily="50" charset="-128"/>
                <a:ea typeface="Meiryo UI" panose="020B0604030504040204" pitchFamily="50" charset="-128"/>
                <a:cs typeface="Meiryo UI" panose="020B0604030504040204" pitchFamily="50" charset="-128"/>
              </a:rPr>
              <a:t>導入</a:t>
            </a:r>
            <a:endParaRPr kumimoji="1" lang="ja-JP" altLang="en-US" sz="9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14" name="テキスト ボックス 13"/>
          <p:cNvSpPr txBox="1"/>
          <p:nvPr/>
        </p:nvSpPr>
        <p:spPr>
          <a:xfrm>
            <a:off x="6686023" y="4010958"/>
            <a:ext cx="2553855" cy="507831"/>
          </a:xfrm>
          <a:prstGeom prst="rect">
            <a:avLst/>
          </a:prstGeom>
          <a:noFill/>
        </p:spPr>
        <p:txBody>
          <a:bodyPr wrap="square" rtlCol="0">
            <a:spAutoFit/>
          </a:bodyPr>
          <a:lstStyle/>
          <a:p>
            <a:pPr defTabSz="914400">
              <a:defRPr/>
            </a:pP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r>
              <a:rPr kumimoji="1" lang="ja-JP" altLang="en-US" sz="900" dirty="0" smtClean="0">
                <a:latin typeface="Meiryo UI" panose="020B0604030504040204" pitchFamily="50" charset="-128"/>
                <a:ea typeface="Meiryo UI" panose="020B0604030504040204" pitchFamily="50" charset="-128"/>
              </a:rPr>
              <a:t>給与</a:t>
            </a:r>
            <a:r>
              <a:rPr kumimoji="1" lang="ja-JP" altLang="en-US" sz="900" dirty="0">
                <a:latin typeface="Meiryo UI" panose="020B0604030504040204" pitchFamily="50" charset="-128"/>
                <a:ea typeface="Meiryo UI" panose="020B0604030504040204" pitchFamily="50" charset="-128"/>
              </a:rPr>
              <a:t>制度の総合的</a:t>
            </a:r>
            <a:r>
              <a:rPr kumimoji="1" lang="ja-JP" altLang="en-US" sz="900" dirty="0" smtClean="0">
                <a:latin typeface="Meiryo UI" panose="020B0604030504040204" pitchFamily="50" charset="-128"/>
                <a:ea typeface="Meiryo UI" panose="020B0604030504040204" pitchFamily="50" charset="-128"/>
              </a:rPr>
              <a:t>見直し</a:t>
            </a:r>
            <a:endParaRPr kumimoji="1" lang="en-US" altLang="ja-JP" sz="900" dirty="0" smtClean="0">
              <a:latin typeface="Meiryo UI" panose="020B0604030504040204" pitchFamily="50" charset="-128"/>
              <a:ea typeface="Meiryo UI" panose="020B0604030504040204" pitchFamily="50" charset="-128"/>
            </a:endParaRPr>
          </a:p>
          <a:p>
            <a:pPr defTabSz="914400">
              <a:defRPr/>
            </a:pPr>
            <a:r>
              <a:rPr kumimoji="1" lang="ja-JP" altLang="en-US" sz="900" dirty="0" smtClean="0">
                <a:latin typeface="Meiryo UI" panose="020B0604030504040204" pitchFamily="50" charset="-128"/>
                <a:ea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rPr>
              <a:t>2017</a:t>
            </a:r>
            <a:r>
              <a:rPr kumimoji="1" lang="ja-JP" altLang="en-US"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人事</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委員会による技能労務</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職相当</a:t>
            </a:r>
            <a:endParaRPr lang="en-US" altLang="ja-JP" sz="900" dirty="0" smtClean="0">
              <a:latin typeface="Meiryo UI" panose="020B0604030504040204" pitchFamily="50" charset="-128"/>
              <a:ea typeface="Meiryo UI" panose="020B0604030504040204" pitchFamily="50" charset="-128"/>
              <a:cs typeface="Meiryo UI" panose="020B0604030504040204" pitchFamily="50" charset="-128"/>
            </a:endParaRPr>
          </a:p>
          <a:p>
            <a:pPr defTabSz="914400">
              <a:defRPr/>
            </a:pPr>
            <a:r>
              <a:rPr lang="en-US" altLang="ja-JP" sz="900" dirty="0">
                <a:latin typeface="Meiryo UI" panose="020B0604030504040204" pitchFamily="50" charset="-128"/>
                <a:ea typeface="Meiryo UI" panose="020B0604030504040204" pitchFamily="50" charset="-128"/>
                <a:cs typeface="Meiryo UI" panose="020B0604030504040204" pitchFamily="50" charset="-128"/>
              </a:rPr>
              <a:t> </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職種</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民間給与調査の結果</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報告</a:t>
            </a:r>
            <a:endParaRPr lang="ja-JP" altLang="en-US" sz="9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15" name="テキスト ボックス 14"/>
          <p:cNvSpPr txBox="1"/>
          <p:nvPr/>
        </p:nvSpPr>
        <p:spPr>
          <a:xfrm>
            <a:off x="6728688" y="5587964"/>
            <a:ext cx="2418544" cy="507831"/>
          </a:xfrm>
          <a:prstGeom prst="rect">
            <a:avLst/>
          </a:prstGeom>
          <a:noFill/>
        </p:spPr>
        <p:txBody>
          <a:bodyPr wrap="squar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r>
              <a:rPr kumimoji="1" lang="ja-JP" altLang="en-US" sz="900" dirty="0" smtClean="0">
                <a:latin typeface="Meiryo UI" panose="020B0604030504040204" pitchFamily="50" charset="-128"/>
                <a:ea typeface="Meiryo UI" panose="020B0604030504040204" pitchFamily="50" charset="-128"/>
              </a:rPr>
              <a:t>「</a:t>
            </a:r>
            <a:r>
              <a:rPr kumimoji="1" lang="ja-JP" altLang="en-US" sz="900" dirty="0">
                <a:latin typeface="Meiryo UI" panose="020B0604030504040204" pitchFamily="50" charset="-128"/>
                <a:ea typeface="Meiryo UI" panose="020B0604030504040204" pitchFamily="50" charset="-128"/>
              </a:rPr>
              <a:t>大阪市ＩＣＴ戦略」</a:t>
            </a:r>
            <a:r>
              <a:rPr kumimoji="1" lang="ja-JP" altLang="en-US" sz="900" dirty="0" smtClean="0">
                <a:latin typeface="Meiryo UI" panose="020B0604030504040204" pitchFamily="50" charset="-128"/>
                <a:ea typeface="Meiryo UI" panose="020B0604030504040204" pitchFamily="50" charset="-128"/>
              </a:rPr>
              <a:t>策定</a:t>
            </a:r>
            <a:endParaRPr kumimoji="1" lang="en-US" altLang="ja-JP" sz="90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rPr>
              <a:t>2015</a:t>
            </a:r>
            <a:r>
              <a:rPr kumimoji="1" lang="ja-JP" altLang="en-US" sz="900" dirty="0" smtClean="0">
                <a:latin typeface="Meiryo UI" panose="020B0604030504040204" pitchFamily="50" charset="-128"/>
                <a:ea typeface="Meiryo UI" panose="020B0604030504040204" pitchFamily="50" charset="-128"/>
              </a:rPr>
              <a:t>／オープンデータ</a:t>
            </a:r>
            <a:r>
              <a:rPr kumimoji="1" lang="ja-JP" altLang="en-US" sz="900" dirty="0">
                <a:latin typeface="Meiryo UI" panose="020B0604030504040204" pitchFamily="50" charset="-128"/>
                <a:ea typeface="Meiryo UI" panose="020B0604030504040204" pitchFamily="50" charset="-128"/>
              </a:rPr>
              <a:t>専用サイトの構築</a:t>
            </a:r>
            <a:endParaRPr kumimoji="1" lang="en-US" altLang="ja-JP" sz="900" dirty="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rPr>
              <a:t>2016</a:t>
            </a:r>
            <a:r>
              <a:rPr kumimoji="1" lang="ja-JP" altLang="en-US" sz="900" dirty="0" smtClean="0">
                <a:latin typeface="Meiryo UI" panose="020B0604030504040204" pitchFamily="50" charset="-128"/>
                <a:ea typeface="Meiryo UI" panose="020B0604030504040204" pitchFamily="50" charset="-128"/>
              </a:rPr>
              <a:t>／ワーク</a:t>
            </a:r>
            <a:r>
              <a:rPr kumimoji="1" lang="ja-JP" altLang="en-US" sz="900" dirty="0">
                <a:latin typeface="Meiryo UI" panose="020B0604030504040204" pitchFamily="50" charset="-128"/>
                <a:ea typeface="Meiryo UI" panose="020B0604030504040204" pitchFamily="50" charset="-128"/>
              </a:rPr>
              <a:t>・ライフ・バランス推進プラン</a:t>
            </a:r>
            <a:r>
              <a:rPr kumimoji="1" lang="ja-JP" altLang="en-US" sz="900" dirty="0" smtClean="0">
                <a:latin typeface="Meiryo UI" panose="020B0604030504040204" pitchFamily="50" charset="-128"/>
                <a:ea typeface="Meiryo UI" panose="020B0604030504040204" pitchFamily="50" charset="-128"/>
              </a:rPr>
              <a:t>策定</a:t>
            </a:r>
            <a:endParaRPr lang="en-US" altLang="ja-JP" sz="900" dirty="0">
              <a:latin typeface="Meiryo UI" panose="020B0604030504040204" pitchFamily="50" charset="-128"/>
              <a:ea typeface="Meiryo UI" panose="020B0604030504040204" pitchFamily="50" charset="-128"/>
            </a:endParaRPr>
          </a:p>
        </p:txBody>
      </p:sp>
      <p:sp>
        <p:nvSpPr>
          <p:cNvPr id="16" name="角丸四角形 15"/>
          <p:cNvSpPr/>
          <p:nvPr/>
        </p:nvSpPr>
        <p:spPr>
          <a:xfrm>
            <a:off x="145768" y="79002"/>
            <a:ext cx="534063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４</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いわゆる行政改革  </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年表一覧</a:t>
            </a:r>
            <a:r>
              <a:rPr lang="en-US" altLang="ja-JP" b="1" dirty="0" smtClean="0">
                <a:solidFill>
                  <a:schemeClr val="tx1"/>
                </a:solidFill>
                <a:latin typeface="Meiryo UI" panose="020B0604030504040204" pitchFamily="50" charset="-128"/>
                <a:ea typeface="Meiryo UI" panose="020B0604030504040204" pitchFamily="50" charset="-128"/>
              </a:rPr>
              <a:t>]</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65743679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図 20"/>
          <p:cNvPicPr>
            <a:picLocks noChangeAspect="1"/>
          </p:cNvPicPr>
          <p:nvPr/>
        </p:nvPicPr>
        <p:blipFill>
          <a:blip r:embed="rId2"/>
          <a:stretch>
            <a:fillRect/>
          </a:stretch>
        </p:blipFill>
        <p:spPr>
          <a:xfrm>
            <a:off x="4859316" y="1566499"/>
            <a:ext cx="3082670" cy="1477998"/>
          </a:xfrm>
          <a:prstGeom prst="rect">
            <a:avLst/>
          </a:prstGeom>
        </p:spPr>
      </p:pic>
      <p:pic>
        <p:nvPicPr>
          <p:cNvPr id="2" name="図 1"/>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4964730" y="5181239"/>
            <a:ext cx="3890682" cy="1581574"/>
          </a:xfrm>
          <a:prstGeom prst="rect">
            <a:avLst/>
          </a:prstGeom>
        </p:spPr>
      </p:pic>
      <p:sp>
        <p:nvSpPr>
          <p:cNvPr id="4" name="スライド番号プレースホルダー 3"/>
          <p:cNvSpPr>
            <a:spLocks noGrp="1"/>
          </p:cNvSpPr>
          <p:nvPr>
            <p:ph type="sldNum" sz="quarter" idx="12"/>
          </p:nvPr>
        </p:nvSpPr>
        <p:spPr>
          <a:xfrm>
            <a:off x="7099852" y="6457313"/>
            <a:ext cx="2057400" cy="365125"/>
          </a:xfrm>
        </p:spPr>
        <p:txBody>
          <a:bodyPr/>
          <a:lstStyle/>
          <a:p>
            <a:fld id="{138CA411-231B-42B9-AF63-97A64194AA60}" type="slidenum">
              <a:rPr lang="ja-JP" altLang="en-US" smtClean="0"/>
              <a:pPr/>
              <a:t>55</a:t>
            </a:fld>
            <a:endParaRPr lang="ja-JP" altLang="en-US"/>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テキスト ボックス 7"/>
          <p:cNvSpPr txBox="1"/>
          <p:nvPr/>
        </p:nvSpPr>
        <p:spPr>
          <a:xfrm>
            <a:off x="239" y="1208049"/>
            <a:ext cx="3930884" cy="307777"/>
          </a:xfrm>
          <a:prstGeom prst="rect">
            <a:avLst/>
          </a:prstGeom>
          <a:noFill/>
        </p:spPr>
        <p:txBody>
          <a:bodyPr wrap="none" rtlCol="0">
            <a:spAutoFit/>
          </a:bodyPr>
          <a:lstStyle/>
          <a:p>
            <a:pPr marL="285750" indent="-285750">
              <a:buFont typeface="Wingdings" panose="05000000000000000000" pitchFamily="2" charset="2"/>
              <a:buChar char="p"/>
            </a:pPr>
            <a:r>
              <a:rPr kumimoji="1" lang="ja-JP" altLang="en-US" sz="1400" b="1" dirty="0">
                <a:latin typeface="Meiryo UI" panose="020B0604030504040204" pitchFamily="50" charset="-128"/>
                <a:ea typeface="Meiryo UI" panose="020B0604030504040204" pitchFamily="50" charset="-128"/>
              </a:rPr>
              <a:t>府市ともに、様々な財政見直しの</a:t>
            </a:r>
            <a:r>
              <a:rPr kumimoji="1" lang="ja-JP" altLang="en-US" sz="1400" b="1" dirty="0" smtClean="0">
                <a:latin typeface="Meiryo UI" panose="020B0604030504040204" pitchFamily="50" charset="-128"/>
                <a:ea typeface="Meiryo UI" panose="020B0604030504040204" pitchFamily="50" charset="-128"/>
              </a:rPr>
              <a:t>取組み</a:t>
            </a:r>
            <a:r>
              <a:rPr kumimoji="1" lang="ja-JP" altLang="en-US" sz="1400" b="1" dirty="0">
                <a:latin typeface="Meiryo UI" panose="020B0604030504040204" pitchFamily="50" charset="-128"/>
                <a:ea typeface="Meiryo UI" panose="020B0604030504040204" pitchFamily="50" charset="-128"/>
              </a:rPr>
              <a:t>を実施</a:t>
            </a:r>
            <a:endParaRPr kumimoji="1" lang="en-US" altLang="ja-JP" sz="1400" b="1" dirty="0">
              <a:latin typeface="Meiryo UI" panose="020B0604030504040204" pitchFamily="50" charset="-128"/>
              <a:ea typeface="Meiryo UI" panose="020B0604030504040204" pitchFamily="50" charset="-128"/>
            </a:endParaRPr>
          </a:p>
        </p:txBody>
      </p:sp>
      <p:cxnSp>
        <p:nvCxnSpPr>
          <p:cNvPr id="9" name="直線コネクタ 8"/>
          <p:cNvCxnSpPr/>
          <p:nvPr/>
        </p:nvCxnSpPr>
        <p:spPr>
          <a:xfrm>
            <a:off x="274650" y="1152991"/>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テキスト ボックス 9">
            <a:extLst>
              <a:ext uri="{FF2B5EF4-FFF2-40B4-BE49-F238E27FC236}">
                <a16:creationId xmlns:a16="http://schemas.microsoft.com/office/drawing/2014/main" id="{415DE71B-8723-4917-9DBC-7AC508C3F6E4}"/>
              </a:ext>
            </a:extLst>
          </p:cNvPr>
          <p:cNvSpPr txBox="1"/>
          <p:nvPr/>
        </p:nvSpPr>
        <p:spPr>
          <a:xfrm>
            <a:off x="4748997" y="1173263"/>
            <a:ext cx="3765768" cy="253916"/>
          </a:xfrm>
          <a:prstGeom prst="rect">
            <a:avLst/>
          </a:prstGeom>
          <a:noFill/>
        </p:spPr>
        <p:txBody>
          <a:bodyPr wrap="square" rtlCol="0">
            <a:spAutoFit/>
          </a:bodyPr>
          <a:lstStyle/>
          <a:p>
            <a:r>
              <a:rPr lang="ja-JP" altLang="en-US" sz="1050" b="1" dirty="0" smtClean="0"/>
              <a:t>（参考）人件費総額の変化（</a:t>
            </a:r>
            <a:r>
              <a:rPr lang="en-US" altLang="ja-JP" sz="1050" b="1" dirty="0" smtClean="0"/>
              <a:t>2006</a:t>
            </a:r>
            <a:r>
              <a:rPr lang="ja-JP" altLang="en-US" sz="1050" b="1" dirty="0" smtClean="0"/>
              <a:t>年度を</a:t>
            </a:r>
            <a:r>
              <a:rPr lang="en-US" altLang="ja-JP" sz="1050" b="1" dirty="0" smtClean="0"/>
              <a:t>100</a:t>
            </a:r>
            <a:r>
              <a:rPr lang="ja-JP" altLang="en-US" sz="1050" b="1" dirty="0" smtClean="0"/>
              <a:t>とした場合の指数）</a:t>
            </a:r>
            <a:endParaRPr lang="en-US" altLang="ja-JP" sz="1050" b="1" dirty="0"/>
          </a:p>
        </p:txBody>
      </p:sp>
      <p:graphicFrame>
        <p:nvGraphicFramePr>
          <p:cNvPr id="12" name="表 11">
            <a:extLst>
              <a:ext uri="{FF2B5EF4-FFF2-40B4-BE49-F238E27FC236}">
                <a16:creationId xmlns:a16="http://schemas.microsoft.com/office/drawing/2014/main" id="{9C7B6A69-E25C-4125-8C58-539CC67D527C}"/>
              </a:ext>
            </a:extLst>
          </p:cNvPr>
          <p:cNvGraphicFramePr>
            <a:graphicFrameLocks noGrp="1"/>
          </p:cNvGraphicFramePr>
          <p:nvPr>
            <p:extLst>
              <p:ext uri="{D42A27DB-BD31-4B8C-83A1-F6EECF244321}">
                <p14:modId xmlns:p14="http://schemas.microsoft.com/office/powerpoint/2010/main" val="2399472004"/>
              </p:ext>
            </p:extLst>
          </p:nvPr>
        </p:nvGraphicFramePr>
        <p:xfrm>
          <a:off x="59977" y="1574476"/>
          <a:ext cx="4701685" cy="2622985"/>
        </p:xfrm>
        <a:graphic>
          <a:graphicData uri="http://schemas.openxmlformats.org/drawingml/2006/table">
            <a:tbl>
              <a:tblPr firstRow="1" bandRow="1">
                <a:tableStyleId>{5940675A-B579-460E-94D1-54222C63F5DA}</a:tableStyleId>
              </a:tblPr>
              <a:tblGrid>
                <a:gridCol w="290391">
                  <a:extLst>
                    <a:ext uri="{9D8B030D-6E8A-4147-A177-3AD203B41FA5}">
                      <a16:colId xmlns:a16="http://schemas.microsoft.com/office/drawing/2014/main" val="412054653"/>
                    </a:ext>
                  </a:extLst>
                </a:gridCol>
                <a:gridCol w="2214412">
                  <a:extLst>
                    <a:ext uri="{9D8B030D-6E8A-4147-A177-3AD203B41FA5}">
                      <a16:colId xmlns:a16="http://schemas.microsoft.com/office/drawing/2014/main" val="4233092123"/>
                    </a:ext>
                  </a:extLst>
                </a:gridCol>
                <a:gridCol w="2196882">
                  <a:extLst>
                    <a:ext uri="{9D8B030D-6E8A-4147-A177-3AD203B41FA5}">
                      <a16:colId xmlns:a16="http://schemas.microsoft.com/office/drawing/2014/main" val="1434237066"/>
                    </a:ext>
                  </a:extLst>
                </a:gridCol>
              </a:tblGrid>
              <a:tr h="259406">
                <a:tc>
                  <a:txBody>
                    <a:bodyPr/>
                    <a:lstStyle/>
                    <a:p>
                      <a:endParaRPr kumimoji="1" lang="ja-JP" altLang="en-US" sz="1100"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100" b="1" dirty="0">
                          <a:latin typeface="Meiryo UI" panose="020B0604030504040204" pitchFamily="50" charset="-128"/>
                          <a:ea typeface="Meiryo UI" panose="020B0604030504040204" pitchFamily="50" charset="-128"/>
                        </a:rPr>
                        <a:t>大阪府</a:t>
                      </a:r>
                      <a:endParaRPr kumimoji="1" lang="en-US" altLang="ja-JP" sz="1100" b="1"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100" b="1" dirty="0">
                          <a:latin typeface="Meiryo UI" panose="020B0604030504040204" pitchFamily="50" charset="-128"/>
                          <a:ea typeface="Meiryo UI" panose="020B0604030504040204" pitchFamily="50" charset="-128"/>
                        </a:rPr>
                        <a:t>大阪市</a:t>
                      </a:r>
                      <a:endParaRPr kumimoji="1" lang="en-US" altLang="ja-JP" sz="1100" b="1"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extLst>
                  <a:ext uri="{0D108BD9-81ED-4DB2-BD59-A6C34878D82A}">
                    <a16:rowId xmlns:a16="http://schemas.microsoft.com/office/drawing/2014/main" val="992600717"/>
                  </a:ext>
                </a:extLst>
              </a:tr>
              <a:tr h="1098659">
                <a:tc>
                  <a:txBody>
                    <a:bodyPr/>
                    <a:lstStyle/>
                    <a:p>
                      <a:pPr algn="ctr"/>
                      <a:r>
                        <a:rPr kumimoji="1" lang="ja-JP" altLang="en-US" sz="1100" b="1" dirty="0">
                          <a:latin typeface="Meiryo UI" panose="020B0604030504040204" pitchFamily="50" charset="-128"/>
                          <a:ea typeface="Meiryo UI" panose="020B0604030504040204" pitchFamily="50" charset="-128"/>
                        </a:rPr>
                        <a:t>共通</a:t>
                      </a:r>
                    </a:p>
                  </a:txBody>
                  <a:tcPr>
                    <a:solidFill>
                      <a:schemeClr val="accent1">
                        <a:lumMod val="40000"/>
                        <a:lumOff val="60000"/>
                      </a:schemeClr>
                    </a:solidFill>
                  </a:tcPr>
                </a:tc>
                <a:tc gridSpan="2">
                  <a:txBody>
                    <a:bodyPr/>
                    <a:lstStyle/>
                    <a:p>
                      <a:pPr marL="228600" indent="-228600">
                        <a:buFont typeface="+mj-ea"/>
                        <a:buAutoNum type="circleNumDbPlain"/>
                      </a:pPr>
                      <a:r>
                        <a:rPr kumimoji="1" lang="ja-JP" altLang="en-US" sz="1100" dirty="0">
                          <a:latin typeface="Meiryo UI" panose="020B0604030504040204" pitchFamily="50" charset="-128"/>
                          <a:ea typeface="Meiryo UI" panose="020B0604030504040204" pitchFamily="50" charset="-128"/>
                        </a:rPr>
                        <a:t>人件費の</a:t>
                      </a:r>
                      <a:r>
                        <a:rPr kumimoji="1" lang="ja-JP" altLang="en-US" sz="1100" dirty="0" smtClean="0">
                          <a:latin typeface="Meiryo UI" panose="020B0604030504040204" pitchFamily="50" charset="-128"/>
                          <a:ea typeface="Meiryo UI" panose="020B0604030504040204" pitchFamily="50" charset="-128"/>
                        </a:rPr>
                        <a:t>削減</a:t>
                      </a:r>
                      <a:endParaRPr kumimoji="1" lang="en-US" altLang="ja-JP" sz="1100" dirty="0" smtClean="0">
                        <a:solidFill>
                          <a:srgbClr val="FF0000"/>
                        </a:solidFill>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100" dirty="0" smtClean="0">
                          <a:latin typeface="Meiryo UI" panose="020B0604030504040204" pitchFamily="50" charset="-128"/>
                          <a:ea typeface="Meiryo UI" panose="020B0604030504040204" pitchFamily="50" charset="-128"/>
                        </a:rPr>
                        <a:t>債権</a:t>
                      </a:r>
                      <a:r>
                        <a:rPr kumimoji="1" lang="ja-JP" altLang="en-US" sz="1100" dirty="0">
                          <a:latin typeface="Meiryo UI" panose="020B0604030504040204" pitchFamily="50" charset="-128"/>
                          <a:ea typeface="Meiryo UI" panose="020B0604030504040204" pitchFamily="50" charset="-128"/>
                        </a:rPr>
                        <a:t>管理／未収金回収の強化</a:t>
                      </a:r>
                      <a:endParaRPr kumimoji="1" lang="en-US" altLang="ja-JP" sz="1100" dirty="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100" dirty="0">
                          <a:solidFill>
                            <a:schemeClr val="tx1"/>
                          </a:solidFill>
                          <a:latin typeface="Meiryo UI" panose="020B0604030504040204" pitchFamily="50" charset="-128"/>
                          <a:ea typeface="Meiryo UI" panose="020B0604030504040204" pitchFamily="50" charset="-128"/>
                        </a:rPr>
                        <a:t>公有財産の活用・売却</a:t>
                      </a:r>
                      <a:endParaRPr kumimoji="1" lang="en-US" altLang="ja-JP" sz="1100" dirty="0">
                        <a:solidFill>
                          <a:schemeClr val="tx1"/>
                        </a:solidFill>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100" dirty="0" smtClean="0">
                          <a:solidFill>
                            <a:schemeClr val="tx1"/>
                          </a:solidFill>
                          <a:latin typeface="Meiryo UI" panose="020B0604030504040204" pitchFamily="50" charset="-128"/>
                          <a:ea typeface="Meiryo UI" panose="020B0604030504040204" pitchFamily="50" charset="-128"/>
                        </a:rPr>
                        <a:t>広告事業・ネーミングライツ</a:t>
                      </a:r>
                      <a:r>
                        <a:rPr kumimoji="1" lang="ja-JP" altLang="en-US" sz="1100" dirty="0" smtClean="0">
                          <a:latin typeface="Meiryo UI" panose="020B0604030504040204" pitchFamily="50" charset="-128"/>
                          <a:ea typeface="Meiryo UI" panose="020B0604030504040204" pitchFamily="50" charset="-128"/>
                        </a:rPr>
                        <a:t>に</a:t>
                      </a:r>
                      <a:r>
                        <a:rPr kumimoji="1" lang="ja-JP" altLang="en-US" sz="1100" dirty="0">
                          <a:latin typeface="Meiryo UI" panose="020B0604030504040204" pitchFamily="50" charset="-128"/>
                          <a:ea typeface="Meiryo UI" panose="020B0604030504040204" pitchFamily="50" charset="-128"/>
                        </a:rPr>
                        <a:t>よる収入確保</a:t>
                      </a:r>
                      <a:endParaRPr kumimoji="1" lang="en-US" altLang="ja-JP" sz="1100" dirty="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100">
                          <a:latin typeface="Meiryo UI" panose="020B0604030504040204" pitchFamily="50" charset="-128"/>
                          <a:ea typeface="Meiryo UI" panose="020B0604030504040204" pitchFamily="50" charset="-128"/>
                        </a:rPr>
                        <a:t>補助</a:t>
                      </a:r>
                      <a:r>
                        <a:rPr kumimoji="1" lang="ja-JP" altLang="en-US" sz="1100" smtClean="0">
                          <a:latin typeface="Meiryo UI" panose="020B0604030504040204" pitchFamily="50" charset="-128"/>
                          <a:ea typeface="Meiryo UI" panose="020B0604030504040204" pitchFamily="50" charset="-128"/>
                        </a:rPr>
                        <a:t>金等の</a:t>
                      </a:r>
                      <a:r>
                        <a:rPr kumimoji="1" lang="ja-JP" altLang="en-US" sz="1100" dirty="0">
                          <a:latin typeface="Meiryo UI" panose="020B0604030504040204" pitchFamily="50" charset="-128"/>
                          <a:ea typeface="Meiryo UI" panose="020B0604030504040204" pitchFamily="50" charset="-128"/>
                        </a:rPr>
                        <a:t>見直し</a:t>
                      </a:r>
                      <a:endParaRPr kumimoji="1" lang="en-US" altLang="ja-JP" sz="1100" dirty="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100" dirty="0">
                          <a:latin typeface="Meiryo UI" panose="020B0604030504040204" pitchFamily="50" charset="-128"/>
                          <a:ea typeface="Meiryo UI" panose="020B0604030504040204" pitchFamily="50" charset="-128"/>
                        </a:rPr>
                        <a:t>新公</a:t>
                      </a:r>
                      <a:r>
                        <a:rPr kumimoji="1" lang="ja-JP" altLang="en-US" sz="1100" dirty="0" smtClean="0">
                          <a:latin typeface="Meiryo UI" panose="020B0604030504040204" pitchFamily="50" charset="-128"/>
                          <a:ea typeface="Meiryo UI" panose="020B0604030504040204" pitchFamily="50" charset="-128"/>
                        </a:rPr>
                        <a:t>会計制度の</a:t>
                      </a:r>
                      <a:r>
                        <a:rPr kumimoji="1" lang="ja-JP" altLang="en-US" sz="1100" dirty="0">
                          <a:latin typeface="Meiryo UI" panose="020B0604030504040204" pitchFamily="50" charset="-128"/>
                          <a:ea typeface="Meiryo UI" panose="020B0604030504040204" pitchFamily="50" charset="-128"/>
                        </a:rPr>
                        <a:t>導入</a:t>
                      </a:r>
                      <a:endParaRPr kumimoji="1" lang="en-US" altLang="ja-JP" sz="1100" dirty="0">
                        <a:latin typeface="Meiryo UI" panose="020B0604030504040204" pitchFamily="50" charset="-128"/>
                        <a:ea typeface="Meiryo UI" panose="020B0604030504040204" pitchFamily="50" charset="-128"/>
                      </a:endParaRPr>
                    </a:p>
                  </a:txBody>
                  <a:tcPr/>
                </a:tc>
                <a:tc hMerge="1">
                  <a:txBody>
                    <a:bodyPr/>
                    <a:lstStyle/>
                    <a:p>
                      <a:endParaRPr kumimoji="1" lang="ja-JP" altLang="en-US"/>
                    </a:p>
                  </a:txBody>
                  <a:tcPr/>
                </a:tc>
                <a:extLst>
                  <a:ext uri="{0D108BD9-81ED-4DB2-BD59-A6C34878D82A}">
                    <a16:rowId xmlns:a16="http://schemas.microsoft.com/office/drawing/2014/main" val="3180746635"/>
                  </a:ext>
                </a:extLst>
              </a:tr>
              <a:tr h="762958">
                <a:tc>
                  <a:txBody>
                    <a:bodyPr/>
                    <a:lstStyle/>
                    <a:p>
                      <a:pPr algn="ctr"/>
                      <a:r>
                        <a:rPr kumimoji="1" lang="ja-JP" altLang="en-US" sz="1100" b="1" dirty="0">
                          <a:latin typeface="Meiryo UI" panose="020B0604030504040204" pitchFamily="50" charset="-128"/>
                          <a:ea typeface="Meiryo UI" panose="020B0604030504040204" pitchFamily="50" charset="-128"/>
                        </a:rPr>
                        <a:t>独自</a:t>
                      </a:r>
                    </a:p>
                  </a:txBody>
                  <a:tcPr>
                    <a:solidFill>
                      <a:schemeClr val="accent1">
                        <a:lumMod val="40000"/>
                        <a:lumOff val="60000"/>
                      </a:schemeClr>
                    </a:solidFill>
                  </a:tcPr>
                </a:tc>
                <a:tc>
                  <a:txBody>
                    <a:bodyPr/>
                    <a:lstStyle/>
                    <a:p>
                      <a:pPr marL="228600" indent="-228600">
                        <a:buFont typeface="+mj-ea"/>
                        <a:buAutoNum type="circleNumDbPlain"/>
                      </a:pPr>
                      <a:r>
                        <a:rPr kumimoji="1" lang="ja-JP" altLang="en-US" sz="1100" dirty="0">
                          <a:latin typeface="Meiryo UI" panose="020B0604030504040204" pitchFamily="50" charset="-128"/>
                          <a:ea typeface="Meiryo UI" panose="020B0604030504040204" pitchFamily="50" charset="-128"/>
                        </a:rPr>
                        <a:t>財政運営基本条例（収入の範囲で予算を組む原則の徹底）</a:t>
                      </a:r>
                      <a:endParaRPr kumimoji="1" lang="en-US" altLang="ja-JP" sz="1100" dirty="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100" dirty="0">
                          <a:latin typeface="Meiryo UI" panose="020B0604030504040204" pitchFamily="50" charset="-128"/>
                          <a:ea typeface="Meiryo UI" panose="020B0604030504040204" pitchFamily="50" charset="-128"/>
                        </a:rPr>
                        <a:t>国直轄</a:t>
                      </a:r>
                      <a:r>
                        <a:rPr kumimoji="1" lang="ja-JP" altLang="en-US" sz="1100" dirty="0" smtClean="0">
                          <a:latin typeface="Meiryo UI" panose="020B0604030504040204" pitchFamily="50" charset="-128"/>
                          <a:ea typeface="Meiryo UI" panose="020B0604030504040204" pitchFamily="50" charset="-128"/>
                        </a:rPr>
                        <a:t>事業負担金の見直し</a:t>
                      </a:r>
                      <a:endParaRPr kumimoji="1" lang="en-US" altLang="ja-JP" sz="1100" dirty="0" smtClean="0">
                        <a:latin typeface="Meiryo UI" panose="020B0604030504040204" pitchFamily="50" charset="-128"/>
                        <a:ea typeface="Meiryo UI" panose="020B0604030504040204" pitchFamily="50" charset="-128"/>
                      </a:endParaRPr>
                    </a:p>
                    <a:p>
                      <a:pPr marL="0" indent="0">
                        <a:buFont typeface="+mj-ea"/>
                        <a:buNone/>
                      </a:pPr>
                      <a:r>
                        <a:rPr kumimoji="1" lang="ja-JP" altLang="en-US" sz="1100" dirty="0" smtClean="0">
                          <a:latin typeface="Meiryo UI" panose="020B0604030504040204" pitchFamily="50" charset="-128"/>
                          <a:ea typeface="Meiryo UI" panose="020B0604030504040204" pitchFamily="50" charset="-128"/>
                        </a:rPr>
                        <a:t>③　</a:t>
                      </a:r>
                      <a:r>
                        <a:rPr kumimoji="1" lang="ja-JP" altLang="en-US" sz="1100" dirty="0" smtClean="0">
                          <a:solidFill>
                            <a:schemeClr val="tx1"/>
                          </a:solidFill>
                          <a:latin typeface="Meiryo UI" panose="020B0604030504040204" pitchFamily="50" charset="-128"/>
                          <a:ea typeface="Meiryo UI" panose="020B0604030504040204" pitchFamily="50" charset="-128"/>
                        </a:rPr>
                        <a:t>ファシリティマネジメント（公共</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0" indent="0">
                        <a:buFont typeface="+mj-ea"/>
                        <a:buNone/>
                      </a:pPr>
                      <a:r>
                        <a:rPr kumimoji="1" lang="ja-JP" altLang="en-US" sz="1100" dirty="0" smtClean="0">
                          <a:solidFill>
                            <a:schemeClr val="tx1"/>
                          </a:solidFill>
                          <a:latin typeface="Meiryo UI" panose="020B0604030504040204" pitchFamily="50" charset="-128"/>
                          <a:ea typeface="Meiryo UI" panose="020B0604030504040204" pitchFamily="50" charset="-128"/>
                        </a:rPr>
                        <a:t>　　 施設等の最適な経営管理）の</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0" indent="0">
                        <a:buFont typeface="+mj-ea"/>
                        <a:buNone/>
                      </a:pPr>
                      <a:r>
                        <a:rPr kumimoji="1" lang="ja-JP" altLang="en-US" sz="1100" dirty="0" smtClean="0">
                          <a:solidFill>
                            <a:schemeClr val="tx1"/>
                          </a:solidFill>
                          <a:latin typeface="Meiryo UI" panose="020B0604030504040204" pitchFamily="50" charset="-128"/>
                          <a:ea typeface="Meiryo UI" panose="020B0604030504040204" pitchFamily="50" charset="-128"/>
                        </a:rPr>
                        <a:t>　　 推進</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0" indent="0">
                        <a:buFont typeface="+mj-ea"/>
                        <a:buNone/>
                      </a:pPr>
                      <a:r>
                        <a:rPr kumimoji="1" lang="ja-JP" altLang="en-US" sz="1100" dirty="0" smtClean="0">
                          <a:latin typeface="Meiryo UI" panose="020B0604030504040204" pitchFamily="50" charset="-128"/>
                          <a:ea typeface="Meiryo UI" panose="020B0604030504040204" pitchFamily="50" charset="-128"/>
                        </a:rPr>
                        <a:t>④　府民</a:t>
                      </a:r>
                      <a:r>
                        <a:rPr kumimoji="1" lang="ja-JP" altLang="en-US" sz="1100" dirty="0">
                          <a:latin typeface="Meiryo UI" panose="020B0604030504040204" pitchFamily="50" charset="-128"/>
                          <a:ea typeface="Meiryo UI" panose="020B0604030504040204" pitchFamily="50" charset="-128"/>
                        </a:rPr>
                        <a:t>利用施設の廃止・見直し</a:t>
                      </a:r>
                      <a:endParaRPr kumimoji="1" lang="en-US" altLang="ja-JP" sz="1100" dirty="0">
                        <a:latin typeface="Meiryo UI" panose="020B0604030504040204" pitchFamily="50" charset="-128"/>
                        <a:ea typeface="Meiryo UI" panose="020B0604030504040204" pitchFamily="50" charset="-128"/>
                      </a:endParaRPr>
                    </a:p>
                  </a:txBody>
                  <a:tcPr/>
                </a:tc>
                <a:tc>
                  <a:txBody>
                    <a:bodyPr/>
                    <a:lstStyle/>
                    <a:p>
                      <a:pPr marL="228600" indent="-228600">
                        <a:buFont typeface="+mj-ea"/>
                        <a:buAutoNum type="circleNumDbPlain"/>
                      </a:pPr>
                      <a:r>
                        <a:rPr kumimoji="1" lang="ja-JP" altLang="en-US" sz="1100" dirty="0">
                          <a:latin typeface="Meiryo UI" panose="020B0604030504040204" pitchFamily="50" charset="-128"/>
                          <a:ea typeface="Meiryo UI" panose="020B0604030504040204" pitchFamily="50" charset="-128"/>
                        </a:rPr>
                        <a:t>施策・事業の見直しと再構築（敬老パスの見直し等）</a:t>
                      </a:r>
                      <a:endParaRPr kumimoji="1" lang="en-US" altLang="ja-JP" sz="1100" dirty="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100" dirty="0">
                          <a:latin typeface="Meiryo UI" panose="020B0604030504040204" pitchFamily="50" charset="-128"/>
                          <a:ea typeface="Meiryo UI" panose="020B0604030504040204" pitchFamily="50" charset="-128"/>
                        </a:rPr>
                        <a:t>三セクの破綻処理</a:t>
                      </a:r>
                    </a:p>
                    <a:p>
                      <a:pPr marL="171450" indent="-171450">
                        <a:buFont typeface="Wingdings" panose="05000000000000000000" pitchFamily="2" charset="2"/>
                        <a:buChar char="ü"/>
                      </a:pPr>
                      <a:endParaRPr kumimoji="1" lang="ja-JP" altLang="en-US" sz="11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927382894"/>
                  </a:ext>
                </a:extLst>
              </a:tr>
            </a:tbl>
          </a:graphicData>
        </a:graphic>
      </p:graphicFrame>
      <p:sp>
        <p:nvSpPr>
          <p:cNvPr id="29" name="テキスト ボックス 28">
            <a:extLst>
              <a:ext uri="{FF2B5EF4-FFF2-40B4-BE49-F238E27FC236}">
                <a16:creationId xmlns:a16="http://schemas.microsoft.com/office/drawing/2014/main" id="{BA4DA3D3-8136-4F80-A721-FAF45CFEA281}"/>
              </a:ext>
            </a:extLst>
          </p:cNvPr>
          <p:cNvSpPr txBox="1"/>
          <p:nvPr/>
        </p:nvSpPr>
        <p:spPr>
          <a:xfrm>
            <a:off x="274650" y="725010"/>
            <a:ext cx="7894660" cy="369332"/>
          </a:xfrm>
          <a:prstGeom prst="rect">
            <a:avLst/>
          </a:prstGeom>
          <a:noFill/>
        </p:spPr>
        <p:txBody>
          <a:bodyPr wrap="square" rtlCol="0">
            <a:spAutoFit/>
          </a:bodyPr>
          <a:lstStyle/>
          <a:p>
            <a:r>
              <a:rPr kumimoji="1" lang="ja-JP" altLang="en-US" b="1" dirty="0" smtClean="0">
                <a:latin typeface="Meiryo UI" panose="020B0604030504040204" pitchFamily="50" charset="-128"/>
                <a:ea typeface="Meiryo UI" panose="020B0604030504040204" pitchFamily="50" charset="-128"/>
              </a:rPr>
              <a:t>■持続可能な財政基盤の確立に向けて、積極的な財政見直しを実施</a:t>
            </a:r>
            <a:endParaRPr kumimoji="1" lang="en-US" altLang="ja-JP" b="1" dirty="0">
              <a:latin typeface="Meiryo UI" panose="020B0604030504040204" pitchFamily="50" charset="-128"/>
              <a:ea typeface="Meiryo UI" panose="020B0604030504040204" pitchFamily="50" charset="-128"/>
            </a:endParaRPr>
          </a:p>
        </p:txBody>
      </p:sp>
      <p:sp>
        <p:nvSpPr>
          <p:cNvPr id="31" name="テキスト ボックス 30">
            <a:extLst>
              <a:ext uri="{FF2B5EF4-FFF2-40B4-BE49-F238E27FC236}">
                <a16:creationId xmlns:a16="http://schemas.microsoft.com/office/drawing/2014/main" id="{0D26C3B9-09FE-4801-A9D5-722A3DC5FFC3}"/>
              </a:ext>
            </a:extLst>
          </p:cNvPr>
          <p:cNvSpPr txBox="1"/>
          <p:nvPr/>
        </p:nvSpPr>
        <p:spPr>
          <a:xfrm>
            <a:off x="0" y="4288271"/>
            <a:ext cx="4487126" cy="307777"/>
          </a:xfrm>
          <a:prstGeom prst="rect">
            <a:avLst/>
          </a:prstGeom>
          <a:noFill/>
        </p:spPr>
        <p:txBody>
          <a:bodyPr wrap="none" rtlCol="0">
            <a:spAutoFit/>
          </a:bodyPr>
          <a:lstStyle/>
          <a:p>
            <a:pPr marL="285750" indent="-285750">
              <a:buFont typeface="Wingdings" panose="05000000000000000000" pitchFamily="2" charset="2"/>
              <a:buChar char="p"/>
            </a:pPr>
            <a:r>
              <a:rPr kumimoji="1" lang="ja-JP" altLang="en-US" sz="1400" b="1" dirty="0">
                <a:latin typeface="Meiryo UI" panose="020B0604030504040204" pitchFamily="50" charset="-128"/>
                <a:ea typeface="Meiryo UI" panose="020B0604030504040204" pitchFamily="50" charset="-128"/>
              </a:rPr>
              <a:t>府市ともに、負の遺産を整理し、財政基盤を立て直し</a:t>
            </a:r>
            <a:endParaRPr kumimoji="1" lang="en-US" altLang="ja-JP" sz="1400" b="1" dirty="0">
              <a:latin typeface="Meiryo UI" panose="020B0604030504040204" pitchFamily="50" charset="-128"/>
              <a:ea typeface="Meiryo UI" panose="020B0604030504040204" pitchFamily="50" charset="-128"/>
            </a:endParaRPr>
          </a:p>
        </p:txBody>
      </p:sp>
      <p:pic>
        <p:nvPicPr>
          <p:cNvPr id="22" name="図 21"/>
          <p:cNvPicPr>
            <a:picLocks noChangeAspect="1"/>
          </p:cNvPicPr>
          <p:nvPr/>
        </p:nvPicPr>
        <p:blipFill>
          <a:blip r:embed="rId5"/>
          <a:stretch>
            <a:fillRect/>
          </a:stretch>
        </p:blipFill>
        <p:spPr>
          <a:xfrm>
            <a:off x="66947" y="4621716"/>
            <a:ext cx="4697047" cy="1938041"/>
          </a:xfrm>
          <a:prstGeom prst="rect">
            <a:avLst/>
          </a:prstGeom>
        </p:spPr>
      </p:pic>
      <p:sp>
        <p:nvSpPr>
          <p:cNvPr id="27" name="テキスト ボックス 26">
            <a:extLst>
              <a:ext uri="{FF2B5EF4-FFF2-40B4-BE49-F238E27FC236}">
                <a16:creationId xmlns:a16="http://schemas.microsoft.com/office/drawing/2014/main" id="{415DE71B-8723-4917-9DBC-7AC508C3F6E4}"/>
              </a:ext>
            </a:extLst>
          </p:cNvPr>
          <p:cNvSpPr txBox="1"/>
          <p:nvPr/>
        </p:nvSpPr>
        <p:spPr>
          <a:xfrm>
            <a:off x="4833605" y="4744459"/>
            <a:ext cx="3262646" cy="415498"/>
          </a:xfrm>
          <a:prstGeom prst="rect">
            <a:avLst/>
          </a:prstGeom>
          <a:noFill/>
        </p:spPr>
        <p:txBody>
          <a:bodyPr wrap="square" rtlCol="0">
            <a:spAutoFit/>
          </a:bodyPr>
          <a:lstStyle/>
          <a:p>
            <a:r>
              <a:rPr lang="ja-JP" altLang="en-US" sz="1050" b="1" dirty="0" smtClean="0"/>
              <a:t>（参考）地方債残高の推移  （大阪府）</a:t>
            </a:r>
            <a:endParaRPr lang="en-US" altLang="ja-JP" sz="1050" b="1" dirty="0" smtClean="0"/>
          </a:p>
          <a:p>
            <a:r>
              <a:rPr lang="ja-JP" altLang="en-US" sz="1050" b="1" dirty="0"/>
              <a:t>　</a:t>
            </a:r>
            <a:r>
              <a:rPr lang="ja-JP" altLang="en-US" sz="1050" b="1" dirty="0" smtClean="0"/>
              <a:t>　　 </a:t>
            </a:r>
            <a:r>
              <a:rPr lang="ja-JP" altLang="en-US" sz="1050" dirty="0" smtClean="0"/>
              <a:t>➣</a:t>
            </a:r>
            <a:r>
              <a:rPr lang="ja-JP" altLang="en-US" sz="1050" b="1" dirty="0" smtClean="0"/>
              <a:t>  </a:t>
            </a:r>
            <a:r>
              <a:rPr lang="ja-JP" altLang="en-US" sz="1000" dirty="0" smtClean="0"/>
              <a:t>臨時財政対策債を除く残高は減少</a:t>
            </a:r>
            <a:endParaRPr lang="en-US" altLang="ja-JP" sz="1000" dirty="0"/>
          </a:p>
        </p:txBody>
      </p:sp>
      <p:sp>
        <p:nvSpPr>
          <p:cNvPr id="35" name="テキスト ボックス 34">
            <a:extLst>
              <a:ext uri="{FF2B5EF4-FFF2-40B4-BE49-F238E27FC236}">
                <a16:creationId xmlns:a16="http://schemas.microsoft.com/office/drawing/2014/main" id="{415DE71B-8723-4917-9DBC-7AC508C3F6E4}"/>
              </a:ext>
            </a:extLst>
          </p:cNvPr>
          <p:cNvSpPr txBox="1"/>
          <p:nvPr/>
        </p:nvSpPr>
        <p:spPr>
          <a:xfrm>
            <a:off x="62310" y="6546439"/>
            <a:ext cx="4701684" cy="307777"/>
          </a:xfrm>
          <a:prstGeom prst="rect">
            <a:avLst/>
          </a:prstGeom>
          <a:noFill/>
        </p:spPr>
        <p:txBody>
          <a:bodyPr wrap="square" rtlCol="0">
            <a:spAutoFit/>
          </a:bodyPr>
          <a:lstStyle/>
          <a:p>
            <a:r>
              <a:rPr lang="en-US" altLang="ja-JP" sz="700" dirty="0" smtClean="0"/>
              <a:t>※</a:t>
            </a:r>
            <a:r>
              <a:rPr lang="ja-JP" altLang="en-US" sz="700" dirty="0" smtClean="0"/>
              <a:t>現在、取組・処理を進めている事業（大阪市）</a:t>
            </a:r>
            <a:endParaRPr lang="en-US" altLang="ja-JP" sz="700" dirty="0" smtClean="0"/>
          </a:p>
          <a:p>
            <a:r>
              <a:rPr lang="ja-JP" altLang="en-US" sz="700" dirty="0"/>
              <a:t>　</a:t>
            </a:r>
            <a:r>
              <a:rPr lang="ja-JP" altLang="en-US" sz="700" dirty="0" smtClean="0"/>
              <a:t>　阿倍野再開発事業、ＭＤＣ（湊町開発センター）、ＡＴＣ（アジア太平洋トレードセンター）、クリスタ長堀、オーク</a:t>
            </a:r>
            <a:r>
              <a:rPr lang="en-US" altLang="ja-JP" sz="700" dirty="0" smtClean="0"/>
              <a:t>200</a:t>
            </a:r>
            <a:endParaRPr lang="en-US" altLang="ja-JP" sz="700" dirty="0"/>
          </a:p>
        </p:txBody>
      </p:sp>
      <p:graphicFrame>
        <p:nvGraphicFramePr>
          <p:cNvPr id="26" name="グラフ 25" descr="注： "/>
          <p:cNvGraphicFramePr>
            <a:graphicFrameLocks/>
          </p:cNvGraphicFramePr>
          <p:nvPr>
            <p:extLst>
              <p:ext uri="{D42A27DB-BD31-4B8C-83A1-F6EECF244321}">
                <p14:modId xmlns:p14="http://schemas.microsoft.com/office/powerpoint/2010/main" val="1480746268"/>
              </p:ext>
            </p:extLst>
          </p:nvPr>
        </p:nvGraphicFramePr>
        <p:xfrm>
          <a:off x="4819886" y="3215171"/>
          <a:ext cx="4324114" cy="1428186"/>
        </p:xfrm>
        <a:graphic>
          <a:graphicData uri="http://schemas.openxmlformats.org/drawingml/2006/chart">
            <c:chart xmlns:c="http://schemas.openxmlformats.org/drawingml/2006/chart" xmlns:r="http://schemas.openxmlformats.org/officeDocument/2006/relationships" r:id="rId6"/>
          </a:graphicData>
        </a:graphic>
      </p:graphicFrame>
      <p:sp>
        <p:nvSpPr>
          <p:cNvPr id="28" name="テキスト ボックス 27">
            <a:extLst>
              <a:ext uri="{FF2B5EF4-FFF2-40B4-BE49-F238E27FC236}">
                <a16:creationId xmlns:a16="http://schemas.microsoft.com/office/drawing/2014/main" id="{B111C8F9-D334-424B-9C3C-C7A43EC76046}"/>
              </a:ext>
            </a:extLst>
          </p:cNvPr>
          <p:cNvSpPr txBox="1"/>
          <p:nvPr/>
        </p:nvSpPr>
        <p:spPr>
          <a:xfrm>
            <a:off x="4996268" y="1337932"/>
            <a:ext cx="3800069" cy="230832"/>
          </a:xfrm>
          <a:prstGeom prst="rect">
            <a:avLst/>
          </a:prstGeom>
          <a:noFill/>
        </p:spPr>
        <p:txBody>
          <a:bodyPr wrap="square" rtlCol="0">
            <a:spAutoFit/>
          </a:bodyPr>
          <a:lstStyle/>
          <a:p>
            <a:r>
              <a:rPr lang="en-US" altLang="ja-JP" sz="900" dirty="0" smtClean="0">
                <a:latin typeface="+mj-ea"/>
                <a:ea typeface="+mj-ea"/>
              </a:rPr>
              <a:t>※</a:t>
            </a:r>
            <a:r>
              <a:rPr lang="ja-JP" altLang="en-US" sz="900" dirty="0" smtClean="0">
                <a:latin typeface="+mj-ea"/>
                <a:ea typeface="+mj-ea"/>
              </a:rPr>
              <a:t>府は決算額ベース、市は予算額ベース</a:t>
            </a:r>
            <a:endParaRPr lang="en-US" altLang="ja-JP" sz="900" dirty="0" smtClean="0">
              <a:latin typeface="+mj-ea"/>
              <a:ea typeface="+mj-ea"/>
            </a:endParaRPr>
          </a:p>
        </p:txBody>
      </p:sp>
      <p:sp>
        <p:nvSpPr>
          <p:cNvPr id="30" name="テキスト ボックス 29">
            <a:extLst>
              <a:ext uri="{FF2B5EF4-FFF2-40B4-BE49-F238E27FC236}">
                <a16:creationId xmlns:a16="http://schemas.microsoft.com/office/drawing/2014/main" id="{415DE71B-8723-4917-9DBC-7AC508C3F6E4}"/>
              </a:ext>
            </a:extLst>
          </p:cNvPr>
          <p:cNvSpPr txBox="1"/>
          <p:nvPr/>
        </p:nvSpPr>
        <p:spPr>
          <a:xfrm>
            <a:off x="5931528" y="3169572"/>
            <a:ext cx="533400" cy="215444"/>
          </a:xfrm>
          <a:prstGeom prst="rect">
            <a:avLst/>
          </a:prstGeom>
          <a:solidFill>
            <a:schemeClr val="bg1"/>
          </a:solidFill>
          <a:ln>
            <a:solidFill>
              <a:schemeClr val="tx1"/>
            </a:solidFill>
          </a:ln>
        </p:spPr>
        <p:txBody>
          <a:bodyPr wrap="square" rtlCol="0">
            <a:spAutoFit/>
          </a:bodyPr>
          <a:lstStyle/>
          <a:p>
            <a:pPr algn="r"/>
            <a:r>
              <a:rPr lang="ja-JP" altLang="en-US" sz="800" dirty="0" smtClean="0"/>
              <a:t>大阪市</a:t>
            </a:r>
            <a:endParaRPr lang="en-US" altLang="ja-JP" sz="800" dirty="0"/>
          </a:p>
        </p:txBody>
      </p:sp>
      <p:sp>
        <p:nvSpPr>
          <p:cNvPr id="3" name="テキスト ボックス 2"/>
          <p:cNvSpPr txBox="1"/>
          <p:nvPr/>
        </p:nvSpPr>
        <p:spPr>
          <a:xfrm>
            <a:off x="4748997" y="3969345"/>
            <a:ext cx="775738" cy="246221"/>
          </a:xfrm>
          <a:prstGeom prst="rect">
            <a:avLst/>
          </a:prstGeom>
          <a:noFill/>
        </p:spPr>
        <p:txBody>
          <a:bodyPr wrap="square" rtlCol="0">
            <a:spAutoFit/>
          </a:bodyPr>
          <a:lstStyle/>
          <a:p>
            <a:r>
              <a:rPr kumimoji="1" lang="en-US" altLang="ja-JP" sz="1000" dirty="0" smtClean="0">
                <a:ea typeface="Meiryo UI" panose="020B0604030504040204" pitchFamily="50" charset="-128"/>
                <a:cs typeface="Meiryo UI" panose="020B0604030504040204" pitchFamily="50" charset="-128"/>
              </a:rPr>
              <a:t>100</a:t>
            </a:r>
            <a:endParaRPr kumimoji="1" lang="ja-JP" altLang="en-US" sz="1000" dirty="0">
              <a:ea typeface="Meiryo UI" panose="020B0604030504040204" pitchFamily="50" charset="-128"/>
              <a:cs typeface="Meiryo UI" panose="020B0604030504040204" pitchFamily="50" charset="-128"/>
            </a:endParaRPr>
          </a:p>
        </p:txBody>
      </p:sp>
      <p:cxnSp>
        <p:nvCxnSpPr>
          <p:cNvPr id="13" name="直線コネクタ 12"/>
          <p:cNvCxnSpPr/>
          <p:nvPr/>
        </p:nvCxnSpPr>
        <p:spPr>
          <a:xfrm>
            <a:off x="5136866" y="4091115"/>
            <a:ext cx="44599"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 name="テキスト ボックス 10"/>
          <p:cNvSpPr txBox="1"/>
          <p:nvPr/>
        </p:nvSpPr>
        <p:spPr>
          <a:xfrm>
            <a:off x="4833605" y="5021586"/>
            <a:ext cx="450850" cy="200055"/>
          </a:xfrm>
          <a:prstGeom prst="rect">
            <a:avLst/>
          </a:prstGeom>
          <a:noFill/>
        </p:spPr>
        <p:txBody>
          <a:bodyPr wrap="square" rtlCol="0">
            <a:spAutoFit/>
          </a:bodyPr>
          <a:lstStyle/>
          <a:p>
            <a:r>
              <a:rPr kumimoji="1" lang="ja-JP" altLang="en-US" sz="700" dirty="0" smtClean="0"/>
              <a:t>（億円）</a:t>
            </a:r>
            <a:endParaRPr kumimoji="1" lang="ja-JP" altLang="en-US" sz="700" dirty="0"/>
          </a:p>
        </p:txBody>
      </p:sp>
      <p:sp>
        <p:nvSpPr>
          <p:cNvPr id="34" name="テキスト ボックス 33">
            <a:extLst>
              <a:ext uri="{FF2B5EF4-FFF2-40B4-BE49-F238E27FC236}">
                <a16:creationId xmlns:a16="http://schemas.microsoft.com/office/drawing/2014/main" id="{415DE71B-8723-4917-9DBC-7AC508C3F6E4}"/>
              </a:ext>
            </a:extLst>
          </p:cNvPr>
          <p:cNvSpPr txBox="1"/>
          <p:nvPr/>
        </p:nvSpPr>
        <p:spPr>
          <a:xfrm>
            <a:off x="5953270" y="1542434"/>
            <a:ext cx="533400" cy="215444"/>
          </a:xfrm>
          <a:prstGeom prst="rect">
            <a:avLst/>
          </a:prstGeom>
          <a:solidFill>
            <a:schemeClr val="bg1"/>
          </a:solidFill>
          <a:ln>
            <a:solidFill>
              <a:schemeClr val="tx1"/>
            </a:solidFill>
          </a:ln>
        </p:spPr>
        <p:txBody>
          <a:bodyPr wrap="square" rtlCol="0">
            <a:spAutoFit/>
          </a:bodyPr>
          <a:lstStyle/>
          <a:p>
            <a:pPr algn="r"/>
            <a:r>
              <a:rPr lang="ja-JP" altLang="en-US" sz="800" dirty="0"/>
              <a:t>大阪府</a:t>
            </a:r>
            <a:endParaRPr lang="en-US" altLang="ja-JP" sz="800" dirty="0"/>
          </a:p>
        </p:txBody>
      </p:sp>
      <p:sp>
        <p:nvSpPr>
          <p:cNvPr id="36" name="テキスト ボックス 35">
            <a:extLst>
              <a:ext uri="{FF2B5EF4-FFF2-40B4-BE49-F238E27FC236}">
                <a16:creationId xmlns:a16="http://schemas.microsoft.com/office/drawing/2014/main" id="{415DE71B-8723-4917-9DBC-7AC508C3F6E4}"/>
              </a:ext>
            </a:extLst>
          </p:cNvPr>
          <p:cNvSpPr txBox="1"/>
          <p:nvPr/>
        </p:nvSpPr>
        <p:spPr>
          <a:xfrm>
            <a:off x="8039641" y="2936775"/>
            <a:ext cx="533400" cy="215444"/>
          </a:xfrm>
          <a:prstGeom prst="rect">
            <a:avLst/>
          </a:prstGeom>
          <a:noFill/>
          <a:ln>
            <a:noFill/>
          </a:ln>
        </p:spPr>
        <p:txBody>
          <a:bodyPr wrap="square" rtlCol="0">
            <a:spAutoFit/>
          </a:bodyPr>
          <a:lstStyle/>
          <a:p>
            <a:pPr algn="r"/>
            <a:r>
              <a:rPr lang="ja-JP" altLang="en-US" sz="800" dirty="0" smtClean="0"/>
              <a:t>（年度）</a:t>
            </a:r>
            <a:endParaRPr lang="en-US" altLang="ja-JP" sz="800" dirty="0"/>
          </a:p>
        </p:txBody>
      </p:sp>
      <p:sp>
        <p:nvSpPr>
          <p:cNvPr id="25" name="角丸四角形 24"/>
          <p:cNvSpPr/>
          <p:nvPr/>
        </p:nvSpPr>
        <p:spPr>
          <a:xfrm>
            <a:off x="128790" y="91903"/>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a:solidFill>
                  <a:schemeClr val="tx1"/>
                </a:solidFill>
                <a:latin typeface="Meiryo UI" panose="020B0604030504040204" pitchFamily="50" charset="-128"/>
                <a:ea typeface="Meiryo UI" panose="020B0604030504040204" pitchFamily="50" charset="-128"/>
              </a:rPr>
              <a:t>４</a:t>
            </a:r>
            <a:r>
              <a:rPr lang="ja-JP" altLang="en-US" b="1" dirty="0" smtClean="0">
                <a:solidFill>
                  <a:schemeClr val="tx1"/>
                </a:solidFill>
                <a:latin typeface="Meiryo UI" panose="020B0604030504040204" pitchFamily="50" charset="-128"/>
                <a:ea typeface="Meiryo UI" panose="020B0604030504040204" pitchFamily="50" charset="-128"/>
              </a:rPr>
              <a:t>－</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いわゆる行政改革／財政の見直し</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11266205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線コネクタ 30"/>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BD88A35B-5816-4BE5-8051-E65C667081BC}"/>
              </a:ext>
            </a:extLst>
          </p:cNvPr>
          <p:cNvSpPr txBox="1"/>
          <p:nvPr/>
        </p:nvSpPr>
        <p:spPr>
          <a:xfrm>
            <a:off x="1676467" y="887750"/>
            <a:ext cx="646331" cy="276999"/>
          </a:xfrm>
          <a:prstGeom prst="rect">
            <a:avLst/>
          </a:prstGeom>
          <a:solidFill>
            <a:schemeClr val="accent2"/>
          </a:solidFill>
          <a:ln>
            <a:noFill/>
          </a:ln>
        </p:spPr>
        <p:txBody>
          <a:bodyPr wrap="none" rtlCol="0">
            <a:spAutoFit/>
          </a:bodyPr>
          <a:lstStyle/>
          <a:p>
            <a:r>
              <a:rPr kumimoji="1" lang="ja-JP" altLang="en-US" sz="1200" b="1" dirty="0" smtClean="0">
                <a:solidFill>
                  <a:schemeClr val="bg1"/>
                </a:solidFill>
                <a:latin typeface="Meiryo UI" panose="020B0604030504040204" pitchFamily="50" charset="-128"/>
                <a:ea typeface="Meiryo UI" panose="020B0604030504040204" pitchFamily="50" charset="-128"/>
              </a:rPr>
              <a:t>大阪府</a:t>
            </a:r>
            <a:endParaRPr kumimoji="1" lang="en-US" altLang="ja-JP" sz="1200" b="1" dirty="0">
              <a:solidFill>
                <a:schemeClr val="bg1"/>
              </a:solidFill>
              <a:latin typeface="Meiryo UI" panose="020B0604030504040204" pitchFamily="50" charset="-128"/>
              <a:ea typeface="Meiryo UI" panose="020B0604030504040204" pitchFamily="50" charset="-128"/>
            </a:endParaRPr>
          </a:p>
        </p:txBody>
      </p:sp>
      <p:sp>
        <p:nvSpPr>
          <p:cNvPr id="9" name="テキスト ボックス 8">
            <a:extLst>
              <a:ext uri="{FF2B5EF4-FFF2-40B4-BE49-F238E27FC236}">
                <a16:creationId xmlns:a16="http://schemas.microsoft.com/office/drawing/2014/main" id="{BD88A35B-5816-4BE5-8051-E65C667081BC}"/>
              </a:ext>
            </a:extLst>
          </p:cNvPr>
          <p:cNvSpPr txBox="1"/>
          <p:nvPr/>
        </p:nvSpPr>
        <p:spPr>
          <a:xfrm>
            <a:off x="6536588" y="882246"/>
            <a:ext cx="646331" cy="276999"/>
          </a:xfrm>
          <a:prstGeom prst="rect">
            <a:avLst/>
          </a:prstGeom>
          <a:solidFill>
            <a:schemeClr val="accent2"/>
          </a:solidFill>
          <a:ln>
            <a:noFill/>
          </a:ln>
        </p:spPr>
        <p:txBody>
          <a:bodyPr wrap="none" rtlCol="0">
            <a:spAutoFit/>
          </a:bodyPr>
          <a:lstStyle/>
          <a:p>
            <a:r>
              <a:rPr kumimoji="1" lang="ja-JP" altLang="en-US" sz="1200" b="1" dirty="0" smtClean="0">
                <a:solidFill>
                  <a:schemeClr val="bg1"/>
                </a:solidFill>
                <a:latin typeface="Meiryo UI" panose="020B0604030504040204" pitchFamily="50" charset="-128"/>
                <a:ea typeface="Meiryo UI" panose="020B0604030504040204" pitchFamily="50" charset="-128"/>
              </a:rPr>
              <a:t>大阪市</a:t>
            </a:r>
            <a:endParaRPr kumimoji="1" lang="en-US" altLang="ja-JP" sz="1200" b="1" dirty="0">
              <a:solidFill>
                <a:schemeClr val="bg1"/>
              </a:solidFill>
              <a:latin typeface="Meiryo UI" panose="020B0604030504040204" pitchFamily="50" charset="-128"/>
              <a:ea typeface="Meiryo UI" panose="020B0604030504040204" pitchFamily="50" charset="-128"/>
            </a:endParaRPr>
          </a:p>
        </p:txBody>
      </p:sp>
      <p:cxnSp>
        <p:nvCxnSpPr>
          <p:cNvPr id="4" name="直線コネクタ 3"/>
          <p:cNvCxnSpPr/>
          <p:nvPr/>
        </p:nvCxnSpPr>
        <p:spPr>
          <a:xfrm>
            <a:off x="4573338" y="1085878"/>
            <a:ext cx="0" cy="5571909"/>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14" name="テキスト ボックス 13">
            <a:extLst>
              <a:ext uri="{FF2B5EF4-FFF2-40B4-BE49-F238E27FC236}">
                <a16:creationId xmlns:a16="http://schemas.microsoft.com/office/drawing/2014/main" id="{415DE71B-8723-4917-9DBC-7AC508C3F6E4}"/>
              </a:ext>
            </a:extLst>
          </p:cNvPr>
          <p:cNvSpPr txBox="1"/>
          <p:nvPr/>
        </p:nvSpPr>
        <p:spPr>
          <a:xfrm>
            <a:off x="0" y="1153457"/>
            <a:ext cx="4352925" cy="438582"/>
          </a:xfrm>
          <a:prstGeom prst="rect">
            <a:avLst/>
          </a:prstGeom>
          <a:noFill/>
        </p:spPr>
        <p:txBody>
          <a:bodyPr wrap="square" rtlCol="0">
            <a:spAutoFit/>
          </a:bodyPr>
          <a:lstStyle/>
          <a:p>
            <a:r>
              <a:rPr lang="ja-JP" altLang="en-US" sz="1100" b="1" dirty="0" smtClean="0"/>
              <a:t>□実質収支（一般会計決算）が黒字転換</a:t>
            </a:r>
            <a:endParaRPr lang="en-US" altLang="ja-JP" sz="1100" b="1" dirty="0" smtClean="0"/>
          </a:p>
          <a:p>
            <a:r>
              <a:rPr lang="ja-JP" altLang="en-US" sz="1050" b="1" dirty="0"/>
              <a:t>　</a:t>
            </a:r>
            <a:r>
              <a:rPr lang="ja-JP" altLang="en-US" sz="1050" b="1" dirty="0" smtClean="0"/>
              <a:t>　</a:t>
            </a:r>
            <a:r>
              <a:rPr lang="ja-JP" altLang="en-US" sz="1050" dirty="0" smtClean="0"/>
              <a:t>➣　</a:t>
            </a:r>
            <a:r>
              <a:rPr lang="en-US" altLang="ja-JP" sz="1050" dirty="0" smtClean="0">
                <a:latin typeface="+mj-ea"/>
                <a:ea typeface="+mj-ea"/>
              </a:rPr>
              <a:t>10</a:t>
            </a:r>
            <a:r>
              <a:rPr lang="ja-JP" altLang="en-US" sz="1050" dirty="0" smtClean="0"/>
              <a:t>年連続の赤字から</a:t>
            </a:r>
            <a:r>
              <a:rPr lang="en-US" altLang="ja-JP" sz="1050" dirty="0" smtClean="0">
                <a:latin typeface="+mj-ea"/>
                <a:ea typeface="+mj-ea"/>
              </a:rPr>
              <a:t>10</a:t>
            </a:r>
            <a:r>
              <a:rPr lang="ja-JP" altLang="en-US" sz="1050" dirty="0" smtClean="0"/>
              <a:t>年連続の黒字に</a:t>
            </a:r>
            <a:endParaRPr lang="en-US" altLang="ja-JP" sz="1050" dirty="0"/>
          </a:p>
        </p:txBody>
      </p:sp>
      <p:sp>
        <p:nvSpPr>
          <p:cNvPr id="15" name="テキスト ボックス 14">
            <a:extLst>
              <a:ext uri="{FF2B5EF4-FFF2-40B4-BE49-F238E27FC236}">
                <a16:creationId xmlns:a16="http://schemas.microsoft.com/office/drawing/2014/main" id="{415DE71B-8723-4917-9DBC-7AC508C3F6E4}"/>
              </a:ext>
            </a:extLst>
          </p:cNvPr>
          <p:cNvSpPr txBox="1"/>
          <p:nvPr/>
        </p:nvSpPr>
        <p:spPr>
          <a:xfrm>
            <a:off x="0" y="2969131"/>
            <a:ext cx="4489977" cy="600164"/>
          </a:xfrm>
          <a:prstGeom prst="rect">
            <a:avLst/>
          </a:prstGeom>
          <a:noFill/>
        </p:spPr>
        <p:txBody>
          <a:bodyPr wrap="square" rtlCol="0">
            <a:spAutoFit/>
          </a:bodyPr>
          <a:lstStyle/>
          <a:p>
            <a:r>
              <a:rPr lang="ja-JP" altLang="en-US" sz="1100" b="1" dirty="0" smtClean="0"/>
              <a:t>□減債基金を計画的</a:t>
            </a:r>
            <a:r>
              <a:rPr lang="ja-JP" altLang="en-US" sz="1100" b="1" dirty="0"/>
              <a:t>に</a:t>
            </a:r>
            <a:r>
              <a:rPr lang="ja-JP" altLang="en-US" sz="1100" b="1" dirty="0" smtClean="0"/>
              <a:t>復元</a:t>
            </a:r>
            <a:endParaRPr lang="en-US" altLang="ja-JP" sz="1100" b="1" dirty="0" smtClean="0"/>
          </a:p>
          <a:p>
            <a:r>
              <a:rPr lang="ja-JP" altLang="en-US" sz="1050" b="1" dirty="0"/>
              <a:t>　</a:t>
            </a:r>
            <a:r>
              <a:rPr lang="ja-JP" altLang="en-US" sz="1050" b="1" dirty="0" smtClean="0"/>
              <a:t>　</a:t>
            </a:r>
            <a:r>
              <a:rPr lang="ja-JP" altLang="en-US" sz="1050" dirty="0" smtClean="0"/>
              <a:t>➣　財源不足を補うために</a:t>
            </a:r>
            <a:r>
              <a:rPr lang="ja-JP" altLang="en-US" sz="1050" dirty="0" smtClean="0">
                <a:latin typeface="+mj-ea"/>
                <a:ea typeface="+mj-ea"/>
              </a:rPr>
              <a:t>借り入れた</a:t>
            </a:r>
            <a:r>
              <a:rPr lang="en-US" altLang="ja-JP" sz="1050" dirty="0" smtClean="0">
                <a:latin typeface="+mj-ea"/>
                <a:ea typeface="+mj-ea"/>
              </a:rPr>
              <a:t>5,202</a:t>
            </a:r>
            <a:r>
              <a:rPr lang="ja-JP" altLang="en-US" sz="1050" dirty="0" smtClean="0">
                <a:latin typeface="+mj-ea"/>
                <a:ea typeface="+mj-ea"/>
              </a:rPr>
              <a:t>億円について、</a:t>
            </a:r>
            <a:r>
              <a:rPr lang="en-US" altLang="ja-JP" sz="1050" dirty="0" smtClean="0">
                <a:latin typeface="+mj-ea"/>
                <a:ea typeface="+mj-ea"/>
              </a:rPr>
              <a:t>2009</a:t>
            </a:r>
            <a:r>
              <a:rPr lang="ja-JP" altLang="en-US" sz="1050" dirty="0" smtClean="0">
                <a:latin typeface="+mj-ea"/>
                <a:ea typeface="+mj-ea"/>
              </a:rPr>
              <a:t>年度</a:t>
            </a:r>
            <a:r>
              <a:rPr lang="ja-JP" altLang="en-US" sz="1050" dirty="0" smtClean="0"/>
              <a:t>から</a:t>
            </a:r>
            <a:endParaRPr lang="en-US" altLang="ja-JP" sz="1050" dirty="0" smtClean="0"/>
          </a:p>
          <a:p>
            <a:r>
              <a:rPr lang="ja-JP" altLang="en-US" sz="1050" dirty="0"/>
              <a:t>　</a:t>
            </a:r>
            <a:r>
              <a:rPr lang="ja-JP" altLang="en-US" sz="1050" dirty="0" smtClean="0"/>
              <a:t>　　　計画的に復元</a:t>
            </a:r>
            <a:endParaRPr lang="en-US" altLang="ja-JP" sz="1050" dirty="0"/>
          </a:p>
        </p:txBody>
      </p:sp>
      <p:pic>
        <p:nvPicPr>
          <p:cNvPr id="19" name="Picture 2" descr="D:\OsakiY\Desktop\減債基金の計画的な復元③.jpg"/>
          <p:cNvPicPr>
            <a:picLocks noChangeAspect="1" noChangeArrowheads="1"/>
          </p:cNvPicPr>
          <p:nvPr/>
        </p:nvPicPr>
        <p:blipFill>
          <a:blip r:embed="rId3" cstate="print">
            <a:clrChange>
              <a:clrFrom>
                <a:srgbClr val="FFFFFF"/>
              </a:clrFrom>
              <a:clrTo>
                <a:srgbClr val="FFFFFF">
                  <a:alpha val="0"/>
                </a:srgbClr>
              </a:clrTo>
            </a:clrChange>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452613" y="3468939"/>
            <a:ext cx="3584749" cy="1382899"/>
          </a:xfrm>
          <a:prstGeom prst="rect">
            <a:avLst/>
          </a:prstGeom>
          <a:noFill/>
          <a:extLst>
            <a:ext uri="{909E8E84-426E-40DD-AFC4-6F175D3DCCD1}">
              <a14:hiddenFill xmlns:a14="http://schemas.microsoft.com/office/drawing/2010/main">
                <a:solidFill>
                  <a:srgbClr val="FFFFFF"/>
                </a:solidFill>
              </a14:hiddenFill>
            </a:ext>
          </a:extLst>
        </p:spPr>
      </p:pic>
      <p:pic>
        <p:nvPicPr>
          <p:cNvPr id="7" name="図 6"/>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Layer>
                </a14:imgProps>
              </a:ext>
            </a:extLst>
          </a:blip>
          <a:stretch>
            <a:fillRect/>
          </a:stretch>
        </p:blipFill>
        <p:spPr>
          <a:xfrm>
            <a:off x="165500" y="5326724"/>
            <a:ext cx="4000241" cy="1331063"/>
          </a:xfrm>
          <a:prstGeom prst="rect">
            <a:avLst/>
          </a:prstGeom>
        </p:spPr>
      </p:pic>
      <p:sp>
        <p:nvSpPr>
          <p:cNvPr id="21" name="テキスト ボックス 20">
            <a:extLst>
              <a:ext uri="{FF2B5EF4-FFF2-40B4-BE49-F238E27FC236}">
                <a16:creationId xmlns:a16="http://schemas.microsoft.com/office/drawing/2014/main" id="{415DE71B-8723-4917-9DBC-7AC508C3F6E4}"/>
              </a:ext>
            </a:extLst>
          </p:cNvPr>
          <p:cNvSpPr txBox="1"/>
          <p:nvPr/>
        </p:nvSpPr>
        <p:spPr>
          <a:xfrm>
            <a:off x="0" y="4898215"/>
            <a:ext cx="4489977" cy="438582"/>
          </a:xfrm>
          <a:prstGeom prst="rect">
            <a:avLst/>
          </a:prstGeom>
          <a:noFill/>
        </p:spPr>
        <p:txBody>
          <a:bodyPr wrap="square" rtlCol="0">
            <a:spAutoFit/>
          </a:bodyPr>
          <a:lstStyle/>
          <a:p>
            <a:r>
              <a:rPr lang="ja-JP" altLang="en-US" sz="1100" b="1" dirty="0" smtClean="0">
                <a:latin typeface="+mj-ea"/>
                <a:ea typeface="+mj-ea"/>
              </a:rPr>
              <a:t>□府税収入が回復</a:t>
            </a:r>
            <a:endParaRPr lang="en-US" altLang="ja-JP" sz="1100" b="1" dirty="0" smtClean="0">
              <a:latin typeface="+mj-ea"/>
              <a:ea typeface="+mj-ea"/>
            </a:endParaRPr>
          </a:p>
          <a:p>
            <a:r>
              <a:rPr lang="ja-JP" altLang="en-US" sz="1050" b="1" dirty="0"/>
              <a:t>　</a:t>
            </a:r>
            <a:r>
              <a:rPr lang="ja-JP" altLang="en-US" sz="1050" b="1" dirty="0" smtClean="0"/>
              <a:t>　</a:t>
            </a:r>
            <a:r>
              <a:rPr lang="ja-JP" altLang="en-US" sz="1050" dirty="0" smtClean="0"/>
              <a:t>➣　リーマンショックにより急減した府税収入も回復</a:t>
            </a:r>
            <a:endParaRPr lang="en-US" altLang="ja-JP" sz="1050" dirty="0"/>
          </a:p>
        </p:txBody>
      </p:sp>
      <p:graphicFrame>
        <p:nvGraphicFramePr>
          <p:cNvPr id="16" name="グラフ 15"/>
          <p:cNvGraphicFramePr>
            <a:graphicFrameLocks/>
          </p:cNvGraphicFramePr>
          <p:nvPr>
            <p:extLst>
              <p:ext uri="{D42A27DB-BD31-4B8C-83A1-F6EECF244321}">
                <p14:modId xmlns:p14="http://schemas.microsoft.com/office/powerpoint/2010/main" val="2878274304"/>
              </p:ext>
            </p:extLst>
          </p:nvPr>
        </p:nvGraphicFramePr>
        <p:xfrm>
          <a:off x="4489974" y="3531188"/>
          <a:ext cx="4526423" cy="160838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7" name="グラフ 16"/>
          <p:cNvGraphicFramePr>
            <a:graphicFrameLocks/>
          </p:cNvGraphicFramePr>
          <p:nvPr>
            <p:extLst>
              <p:ext uri="{D42A27DB-BD31-4B8C-83A1-F6EECF244321}">
                <p14:modId xmlns:p14="http://schemas.microsoft.com/office/powerpoint/2010/main" val="350506193"/>
              </p:ext>
            </p:extLst>
          </p:nvPr>
        </p:nvGraphicFramePr>
        <p:xfrm>
          <a:off x="4600426" y="5130713"/>
          <a:ext cx="4415971" cy="1527073"/>
        </p:xfrm>
        <a:graphic>
          <a:graphicData uri="http://schemas.openxmlformats.org/drawingml/2006/chart">
            <c:chart xmlns:c="http://schemas.openxmlformats.org/drawingml/2006/chart" xmlns:r="http://schemas.openxmlformats.org/officeDocument/2006/relationships" r:id="rId8"/>
          </a:graphicData>
        </a:graphic>
      </p:graphicFrame>
      <p:sp>
        <p:nvSpPr>
          <p:cNvPr id="20" name="テキスト ボックス 19">
            <a:extLst>
              <a:ext uri="{FF2B5EF4-FFF2-40B4-BE49-F238E27FC236}">
                <a16:creationId xmlns:a16="http://schemas.microsoft.com/office/drawing/2014/main" id="{415DE71B-8723-4917-9DBC-7AC508C3F6E4}"/>
              </a:ext>
            </a:extLst>
          </p:cNvPr>
          <p:cNvSpPr txBox="1"/>
          <p:nvPr/>
        </p:nvSpPr>
        <p:spPr>
          <a:xfrm>
            <a:off x="4568549" y="3189306"/>
            <a:ext cx="4489977" cy="423193"/>
          </a:xfrm>
          <a:prstGeom prst="rect">
            <a:avLst/>
          </a:prstGeom>
          <a:noFill/>
        </p:spPr>
        <p:txBody>
          <a:bodyPr wrap="square" rtlCol="0">
            <a:spAutoFit/>
          </a:bodyPr>
          <a:lstStyle/>
          <a:p>
            <a:r>
              <a:rPr lang="ja-JP" altLang="en-US" sz="1100" b="1" dirty="0" smtClean="0"/>
              <a:t>□実質公債費比率、将来負担比率の改善</a:t>
            </a:r>
            <a:endParaRPr lang="en-US" altLang="ja-JP" sz="1100" b="1" dirty="0" smtClean="0"/>
          </a:p>
          <a:p>
            <a:r>
              <a:rPr lang="ja-JP" altLang="en-US" sz="1050" b="1" dirty="0"/>
              <a:t>　</a:t>
            </a:r>
            <a:r>
              <a:rPr lang="ja-JP" altLang="en-US" sz="1050" b="1" dirty="0" smtClean="0"/>
              <a:t>　</a:t>
            </a:r>
            <a:r>
              <a:rPr lang="ja-JP" altLang="en-US" sz="1050" dirty="0" smtClean="0"/>
              <a:t>➣　市債は発行抑制により実質公債費比率、将来負担比率ともに改善</a:t>
            </a:r>
            <a:endParaRPr lang="en-US" altLang="ja-JP" sz="1050" dirty="0" smtClean="0"/>
          </a:p>
        </p:txBody>
      </p:sp>
      <p:sp>
        <p:nvSpPr>
          <p:cNvPr id="22" name="テキスト ボックス 21">
            <a:extLst>
              <a:ext uri="{FF2B5EF4-FFF2-40B4-BE49-F238E27FC236}">
                <a16:creationId xmlns:a16="http://schemas.microsoft.com/office/drawing/2014/main" id="{415DE71B-8723-4917-9DBC-7AC508C3F6E4}"/>
              </a:ext>
            </a:extLst>
          </p:cNvPr>
          <p:cNvSpPr txBox="1"/>
          <p:nvPr/>
        </p:nvSpPr>
        <p:spPr>
          <a:xfrm>
            <a:off x="4540264" y="1198601"/>
            <a:ext cx="4489977" cy="261610"/>
          </a:xfrm>
          <a:prstGeom prst="rect">
            <a:avLst/>
          </a:prstGeom>
          <a:noFill/>
        </p:spPr>
        <p:txBody>
          <a:bodyPr wrap="square" rtlCol="0">
            <a:spAutoFit/>
          </a:bodyPr>
          <a:lstStyle/>
          <a:p>
            <a:r>
              <a:rPr lang="ja-JP" altLang="en-US" sz="1100" b="1" dirty="0" smtClean="0"/>
              <a:t>□実質収支は</a:t>
            </a:r>
            <a:r>
              <a:rPr lang="en-US" altLang="ja-JP" sz="1100" b="1" dirty="0" smtClean="0"/>
              <a:t>1989</a:t>
            </a:r>
            <a:r>
              <a:rPr lang="ja-JP" altLang="en-US" sz="1100" b="1" dirty="0"/>
              <a:t>年度</a:t>
            </a:r>
            <a:r>
              <a:rPr lang="ja-JP" altLang="en-US" sz="1100" b="1" dirty="0" smtClean="0"/>
              <a:t>以降</a:t>
            </a:r>
            <a:r>
              <a:rPr lang="en-US" altLang="ja-JP" sz="1100" b="1" dirty="0" smtClean="0"/>
              <a:t>29</a:t>
            </a:r>
            <a:r>
              <a:rPr lang="ja-JP" altLang="en-US" sz="1100" b="1" dirty="0" smtClean="0"/>
              <a:t>年連続の黒字</a:t>
            </a:r>
            <a:endParaRPr lang="en-US" altLang="ja-JP" sz="1050" dirty="0"/>
          </a:p>
        </p:txBody>
      </p:sp>
      <p:grpSp>
        <p:nvGrpSpPr>
          <p:cNvPr id="40" name="グループ化 39"/>
          <p:cNvGrpSpPr/>
          <p:nvPr/>
        </p:nvGrpSpPr>
        <p:grpSpPr>
          <a:xfrm>
            <a:off x="4600426" y="1409628"/>
            <a:ext cx="4457701" cy="1859900"/>
            <a:chOff x="0" y="0"/>
            <a:chExt cx="4612378" cy="2124075"/>
          </a:xfrm>
        </p:grpSpPr>
        <p:grpSp>
          <p:nvGrpSpPr>
            <p:cNvPr id="42" name="グループ化 41"/>
            <p:cNvGrpSpPr/>
            <p:nvPr/>
          </p:nvGrpSpPr>
          <p:grpSpPr>
            <a:xfrm>
              <a:off x="0" y="0"/>
              <a:ext cx="4612378" cy="2124075"/>
              <a:chOff x="0" y="0"/>
              <a:chExt cx="4612378" cy="2124075"/>
            </a:xfrm>
          </p:grpSpPr>
          <p:grpSp>
            <p:nvGrpSpPr>
              <p:cNvPr id="46" name="グループ化 45"/>
              <p:cNvGrpSpPr/>
              <p:nvPr/>
            </p:nvGrpSpPr>
            <p:grpSpPr>
              <a:xfrm>
                <a:off x="314325" y="0"/>
                <a:ext cx="4298053" cy="2124075"/>
                <a:chOff x="314325" y="0"/>
                <a:chExt cx="4298053" cy="2124075"/>
              </a:xfrm>
            </p:grpSpPr>
            <p:pic>
              <p:nvPicPr>
                <p:cNvPr id="48" name="図 47"/>
                <p:cNvPicPr>
                  <a:picLocks noChangeAspect="1"/>
                </p:cNvPicPr>
                <p:nvPr/>
              </p:nvPicPr>
              <p:blipFill rotWithShape="1">
                <a:blip r:embed="rId9"/>
                <a:srcRect t="88340"/>
                <a:stretch/>
              </p:blipFill>
              <p:spPr>
                <a:xfrm>
                  <a:off x="314325" y="771281"/>
                  <a:ext cx="4298053" cy="1352794"/>
                </a:xfrm>
                <a:prstGeom prst="rect">
                  <a:avLst/>
                </a:prstGeom>
              </p:spPr>
            </p:pic>
            <p:pic>
              <p:nvPicPr>
                <p:cNvPr id="58" name="図 57"/>
                <p:cNvPicPr>
                  <a:picLocks noChangeAspect="1"/>
                </p:cNvPicPr>
                <p:nvPr/>
              </p:nvPicPr>
              <p:blipFill rotWithShape="1">
                <a:blip r:embed="rId9"/>
                <a:srcRect b="93432"/>
                <a:stretch/>
              </p:blipFill>
              <p:spPr>
                <a:xfrm>
                  <a:off x="314325" y="0"/>
                  <a:ext cx="4298053" cy="762000"/>
                </a:xfrm>
                <a:prstGeom prst="rect">
                  <a:avLst/>
                </a:prstGeom>
              </p:spPr>
            </p:pic>
          </p:grpSp>
          <p:sp>
            <p:nvSpPr>
              <p:cNvPr id="47" name="テキスト ボックス 28"/>
              <p:cNvSpPr txBox="1"/>
              <p:nvPr/>
            </p:nvSpPr>
            <p:spPr>
              <a:xfrm>
                <a:off x="0" y="38101"/>
                <a:ext cx="400050" cy="1714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lIns="0" tIns="0" rIns="0" bIns="0"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r"/>
                <a:r>
                  <a:rPr kumimoji="1" lang="ja-JP" altLang="en-US" sz="800">
                    <a:solidFill>
                      <a:schemeClr val="bg1">
                        <a:lumMod val="50000"/>
                      </a:schemeClr>
                    </a:solidFill>
                  </a:rPr>
                  <a:t>（億円）</a:t>
                </a:r>
              </a:p>
            </p:txBody>
          </p:sp>
        </p:grpSp>
        <p:grpSp>
          <p:nvGrpSpPr>
            <p:cNvPr id="43" name="グループ化 42"/>
            <p:cNvGrpSpPr/>
            <p:nvPr/>
          </p:nvGrpSpPr>
          <p:grpSpPr>
            <a:xfrm>
              <a:off x="381000" y="685800"/>
              <a:ext cx="4122000" cy="107990"/>
              <a:chOff x="381000" y="685800"/>
              <a:chExt cx="4122000" cy="107990"/>
            </a:xfrm>
          </p:grpSpPr>
          <p:sp>
            <p:nvSpPr>
              <p:cNvPr id="44" name="フリーフォーム 43"/>
              <p:cNvSpPr/>
              <p:nvPr/>
            </p:nvSpPr>
            <p:spPr>
              <a:xfrm>
                <a:off x="381000" y="685800"/>
                <a:ext cx="4122000" cy="100800"/>
              </a:xfrm>
              <a:custGeom>
                <a:avLst/>
                <a:gdLst>
                  <a:gd name="connsiteX0" fmla="*/ 0 w 3438525"/>
                  <a:gd name="connsiteY0" fmla="*/ 142888 h 142901"/>
                  <a:gd name="connsiteX1" fmla="*/ 695325 w 3438525"/>
                  <a:gd name="connsiteY1" fmla="*/ 13 h 142901"/>
                  <a:gd name="connsiteX2" fmla="*/ 1381125 w 3438525"/>
                  <a:gd name="connsiteY2" fmla="*/ 133363 h 142901"/>
                  <a:gd name="connsiteX3" fmla="*/ 2066925 w 3438525"/>
                  <a:gd name="connsiteY3" fmla="*/ 13 h 142901"/>
                  <a:gd name="connsiteX4" fmla="*/ 2733675 w 3438525"/>
                  <a:gd name="connsiteY4" fmla="*/ 142888 h 142901"/>
                  <a:gd name="connsiteX5" fmla="*/ 3438525 w 3438525"/>
                  <a:gd name="connsiteY5" fmla="*/ 9538 h 142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8525" h="142901">
                    <a:moveTo>
                      <a:pt x="0" y="142888"/>
                    </a:moveTo>
                    <a:cubicBezTo>
                      <a:pt x="232569" y="72244"/>
                      <a:pt x="465138" y="1600"/>
                      <a:pt x="695325" y="13"/>
                    </a:cubicBezTo>
                    <a:cubicBezTo>
                      <a:pt x="925513" y="-1575"/>
                      <a:pt x="1152525" y="133363"/>
                      <a:pt x="1381125" y="133363"/>
                    </a:cubicBezTo>
                    <a:cubicBezTo>
                      <a:pt x="1609725" y="133363"/>
                      <a:pt x="1841500" y="-1574"/>
                      <a:pt x="2066925" y="13"/>
                    </a:cubicBezTo>
                    <a:cubicBezTo>
                      <a:pt x="2292350" y="1600"/>
                      <a:pt x="2505075" y="141301"/>
                      <a:pt x="2733675" y="142888"/>
                    </a:cubicBezTo>
                    <a:cubicBezTo>
                      <a:pt x="2962275" y="144475"/>
                      <a:pt x="3438525" y="9538"/>
                      <a:pt x="3438525" y="9538"/>
                    </a:cubicBezTo>
                  </a:path>
                </a:pathLst>
              </a:custGeom>
              <a:noFill/>
              <a:ln w="50800"/>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45" name="フリーフォーム 44"/>
              <p:cNvSpPr/>
              <p:nvPr/>
            </p:nvSpPr>
            <p:spPr>
              <a:xfrm>
                <a:off x="381000" y="685800"/>
                <a:ext cx="4122000" cy="107990"/>
              </a:xfrm>
              <a:custGeom>
                <a:avLst/>
                <a:gdLst>
                  <a:gd name="connsiteX0" fmla="*/ 0 w 3438525"/>
                  <a:gd name="connsiteY0" fmla="*/ 142888 h 142901"/>
                  <a:gd name="connsiteX1" fmla="*/ 695325 w 3438525"/>
                  <a:gd name="connsiteY1" fmla="*/ 13 h 142901"/>
                  <a:gd name="connsiteX2" fmla="*/ 1381125 w 3438525"/>
                  <a:gd name="connsiteY2" fmla="*/ 133363 h 142901"/>
                  <a:gd name="connsiteX3" fmla="*/ 2066925 w 3438525"/>
                  <a:gd name="connsiteY3" fmla="*/ 13 h 142901"/>
                  <a:gd name="connsiteX4" fmla="*/ 2733675 w 3438525"/>
                  <a:gd name="connsiteY4" fmla="*/ 142888 h 142901"/>
                  <a:gd name="connsiteX5" fmla="*/ 3438525 w 3438525"/>
                  <a:gd name="connsiteY5" fmla="*/ 9538 h 142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8525" h="142901">
                    <a:moveTo>
                      <a:pt x="0" y="142888"/>
                    </a:moveTo>
                    <a:cubicBezTo>
                      <a:pt x="232569" y="72244"/>
                      <a:pt x="465138" y="1600"/>
                      <a:pt x="695325" y="13"/>
                    </a:cubicBezTo>
                    <a:cubicBezTo>
                      <a:pt x="925513" y="-1575"/>
                      <a:pt x="1152525" y="133363"/>
                      <a:pt x="1381125" y="133363"/>
                    </a:cubicBezTo>
                    <a:cubicBezTo>
                      <a:pt x="1609725" y="133363"/>
                      <a:pt x="1841500" y="-1574"/>
                      <a:pt x="2066925" y="13"/>
                    </a:cubicBezTo>
                    <a:cubicBezTo>
                      <a:pt x="2292350" y="1600"/>
                      <a:pt x="2505075" y="141301"/>
                      <a:pt x="2733675" y="142888"/>
                    </a:cubicBezTo>
                    <a:cubicBezTo>
                      <a:pt x="2962275" y="144475"/>
                      <a:pt x="3438525" y="9538"/>
                      <a:pt x="3438525" y="9538"/>
                    </a:cubicBezTo>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pic>
        <p:nvPicPr>
          <p:cNvPr id="6" name="図 5"/>
          <p:cNvPicPr>
            <a:picLocks noChangeAspect="1"/>
          </p:cNvPicPr>
          <p:nvPr/>
        </p:nvPicPr>
        <p:blipFill>
          <a:blip r:embed="rId10"/>
          <a:stretch>
            <a:fillRect/>
          </a:stretch>
        </p:blipFill>
        <p:spPr>
          <a:xfrm>
            <a:off x="189824" y="1518053"/>
            <a:ext cx="4110325" cy="1399913"/>
          </a:xfrm>
          <a:prstGeom prst="rect">
            <a:avLst/>
          </a:prstGeom>
        </p:spPr>
      </p:pic>
      <p:sp>
        <p:nvSpPr>
          <p:cNvPr id="2" name="スライド番号プレースホルダー 1"/>
          <p:cNvSpPr>
            <a:spLocks noGrp="1"/>
          </p:cNvSpPr>
          <p:nvPr>
            <p:ph type="sldNum" sz="quarter" idx="12"/>
          </p:nvPr>
        </p:nvSpPr>
        <p:spPr>
          <a:xfrm>
            <a:off x="6991350" y="6459383"/>
            <a:ext cx="2057400" cy="365125"/>
          </a:xfrm>
        </p:spPr>
        <p:txBody>
          <a:bodyPr/>
          <a:lstStyle/>
          <a:p>
            <a:fld id="{138CA411-231B-42B9-AF63-97A64194AA60}" type="slidenum">
              <a:rPr kumimoji="1" lang="ja-JP" altLang="en-US" smtClean="0"/>
              <a:t>56</a:t>
            </a:fld>
            <a:endParaRPr kumimoji="1" lang="ja-JP" altLang="en-US"/>
          </a:p>
        </p:txBody>
      </p:sp>
      <p:sp>
        <p:nvSpPr>
          <p:cNvPr id="32" name="角丸四角形 31"/>
          <p:cNvSpPr/>
          <p:nvPr/>
        </p:nvSpPr>
        <p:spPr>
          <a:xfrm>
            <a:off x="128790" y="91903"/>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a:solidFill>
                  <a:schemeClr val="tx1"/>
                </a:solidFill>
                <a:latin typeface="Meiryo UI" panose="020B0604030504040204" pitchFamily="50" charset="-128"/>
                <a:ea typeface="Meiryo UI" panose="020B0604030504040204" pitchFamily="50" charset="-128"/>
              </a:rPr>
              <a:t>４</a:t>
            </a:r>
            <a:r>
              <a:rPr lang="ja-JP" altLang="en-US" b="1" dirty="0" smtClean="0">
                <a:solidFill>
                  <a:schemeClr val="tx1"/>
                </a:solidFill>
                <a:latin typeface="Meiryo UI" panose="020B0604030504040204" pitchFamily="50" charset="-128"/>
                <a:ea typeface="Meiryo UI" panose="020B0604030504040204" pitchFamily="50" charset="-128"/>
              </a:rPr>
              <a:t>－</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いわゆる行政改革／財政の見直し</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2138199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82750" y="574165"/>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185136" y="956876"/>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DD5519F6-C494-486C-BBA7-1FF0FE303225}"/>
              </a:ext>
            </a:extLst>
          </p:cNvPr>
          <p:cNvSpPr txBox="1"/>
          <p:nvPr/>
        </p:nvSpPr>
        <p:spPr>
          <a:xfrm>
            <a:off x="146594" y="945631"/>
            <a:ext cx="4400564" cy="307777"/>
          </a:xfrm>
          <a:prstGeom prst="rect">
            <a:avLst/>
          </a:prstGeom>
          <a:noFill/>
        </p:spPr>
        <p:txBody>
          <a:bodyPr wrap="none" rtlCol="0">
            <a:spAutoFit/>
          </a:bodyPr>
          <a:lstStyle/>
          <a:p>
            <a:pPr marL="285750" indent="-285750">
              <a:buFont typeface="Wingdings" panose="05000000000000000000" pitchFamily="2" charset="2"/>
              <a:buChar char="p"/>
            </a:pPr>
            <a:r>
              <a:rPr kumimoji="1" lang="ja-JP" altLang="en-US" sz="1400" b="1" dirty="0">
                <a:latin typeface="Meiryo UI" panose="020B0604030504040204" pitchFamily="50" charset="-128"/>
                <a:ea typeface="Meiryo UI" panose="020B0604030504040204" pitchFamily="50" charset="-128"/>
              </a:rPr>
              <a:t>府市ともに、様々な組織人事の見直し</a:t>
            </a:r>
            <a:r>
              <a:rPr kumimoji="1" lang="ja-JP" altLang="en-US" sz="1400" b="1" dirty="0" smtClean="0">
                <a:latin typeface="Meiryo UI" panose="020B0604030504040204" pitchFamily="50" charset="-128"/>
                <a:ea typeface="Meiryo UI" panose="020B0604030504040204" pitchFamily="50" charset="-128"/>
              </a:rPr>
              <a:t>取組み</a:t>
            </a:r>
            <a:r>
              <a:rPr kumimoji="1" lang="ja-JP" altLang="en-US" sz="1400" b="1" dirty="0">
                <a:latin typeface="Meiryo UI" panose="020B0604030504040204" pitchFamily="50" charset="-128"/>
                <a:ea typeface="Meiryo UI" panose="020B0604030504040204" pitchFamily="50" charset="-128"/>
              </a:rPr>
              <a:t>を実施</a:t>
            </a:r>
            <a:endParaRPr kumimoji="1" lang="en-US" altLang="ja-JP" sz="1400" b="1" dirty="0">
              <a:latin typeface="Meiryo UI" panose="020B0604030504040204" pitchFamily="50" charset="-128"/>
              <a:ea typeface="Meiryo UI" panose="020B0604030504040204" pitchFamily="50" charset="-128"/>
            </a:endParaRPr>
          </a:p>
        </p:txBody>
      </p:sp>
      <p:sp>
        <p:nvSpPr>
          <p:cNvPr id="34" name="テキスト ボックス 33">
            <a:extLst>
              <a:ext uri="{FF2B5EF4-FFF2-40B4-BE49-F238E27FC236}">
                <a16:creationId xmlns:a16="http://schemas.microsoft.com/office/drawing/2014/main" id="{66874436-F236-43F0-95A2-2FE90442E8D9}"/>
              </a:ext>
            </a:extLst>
          </p:cNvPr>
          <p:cNvSpPr txBox="1"/>
          <p:nvPr/>
        </p:nvSpPr>
        <p:spPr>
          <a:xfrm>
            <a:off x="110908" y="587130"/>
            <a:ext cx="8588678"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■改革</a:t>
            </a:r>
            <a:r>
              <a:rPr kumimoji="1" lang="ja-JP" altLang="en-US" b="1" dirty="0" smtClean="0">
                <a:latin typeface="Meiryo UI" panose="020B0604030504040204" pitchFamily="50" charset="-128"/>
                <a:ea typeface="Meiryo UI" panose="020B0604030504040204" pitchFamily="50" charset="-128"/>
              </a:rPr>
              <a:t>を進めるための組織基盤</a:t>
            </a:r>
            <a:r>
              <a:rPr kumimoji="1" lang="ja-JP" altLang="en-US" b="1" dirty="0">
                <a:latin typeface="Meiryo UI" panose="020B0604030504040204" pitchFamily="50" charset="-128"/>
                <a:ea typeface="Meiryo UI" panose="020B0604030504040204" pitchFamily="50" charset="-128"/>
              </a:rPr>
              <a:t>を確立するため、組織と人事</a:t>
            </a:r>
            <a:r>
              <a:rPr kumimoji="1" lang="ja-JP" altLang="en-US" b="1" dirty="0" smtClean="0">
                <a:latin typeface="Meiryo UI" panose="020B0604030504040204" pitchFamily="50" charset="-128"/>
                <a:ea typeface="Meiryo UI" panose="020B0604030504040204" pitchFamily="50" charset="-128"/>
              </a:rPr>
              <a:t>を</a:t>
            </a:r>
            <a:r>
              <a:rPr lang="ja-JP" altLang="en-US" b="1" dirty="0">
                <a:latin typeface="Meiryo UI" panose="020B0604030504040204" pitchFamily="50" charset="-128"/>
                <a:ea typeface="Meiryo UI" panose="020B0604030504040204" pitchFamily="50" charset="-128"/>
              </a:rPr>
              <a:t>大幅</a:t>
            </a:r>
            <a:r>
              <a:rPr lang="ja-JP" altLang="en-US" b="1" dirty="0" smtClean="0">
                <a:latin typeface="Meiryo UI" panose="020B0604030504040204" pitchFamily="50" charset="-128"/>
                <a:ea typeface="Meiryo UI" panose="020B0604030504040204" pitchFamily="50" charset="-128"/>
              </a:rPr>
              <a:t>に</a:t>
            </a:r>
            <a:r>
              <a:rPr kumimoji="1" lang="ja-JP" altLang="en-US" b="1" dirty="0" smtClean="0">
                <a:latin typeface="Meiryo UI" panose="020B0604030504040204" pitchFamily="50" charset="-128"/>
                <a:ea typeface="Meiryo UI" panose="020B0604030504040204" pitchFamily="50" charset="-128"/>
              </a:rPr>
              <a:t>見直し</a:t>
            </a:r>
            <a:endParaRPr kumimoji="1" lang="en-US" altLang="ja-JP" b="1" dirty="0">
              <a:latin typeface="Meiryo UI" panose="020B0604030504040204" pitchFamily="50" charset="-128"/>
              <a:ea typeface="Meiryo UI" panose="020B0604030504040204" pitchFamily="50" charset="-128"/>
            </a:endParaRPr>
          </a:p>
        </p:txBody>
      </p:sp>
      <p:sp>
        <p:nvSpPr>
          <p:cNvPr id="35" name="正方形/長方形 34">
            <a:extLst>
              <a:ext uri="{FF2B5EF4-FFF2-40B4-BE49-F238E27FC236}">
                <a16:creationId xmlns:a16="http://schemas.microsoft.com/office/drawing/2014/main" id="{782A8DCE-8229-456A-97F8-36767E7939C9}"/>
              </a:ext>
            </a:extLst>
          </p:cNvPr>
          <p:cNvSpPr/>
          <p:nvPr/>
        </p:nvSpPr>
        <p:spPr>
          <a:xfrm>
            <a:off x="146594" y="2991592"/>
            <a:ext cx="6981909" cy="261610"/>
          </a:xfrm>
          <a:prstGeom prst="rect">
            <a:avLst/>
          </a:prstGeom>
        </p:spPr>
        <p:txBody>
          <a:bodyPr wrap="square">
            <a:spAutoFit/>
          </a:bodyPr>
          <a:lstStyle/>
          <a:p>
            <a:pPr lvl="0"/>
            <a:r>
              <a:rPr lang="ja-JP" altLang="en-US" sz="1100" dirty="0">
                <a:solidFill>
                  <a:prstClr val="black"/>
                </a:solidFill>
                <a:latin typeface="メイリオ" panose="020B0604030504040204" pitchFamily="50" charset="-128"/>
                <a:ea typeface="メイリオ" panose="020B0604030504040204" pitchFamily="50" charset="-128"/>
                <a:cs typeface="メイリオ" panose="020B0604030504040204" pitchFamily="50" charset="-128"/>
              </a:rPr>
              <a:t>人事給与制度分野では、府市の整合をとりつつ、あらゆる分野で全国に先駆けた取り組みを実践。</a:t>
            </a:r>
          </a:p>
        </p:txBody>
      </p:sp>
      <p:sp>
        <p:nvSpPr>
          <p:cNvPr id="18" name="テキスト ボックス 17">
            <a:extLst>
              <a:ext uri="{FF2B5EF4-FFF2-40B4-BE49-F238E27FC236}">
                <a16:creationId xmlns:a16="http://schemas.microsoft.com/office/drawing/2014/main" id="{911AE0C7-58F9-4FA6-9460-AB2A3CC30D25}"/>
              </a:ext>
            </a:extLst>
          </p:cNvPr>
          <p:cNvSpPr txBox="1"/>
          <p:nvPr/>
        </p:nvSpPr>
        <p:spPr>
          <a:xfrm>
            <a:off x="100862" y="2766243"/>
            <a:ext cx="2518638" cy="307777"/>
          </a:xfrm>
          <a:prstGeom prst="rect">
            <a:avLst/>
          </a:prstGeom>
          <a:noFill/>
        </p:spPr>
        <p:txBody>
          <a:bodyPr wrap="none" rtlCol="0">
            <a:spAutoFit/>
          </a:bodyPr>
          <a:lstStyle/>
          <a:p>
            <a:r>
              <a:rPr kumimoji="1" lang="ja-JP" altLang="en-US" sz="1400" b="1" dirty="0">
                <a:latin typeface="Meiryo UI" panose="020B0604030504040204" pitchFamily="50" charset="-128"/>
                <a:ea typeface="Meiryo UI" panose="020B0604030504040204" pitchFamily="50" charset="-128"/>
              </a:rPr>
              <a:t>＜府市の人事給与制度改革＞</a:t>
            </a:r>
          </a:p>
        </p:txBody>
      </p:sp>
      <p:sp>
        <p:nvSpPr>
          <p:cNvPr id="36" name="テキスト ボックス 35">
            <a:extLst>
              <a:ext uri="{FF2B5EF4-FFF2-40B4-BE49-F238E27FC236}">
                <a16:creationId xmlns:a16="http://schemas.microsoft.com/office/drawing/2014/main" id="{50B9C3F9-7707-4293-A7D6-AF66E8F74721}"/>
              </a:ext>
            </a:extLst>
          </p:cNvPr>
          <p:cNvSpPr txBox="1"/>
          <p:nvPr/>
        </p:nvSpPr>
        <p:spPr>
          <a:xfrm>
            <a:off x="5592648" y="945495"/>
            <a:ext cx="3560590" cy="307777"/>
          </a:xfrm>
          <a:prstGeom prst="rect">
            <a:avLst/>
          </a:prstGeom>
          <a:noFill/>
        </p:spPr>
        <p:txBody>
          <a:bodyPr wrap="none" rtlCol="0">
            <a:spAutoFit/>
          </a:bodyPr>
          <a:lstStyle/>
          <a:p>
            <a:r>
              <a:rPr kumimoji="1" lang="ja-JP" altLang="en-US" sz="1400" b="1" dirty="0">
                <a:latin typeface="Meiryo UI" panose="020B0604030504040204" pitchFamily="50" charset="-128"/>
                <a:ea typeface="Meiryo UI" panose="020B0604030504040204" pitchFamily="50" charset="-128"/>
              </a:rPr>
              <a:t>＜府</a:t>
            </a:r>
            <a:r>
              <a:rPr kumimoji="1" lang="ja-JP" altLang="en-US" sz="1400" b="1">
                <a:latin typeface="Meiryo UI" panose="020B0604030504040204" pitchFamily="50" charset="-128"/>
                <a:ea typeface="Meiryo UI" panose="020B0604030504040204" pitchFamily="50" charset="-128"/>
              </a:rPr>
              <a:t>市</a:t>
            </a:r>
            <a:r>
              <a:rPr kumimoji="1" lang="ja-JP" altLang="en-US" sz="1400" b="1" smtClean="0">
                <a:latin typeface="Meiryo UI" panose="020B0604030504040204" pitchFamily="50" charset="-128"/>
                <a:ea typeface="Meiryo UI" panose="020B0604030504040204" pitchFamily="50" charset="-128"/>
              </a:rPr>
              <a:t>の公募による外部</a:t>
            </a:r>
            <a:r>
              <a:rPr kumimoji="1" lang="ja-JP" altLang="en-US" sz="1400" b="1" dirty="0" smtClean="0">
                <a:latin typeface="Meiryo UI" panose="020B0604030504040204" pitchFamily="50" charset="-128"/>
                <a:ea typeface="Meiryo UI" panose="020B0604030504040204" pitchFamily="50" charset="-128"/>
              </a:rPr>
              <a:t>人材の就任者数＞</a:t>
            </a:r>
            <a:endParaRPr kumimoji="1" lang="ja-JP" altLang="en-US" sz="1400" b="1" dirty="0">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a:xfrm>
            <a:off x="6991064" y="6442127"/>
            <a:ext cx="2057400" cy="365125"/>
          </a:xfrm>
        </p:spPr>
        <p:txBody>
          <a:bodyPr/>
          <a:lstStyle/>
          <a:p>
            <a:fld id="{138CA411-231B-42B9-AF63-97A64194AA60}" type="slidenum">
              <a:rPr lang="ja-JP" altLang="en-US" smtClean="0"/>
              <a:pPr/>
              <a:t>57</a:t>
            </a:fld>
            <a:endParaRPr lang="ja-JP" altLang="en-US"/>
          </a:p>
        </p:txBody>
      </p:sp>
      <p:graphicFrame>
        <p:nvGraphicFramePr>
          <p:cNvPr id="22" name="表 21">
            <a:extLst>
              <a:ext uri="{FF2B5EF4-FFF2-40B4-BE49-F238E27FC236}">
                <a16:creationId xmlns:a16="http://schemas.microsoft.com/office/drawing/2014/main" id="{FAD9135F-0DB9-45EF-9BD4-E94C97D097EA}"/>
              </a:ext>
            </a:extLst>
          </p:cNvPr>
          <p:cNvGraphicFramePr>
            <a:graphicFrameLocks noGrp="1"/>
          </p:cNvGraphicFramePr>
          <p:nvPr>
            <p:extLst>
              <p:ext uri="{D42A27DB-BD31-4B8C-83A1-F6EECF244321}">
                <p14:modId xmlns:p14="http://schemas.microsoft.com/office/powerpoint/2010/main" val="660716186"/>
              </p:ext>
            </p:extLst>
          </p:nvPr>
        </p:nvGraphicFramePr>
        <p:xfrm>
          <a:off x="237679" y="1237022"/>
          <a:ext cx="5386033" cy="1493520"/>
        </p:xfrm>
        <a:graphic>
          <a:graphicData uri="http://schemas.openxmlformats.org/drawingml/2006/table">
            <a:tbl>
              <a:tblPr firstRow="1" bandRow="1">
                <a:tableStyleId>{5940675A-B579-460E-94D1-54222C63F5DA}</a:tableStyleId>
              </a:tblPr>
              <a:tblGrid>
                <a:gridCol w="330188">
                  <a:extLst>
                    <a:ext uri="{9D8B030D-6E8A-4147-A177-3AD203B41FA5}">
                      <a16:colId xmlns:a16="http://schemas.microsoft.com/office/drawing/2014/main" val="2269053444"/>
                    </a:ext>
                  </a:extLst>
                </a:gridCol>
                <a:gridCol w="2579132">
                  <a:extLst>
                    <a:ext uri="{9D8B030D-6E8A-4147-A177-3AD203B41FA5}">
                      <a16:colId xmlns:a16="http://schemas.microsoft.com/office/drawing/2014/main" val="1280705743"/>
                    </a:ext>
                  </a:extLst>
                </a:gridCol>
                <a:gridCol w="2476713">
                  <a:extLst>
                    <a:ext uri="{9D8B030D-6E8A-4147-A177-3AD203B41FA5}">
                      <a16:colId xmlns:a16="http://schemas.microsoft.com/office/drawing/2014/main" val="2977372634"/>
                    </a:ext>
                  </a:extLst>
                </a:gridCol>
              </a:tblGrid>
              <a:tr h="161302">
                <a:tc>
                  <a:txBody>
                    <a:bodyPr/>
                    <a:lstStyle/>
                    <a:p>
                      <a:endParaRPr kumimoji="1" lang="ja-JP" altLang="en-US" sz="1000" dirty="0">
                        <a:latin typeface="Meiryo UI" panose="020B0604030504040204" pitchFamily="50" charset="-128"/>
                        <a:ea typeface="Meiryo UI" panose="020B0604030504040204" pitchFamily="50" charset="-128"/>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b="1" dirty="0" smtClean="0">
                          <a:latin typeface="Meiryo UI" panose="020B0604030504040204" pitchFamily="50" charset="-128"/>
                          <a:ea typeface="Meiryo UI" panose="020B0604030504040204" pitchFamily="50" charset="-128"/>
                        </a:rPr>
                        <a:t>組織体制</a:t>
                      </a:r>
                    </a:p>
                  </a:txBody>
                  <a:tcPr anchor="ctr">
                    <a:solidFill>
                      <a:schemeClr val="accent1">
                        <a:lumMod val="40000"/>
                        <a:lumOff val="60000"/>
                      </a:schemeClr>
                    </a:solidFill>
                  </a:tcPr>
                </a:tc>
                <a:tc>
                  <a:txBody>
                    <a:bodyPr/>
                    <a:lstStyle/>
                    <a:p>
                      <a:pPr algn="ctr"/>
                      <a:r>
                        <a:rPr kumimoji="1" lang="ja-JP" altLang="en-US" sz="1000" b="1" dirty="0" smtClean="0">
                          <a:latin typeface="Meiryo UI" panose="020B0604030504040204" pitchFamily="50" charset="-128"/>
                          <a:ea typeface="Meiryo UI" panose="020B0604030504040204" pitchFamily="50" charset="-128"/>
                        </a:rPr>
                        <a:t>人事制度</a:t>
                      </a:r>
                    </a:p>
                  </a:txBody>
                  <a:tcPr anchor="ctr">
                    <a:solidFill>
                      <a:schemeClr val="accent1">
                        <a:lumMod val="40000"/>
                        <a:lumOff val="60000"/>
                      </a:schemeClr>
                    </a:solidFill>
                  </a:tcPr>
                </a:tc>
                <a:extLst>
                  <a:ext uri="{0D108BD9-81ED-4DB2-BD59-A6C34878D82A}">
                    <a16:rowId xmlns:a16="http://schemas.microsoft.com/office/drawing/2014/main" val="1324571094"/>
                  </a:ext>
                </a:extLst>
              </a:tr>
              <a:tr h="387204">
                <a:tc>
                  <a:txBody>
                    <a:bodyPr/>
                    <a:lstStyle/>
                    <a:p>
                      <a:pPr algn="ctr"/>
                      <a:r>
                        <a:rPr kumimoji="1" lang="ja-JP" altLang="en-US" sz="1000" b="1" dirty="0" smtClean="0">
                          <a:latin typeface="Meiryo UI" panose="020B0604030504040204" pitchFamily="50" charset="-128"/>
                          <a:ea typeface="Meiryo UI" panose="020B0604030504040204" pitchFamily="50" charset="-128"/>
                        </a:rPr>
                        <a:t>連携</a:t>
                      </a:r>
                      <a:endParaRPr kumimoji="1" lang="ja-JP" altLang="en-US" sz="1000" b="1" dirty="0">
                        <a:latin typeface="Meiryo UI" panose="020B0604030504040204" pitchFamily="50" charset="-128"/>
                        <a:ea typeface="Meiryo UI" panose="020B0604030504040204" pitchFamily="50" charset="-128"/>
                      </a:endParaRPr>
                    </a:p>
                  </a:txBody>
                  <a:tcPr vert="eaVert">
                    <a:solidFill>
                      <a:schemeClr val="accent1">
                        <a:lumMod val="40000"/>
                        <a:lumOff val="60000"/>
                      </a:schemeClr>
                    </a:solidFill>
                  </a:tcPr>
                </a:tc>
                <a:tc>
                  <a:txBody>
                    <a:bodyPr/>
                    <a:lstStyle/>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府市統合本部／副首都推進本部</a:t>
                      </a:r>
                      <a:endParaRPr kumimoji="1" lang="en-US" altLang="ja-JP" sz="1000"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組織の共同設置（副首都推進局等）</a:t>
                      </a:r>
                      <a:endParaRPr kumimoji="1" lang="en-US" altLang="ja-JP" sz="1000"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組織統合、機能統合</a:t>
                      </a:r>
                      <a:endParaRPr kumimoji="1" lang="en-US" altLang="ja-JP" sz="1000" dirty="0">
                        <a:latin typeface="Meiryo UI" panose="020B0604030504040204" pitchFamily="50" charset="-128"/>
                        <a:ea typeface="Meiryo UI" panose="020B0604030504040204" pitchFamily="50" charset="-128"/>
                      </a:endParaRPr>
                    </a:p>
                  </a:txBody>
                  <a:tcPr/>
                </a:tc>
                <a:tc>
                  <a:txBody>
                    <a:bodyPr/>
                    <a:lstStyle/>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人事</a:t>
                      </a:r>
                      <a:r>
                        <a:rPr kumimoji="1" lang="ja-JP" altLang="en-US" sz="1000" dirty="0" smtClean="0">
                          <a:solidFill>
                            <a:schemeClr val="tx1"/>
                          </a:solidFill>
                          <a:latin typeface="Meiryo UI" panose="020B0604030504040204" pitchFamily="50" charset="-128"/>
                          <a:ea typeface="Meiryo UI" panose="020B0604030504040204" pitchFamily="50" charset="-128"/>
                        </a:rPr>
                        <a:t>交流</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職員研修</a:t>
                      </a:r>
                      <a:endParaRPr kumimoji="1" lang="en-US" altLang="ja-JP" sz="10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423724783"/>
                  </a:ext>
                </a:extLst>
              </a:tr>
              <a:tr h="592944">
                <a:tc>
                  <a:txBody>
                    <a:bodyPr/>
                    <a:lstStyle/>
                    <a:p>
                      <a:pPr algn="ctr"/>
                      <a:r>
                        <a:rPr kumimoji="1" lang="ja-JP" altLang="en-US" sz="1000" b="1" dirty="0" smtClean="0">
                          <a:latin typeface="Meiryo UI" panose="020B0604030504040204" pitchFamily="50" charset="-128"/>
                          <a:ea typeface="Meiryo UI" panose="020B0604030504040204" pitchFamily="50" charset="-128"/>
                        </a:rPr>
                        <a:t>共通</a:t>
                      </a:r>
                      <a:endParaRPr kumimoji="1" lang="ja-JP" altLang="en-US" sz="1000" b="1" dirty="0">
                        <a:latin typeface="Meiryo UI" panose="020B0604030504040204" pitchFamily="50" charset="-128"/>
                        <a:ea typeface="Meiryo UI" panose="020B0604030504040204" pitchFamily="50" charset="-128"/>
                      </a:endParaRPr>
                    </a:p>
                  </a:txBody>
                  <a:tcPr vert="eaVert">
                    <a:solidFill>
                      <a:schemeClr val="accent1">
                        <a:lumMod val="40000"/>
                        <a:lumOff val="60000"/>
                      </a:schemeClr>
                    </a:solidFill>
                  </a:tcPr>
                </a:tc>
                <a:tc>
                  <a:txBody>
                    <a:bodyPr/>
                    <a:lstStyle/>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戦略本部会議（市は戦略会議）の設置</a:t>
                      </a:r>
                      <a:endParaRPr kumimoji="1" lang="en-US" altLang="ja-JP" sz="1000"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出資法人／外郭団体の見直し</a:t>
                      </a:r>
                      <a:endParaRPr kumimoji="1" lang="en-US" altLang="ja-JP" sz="1000"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経営形態見直し（民営化、地独法人化、</a:t>
                      </a:r>
                      <a:endParaRPr kumimoji="1" lang="en-US" altLang="ja-JP" sz="1000" dirty="0" smtClean="0">
                        <a:latin typeface="Meiryo UI" panose="020B0604030504040204" pitchFamily="50" charset="-128"/>
                        <a:ea typeface="Meiryo UI" panose="020B0604030504040204" pitchFamily="50" charset="-128"/>
                      </a:endParaRPr>
                    </a:p>
                    <a:p>
                      <a:pPr marL="0" indent="0">
                        <a:buFont typeface="+mj-ea"/>
                        <a:buNone/>
                      </a:pPr>
                      <a:r>
                        <a:rPr kumimoji="1" lang="ja-JP" altLang="en-US" sz="1000" dirty="0" smtClean="0">
                          <a:latin typeface="Meiryo UI" panose="020B0604030504040204" pitchFamily="50" charset="-128"/>
                          <a:ea typeface="Meiryo UI" panose="020B0604030504040204" pitchFamily="50" charset="-128"/>
                        </a:rPr>
                        <a:t>　　</a:t>
                      </a:r>
                      <a:r>
                        <a:rPr kumimoji="1" lang="ja-JP" altLang="en-US" sz="1000" baseline="0" dirty="0" smtClean="0">
                          <a:latin typeface="Meiryo UI" panose="020B0604030504040204" pitchFamily="50" charset="-128"/>
                          <a:ea typeface="Meiryo UI" panose="020B0604030504040204" pitchFamily="50" charset="-128"/>
                        </a:rPr>
                        <a:t> </a:t>
                      </a:r>
                      <a:r>
                        <a:rPr kumimoji="1" lang="ja-JP" altLang="en-US" sz="1000" dirty="0" smtClean="0">
                          <a:solidFill>
                            <a:schemeClr val="tx1"/>
                          </a:solidFill>
                          <a:latin typeface="Meiryo UI" panose="020B0604030504040204" pitchFamily="50" charset="-128"/>
                          <a:ea typeface="Meiryo UI" panose="020B0604030504040204" pitchFamily="50" charset="-128"/>
                        </a:rPr>
                        <a:t>指定</a:t>
                      </a:r>
                      <a:r>
                        <a:rPr kumimoji="1" lang="ja-JP" altLang="en-US" sz="1000" dirty="0" smtClean="0">
                          <a:latin typeface="Meiryo UI" panose="020B0604030504040204" pitchFamily="50" charset="-128"/>
                          <a:ea typeface="Meiryo UI" panose="020B0604030504040204" pitchFamily="50" charset="-128"/>
                        </a:rPr>
                        <a:t>管理等）</a:t>
                      </a:r>
                      <a:endParaRPr kumimoji="1" lang="en-US" altLang="ja-JP" sz="1000" dirty="0" smtClean="0">
                        <a:latin typeface="Meiryo UI" panose="020B0604030504040204" pitchFamily="50" charset="-128"/>
                        <a:ea typeface="Meiryo UI" panose="020B0604030504040204" pitchFamily="50" charset="-128"/>
                      </a:endParaRPr>
                    </a:p>
                  </a:txBody>
                  <a:tcPr/>
                </a:tc>
                <a:tc>
                  <a:txBody>
                    <a:bodyPr/>
                    <a:lstStyle/>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職員（区長、部局長、その他）の公募</a:t>
                      </a:r>
                      <a:endParaRPr kumimoji="1" lang="en-US" altLang="ja-JP" sz="1000"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給与制度改革</a:t>
                      </a:r>
                      <a:endParaRPr kumimoji="1" lang="en-US" altLang="ja-JP" sz="1000"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評価制度の見直し</a:t>
                      </a:r>
                      <a:endParaRPr kumimoji="1" lang="en-US" altLang="ja-JP" sz="1000" dirty="0" smtClean="0">
                        <a:latin typeface="Meiryo UI" panose="020B0604030504040204" pitchFamily="50" charset="-128"/>
                        <a:ea typeface="Meiryo UI" panose="020B0604030504040204" pitchFamily="50" charset="-128"/>
                      </a:endParaRPr>
                    </a:p>
                    <a:p>
                      <a:pPr marL="228600" indent="-228600">
                        <a:buFont typeface="+mj-ea"/>
                        <a:buAutoNum type="circleNumDbPlain"/>
                      </a:pPr>
                      <a:r>
                        <a:rPr kumimoji="1" lang="ja-JP" altLang="en-US" sz="1000" dirty="0" smtClean="0">
                          <a:latin typeface="Meiryo UI" panose="020B0604030504040204" pitchFamily="50" charset="-128"/>
                          <a:ea typeface="Meiryo UI" panose="020B0604030504040204" pitchFamily="50" charset="-128"/>
                        </a:rPr>
                        <a:t>採用試験の見直し</a:t>
                      </a:r>
                      <a:endParaRPr kumimoji="1" lang="en-US" altLang="ja-JP" sz="1000" dirty="0" smtClean="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739923267"/>
                  </a:ext>
                </a:extLst>
              </a:tr>
            </a:tbl>
          </a:graphicData>
        </a:graphic>
      </p:graphicFrame>
      <p:graphicFrame>
        <p:nvGraphicFramePr>
          <p:cNvPr id="26" name="コンテンツ プレースホルダー 11"/>
          <p:cNvGraphicFramePr>
            <a:graphicFrameLocks noGrp="1"/>
          </p:cNvGraphicFramePr>
          <p:nvPr>
            <p:ph idx="1"/>
            <p:extLst/>
          </p:nvPr>
        </p:nvGraphicFramePr>
        <p:xfrm>
          <a:off x="195456" y="3239448"/>
          <a:ext cx="8820309" cy="3510480"/>
        </p:xfrm>
        <a:graphic>
          <a:graphicData uri="http://schemas.openxmlformats.org/drawingml/2006/table">
            <a:tbl>
              <a:tblPr firstRow="1" bandRow="1">
                <a:tableStyleId>{5C22544A-7EE6-4342-B048-85BDC9FD1C3A}</a:tableStyleId>
              </a:tblPr>
              <a:tblGrid>
                <a:gridCol w="480440">
                  <a:extLst>
                    <a:ext uri="{9D8B030D-6E8A-4147-A177-3AD203B41FA5}">
                      <a16:colId xmlns:a16="http://schemas.microsoft.com/office/drawing/2014/main" val="20000"/>
                    </a:ext>
                  </a:extLst>
                </a:gridCol>
                <a:gridCol w="364058">
                  <a:extLst>
                    <a:ext uri="{9D8B030D-6E8A-4147-A177-3AD203B41FA5}">
                      <a16:colId xmlns:a16="http://schemas.microsoft.com/office/drawing/2014/main" val="20001"/>
                    </a:ext>
                  </a:extLst>
                </a:gridCol>
                <a:gridCol w="3943211">
                  <a:extLst>
                    <a:ext uri="{9D8B030D-6E8A-4147-A177-3AD203B41FA5}">
                      <a16:colId xmlns:a16="http://schemas.microsoft.com/office/drawing/2014/main" val="20002"/>
                    </a:ext>
                  </a:extLst>
                </a:gridCol>
                <a:gridCol w="345638">
                  <a:extLst>
                    <a:ext uri="{9D8B030D-6E8A-4147-A177-3AD203B41FA5}">
                      <a16:colId xmlns:a16="http://schemas.microsoft.com/office/drawing/2014/main" val="20003"/>
                    </a:ext>
                  </a:extLst>
                </a:gridCol>
                <a:gridCol w="3686962">
                  <a:extLst>
                    <a:ext uri="{9D8B030D-6E8A-4147-A177-3AD203B41FA5}">
                      <a16:colId xmlns:a16="http://schemas.microsoft.com/office/drawing/2014/main" val="20004"/>
                    </a:ext>
                  </a:extLst>
                </a:gridCol>
              </a:tblGrid>
              <a:tr h="149830">
                <a:tc>
                  <a:txBody>
                    <a:bodyPr/>
                    <a:lstStyle/>
                    <a:p>
                      <a:pPr algn="ctr"/>
                      <a:endParaRPr kumimoji="1" lang="ja-JP" altLang="en-US" sz="8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20000"/>
                        <a:lumOff val="80000"/>
                      </a:schemeClr>
                    </a:solidFill>
                  </a:tcPr>
                </a:tc>
                <a:tc gridSpan="2">
                  <a:txBody>
                    <a:bodyPr/>
                    <a:lstStyle/>
                    <a:p>
                      <a:pPr algn="ctr"/>
                      <a:r>
                        <a:rPr kumimoji="1" lang="ja-JP" altLang="en-US" sz="1000" dirty="0" smtClean="0">
                          <a:solidFill>
                            <a:schemeClr val="tx1"/>
                          </a:solidFill>
                          <a:latin typeface="Meiryo UI" panose="020B0604030504040204" pitchFamily="50" charset="-128"/>
                          <a:ea typeface="Meiryo UI" panose="020B0604030504040204" pitchFamily="50" charset="-128"/>
                        </a:rPr>
                        <a:t>大阪府</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hMerge="1">
                  <a:txBody>
                    <a:bodyPr/>
                    <a:lstStyle/>
                    <a:p>
                      <a:endParaRPr kumimoji="1" lang="ja-JP" altLang="en-US"/>
                    </a:p>
                  </a:txBody>
                  <a:tcPr/>
                </a:tc>
                <a:tc gridSpan="2">
                  <a:txBody>
                    <a:bodyPr/>
                    <a:lstStyle/>
                    <a:p>
                      <a:pPr algn="ctr"/>
                      <a:r>
                        <a:rPr kumimoji="1" lang="ja-JP" altLang="en-US" sz="1000" dirty="0" smtClean="0">
                          <a:solidFill>
                            <a:schemeClr val="tx1"/>
                          </a:solidFill>
                          <a:latin typeface="Meiryo UI" panose="020B0604030504040204" pitchFamily="50" charset="-128"/>
                          <a:ea typeface="Meiryo UI" panose="020B0604030504040204" pitchFamily="50" charset="-128"/>
                        </a:rPr>
                        <a:t>大阪市</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hMerge="1">
                  <a:txBody>
                    <a:bodyPr/>
                    <a:lstStyle/>
                    <a:p>
                      <a:endParaRPr kumimoji="1" lang="ja-JP"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0000"/>
                  </a:ext>
                </a:extLst>
              </a:tr>
              <a:tr h="501060">
                <a:tc>
                  <a:txBody>
                    <a:bodyPr/>
                    <a:lstStyle/>
                    <a:p>
                      <a:pPr algn="ctr"/>
                      <a:r>
                        <a:rPr kumimoji="1" lang="ja-JP" altLang="en-US" sz="1000" b="1" dirty="0" smtClean="0">
                          <a:latin typeface="Meiryo UI" panose="020B0604030504040204" pitchFamily="50" charset="-128"/>
                          <a:ea typeface="Meiryo UI" panose="020B0604030504040204" pitchFamily="50" charset="-128"/>
                        </a:rPr>
                        <a:t>採用</a:t>
                      </a:r>
                      <a:endParaRPr kumimoji="1" lang="ja-JP" altLang="en-US" sz="1000" b="1"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kumimoji="1" lang="ja-JP" altLang="en-US" sz="800" dirty="0" smtClean="0">
                          <a:solidFill>
                            <a:schemeClr val="tx1"/>
                          </a:solidFill>
                          <a:latin typeface="Meiryo UI" panose="020B0604030504040204" pitchFamily="50" charset="-128"/>
                          <a:ea typeface="Meiryo UI" panose="020B0604030504040204" pitchFamily="50" charset="-128"/>
                        </a:rPr>
                        <a:t>◎</a:t>
                      </a:r>
                      <a:endParaRPr kumimoji="1" lang="ja-JP" altLang="en-US" sz="8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・新たな試験制度の実施　（</a:t>
                      </a:r>
                      <a:r>
                        <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2011</a:t>
                      </a: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年度）</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　＊求める人材像の明確化</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　＊エントリーシートの導入</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　＊「択一式」「記述式専門」の廃止</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・試験内容の一部見直し（</a:t>
                      </a:r>
                      <a:r>
                        <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SPI3</a:t>
                      </a: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導入等）の実施（</a:t>
                      </a:r>
                      <a:r>
                        <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2015</a:t>
                      </a: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年度）</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800" dirty="0" smtClean="0">
                          <a:solidFill>
                            <a:schemeClr val="tx1"/>
                          </a:solidFill>
                          <a:latin typeface="Meiryo UI" panose="020B0604030504040204" pitchFamily="50" charset="-128"/>
                          <a:ea typeface="Meiryo UI" panose="020B0604030504040204" pitchFamily="50" charset="-128"/>
                        </a:rPr>
                        <a:t>◎</a:t>
                      </a:r>
                      <a:endParaRPr kumimoji="1" lang="ja-JP" altLang="en-US" sz="8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・新たな試験制度の実施　（</a:t>
                      </a:r>
                      <a:r>
                        <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2012</a:t>
                      </a: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年度）</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　＊求める人材像の明確化</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　＊エントリーシートの導入</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　＊教養試験等の廃止</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31515">
                <a:tc>
                  <a:txBody>
                    <a:bodyPr/>
                    <a:lstStyle/>
                    <a:p>
                      <a:pPr algn="ctr"/>
                      <a:r>
                        <a:rPr kumimoji="1" lang="ja-JP" altLang="en-US" sz="1000" b="1" dirty="0" smtClean="0">
                          <a:latin typeface="Meiryo UI" panose="020B0604030504040204" pitchFamily="50" charset="-128"/>
                          <a:ea typeface="Meiryo UI" panose="020B0604030504040204" pitchFamily="50" charset="-128"/>
                        </a:rPr>
                        <a:t>育成</a:t>
                      </a:r>
                      <a:endParaRPr kumimoji="1" lang="ja-JP" altLang="en-US" sz="1000" b="1"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kumimoji="1" lang="ja-JP" altLang="en-US" sz="800" dirty="0" smtClean="0">
                          <a:solidFill>
                            <a:schemeClr val="tx1"/>
                          </a:solidFill>
                          <a:latin typeface="Meiryo UI" panose="020B0604030504040204" pitchFamily="50" charset="-128"/>
                          <a:ea typeface="Meiryo UI" panose="020B0604030504040204" pitchFamily="50" charset="-128"/>
                        </a:rPr>
                        <a:t>○</a:t>
                      </a:r>
                      <a:endParaRPr kumimoji="1" lang="ja-JP" altLang="en-US" sz="8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・人的資源マネジメント及び組織戦略を策定（</a:t>
                      </a:r>
                      <a:r>
                        <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2009</a:t>
                      </a: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年度）</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・異動や研修等による人材育成を強化（</a:t>
                      </a:r>
                      <a:r>
                        <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2010</a:t>
                      </a: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年度）</a:t>
                      </a:r>
                      <a:endPar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i="0" u="none" strike="noStrike" kern="1200" cap="none" spc="0" normalizeH="0" baseline="0" noProof="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・職員</a:t>
                      </a: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研修業務を包括的に民間事業者に委託（</a:t>
                      </a:r>
                      <a:r>
                        <a:rPr kumimoji="1" lang="en-US" altLang="ja-JP"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2008</a:t>
                      </a:r>
                      <a:r>
                        <a:rPr kumimoji="1" lang="ja-JP" altLang="en-US" sz="8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eiryo UI" panose="020B0604030504040204" pitchFamily="50" charset="-128"/>
                        </a:rPr>
                        <a:t>年度）</a:t>
                      </a: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smtClean="0">
                          <a:solidFill>
                            <a:schemeClr val="tx1"/>
                          </a:solidFill>
                          <a:latin typeface="Meiryo UI" panose="020B0604030504040204" pitchFamily="50" charset="-128"/>
                          <a:ea typeface="Meiryo UI" panose="020B0604030504040204" pitchFamily="50" charset="-128"/>
                        </a:rPr>
                        <a:t>―</a:t>
                      </a: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・人材育成基本方針を改訂</a:t>
                      </a:r>
                      <a:r>
                        <a:rPr kumimoji="1" lang="en-US" altLang="ja-JP" sz="800" dirty="0" smtClean="0">
                          <a:solidFill>
                            <a:schemeClr val="tx1"/>
                          </a:solidFill>
                          <a:latin typeface="Meiryo UI" panose="020B0604030504040204" pitchFamily="50" charset="-128"/>
                          <a:ea typeface="Meiryo UI" panose="020B0604030504040204" pitchFamily="50" charset="-128"/>
                        </a:rPr>
                        <a:t>(2013</a:t>
                      </a:r>
                      <a:r>
                        <a:rPr kumimoji="1" lang="ja-JP" altLang="en-US" sz="800" dirty="0" smtClean="0">
                          <a:solidFill>
                            <a:schemeClr val="tx1"/>
                          </a:solidFill>
                          <a:latin typeface="Meiryo UI" panose="020B0604030504040204" pitchFamily="50" charset="-128"/>
                          <a:ea typeface="Meiryo UI" panose="020B0604030504040204" pitchFamily="50" charset="-128"/>
                        </a:rPr>
                        <a:t>年度</a:t>
                      </a:r>
                      <a:r>
                        <a:rPr kumimoji="1" lang="en-US" altLang="ja-JP" sz="800" dirty="0" smtClean="0">
                          <a:solidFill>
                            <a:schemeClr val="tx1"/>
                          </a:solidFill>
                          <a:latin typeface="Meiryo UI" panose="020B0604030504040204" pitchFamily="50" charset="-128"/>
                          <a:ea typeface="Meiryo UI" panose="020B0604030504040204" pitchFamily="50" charset="-128"/>
                        </a:rPr>
                        <a:t>)</a:t>
                      </a:r>
                    </a:p>
                  </a:txBody>
                  <a:tcPr marT="36000" marB="36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274365">
                <a:tc>
                  <a:txBody>
                    <a:bodyPr/>
                    <a:lstStyle/>
                    <a:p>
                      <a:pPr algn="ctr"/>
                      <a:r>
                        <a:rPr kumimoji="1" lang="ja-JP" altLang="en-US" sz="1000" b="1" dirty="0" smtClean="0">
                          <a:latin typeface="Meiryo UI" panose="020B0604030504040204" pitchFamily="50" charset="-128"/>
                          <a:ea typeface="Meiryo UI" panose="020B0604030504040204" pitchFamily="50" charset="-128"/>
                        </a:rPr>
                        <a:t>評価</a:t>
                      </a:r>
                      <a:endParaRPr kumimoji="1" lang="ja-JP" altLang="en-US" sz="1000" b="1"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kumimoji="1" lang="ja-JP" altLang="en-US" sz="800" dirty="0" smtClean="0">
                          <a:solidFill>
                            <a:schemeClr val="tx1"/>
                          </a:solidFill>
                          <a:latin typeface="Meiryo UI" panose="020B0604030504040204" pitchFamily="50" charset="-128"/>
                          <a:ea typeface="Meiryo UI" panose="020B0604030504040204" pitchFamily="50" charset="-128"/>
                        </a:rPr>
                        <a:t>◎</a:t>
                      </a:r>
                      <a:endParaRPr kumimoji="1" lang="ja-JP" altLang="en-US" sz="8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・人事評価制度の導入（</a:t>
                      </a:r>
                      <a:r>
                        <a:rPr kumimoji="1" lang="en-US" altLang="ja-JP" sz="800" dirty="0" smtClean="0">
                          <a:solidFill>
                            <a:schemeClr val="tx1"/>
                          </a:solidFill>
                          <a:latin typeface="Meiryo UI" panose="020B0604030504040204" pitchFamily="50" charset="-128"/>
                          <a:ea typeface="Meiryo UI" panose="020B0604030504040204" pitchFamily="50" charset="-128"/>
                        </a:rPr>
                        <a:t>2002</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・相対評価の本格導入（</a:t>
                      </a:r>
                      <a:r>
                        <a:rPr kumimoji="1" lang="en-US" altLang="ja-JP" sz="800" dirty="0" smtClean="0">
                          <a:solidFill>
                            <a:schemeClr val="tx1"/>
                          </a:solidFill>
                          <a:latin typeface="Meiryo UI" panose="020B0604030504040204" pitchFamily="50" charset="-128"/>
                          <a:ea typeface="Meiryo UI" panose="020B0604030504040204" pitchFamily="50" charset="-128"/>
                        </a:rPr>
                        <a:t>2013</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ja-JP" altLang="en-US" sz="8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a:t>
                      </a:r>
                    </a:p>
                  </a:txBody>
                  <a:tcPr marT="36000" marB="36000"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・人事評価制度の導入（</a:t>
                      </a:r>
                      <a:r>
                        <a:rPr kumimoji="1" lang="en-US" altLang="ja-JP" sz="800" dirty="0" smtClean="0">
                          <a:solidFill>
                            <a:schemeClr val="tx1"/>
                          </a:solidFill>
                          <a:latin typeface="Meiryo UI" panose="020B0604030504040204" pitchFamily="50" charset="-128"/>
                          <a:ea typeface="Meiryo UI" panose="020B0604030504040204" pitchFamily="50" charset="-128"/>
                        </a:rPr>
                        <a:t>2006</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・相対評価の本格導入（</a:t>
                      </a:r>
                      <a:r>
                        <a:rPr kumimoji="1" lang="en-US" altLang="ja-JP" sz="800" dirty="0" smtClean="0">
                          <a:solidFill>
                            <a:schemeClr val="tx1"/>
                          </a:solidFill>
                          <a:latin typeface="Meiryo UI" panose="020B0604030504040204" pitchFamily="50" charset="-128"/>
                          <a:ea typeface="Meiryo UI" panose="020B0604030504040204" pitchFamily="50" charset="-128"/>
                        </a:rPr>
                        <a:t>2013</a:t>
                      </a:r>
                      <a:r>
                        <a:rPr kumimoji="1" lang="ja-JP" altLang="en-US" sz="800" dirty="0" smtClean="0">
                          <a:solidFill>
                            <a:schemeClr val="tx1"/>
                          </a:solidFill>
                          <a:latin typeface="Meiryo UI" panose="020B0604030504040204" pitchFamily="50" charset="-128"/>
                          <a:ea typeface="Meiryo UI" panose="020B0604030504040204" pitchFamily="50" charset="-128"/>
                        </a:rPr>
                        <a:t>年度）</a:t>
                      </a: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1120185">
                <a:tc>
                  <a:txBody>
                    <a:bodyPr/>
                    <a:lstStyle/>
                    <a:p>
                      <a:pPr algn="ctr"/>
                      <a:r>
                        <a:rPr kumimoji="1" lang="ja-JP" altLang="en-US" sz="1000" b="1" dirty="0" smtClean="0">
                          <a:solidFill>
                            <a:schemeClr val="tx1"/>
                          </a:solidFill>
                          <a:latin typeface="Meiryo UI" panose="020B0604030504040204" pitchFamily="50" charset="-128"/>
                          <a:ea typeface="Meiryo UI" panose="020B0604030504040204" pitchFamily="50" charset="-128"/>
                        </a:rPr>
                        <a:t>給与</a:t>
                      </a:r>
                      <a:endParaRPr kumimoji="1" lang="ja-JP" altLang="en-US" sz="1000" b="1"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kumimoji="1" lang="ja-JP" altLang="en-US" sz="800" dirty="0" smtClean="0">
                          <a:solidFill>
                            <a:schemeClr val="tx1"/>
                          </a:solidFill>
                          <a:latin typeface="Meiryo UI" panose="020B0604030504040204" pitchFamily="50" charset="-128"/>
                          <a:ea typeface="Meiryo UI" panose="020B0604030504040204" pitchFamily="50" charset="-128"/>
                        </a:rPr>
                        <a:t>◎</a:t>
                      </a:r>
                      <a:endParaRPr kumimoji="1" lang="ja-JP" altLang="en-US" sz="8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800" dirty="0" smtClean="0">
                          <a:solidFill>
                            <a:schemeClr val="tx1"/>
                          </a:solidFill>
                          <a:latin typeface="Meiryo UI" panose="020B0604030504040204" pitchFamily="50" charset="-128"/>
                          <a:ea typeface="Meiryo UI" panose="020B0604030504040204" pitchFamily="50" charset="-128"/>
                        </a:rPr>
                        <a:t>・府独自の給与制度改革　（</a:t>
                      </a:r>
                      <a:r>
                        <a:rPr kumimoji="1" lang="en-US" altLang="ja-JP" sz="800" dirty="0" smtClean="0">
                          <a:solidFill>
                            <a:schemeClr val="tx1"/>
                          </a:solidFill>
                          <a:latin typeface="Meiryo UI" panose="020B0604030504040204" pitchFamily="50" charset="-128"/>
                          <a:ea typeface="Meiryo UI" panose="020B0604030504040204" pitchFamily="50" charset="-128"/>
                        </a:rPr>
                        <a:t>2011</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r>
                        <a:rPr kumimoji="1" lang="en-US" altLang="ja-JP" sz="800" dirty="0" smtClean="0">
                          <a:solidFill>
                            <a:schemeClr val="tx1"/>
                          </a:solidFill>
                          <a:latin typeface="Meiryo UI" panose="020B0604030504040204" pitchFamily="50" charset="-128"/>
                          <a:ea typeface="Meiryo UI" panose="020B0604030504040204" pitchFamily="50" charset="-128"/>
                        </a:rPr>
                        <a:t>   </a:t>
                      </a:r>
                      <a:r>
                        <a:rPr kumimoji="1" lang="ja-JP" altLang="en-US" sz="800" dirty="0" smtClean="0">
                          <a:solidFill>
                            <a:schemeClr val="tx1"/>
                          </a:solidFill>
                          <a:latin typeface="Meiryo UI" panose="020B0604030504040204" pitchFamily="50" charset="-128"/>
                          <a:ea typeface="Meiryo UI" panose="020B0604030504040204" pitchFamily="50" charset="-128"/>
                        </a:rPr>
                        <a:t>＊</a:t>
                      </a:r>
                      <a:r>
                        <a:rPr kumimoji="1" lang="en-US" altLang="ja-JP" sz="800" dirty="0" smtClean="0">
                          <a:solidFill>
                            <a:schemeClr val="tx1"/>
                          </a:solidFill>
                          <a:latin typeface="Meiryo UI" panose="020B0604030504040204" pitchFamily="50" charset="-128"/>
                          <a:ea typeface="Meiryo UI" panose="020B0604030504040204" pitchFamily="50" charset="-128"/>
                        </a:rPr>
                        <a:t>1</a:t>
                      </a:r>
                      <a:r>
                        <a:rPr kumimoji="1" lang="ja-JP" altLang="en-US" sz="800" dirty="0" err="1" smtClean="0">
                          <a:solidFill>
                            <a:schemeClr val="tx1"/>
                          </a:solidFill>
                          <a:latin typeface="Meiryo UI" panose="020B0604030504040204" pitchFamily="50" charset="-128"/>
                          <a:ea typeface="Meiryo UI" panose="020B0604030504040204" pitchFamily="50" charset="-128"/>
                        </a:rPr>
                        <a:t>つの</a:t>
                      </a:r>
                      <a:r>
                        <a:rPr kumimoji="1" lang="ja-JP" altLang="en-US" sz="800" dirty="0" smtClean="0">
                          <a:solidFill>
                            <a:schemeClr val="tx1"/>
                          </a:solidFill>
                          <a:latin typeface="Meiryo UI" panose="020B0604030504040204" pitchFamily="50" charset="-128"/>
                          <a:ea typeface="Meiryo UI" panose="020B0604030504040204" pitchFamily="50" charset="-128"/>
                        </a:rPr>
                        <a:t>役職に</a:t>
                      </a:r>
                      <a:r>
                        <a:rPr kumimoji="1" lang="en-US" altLang="ja-JP" sz="800" dirty="0" smtClean="0">
                          <a:solidFill>
                            <a:schemeClr val="tx1"/>
                          </a:solidFill>
                          <a:latin typeface="Meiryo UI" panose="020B0604030504040204" pitchFamily="50" charset="-128"/>
                          <a:ea typeface="Meiryo UI" panose="020B0604030504040204" pitchFamily="50" charset="-128"/>
                        </a:rPr>
                        <a:t>1</a:t>
                      </a:r>
                      <a:r>
                        <a:rPr kumimoji="1" lang="ja-JP" altLang="en-US" sz="800" dirty="0" err="1" smtClean="0">
                          <a:solidFill>
                            <a:schemeClr val="tx1"/>
                          </a:solidFill>
                          <a:latin typeface="Meiryo UI" panose="020B0604030504040204" pitchFamily="50" charset="-128"/>
                          <a:ea typeface="Meiryo UI" panose="020B0604030504040204" pitchFamily="50" charset="-128"/>
                        </a:rPr>
                        <a:t>つの</a:t>
                      </a:r>
                      <a:r>
                        <a:rPr kumimoji="1" lang="ja-JP" altLang="en-US" sz="800" dirty="0" smtClean="0">
                          <a:solidFill>
                            <a:schemeClr val="tx1"/>
                          </a:solidFill>
                          <a:latin typeface="Meiryo UI" panose="020B0604030504040204" pitchFamily="50" charset="-128"/>
                          <a:ea typeface="Meiryo UI" panose="020B0604030504040204" pitchFamily="50" charset="-128"/>
                        </a:rPr>
                        <a:t>職務の級を割り当てることを基本として給料表を再編 </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＊部長級、次長級について定期昇給を廃止し 「定額制」を導入 </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＊役職間の給料月額の「重なり幅」を縮減 </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＊技能労務職給料表を導入 </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・退職手当の支給水準引下げ（</a:t>
                      </a:r>
                      <a:r>
                        <a:rPr kumimoji="1" lang="en-US" altLang="ja-JP" sz="800" dirty="0" smtClean="0">
                          <a:solidFill>
                            <a:schemeClr val="tx1"/>
                          </a:solidFill>
                          <a:latin typeface="Meiryo UI" panose="020B0604030504040204" pitchFamily="50" charset="-128"/>
                          <a:ea typeface="Meiryo UI" panose="020B0604030504040204" pitchFamily="50" charset="-128"/>
                        </a:rPr>
                        <a:t>2013</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＊国よりも引下げ完了時期を９月前倒し</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・給与制度の総合的見直し（</a:t>
                      </a:r>
                      <a:r>
                        <a:rPr kumimoji="1" lang="en-US" altLang="ja-JP" sz="800" dirty="0" smtClean="0">
                          <a:solidFill>
                            <a:schemeClr val="tx1"/>
                          </a:solidFill>
                          <a:latin typeface="Meiryo UI" panose="020B0604030504040204" pitchFamily="50" charset="-128"/>
                          <a:ea typeface="Meiryo UI" panose="020B0604030504040204" pitchFamily="50" charset="-128"/>
                        </a:rPr>
                        <a:t>2015</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＊経過措置を設けずに給料を引下げ</a:t>
                      </a:r>
                      <a:endParaRPr kumimoji="1" lang="en-US" altLang="ja-JP" sz="800" dirty="0" smtClean="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800" dirty="0" smtClean="0">
                          <a:solidFill>
                            <a:schemeClr val="tx1"/>
                          </a:solidFill>
                          <a:latin typeface="Meiryo UI" panose="020B0604030504040204" pitchFamily="50" charset="-128"/>
                          <a:ea typeface="Meiryo UI" panose="020B0604030504040204" pitchFamily="50" charset="-128"/>
                        </a:rPr>
                        <a:t>○</a:t>
                      </a:r>
                      <a:endParaRPr kumimoji="1" lang="en-US" altLang="ja-JP" sz="800" dirty="0" smtClean="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800" dirty="0" smtClean="0">
                          <a:solidFill>
                            <a:schemeClr val="tx1"/>
                          </a:solidFill>
                          <a:latin typeface="Meiryo UI" panose="020B0604030504040204" pitchFamily="50" charset="-128"/>
                          <a:ea typeface="Meiryo UI" panose="020B0604030504040204" pitchFamily="50" charset="-128"/>
                        </a:rPr>
                        <a:t>・給与制度改革</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r>
                        <a:rPr kumimoji="1" lang="ja-JP" altLang="en-US" sz="800" dirty="0" smtClean="0">
                          <a:solidFill>
                            <a:schemeClr val="tx1"/>
                          </a:solidFill>
                          <a:latin typeface="Meiryo UI" panose="020B0604030504040204" pitchFamily="50" charset="-128"/>
                          <a:ea typeface="Meiryo UI" panose="020B0604030504040204" pitchFamily="50" charset="-128"/>
                        </a:rPr>
                        <a:t>   ＊幹部職員</a:t>
                      </a:r>
                      <a:r>
                        <a:rPr kumimoji="1" lang="en-US" altLang="ja-JP" sz="800" dirty="0" smtClean="0">
                          <a:solidFill>
                            <a:schemeClr val="tx1"/>
                          </a:solidFill>
                          <a:latin typeface="Meiryo UI" panose="020B0604030504040204" pitchFamily="50" charset="-128"/>
                          <a:ea typeface="Meiryo UI" panose="020B0604030504040204" pitchFamily="50" charset="-128"/>
                        </a:rPr>
                        <a:t>(</a:t>
                      </a:r>
                      <a:r>
                        <a:rPr kumimoji="1" lang="ja-JP" altLang="en-US" sz="800" dirty="0" smtClean="0">
                          <a:solidFill>
                            <a:schemeClr val="tx1"/>
                          </a:solidFill>
                          <a:latin typeface="Meiryo UI" panose="020B0604030504040204" pitchFamily="50" charset="-128"/>
                          <a:ea typeface="Meiryo UI" panose="020B0604030504040204" pitchFamily="50" charset="-128"/>
                        </a:rPr>
                        <a:t>局長級、部長級</a:t>
                      </a:r>
                      <a:r>
                        <a:rPr kumimoji="1" lang="en-US" altLang="ja-JP" sz="800" dirty="0" smtClean="0">
                          <a:solidFill>
                            <a:schemeClr val="tx1"/>
                          </a:solidFill>
                          <a:latin typeface="Meiryo UI" panose="020B0604030504040204" pitchFamily="50" charset="-128"/>
                          <a:ea typeface="Meiryo UI" panose="020B0604030504040204" pitchFamily="50" charset="-128"/>
                        </a:rPr>
                        <a:t>)</a:t>
                      </a:r>
                      <a:r>
                        <a:rPr kumimoji="1" lang="ja-JP" altLang="en-US" sz="800" dirty="0" err="1" smtClean="0">
                          <a:solidFill>
                            <a:schemeClr val="tx1"/>
                          </a:solidFill>
                          <a:latin typeface="Meiryo UI" panose="020B0604030504040204" pitchFamily="50" charset="-128"/>
                          <a:ea typeface="Meiryo UI" panose="020B0604030504040204" pitchFamily="50" charset="-128"/>
                        </a:rPr>
                        <a:t>への</a:t>
                      </a:r>
                      <a:r>
                        <a:rPr kumimoji="1" lang="ja-JP" altLang="en-US" sz="800" dirty="0" smtClean="0">
                          <a:solidFill>
                            <a:schemeClr val="tx1"/>
                          </a:solidFill>
                          <a:latin typeface="Meiryo UI" panose="020B0604030504040204" pitchFamily="50" charset="-128"/>
                          <a:ea typeface="Meiryo UI" panose="020B0604030504040204" pitchFamily="50" charset="-128"/>
                        </a:rPr>
                        <a:t> 「定額制」の導入</a:t>
                      </a:r>
                      <a:r>
                        <a:rPr kumimoji="1" lang="en-US" altLang="ja-JP" sz="800" dirty="0" smtClean="0">
                          <a:solidFill>
                            <a:schemeClr val="tx1"/>
                          </a:solidFill>
                          <a:latin typeface="Meiryo UI" panose="020B0604030504040204" pitchFamily="50" charset="-128"/>
                          <a:ea typeface="Meiryo UI" panose="020B0604030504040204" pitchFamily="50" charset="-128"/>
                        </a:rPr>
                        <a:t>(2012</a:t>
                      </a:r>
                      <a:r>
                        <a:rPr kumimoji="1" lang="ja-JP" altLang="en-US" sz="800" dirty="0" smtClean="0">
                          <a:solidFill>
                            <a:schemeClr val="tx1"/>
                          </a:solidFill>
                          <a:latin typeface="Meiryo UI" panose="020B0604030504040204" pitchFamily="50" charset="-128"/>
                          <a:ea typeface="Meiryo UI" panose="020B0604030504040204" pitchFamily="50" charset="-128"/>
                        </a:rPr>
                        <a:t>年度）</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＊役職間の給料月額の「重なり」幅の縮減</a:t>
                      </a:r>
                      <a:r>
                        <a:rPr kumimoji="1" lang="en-US" altLang="ja-JP" sz="800" dirty="0" smtClean="0">
                          <a:solidFill>
                            <a:schemeClr val="tx1"/>
                          </a:solidFill>
                          <a:latin typeface="Meiryo UI" panose="020B0604030504040204" pitchFamily="50" charset="-128"/>
                          <a:ea typeface="Meiryo UI" panose="020B0604030504040204" pitchFamily="50" charset="-128"/>
                        </a:rPr>
                        <a:t>(2012</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a:t>
                      </a:r>
                      <a:r>
                        <a:rPr kumimoji="1" lang="ja-JP" altLang="en-US" sz="800" baseline="0" dirty="0" smtClean="0">
                          <a:solidFill>
                            <a:schemeClr val="tx1"/>
                          </a:solidFill>
                          <a:latin typeface="Meiryo UI" panose="020B0604030504040204" pitchFamily="50" charset="-128"/>
                          <a:ea typeface="Meiryo UI" panose="020B0604030504040204" pitchFamily="50" charset="-128"/>
                        </a:rPr>
                        <a:t> </a:t>
                      </a:r>
                      <a:r>
                        <a:rPr kumimoji="1" lang="ja-JP" altLang="en-US" sz="800" dirty="0" smtClean="0">
                          <a:solidFill>
                            <a:schemeClr val="tx1"/>
                          </a:solidFill>
                          <a:latin typeface="Meiryo UI" panose="020B0604030504040204" pitchFamily="50" charset="-128"/>
                          <a:ea typeface="Meiryo UI" panose="020B0604030504040204" pitchFamily="50" charset="-128"/>
                        </a:rPr>
                        <a:t>＊住居手当の見直し</a:t>
                      </a:r>
                      <a:r>
                        <a:rPr kumimoji="1" lang="en-US" altLang="ja-JP" sz="800" dirty="0" smtClean="0">
                          <a:solidFill>
                            <a:schemeClr val="tx1"/>
                          </a:solidFill>
                          <a:latin typeface="Meiryo UI" panose="020B0604030504040204" pitchFamily="50" charset="-128"/>
                          <a:ea typeface="Meiryo UI" panose="020B0604030504040204" pitchFamily="50" charset="-128"/>
                        </a:rPr>
                        <a:t>(2012</a:t>
                      </a:r>
                      <a:r>
                        <a:rPr kumimoji="1" lang="ja-JP" altLang="en-US" sz="800" dirty="0" smtClean="0">
                          <a:solidFill>
                            <a:schemeClr val="tx1"/>
                          </a:solidFill>
                          <a:latin typeface="Meiryo UI" panose="020B0604030504040204" pitchFamily="50" charset="-128"/>
                          <a:ea typeface="Meiryo UI" panose="020B0604030504040204" pitchFamily="50" charset="-128"/>
                        </a:rPr>
                        <a:t>年度）</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＊技能労務職の給与水準の見直し</a:t>
                      </a:r>
                      <a:r>
                        <a:rPr kumimoji="1" lang="en-US" altLang="ja-JP" sz="800" dirty="0" smtClean="0">
                          <a:solidFill>
                            <a:schemeClr val="tx1"/>
                          </a:solidFill>
                          <a:latin typeface="Meiryo UI" panose="020B0604030504040204" pitchFamily="50" charset="-128"/>
                          <a:ea typeface="Meiryo UI" panose="020B0604030504040204" pitchFamily="50" charset="-128"/>
                        </a:rPr>
                        <a:t>(2012</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r>
                        <a:rPr kumimoji="1" lang="ja-JP" altLang="en-US" sz="800" dirty="0" smtClean="0">
                          <a:solidFill>
                            <a:schemeClr val="tx1"/>
                          </a:solidFill>
                          <a:latin typeface="Meiryo UI" panose="020B0604030504040204" pitchFamily="50" charset="-128"/>
                          <a:ea typeface="Meiryo UI" panose="020B0604030504040204" pitchFamily="50" charset="-128"/>
                        </a:rPr>
                        <a:t>   ＊</a:t>
                      </a:r>
                      <a:r>
                        <a:rPr kumimoji="1" lang="en-US" altLang="ja-JP" sz="800" dirty="0" smtClean="0">
                          <a:solidFill>
                            <a:schemeClr val="tx1"/>
                          </a:solidFill>
                          <a:latin typeface="Meiryo UI" panose="020B0604030504040204" pitchFamily="50" charset="-128"/>
                          <a:ea typeface="Meiryo UI" panose="020B0604030504040204" pitchFamily="50" charset="-128"/>
                        </a:rPr>
                        <a:t>55</a:t>
                      </a:r>
                      <a:r>
                        <a:rPr kumimoji="1" lang="ja-JP" altLang="en-US" sz="800" dirty="0" smtClean="0">
                          <a:solidFill>
                            <a:schemeClr val="tx1"/>
                          </a:solidFill>
                          <a:latin typeface="Meiryo UI" panose="020B0604030504040204" pitchFamily="50" charset="-128"/>
                          <a:ea typeface="Meiryo UI" panose="020B0604030504040204" pitchFamily="50" charset="-128"/>
                        </a:rPr>
                        <a:t>歳を超える職員の昇給停止制度の導入</a:t>
                      </a:r>
                      <a:r>
                        <a:rPr kumimoji="1" lang="en-US" altLang="ja-JP" sz="800" dirty="0" smtClean="0">
                          <a:solidFill>
                            <a:schemeClr val="tx1"/>
                          </a:solidFill>
                          <a:latin typeface="Meiryo UI" panose="020B0604030504040204" pitchFamily="50" charset="-128"/>
                          <a:ea typeface="Meiryo UI" panose="020B0604030504040204" pitchFamily="50" charset="-128"/>
                        </a:rPr>
                        <a:t>(2014</a:t>
                      </a:r>
                      <a:r>
                        <a:rPr kumimoji="1" lang="ja-JP" altLang="en-US" sz="800" dirty="0" smtClean="0">
                          <a:solidFill>
                            <a:schemeClr val="tx1"/>
                          </a:solidFill>
                          <a:latin typeface="Meiryo UI" panose="020B0604030504040204" pitchFamily="50" charset="-128"/>
                          <a:ea typeface="Meiryo UI" panose="020B0604030504040204" pitchFamily="50" charset="-128"/>
                        </a:rPr>
                        <a:t>年度）</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＊課長代理級の管理職手当の見直し</a:t>
                      </a:r>
                      <a:r>
                        <a:rPr kumimoji="1" lang="en-US" altLang="ja-JP" sz="800" dirty="0" smtClean="0">
                          <a:solidFill>
                            <a:schemeClr val="tx1"/>
                          </a:solidFill>
                          <a:latin typeface="Meiryo UI" panose="020B0604030504040204" pitchFamily="50" charset="-128"/>
                          <a:ea typeface="Meiryo UI" panose="020B0604030504040204" pitchFamily="50" charset="-128"/>
                        </a:rPr>
                        <a:t>(2015</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a:t>
                      </a:r>
                      <a:r>
                        <a:rPr kumimoji="1" lang="ja-JP" altLang="en-US" sz="800" baseline="0" dirty="0" smtClean="0">
                          <a:solidFill>
                            <a:schemeClr val="tx1"/>
                          </a:solidFill>
                          <a:latin typeface="Meiryo UI" panose="020B0604030504040204" pitchFamily="50" charset="-128"/>
                          <a:ea typeface="Meiryo UI" panose="020B0604030504040204" pitchFamily="50" charset="-128"/>
                        </a:rPr>
                        <a:t> </a:t>
                      </a:r>
                      <a:r>
                        <a:rPr kumimoji="1" lang="ja-JP" altLang="en-US" sz="800" dirty="0" smtClean="0">
                          <a:solidFill>
                            <a:schemeClr val="tx1"/>
                          </a:solidFill>
                          <a:latin typeface="Meiryo UI" panose="020B0604030504040204" pitchFamily="50" charset="-128"/>
                          <a:ea typeface="Meiryo UI" panose="020B0604030504040204" pitchFamily="50" charset="-128"/>
                        </a:rPr>
                        <a:t>＊保育士給料表・幼稚園教育職給料表の導入</a:t>
                      </a:r>
                      <a:r>
                        <a:rPr kumimoji="1" lang="en-US" altLang="ja-JP" sz="800" dirty="0" smtClean="0">
                          <a:solidFill>
                            <a:schemeClr val="tx1"/>
                          </a:solidFill>
                          <a:latin typeface="Meiryo UI" panose="020B0604030504040204" pitchFamily="50" charset="-128"/>
                          <a:ea typeface="Meiryo UI" panose="020B0604030504040204" pitchFamily="50" charset="-128"/>
                        </a:rPr>
                        <a:t>(2015</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a:t>
                      </a:r>
                      <a:r>
                        <a:rPr kumimoji="1" lang="ja-JP" altLang="en-US" sz="800" baseline="0" dirty="0" smtClean="0">
                          <a:solidFill>
                            <a:schemeClr val="tx1"/>
                          </a:solidFill>
                          <a:latin typeface="Meiryo UI" panose="020B0604030504040204" pitchFamily="50" charset="-128"/>
                          <a:ea typeface="Meiryo UI" panose="020B0604030504040204" pitchFamily="50" charset="-128"/>
                        </a:rPr>
                        <a:t> </a:t>
                      </a:r>
                      <a:r>
                        <a:rPr kumimoji="1" lang="ja-JP" altLang="en-US" sz="800" dirty="0" smtClean="0">
                          <a:solidFill>
                            <a:schemeClr val="tx1"/>
                          </a:solidFill>
                          <a:latin typeface="Meiryo UI" panose="020B0604030504040204" pitchFamily="50" charset="-128"/>
                          <a:ea typeface="Meiryo UI" panose="020B0604030504040204" pitchFamily="50" charset="-128"/>
                        </a:rPr>
                        <a:t>＊技能労務職員の早期退職特例制度の実施</a:t>
                      </a:r>
                      <a:r>
                        <a:rPr kumimoji="1" lang="en-US" altLang="ja-JP" sz="800" dirty="0" smtClean="0">
                          <a:solidFill>
                            <a:schemeClr val="tx1"/>
                          </a:solidFill>
                          <a:latin typeface="Meiryo UI" panose="020B0604030504040204" pitchFamily="50" charset="-128"/>
                          <a:ea typeface="Meiryo UI" panose="020B0604030504040204" pitchFamily="50" charset="-128"/>
                        </a:rPr>
                        <a:t>(2015</a:t>
                      </a:r>
                      <a:r>
                        <a:rPr kumimoji="1" lang="ja-JP" altLang="en-US" sz="800" dirty="0" smtClean="0">
                          <a:solidFill>
                            <a:schemeClr val="tx1"/>
                          </a:solidFill>
                          <a:latin typeface="Meiryo UI" panose="020B0604030504040204" pitchFamily="50" charset="-128"/>
                          <a:ea typeface="Meiryo UI" panose="020B0604030504040204" pitchFamily="50" charset="-128"/>
                        </a:rPr>
                        <a:t>年度）</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＊国の給与制度の総合的見直しに準じた制度見直し</a:t>
                      </a:r>
                      <a:r>
                        <a:rPr kumimoji="1" lang="en-US" altLang="ja-JP" sz="800" dirty="0" smtClean="0">
                          <a:solidFill>
                            <a:schemeClr val="tx1"/>
                          </a:solidFill>
                          <a:latin typeface="Meiryo UI" panose="020B0604030504040204" pitchFamily="50" charset="-128"/>
                          <a:ea typeface="Meiryo UI" panose="020B0604030504040204" pitchFamily="50" charset="-128"/>
                        </a:rPr>
                        <a:t>(2016</a:t>
                      </a:r>
                      <a:r>
                        <a:rPr kumimoji="1" lang="ja-JP" altLang="en-US" sz="800" dirty="0" smtClean="0">
                          <a:solidFill>
                            <a:schemeClr val="tx1"/>
                          </a:solidFill>
                          <a:latin typeface="Meiryo UI" panose="020B0604030504040204" pitchFamily="50" charset="-128"/>
                          <a:ea typeface="Meiryo UI" panose="020B0604030504040204" pitchFamily="50" charset="-128"/>
                        </a:rPr>
                        <a:t>年度）</a:t>
                      </a:r>
                    </a:p>
                  </a:txBody>
                  <a:tcPr marT="36000" marB="36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532649">
                <a:tc>
                  <a:txBody>
                    <a:bodyPr/>
                    <a:lstStyle/>
                    <a:p>
                      <a:pPr algn="ctr"/>
                      <a:r>
                        <a:rPr kumimoji="1" lang="ja-JP" altLang="en-US" sz="1000" b="1" dirty="0" smtClean="0">
                          <a:latin typeface="Meiryo UI" panose="020B0604030504040204" pitchFamily="50" charset="-128"/>
                          <a:ea typeface="Meiryo UI" panose="020B0604030504040204" pitchFamily="50" charset="-128"/>
                        </a:rPr>
                        <a:t>退職</a:t>
                      </a:r>
                      <a:endParaRPr kumimoji="1" lang="ja-JP" altLang="en-US" sz="1000" b="1"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kumimoji="1" lang="ja-JP" altLang="en-US" sz="800" dirty="0" smtClean="0">
                          <a:solidFill>
                            <a:schemeClr val="tx1"/>
                          </a:solidFill>
                          <a:latin typeface="Meiryo UI" panose="020B0604030504040204" pitchFamily="50" charset="-128"/>
                          <a:ea typeface="Meiryo UI" panose="020B0604030504040204" pitchFamily="50" charset="-128"/>
                        </a:rPr>
                        <a:t>◎</a:t>
                      </a:r>
                      <a:endParaRPr kumimoji="1" lang="ja-JP" altLang="en-US" sz="800"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800" dirty="0" smtClean="0">
                          <a:solidFill>
                            <a:schemeClr val="tx1"/>
                          </a:solidFill>
                          <a:latin typeface="Meiryo UI" panose="020B0604030504040204" pitchFamily="50" charset="-128"/>
                          <a:ea typeface="Meiryo UI" panose="020B0604030504040204" pitchFamily="50" charset="-128"/>
                        </a:rPr>
                        <a:t>・職員基本条例による退職管理の強化（</a:t>
                      </a:r>
                      <a:r>
                        <a:rPr kumimoji="1" lang="en-US" altLang="ja-JP" sz="800" dirty="0" smtClean="0">
                          <a:solidFill>
                            <a:schemeClr val="tx1"/>
                          </a:solidFill>
                          <a:latin typeface="Meiryo UI" panose="020B0604030504040204" pitchFamily="50" charset="-128"/>
                          <a:ea typeface="Meiryo UI" panose="020B0604030504040204" pitchFamily="50" charset="-128"/>
                        </a:rPr>
                        <a:t>2012</a:t>
                      </a:r>
                      <a:r>
                        <a:rPr kumimoji="1" lang="ja-JP" altLang="en-US" sz="800" dirty="0" smtClean="0">
                          <a:solidFill>
                            <a:schemeClr val="tx1"/>
                          </a:solidFill>
                          <a:latin typeface="Meiryo UI" panose="020B0604030504040204" pitchFamily="50" charset="-128"/>
                          <a:ea typeface="Meiryo UI" panose="020B0604030504040204" pitchFamily="50" charset="-128"/>
                        </a:rPr>
                        <a:t>年度）</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r>
                        <a:rPr kumimoji="1" lang="ja-JP" altLang="en-US" sz="800" dirty="0" smtClean="0">
                          <a:solidFill>
                            <a:schemeClr val="tx1"/>
                          </a:solidFill>
                          <a:latin typeface="Meiryo UI" panose="020B0604030504040204" pitchFamily="50" charset="-128"/>
                          <a:ea typeface="Meiryo UI" panose="020B0604030504040204" pitchFamily="50" charset="-128"/>
                        </a:rPr>
                        <a:t>　＊再就職禁止法人</a:t>
                      </a:r>
                      <a:r>
                        <a:rPr kumimoji="1" lang="en-US" altLang="ja-JP" sz="800" dirty="0" smtClean="0">
                          <a:solidFill>
                            <a:schemeClr val="tx1"/>
                          </a:solidFill>
                          <a:latin typeface="Meiryo UI" panose="020B0604030504040204" pitchFamily="50" charset="-128"/>
                          <a:ea typeface="Meiryo UI" panose="020B0604030504040204" pitchFamily="50" charset="-128"/>
                        </a:rPr>
                        <a:t>(</a:t>
                      </a:r>
                      <a:r>
                        <a:rPr kumimoji="1" lang="ja-JP" altLang="en-US" sz="800" dirty="0" smtClean="0">
                          <a:solidFill>
                            <a:schemeClr val="tx1"/>
                          </a:solidFill>
                          <a:latin typeface="Meiryo UI" panose="020B0604030504040204" pitchFamily="50" charset="-128"/>
                          <a:ea typeface="Meiryo UI" panose="020B0604030504040204" pitchFamily="50" charset="-128"/>
                        </a:rPr>
                        <a:t>指定出資法人等</a:t>
                      </a:r>
                      <a:r>
                        <a:rPr kumimoji="1" lang="en-US" altLang="ja-JP" sz="800" dirty="0" smtClean="0">
                          <a:solidFill>
                            <a:schemeClr val="tx1"/>
                          </a:solidFill>
                          <a:latin typeface="Meiryo UI" panose="020B0604030504040204" pitchFamily="50" charset="-128"/>
                          <a:ea typeface="Meiryo UI" panose="020B0604030504040204" pitchFamily="50" charset="-128"/>
                        </a:rPr>
                        <a:t>)</a:t>
                      </a:r>
                      <a:r>
                        <a:rPr kumimoji="1" lang="ja-JP" altLang="en-US" sz="800" dirty="0" smtClean="0">
                          <a:solidFill>
                            <a:schemeClr val="tx1"/>
                          </a:solidFill>
                          <a:latin typeface="Meiryo UI" panose="020B0604030504040204" pitchFamily="50" charset="-128"/>
                          <a:ea typeface="Meiryo UI" panose="020B0604030504040204" pitchFamily="50" charset="-128"/>
                        </a:rPr>
                        <a:t>　への再就職を原則禁止</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r>
                        <a:rPr kumimoji="1" lang="ja-JP" altLang="en-US" sz="800" dirty="0" smtClean="0">
                          <a:solidFill>
                            <a:schemeClr val="tx1"/>
                          </a:solidFill>
                          <a:latin typeface="Meiryo UI" panose="020B0604030504040204" pitchFamily="50" charset="-128"/>
                          <a:ea typeface="Meiryo UI" panose="020B0604030504040204" pitchFamily="50" charset="-128"/>
                        </a:rPr>
                        <a:t>　＊職員による再就職のあっせんを禁止</a:t>
                      </a:r>
                      <a:endParaRPr kumimoji="1" lang="en-US" altLang="ja-JP" sz="800" dirty="0" smtClean="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a:t>
                      </a:r>
                      <a:endParaRPr kumimoji="1" lang="en-US" altLang="ja-JP" sz="800" dirty="0" smtClean="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800" dirty="0" smtClean="0">
                          <a:solidFill>
                            <a:schemeClr val="tx1"/>
                          </a:solidFill>
                          <a:latin typeface="Meiryo UI" panose="020B0604030504040204" pitchFamily="50" charset="-128"/>
                          <a:ea typeface="Meiryo UI" panose="020B0604030504040204" pitchFamily="50" charset="-128"/>
                        </a:rPr>
                        <a:t>・職員基本条例、職員の退職管理に関する条例による退職管理の適正</a:t>
                      </a:r>
                      <a:r>
                        <a:rPr kumimoji="1" lang="en-US" altLang="ja-JP" sz="800" dirty="0" smtClean="0">
                          <a:solidFill>
                            <a:schemeClr val="tx1"/>
                          </a:solidFill>
                          <a:latin typeface="Meiryo UI" panose="020B0604030504040204" pitchFamily="50" charset="-128"/>
                          <a:ea typeface="Meiryo UI" panose="020B0604030504040204" pitchFamily="50" charset="-128"/>
                        </a:rPr>
                        <a:t>(2012</a:t>
                      </a:r>
                      <a:r>
                        <a:rPr kumimoji="1" lang="ja-JP" altLang="en-US" sz="800" dirty="0" smtClean="0">
                          <a:solidFill>
                            <a:schemeClr val="tx1"/>
                          </a:solidFill>
                          <a:latin typeface="Meiryo UI" panose="020B0604030504040204" pitchFamily="50" charset="-128"/>
                          <a:ea typeface="Meiryo UI" panose="020B0604030504040204" pitchFamily="50" charset="-128"/>
                        </a:rPr>
                        <a:t>年度</a:t>
                      </a:r>
                      <a:r>
                        <a:rPr kumimoji="1" lang="en-US" altLang="ja-JP" sz="800" dirty="0" smtClean="0">
                          <a:solidFill>
                            <a:schemeClr val="tx1"/>
                          </a:solidFill>
                          <a:latin typeface="Meiryo UI" panose="020B0604030504040204" pitchFamily="50" charset="-128"/>
                          <a:ea typeface="Meiryo UI" panose="020B0604030504040204" pitchFamily="50" charset="-128"/>
                        </a:rPr>
                        <a:t>)</a:t>
                      </a:r>
                    </a:p>
                    <a:p>
                      <a:r>
                        <a:rPr kumimoji="1" lang="ja-JP" altLang="en-US" sz="800" dirty="0" smtClean="0">
                          <a:solidFill>
                            <a:schemeClr val="tx1"/>
                          </a:solidFill>
                          <a:latin typeface="Meiryo UI" panose="020B0604030504040204" pitchFamily="50" charset="-128"/>
                          <a:ea typeface="Meiryo UI" panose="020B0604030504040204" pitchFamily="50" charset="-128"/>
                        </a:rPr>
                        <a:t>　＊外郭団体等への再就職を原則禁止</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r>
                        <a:rPr kumimoji="1" lang="ja-JP" altLang="en-US" sz="800" dirty="0" smtClean="0">
                          <a:solidFill>
                            <a:schemeClr val="tx1"/>
                          </a:solidFill>
                          <a:latin typeface="Meiryo UI" panose="020B0604030504040204" pitchFamily="50" charset="-128"/>
                          <a:ea typeface="Meiryo UI" panose="020B0604030504040204" pitchFamily="50" charset="-128"/>
                        </a:rPr>
                        <a:t>　＊職員による再就職のあっせんを禁止</a:t>
                      </a:r>
                      <a:endParaRPr kumimoji="1" lang="en-US" altLang="ja-JP" sz="800" dirty="0" smtClean="0">
                        <a:solidFill>
                          <a:schemeClr val="tx1"/>
                        </a:solidFill>
                        <a:latin typeface="Meiryo UI" panose="020B0604030504040204" pitchFamily="50" charset="-128"/>
                        <a:ea typeface="Meiryo UI"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800" dirty="0" smtClean="0">
                          <a:solidFill>
                            <a:schemeClr val="tx1"/>
                          </a:solidFill>
                          <a:latin typeface="Meiryo UI" panose="020B0604030504040204" pitchFamily="50" charset="-128"/>
                          <a:ea typeface="Meiryo UI" panose="020B0604030504040204" pitchFamily="50" charset="-128"/>
                        </a:rPr>
                        <a:t>　＊再就職者による働きかけの禁止</a:t>
                      </a:r>
                      <a:endParaRPr kumimoji="1" lang="en-US" altLang="ja-JP" sz="800" dirty="0" smtClean="0">
                        <a:solidFill>
                          <a:schemeClr val="tx1"/>
                        </a:solidFill>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
        <p:nvSpPr>
          <p:cNvPr id="28" name="タイトル 1"/>
          <p:cNvSpPr txBox="1">
            <a:spLocks/>
          </p:cNvSpPr>
          <p:nvPr/>
        </p:nvSpPr>
        <p:spPr>
          <a:xfrm>
            <a:off x="6886289" y="2883745"/>
            <a:ext cx="2266949" cy="314759"/>
          </a:xfrm>
          <a:prstGeom prst="rect">
            <a:avLst/>
          </a:prstGeom>
        </p:spPr>
        <p:txBody>
          <a:bodyPr vert="horz" lIns="91440" tIns="45720" rIns="91440" bIns="45720" rtlCol="0" anchor="ctr">
            <a:normAutofit fontScale="925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pPr algn="l"/>
            <a:r>
              <a:rPr lang="en-US" altLang="ja-JP" sz="800" dirty="0" smtClean="0">
                <a:latin typeface="HGPｺﾞｼｯｸM" panose="020B0600000000000000" pitchFamily="50" charset="-128"/>
                <a:ea typeface="HGPｺﾞｼｯｸM" panose="020B0600000000000000" pitchFamily="50" charset="-128"/>
              </a:rPr>
              <a:t>【</a:t>
            </a:r>
            <a:r>
              <a:rPr lang="ja-JP" altLang="en-US" sz="800" dirty="0" smtClean="0">
                <a:latin typeface="HGPｺﾞｼｯｸM" panose="020B0600000000000000" pitchFamily="50" charset="-128"/>
                <a:ea typeface="HGPｺﾞｼｯｸM" panose="020B0600000000000000" pitchFamily="50" charset="-128"/>
              </a:rPr>
              <a:t>府</a:t>
            </a:r>
            <a:r>
              <a:rPr lang="en-US" altLang="ja-JP" sz="800" dirty="0" smtClean="0">
                <a:latin typeface="HGPｺﾞｼｯｸM" panose="020B0600000000000000" pitchFamily="50" charset="-128"/>
                <a:ea typeface="HGPｺﾞｼｯｸM" panose="020B0600000000000000" pitchFamily="50" charset="-128"/>
              </a:rPr>
              <a:t>】</a:t>
            </a:r>
            <a:r>
              <a:rPr lang="ja-JP" altLang="en-US" sz="800" dirty="0" smtClean="0">
                <a:latin typeface="HGPｺﾞｼｯｸM" panose="020B0600000000000000" pitchFamily="50" charset="-128"/>
                <a:ea typeface="HGPｺﾞｼｯｸM" panose="020B0600000000000000" pitchFamily="50" charset="-128"/>
              </a:rPr>
              <a:t>　◎　全国初、　   ○　他府県より先進的な取組み</a:t>
            </a:r>
            <a:endParaRPr lang="en-US" altLang="ja-JP" sz="800" dirty="0" smtClean="0">
              <a:latin typeface="HGPｺﾞｼｯｸM" panose="020B0600000000000000" pitchFamily="50" charset="-128"/>
              <a:ea typeface="HGPｺﾞｼｯｸM" panose="020B0600000000000000" pitchFamily="50" charset="-128"/>
            </a:endParaRPr>
          </a:p>
          <a:p>
            <a:pPr algn="l"/>
            <a:r>
              <a:rPr lang="en-US" altLang="ja-JP" sz="800" dirty="0">
                <a:latin typeface="HGPｺﾞｼｯｸM" panose="020B0600000000000000" pitchFamily="50" charset="-128"/>
                <a:ea typeface="HGPｺﾞｼｯｸM" panose="020B0600000000000000" pitchFamily="50" charset="-128"/>
              </a:rPr>
              <a:t>【</a:t>
            </a:r>
            <a:r>
              <a:rPr lang="ja-JP" altLang="en-US" sz="800" dirty="0">
                <a:latin typeface="HGPｺﾞｼｯｸM" panose="020B0600000000000000" pitchFamily="50" charset="-128"/>
                <a:ea typeface="HGPｺﾞｼｯｸM" panose="020B0600000000000000" pitchFamily="50" charset="-128"/>
              </a:rPr>
              <a:t>市</a:t>
            </a:r>
            <a:r>
              <a:rPr lang="en-US" altLang="ja-JP" sz="800" dirty="0" smtClean="0">
                <a:latin typeface="HGPｺﾞｼｯｸM" panose="020B0600000000000000" pitchFamily="50" charset="-128"/>
                <a:ea typeface="HGPｺﾞｼｯｸM" panose="020B0600000000000000" pitchFamily="50" charset="-128"/>
              </a:rPr>
              <a:t>】  </a:t>
            </a:r>
            <a:r>
              <a:rPr lang="ja-JP" altLang="en-US" sz="800" dirty="0" smtClean="0">
                <a:latin typeface="HGPｺﾞｼｯｸM" panose="020B0600000000000000" pitchFamily="50" charset="-128"/>
                <a:ea typeface="HGPｺﾞｼｯｸM" panose="020B0600000000000000" pitchFamily="50" charset="-128"/>
              </a:rPr>
              <a:t>◎</a:t>
            </a:r>
            <a:r>
              <a:rPr lang="ja-JP" altLang="en-US" sz="800" dirty="0">
                <a:latin typeface="HGPｺﾞｼｯｸM" panose="020B0600000000000000" pitchFamily="50" charset="-128"/>
                <a:ea typeface="HGPｺﾞｼｯｸM" panose="020B0600000000000000" pitchFamily="50" charset="-128"/>
              </a:rPr>
              <a:t>　政令市初、　○　他都市より先進的な</a:t>
            </a:r>
            <a:r>
              <a:rPr lang="ja-JP" altLang="en-US" sz="800" dirty="0" smtClean="0">
                <a:latin typeface="HGPｺﾞｼｯｸM" panose="020B0600000000000000" pitchFamily="50" charset="-128"/>
                <a:ea typeface="HGPｺﾞｼｯｸM" panose="020B0600000000000000" pitchFamily="50" charset="-128"/>
              </a:rPr>
              <a:t>取組み</a:t>
            </a:r>
            <a:endParaRPr lang="ja-JP" altLang="en-US" sz="800" dirty="0">
              <a:latin typeface="HGPｺﾞｼｯｸM" panose="020B0600000000000000" pitchFamily="50" charset="-128"/>
              <a:ea typeface="HGPｺﾞｼｯｸM" panose="020B0600000000000000" pitchFamily="50" charset="-128"/>
            </a:endParaRPr>
          </a:p>
        </p:txBody>
      </p:sp>
      <p:graphicFrame>
        <p:nvGraphicFramePr>
          <p:cNvPr id="16" name="表 15">
            <a:extLst>
              <a:ext uri="{FF2B5EF4-FFF2-40B4-BE49-F238E27FC236}">
                <a16:creationId xmlns:a16="http://schemas.microsoft.com/office/drawing/2014/main" id="{FAD9135F-0DB9-45EF-9BD4-E94C97D097EA}"/>
              </a:ext>
            </a:extLst>
          </p:cNvPr>
          <p:cNvGraphicFramePr>
            <a:graphicFrameLocks noGrp="1"/>
          </p:cNvGraphicFramePr>
          <p:nvPr>
            <p:extLst/>
          </p:nvPr>
        </p:nvGraphicFramePr>
        <p:xfrm>
          <a:off x="5762561" y="1237022"/>
          <a:ext cx="3158302" cy="1661160"/>
        </p:xfrm>
        <a:graphic>
          <a:graphicData uri="http://schemas.openxmlformats.org/drawingml/2006/table">
            <a:tbl>
              <a:tblPr firstRow="1" bandRow="1">
                <a:tableStyleId>{5940675A-B579-460E-94D1-54222C63F5DA}</a:tableStyleId>
              </a:tblPr>
              <a:tblGrid>
                <a:gridCol w="655792">
                  <a:extLst>
                    <a:ext uri="{9D8B030D-6E8A-4147-A177-3AD203B41FA5}">
                      <a16:colId xmlns:a16="http://schemas.microsoft.com/office/drawing/2014/main" val="2269053444"/>
                    </a:ext>
                  </a:extLst>
                </a:gridCol>
                <a:gridCol w="1267655">
                  <a:extLst>
                    <a:ext uri="{9D8B030D-6E8A-4147-A177-3AD203B41FA5}">
                      <a16:colId xmlns:a16="http://schemas.microsoft.com/office/drawing/2014/main" val="1280705743"/>
                    </a:ext>
                  </a:extLst>
                </a:gridCol>
                <a:gridCol w="1234855">
                  <a:extLst>
                    <a:ext uri="{9D8B030D-6E8A-4147-A177-3AD203B41FA5}">
                      <a16:colId xmlns:a16="http://schemas.microsoft.com/office/drawing/2014/main" val="2977372634"/>
                    </a:ext>
                  </a:extLst>
                </a:gridCol>
              </a:tblGrid>
              <a:tr h="195761">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tc>
                <a:tc>
                  <a:txBody>
                    <a:bodyPr/>
                    <a:lstStyle/>
                    <a:p>
                      <a:pPr algn="ctr"/>
                      <a:r>
                        <a:rPr kumimoji="1" lang="ja-JP" altLang="en-US" sz="1000" b="1" dirty="0" smtClean="0">
                          <a:solidFill>
                            <a:schemeClr val="tx1"/>
                          </a:solidFill>
                          <a:latin typeface="Meiryo UI" panose="020B0604030504040204" pitchFamily="50" charset="-128"/>
                          <a:ea typeface="Meiryo UI" panose="020B0604030504040204" pitchFamily="50" charset="-128"/>
                        </a:rPr>
                        <a:t>大阪府</a:t>
                      </a:r>
                      <a:endParaRPr kumimoji="1" lang="ja-JP" altLang="en-US" sz="1000" b="1"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000" b="1" dirty="0" smtClean="0">
                          <a:solidFill>
                            <a:schemeClr val="tx1"/>
                          </a:solidFill>
                          <a:latin typeface="Meiryo UI" panose="020B0604030504040204" pitchFamily="50" charset="-128"/>
                          <a:ea typeface="Meiryo UI" panose="020B0604030504040204" pitchFamily="50" charset="-128"/>
                        </a:rPr>
                        <a:t>大阪市</a:t>
                      </a:r>
                      <a:endParaRPr kumimoji="1" lang="ja-JP" altLang="en-US" sz="1000" b="1"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extLst>
                  <a:ext uri="{0D108BD9-81ED-4DB2-BD59-A6C34878D82A}">
                    <a16:rowId xmlns:a16="http://schemas.microsoft.com/office/drawing/2014/main" val="1324571094"/>
                  </a:ext>
                </a:extLst>
              </a:tr>
              <a:tr h="566992">
                <a:tc>
                  <a:txBody>
                    <a:bodyPr/>
                    <a:lstStyle/>
                    <a:p>
                      <a:r>
                        <a:rPr kumimoji="1" lang="ja-JP" altLang="en-US" sz="1000" b="1" dirty="0">
                          <a:solidFill>
                            <a:schemeClr val="tx1"/>
                          </a:solidFill>
                          <a:latin typeface="Meiryo UI" panose="020B0604030504040204" pitchFamily="50" charset="-128"/>
                          <a:ea typeface="Meiryo UI" panose="020B0604030504040204" pitchFamily="50" charset="-128"/>
                        </a:rPr>
                        <a:t>区長・</a:t>
                      </a:r>
                      <a:endParaRPr kumimoji="1" lang="en-US" altLang="ja-JP" sz="1000" b="1" dirty="0">
                        <a:solidFill>
                          <a:schemeClr val="tx1"/>
                        </a:solidFill>
                        <a:latin typeface="Meiryo UI" panose="020B0604030504040204" pitchFamily="50" charset="-128"/>
                        <a:ea typeface="Meiryo UI" panose="020B0604030504040204" pitchFamily="50" charset="-128"/>
                      </a:endParaRPr>
                    </a:p>
                    <a:p>
                      <a:r>
                        <a:rPr kumimoji="1" lang="ja-JP" altLang="en-US" sz="1000" b="1" dirty="0">
                          <a:solidFill>
                            <a:schemeClr val="tx1"/>
                          </a:solidFill>
                          <a:latin typeface="Meiryo UI" panose="020B0604030504040204" pitchFamily="50" charset="-128"/>
                          <a:ea typeface="Meiryo UI" panose="020B0604030504040204" pitchFamily="50" charset="-128"/>
                        </a:rPr>
                        <a:t>部局長</a:t>
                      </a:r>
                    </a:p>
                  </a:txBody>
                  <a:tcPr>
                    <a:solidFill>
                      <a:schemeClr val="accent1">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・部長</a:t>
                      </a:r>
                      <a:endPar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  2012</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年度    </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1</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名</a:t>
                      </a:r>
                      <a:endPar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  2014</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年度    </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1</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名</a:t>
                      </a:r>
                      <a:endPar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　</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2017</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年度    </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1</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名</a:t>
                      </a:r>
                    </a:p>
                  </a:txBody>
                  <a:tcPr/>
                </a:tc>
                <a:tc>
                  <a:txBody>
                    <a:bodyPr/>
                    <a:lstStyle/>
                    <a:p>
                      <a:r>
                        <a:rPr kumimoji="1" lang="ja-JP" altLang="en-US" sz="900" dirty="0" smtClean="0">
                          <a:solidFill>
                            <a:schemeClr val="tx1"/>
                          </a:solidFill>
                          <a:latin typeface="Meiryo UI" panose="020B0604030504040204" pitchFamily="50" charset="-128"/>
                          <a:ea typeface="Meiryo UI" panose="020B0604030504040204" pitchFamily="50" charset="-128"/>
                        </a:rPr>
                        <a:t>・区長</a:t>
                      </a:r>
                      <a:endParaRPr kumimoji="1" lang="en-US" altLang="ja-JP" sz="900" dirty="0" smtClean="0">
                        <a:solidFill>
                          <a:schemeClr val="tx1"/>
                        </a:solidFill>
                        <a:latin typeface="Meiryo UI" panose="020B0604030504040204" pitchFamily="50" charset="-128"/>
                        <a:ea typeface="Meiryo UI" panose="020B0604030504040204" pitchFamily="50" charset="-128"/>
                      </a:endParaRPr>
                    </a:p>
                    <a:p>
                      <a:r>
                        <a:rPr kumimoji="1" lang="ja-JP" altLang="en-US" sz="900" dirty="0" smtClean="0">
                          <a:solidFill>
                            <a:schemeClr val="tx1"/>
                          </a:solidFill>
                          <a:latin typeface="Meiryo UI" panose="020B0604030504040204" pitchFamily="50" charset="-128"/>
                          <a:ea typeface="Meiryo UI" panose="020B0604030504040204" pitchFamily="50" charset="-128"/>
                        </a:rPr>
                        <a:t>　</a:t>
                      </a:r>
                      <a:r>
                        <a:rPr kumimoji="1" lang="en-US" altLang="ja-JP" sz="900" dirty="0" smtClean="0">
                          <a:solidFill>
                            <a:schemeClr val="tx1"/>
                          </a:solidFill>
                          <a:latin typeface="Meiryo UI" panose="020B0604030504040204" pitchFamily="50" charset="-128"/>
                          <a:ea typeface="Meiryo UI" panose="020B0604030504040204" pitchFamily="50" charset="-128"/>
                        </a:rPr>
                        <a:t>2012</a:t>
                      </a:r>
                      <a:r>
                        <a:rPr kumimoji="1" lang="ja-JP" altLang="en-US" sz="900" dirty="0" smtClean="0">
                          <a:solidFill>
                            <a:schemeClr val="tx1"/>
                          </a:solidFill>
                          <a:latin typeface="Meiryo UI" panose="020B0604030504040204" pitchFamily="50" charset="-128"/>
                          <a:ea typeface="Meiryo UI" panose="020B0604030504040204" pitchFamily="50" charset="-128"/>
                        </a:rPr>
                        <a:t>～</a:t>
                      </a:r>
                      <a:endParaRPr kumimoji="1" lang="en-US" altLang="ja-JP" sz="900" dirty="0" smtClean="0">
                        <a:solidFill>
                          <a:schemeClr val="tx1"/>
                        </a:solidFill>
                        <a:latin typeface="Meiryo UI" panose="020B0604030504040204" pitchFamily="50" charset="-128"/>
                        <a:ea typeface="Meiryo UI" panose="020B0604030504040204" pitchFamily="50" charset="-128"/>
                      </a:endParaRPr>
                    </a:p>
                    <a:p>
                      <a:r>
                        <a:rPr kumimoji="1" lang="ja-JP" altLang="en-US" sz="900" dirty="0" smtClean="0">
                          <a:solidFill>
                            <a:schemeClr val="tx1"/>
                          </a:solidFill>
                          <a:latin typeface="Meiryo UI" panose="020B0604030504040204" pitchFamily="50" charset="-128"/>
                          <a:ea typeface="Meiryo UI" panose="020B0604030504040204" pitchFamily="50" charset="-128"/>
                        </a:rPr>
                        <a:t>　</a:t>
                      </a:r>
                      <a:r>
                        <a:rPr kumimoji="1" lang="en-US" altLang="ja-JP" sz="900" dirty="0" smtClean="0">
                          <a:solidFill>
                            <a:schemeClr val="tx1"/>
                          </a:solidFill>
                          <a:latin typeface="Meiryo UI" panose="020B0604030504040204" pitchFamily="50" charset="-128"/>
                          <a:ea typeface="Meiryo UI" panose="020B0604030504040204" pitchFamily="50" charset="-128"/>
                        </a:rPr>
                        <a:t>2017</a:t>
                      </a:r>
                      <a:r>
                        <a:rPr kumimoji="1" lang="ja-JP" altLang="en-US" sz="900" dirty="0" smtClean="0">
                          <a:solidFill>
                            <a:schemeClr val="tx1"/>
                          </a:solidFill>
                          <a:latin typeface="Meiryo UI" panose="020B0604030504040204" pitchFamily="50" charset="-128"/>
                          <a:ea typeface="Meiryo UI" panose="020B0604030504040204" pitchFamily="50" charset="-128"/>
                        </a:rPr>
                        <a:t>年度</a:t>
                      </a:r>
                      <a:r>
                        <a:rPr kumimoji="1" lang="ja-JP" altLang="en-US" sz="900" baseline="0" dirty="0" smtClean="0">
                          <a:solidFill>
                            <a:schemeClr val="tx1"/>
                          </a:solidFill>
                          <a:latin typeface="Meiryo UI" panose="020B0604030504040204" pitchFamily="50" charset="-128"/>
                          <a:ea typeface="Meiryo UI" panose="020B0604030504040204" pitchFamily="50" charset="-128"/>
                        </a:rPr>
                        <a:t>   </a:t>
                      </a:r>
                      <a:r>
                        <a:rPr kumimoji="1" lang="en-US" altLang="ja-JP" sz="900" baseline="0" dirty="0" smtClean="0">
                          <a:solidFill>
                            <a:schemeClr val="tx1"/>
                          </a:solidFill>
                          <a:latin typeface="Meiryo UI" panose="020B0604030504040204" pitchFamily="50" charset="-128"/>
                          <a:ea typeface="Meiryo UI" panose="020B0604030504040204" pitchFamily="50" charset="-128"/>
                        </a:rPr>
                        <a:t>23</a:t>
                      </a:r>
                      <a:r>
                        <a:rPr kumimoji="1" lang="ja-JP" altLang="en-US" sz="900" baseline="0" dirty="0" smtClean="0">
                          <a:solidFill>
                            <a:schemeClr val="tx1"/>
                          </a:solidFill>
                          <a:latin typeface="Meiryo UI" panose="020B0604030504040204" pitchFamily="50" charset="-128"/>
                          <a:ea typeface="Meiryo UI" panose="020B0604030504040204" pitchFamily="50" charset="-128"/>
                        </a:rPr>
                        <a:t>名</a:t>
                      </a:r>
                      <a:endParaRPr kumimoji="1" lang="en-US" altLang="ja-JP" sz="900" baseline="0" dirty="0" smtClean="0">
                        <a:solidFill>
                          <a:schemeClr val="tx1"/>
                        </a:solidFill>
                        <a:latin typeface="Meiryo UI" panose="020B0604030504040204" pitchFamily="50" charset="-128"/>
                        <a:ea typeface="Meiryo UI" panose="020B0604030504040204" pitchFamily="50" charset="-128"/>
                      </a:endParaRPr>
                    </a:p>
                    <a:p>
                      <a:r>
                        <a:rPr kumimoji="1" lang="ja-JP" altLang="en-US" sz="900" dirty="0" smtClean="0">
                          <a:solidFill>
                            <a:schemeClr val="tx1"/>
                          </a:solidFill>
                          <a:latin typeface="Meiryo UI" panose="020B0604030504040204" pitchFamily="50" charset="-128"/>
                          <a:ea typeface="Meiryo UI" panose="020B0604030504040204" pitchFamily="50" charset="-128"/>
                        </a:rPr>
                        <a:t>・局長</a:t>
                      </a:r>
                      <a:endParaRPr kumimoji="1" lang="en-US" altLang="ja-JP" sz="900" dirty="0" smtClean="0">
                        <a:solidFill>
                          <a:schemeClr val="tx1"/>
                        </a:solidFill>
                        <a:latin typeface="Meiryo UI" panose="020B0604030504040204" pitchFamily="50" charset="-128"/>
                        <a:ea typeface="Meiryo UI" panose="020B0604030504040204" pitchFamily="50" charset="-128"/>
                      </a:endParaRPr>
                    </a:p>
                    <a:p>
                      <a:r>
                        <a:rPr kumimoji="1" lang="en-US" altLang="ja-JP" sz="900" dirty="0" smtClean="0">
                          <a:solidFill>
                            <a:schemeClr val="tx1"/>
                          </a:solidFill>
                          <a:latin typeface="Meiryo UI" panose="020B0604030504040204" pitchFamily="50" charset="-128"/>
                          <a:ea typeface="Meiryo UI" panose="020B0604030504040204" pitchFamily="50" charset="-128"/>
                        </a:rPr>
                        <a:t>  2013</a:t>
                      </a:r>
                      <a:r>
                        <a:rPr kumimoji="1" lang="ja-JP" altLang="en-US" sz="900" dirty="0" smtClean="0">
                          <a:solidFill>
                            <a:schemeClr val="tx1"/>
                          </a:solidFill>
                          <a:latin typeface="Meiryo UI" panose="020B0604030504040204" pitchFamily="50" charset="-128"/>
                          <a:ea typeface="Meiryo UI" panose="020B0604030504040204" pitchFamily="50" charset="-128"/>
                        </a:rPr>
                        <a:t>～       　 </a:t>
                      </a:r>
                      <a:endParaRPr kumimoji="1" lang="en-US" altLang="ja-JP" sz="900" dirty="0" smtClean="0">
                        <a:solidFill>
                          <a:schemeClr val="tx1"/>
                        </a:solidFill>
                        <a:latin typeface="Meiryo UI" panose="020B0604030504040204" pitchFamily="50" charset="-128"/>
                        <a:ea typeface="Meiryo UI" panose="020B0604030504040204" pitchFamily="50" charset="-128"/>
                      </a:endParaRPr>
                    </a:p>
                    <a:p>
                      <a:r>
                        <a:rPr kumimoji="1" lang="en-US" altLang="ja-JP" sz="900" dirty="0" smtClean="0">
                          <a:solidFill>
                            <a:schemeClr val="tx1"/>
                          </a:solidFill>
                          <a:latin typeface="Meiryo UI" panose="020B0604030504040204" pitchFamily="50" charset="-128"/>
                          <a:ea typeface="Meiryo UI" panose="020B0604030504040204" pitchFamily="50" charset="-128"/>
                        </a:rPr>
                        <a:t>  2018</a:t>
                      </a:r>
                      <a:r>
                        <a:rPr kumimoji="1" lang="ja-JP" altLang="en-US" sz="900" dirty="0" smtClean="0">
                          <a:solidFill>
                            <a:schemeClr val="tx1"/>
                          </a:solidFill>
                          <a:latin typeface="Meiryo UI" panose="020B0604030504040204" pitchFamily="50" charset="-128"/>
                          <a:ea typeface="Meiryo UI" panose="020B0604030504040204" pitchFamily="50" charset="-128"/>
                        </a:rPr>
                        <a:t>年度    </a:t>
                      </a:r>
                      <a:r>
                        <a:rPr kumimoji="1" lang="en-US" altLang="ja-JP" sz="900" dirty="0" smtClean="0">
                          <a:solidFill>
                            <a:schemeClr val="tx1"/>
                          </a:solidFill>
                          <a:latin typeface="Meiryo UI" panose="020B0604030504040204" pitchFamily="50" charset="-128"/>
                          <a:ea typeface="Meiryo UI" panose="020B0604030504040204" pitchFamily="50" charset="-128"/>
                        </a:rPr>
                        <a:t>4</a:t>
                      </a:r>
                      <a:r>
                        <a:rPr kumimoji="1" lang="ja-JP" altLang="en-US" sz="900" dirty="0" smtClean="0">
                          <a:solidFill>
                            <a:schemeClr val="tx1"/>
                          </a:solidFill>
                          <a:latin typeface="Meiryo UI" panose="020B0604030504040204" pitchFamily="50" charset="-128"/>
                          <a:ea typeface="Meiryo UI" panose="020B0604030504040204" pitchFamily="50" charset="-128"/>
                        </a:rPr>
                        <a:t>名</a:t>
                      </a:r>
                    </a:p>
                  </a:txBody>
                  <a:tcPr/>
                </a:tc>
                <a:extLst>
                  <a:ext uri="{0D108BD9-81ED-4DB2-BD59-A6C34878D82A}">
                    <a16:rowId xmlns:a16="http://schemas.microsoft.com/office/drawing/2014/main" val="1423724783"/>
                  </a:ext>
                </a:extLst>
              </a:tr>
              <a:tr h="292672">
                <a:tc>
                  <a:txBody>
                    <a:bodyPr/>
                    <a:lstStyle/>
                    <a:p>
                      <a:r>
                        <a:rPr kumimoji="1" lang="ja-JP" altLang="en-US" sz="1000" b="1" dirty="0" smtClean="0">
                          <a:solidFill>
                            <a:schemeClr val="tx1"/>
                          </a:solidFill>
                          <a:latin typeface="Meiryo UI" panose="020B0604030504040204" pitchFamily="50" charset="-128"/>
                          <a:ea typeface="Meiryo UI" panose="020B0604030504040204" pitchFamily="50" charset="-128"/>
                        </a:rPr>
                        <a:t>校長</a:t>
                      </a:r>
                      <a:endParaRPr kumimoji="1" lang="ja-JP" altLang="en-US" sz="1000" b="1"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kern="1200" dirty="0" smtClean="0">
                          <a:solidFill>
                            <a:schemeClr val="tx1"/>
                          </a:solidFill>
                          <a:latin typeface="Meiryo UI" panose="020B0604030504040204" pitchFamily="50" charset="-128"/>
                          <a:ea typeface="Meiryo UI" panose="020B0604030504040204" pitchFamily="50" charset="-128"/>
                          <a:cs typeface="+mn-cs"/>
                        </a:rPr>
                        <a:t>・校長</a:t>
                      </a:r>
                      <a:endParaRPr kumimoji="1" lang="en-US" altLang="ja-JP" sz="900" kern="1200" dirty="0" smtClean="0">
                        <a:solidFill>
                          <a:schemeClr val="tx1"/>
                        </a:solidFill>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kern="1200" dirty="0" smtClean="0">
                          <a:solidFill>
                            <a:schemeClr val="tx1"/>
                          </a:solidFill>
                          <a:latin typeface="Meiryo UI" panose="020B0604030504040204" pitchFamily="50" charset="-128"/>
                          <a:ea typeface="Meiryo UI" panose="020B0604030504040204" pitchFamily="50" charset="-128"/>
                          <a:cs typeface="+mn-cs"/>
                        </a:rPr>
                        <a:t>　</a:t>
                      </a:r>
                      <a:r>
                        <a:rPr kumimoji="1" lang="en-US" altLang="ja-JP" sz="900" kern="1200" dirty="0" smtClean="0">
                          <a:solidFill>
                            <a:schemeClr val="tx1"/>
                          </a:solidFill>
                          <a:latin typeface="Meiryo UI" panose="020B0604030504040204" pitchFamily="50" charset="-128"/>
                          <a:ea typeface="Meiryo UI" panose="020B0604030504040204" pitchFamily="50" charset="-128"/>
                          <a:cs typeface="+mn-cs"/>
                        </a:rPr>
                        <a:t>2010</a:t>
                      </a:r>
                      <a:r>
                        <a:rPr kumimoji="1" lang="ja-JP" altLang="en-US" sz="900" kern="1200" dirty="0" smtClean="0">
                          <a:solidFill>
                            <a:schemeClr val="tx1"/>
                          </a:solidFill>
                          <a:latin typeface="Meiryo UI" panose="020B0604030504040204" pitchFamily="50" charset="-128"/>
                          <a:ea typeface="Meiryo UI" panose="020B0604030504040204" pitchFamily="50" charset="-128"/>
                          <a:cs typeface="+mn-cs"/>
                        </a:rPr>
                        <a:t>～</a:t>
                      </a:r>
                      <a:endParaRPr kumimoji="1" lang="en-US" altLang="ja-JP" sz="900" kern="1200" dirty="0" smtClean="0">
                        <a:solidFill>
                          <a:schemeClr val="tx1"/>
                        </a:solidFill>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kern="1200" dirty="0" smtClean="0">
                          <a:solidFill>
                            <a:schemeClr val="tx1"/>
                          </a:solidFill>
                          <a:latin typeface="Meiryo UI" panose="020B0604030504040204" pitchFamily="50" charset="-128"/>
                          <a:ea typeface="Meiryo UI" panose="020B0604030504040204" pitchFamily="50" charset="-128"/>
                          <a:cs typeface="+mn-cs"/>
                        </a:rPr>
                        <a:t>　　</a:t>
                      </a:r>
                      <a:r>
                        <a:rPr kumimoji="1" lang="en-US" altLang="ja-JP" sz="900" kern="1200" dirty="0" smtClean="0">
                          <a:solidFill>
                            <a:schemeClr val="tx1"/>
                          </a:solidFill>
                          <a:latin typeface="Meiryo UI" panose="020B0604030504040204" pitchFamily="50" charset="-128"/>
                          <a:ea typeface="Meiryo UI" panose="020B0604030504040204" pitchFamily="50" charset="-128"/>
                          <a:cs typeface="+mn-cs"/>
                        </a:rPr>
                        <a:t>2018</a:t>
                      </a:r>
                      <a:r>
                        <a:rPr kumimoji="1" lang="ja-JP" altLang="en-US" sz="900" kern="1200" dirty="0" smtClean="0">
                          <a:solidFill>
                            <a:schemeClr val="tx1"/>
                          </a:solidFill>
                          <a:latin typeface="Meiryo UI" panose="020B0604030504040204" pitchFamily="50" charset="-128"/>
                          <a:ea typeface="Meiryo UI" panose="020B0604030504040204" pitchFamily="50" charset="-128"/>
                          <a:cs typeface="+mn-cs"/>
                        </a:rPr>
                        <a:t>年度　</a:t>
                      </a:r>
                      <a:r>
                        <a:rPr kumimoji="1" lang="en-US" altLang="ja-JP" sz="900" kern="1200" dirty="0" smtClean="0">
                          <a:solidFill>
                            <a:schemeClr val="tx1"/>
                          </a:solidFill>
                          <a:latin typeface="Meiryo UI" panose="020B0604030504040204" pitchFamily="50" charset="-128"/>
                          <a:ea typeface="Meiryo UI" panose="020B0604030504040204" pitchFamily="50" charset="-128"/>
                          <a:cs typeface="+mn-cs"/>
                        </a:rPr>
                        <a:t>20</a:t>
                      </a:r>
                      <a:r>
                        <a:rPr kumimoji="1" lang="ja-JP" altLang="en-US" sz="900" kern="1200" dirty="0" smtClean="0">
                          <a:solidFill>
                            <a:schemeClr val="tx1"/>
                          </a:solidFill>
                          <a:latin typeface="Meiryo UI" panose="020B0604030504040204" pitchFamily="50" charset="-128"/>
                          <a:ea typeface="Meiryo UI" panose="020B0604030504040204" pitchFamily="50" charset="-128"/>
                          <a:cs typeface="+mn-cs"/>
                        </a:rPr>
                        <a:t>名</a:t>
                      </a:r>
                      <a:endParaRPr kumimoji="1" lang="en-US" altLang="ja-JP" sz="900" kern="1200" dirty="0" smtClean="0">
                        <a:solidFill>
                          <a:schemeClr val="tx1"/>
                        </a:solidFill>
                        <a:latin typeface="Meiryo UI" panose="020B0604030504040204" pitchFamily="50" charset="-128"/>
                        <a:ea typeface="Meiryo UI" panose="020B0604030504040204" pitchFamily="50" charset="-128"/>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dirty="0" smtClean="0">
                          <a:solidFill>
                            <a:schemeClr val="tx1"/>
                          </a:solidFill>
                          <a:latin typeface="Meiryo UI" panose="020B0604030504040204" pitchFamily="50" charset="-128"/>
                          <a:ea typeface="Meiryo UI" panose="020B0604030504040204" pitchFamily="50" charset="-128"/>
                        </a:rPr>
                        <a:t>・校長</a:t>
                      </a:r>
                      <a:endParaRPr kumimoji="1" lang="en-US" altLang="ja-JP" sz="9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00" dirty="0" smtClean="0">
                          <a:solidFill>
                            <a:schemeClr val="tx1"/>
                          </a:solidFill>
                          <a:latin typeface="Meiryo UI" panose="020B0604030504040204" pitchFamily="50" charset="-128"/>
                          <a:ea typeface="Meiryo UI" panose="020B0604030504040204" pitchFamily="50" charset="-128"/>
                        </a:rPr>
                        <a:t>  2013</a:t>
                      </a:r>
                      <a:r>
                        <a:rPr kumimoji="1" lang="ja-JP" altLang="en-US" sz="900" dirty="0" smtClean="0">
                          <a:solidFill>
                            <a:schemeClr val="tx1"/>
                          </a:solidFill>
                          <a:latin typeface="Meiryo UI" panose="020B0604030504040204" pitchFamily="50" charset="-128"/>
                          <a:ea typeface="Meiryo UI" panose="020B0604030504040204" pitchFamily="50" charset="-128"/>
                        </a:rPr>
                        <a:t>～</a:t>
                      </a:r>
                      <a:endParaRPr kumimoji="1" lang="en-US" altLang="ja-JP" sz="9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dirty="0" smtClean="0">
                          <a:solidFill>
                            <a:schemeClr val="tx1"/>
                          </a:solidFill>
                          <a:latin typeface="Meiryo UI" panose="020B0604030504040204" pitchFamily="50" charset="-128"/>
                          <a:ea typeface="Meiryo UI" panose="020B0604030504040204" pitchFamily="50" charset="-128"/>
                        </a:rPr>
                        <a:t>　</a:t>
                      </a:r>
                      <a:r>
                        <a:rPr kumimoji="1" lang="en-US" altLang="ja-JP" sz="900" dirty="0" smtClean="0">
                          <a:solidFill>
                            <a:schemeClr val="tx1"/>
                          </a:solidFill>
                          <a:latin typeface="Meiryo UI" panose="020B0604030504040204" pitchFamily="50" charset="-128"/>
                          <a:ea typeface="Meiryo UI" panose="020B0604030504040204" pitchFamily="50" charset="-128"/>
                        </a:rPr>
                        <a:t>2018</a:t>
                      </a:r>
                      <a:r>
                        <a:rPr kumimoji="1" lang="ja-JP" altLang="en-US" sz="900" dirty="0" smtClean="0">
                          <a:solidFill>
                            <a:schemeClr val="tx1"/>
                          </a:solidFill>
                          <a:latin typeface="Meiryo UI" panose="020B0604030504040204" pitchFamily="50" charset="-128"/>
                          <a:ea typeface="Meiryo UI" panose="020B0604030504040204" pitchFamily="50" charset="-128"/>
                        </a:rPr>
                        <a:t>年度   </a:t>
                      </a:r>
                      <a:r>
                        <a:rPr kumimoji="1" lang="en-US" altLang="ja-JP" sz="900" dirty="0" smtClean="0">
                          <a:solidFill>
                            <a:schemeClr val="tx1"/>
                          </a:solidFill>
                          <a:latin typeface="Meiryo UI" panose="020B0604030504040204" pitchFamily="50" charset="-128"/>
                          <a:ea typeface="Meiryo UI" panose="020B0604030504040204" pitchFamily="50" charset="-128"/>
                        </a:rPr>
                        <a:t>32</a:t>
                      </a:r>
                      <a:r>
                        <a:rPr kumimoji="1" lang="ja-JP" altLang="en-US" sz="900" dirty="0" smtClean="0">
                          <a:solidFill>
                            <a:schemeClr val="tx1"/>
                          </a:solidFill>
                          <a:latin typeface="Meiryo UI" panose="020B0604030504040204" pitchFamily="50" charset="-128"/>
                          <a:ea typeface="Meiryo UI" panose="020B0604030504040204" pitchFamily="50" charset="-128"/>
                        </a:rPr>
                        <a:t>名</a:t>
                      </a:r>
                    </a:p>
                  </a:txBody>
                  <a:tcPr/>
                </a:tc>
                <a:extLst>
                  <a:ext uri="{0D108BD9-81ED-4DB2-BD59-A6C34878D82A}">
                    <a16:rowId xmlns:a16="http://schemas.microsoft.com/office/drawing/2014/main" val="1739923267"/>
                  </a:ext>
                </a:extLst>
              </a:tr>
            </a:tbl>
          </a:graphicData>
        </a:graphic>
      </p:graphicFrame>
      <p:sp>
        <p:nvSpPr>
          <p:cNvPr id="17" name="角丸四角形 16"/>
          <p:cNvSpPr/>
          <p:nvPr/>
        </p:nvSpPr>
        <p:spPr>
          <a:xfrm>
            <a:off x="128790" y="91903"/>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a:solidFill>
                  <a:schemeClr val="tx1"/>
                </a:solidFill>
                <a:latin typeface="Meiryo UI" panose="020B0604030504040204" pitchFamily="50" charset="-128"/>
                <a:ea typeface="Meiryo UI" panose="020B0604030504040204" pitchFamily="50" charset="-128"/>
              </a:rPr>
              <a:t>４</a:t>
            </a:r>
            <a:r>
              <a:rPr lang="ja-JP" altLang="en-US" b="1" dirty="0" smtClean="0">
                <a:solidFill>
                  <a:schemeClr val="tx1"/>
                </a:solidFill>
                <a:latin typeface="Meiryo UI" panose="020B0604030504040204" pitchFamily="50" charset="-128"/>
                <a:ea typeface="Meiryo UI" panose="020B0604030504040204" pitchFamily="50" charset="-128"/>
              </a:rPr>
              <a:t>－</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いわゆる行政改革／組織体制の見直し</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17065724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86600" y="6454267"/>
            <a:ext cx="2057400" cy="365125"/>
          </a:xfrm>
        </p:spPr>
        <p:txBody>
          <a:bodyPr/>
          <a:lstStyle/>
          <a:p>
            <a:fld id="{138CA411-231B-42B9-AF63-97A64194AA60}" type="slidenum">
              <a:rPr lang="ja-JP" altLang="en-US" smtClean="0"/>
              <a:pPr/>
              <a:t>58</a:t>
            </a:fld>
            <a:endParaRPr lang="ja-JP" altLang="en-US"/>
          </a:p>
        </p:txBody>
      </p:sp>
      <p:cxnSp>
        <p:nvCxnSpPr>
          <p:cNvPr id="8" name="直線コネクタ 7"/>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テキスト ボックス 9"/>
          <p:cNvSpPr txBox="1"/>
          <p:nvPr/>
        </p:nvSpPr>
        <p:spPr>
          <a:xfrm>
            <a:off x="120102" y="711976"/>
            <a:ext cx="9094093"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■持続</a:t>
            </a:r>
            <a:r>
              <a:rPr kumimoji="1" lang="ja-JP" altLang="en-US" b="1" dirty="0">
                <a:latin typeface="Meiryo UI" panose="020B0604030504040204" pitchFamily="50" charset="-128"/>
                <a:ea typeface="Meiryo UI" panose="020B0604030504040204" pitchFamily="50" charset="-128"/>
              </a:rPr>
              <a:t>可能な行政経営を実現</a:t>
            </a:r>
            <a:r>
              <a:rPr kumimoji="1" lang="ja-JP" altLang="en-US" b="1" dirty="0" smtClean="0">
                <a:latin typeface="Meiryo UI" panose="020B0604030504040204" pitchFamily="50" charset="-128"/>
                <a:ea typeface="Meiryo UI" panose="020B0604030504040204" pitchFamily="50" charset="-128"/>
              </a:rPr>
              <a:t>するため、今日的課題の働き方改革や</a:t>
            </a:r>
            <a:r>
              <a:rPr kumimoji="1" lang="en-US" altLang="ja-JP" b="1" dirty="0" smtClean="0">
                <a:latin typeface="Meiryo UI" panose="020B0604030504040204" pitchFamily="50" charset="-128"/>
                <a:ea typeface="Meiryo UI" panose="020B0604030504040204" pitchFamily="50" charset="-128"/>
              </a:rPr>
              <a:t>ICT</a:t>
            </a:r>
            <a:r>
              <a:rPr kumimoji="1" lang="ja-JP" altLang="en-US" b="1" dirty="0" smtClean="0">
                <a:latin typeface="Meiryo UI" panose="020B0604030504040204" pitchFamily="50" charset="-128"/>
                <a:ea typeface="Meiryo UI" panose="020B0604030504040204" pitchFamily="50" charset="-128"/>
              </a:rPr>
              <a:t>推進にも積極取組み</a:t>
            </a:r>
            <a:endParaRPr kumimoji="1" lang="en-US" altLang="ja-JP" b="1" dirty="0">
              <a:latin typeface="Meiryo UI" panose="020B0604030504040204" pitchFamily="50" charset="-128"/>
              <a:ea typeface="Meiryo UI" panose="020B0604030504040204" pitchFamily="50" charset="-128"/>
            </a:endParaRPr>
          </a:p>
        </p:txBody>
      </p:sp>
      <p:cxnSp>
        <p:nvCxnSpPr>
          <p:cNvPr id="11" name="直線コネクタ 10"/>
          <p:cNvCxnSpPr/>
          <p:nvPr/>
        </p:nvCxnSpPr>
        <p:spPr>
          <a:xfrm>
            <a:off x="280672" y="1146410"/>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角丸四角形 78">
            <a:extLst>
              <a:ext uri="{FF2B5EF4-FFF2-40B4-BE49-F238E27FC236}">
                <a16:creationId xmlns:a16="http://schemas.microsoft.com/office/drawing/2014/main" id="{5C90FDDF-9244-4BF1-B360-83D8E191DF19}"/>
              </a:ext>
            </a:extLst>
          </p:cNvPr>
          <p:cNvSpPr/>
          <p:nvPr/>
        </p:nvSpPr>
        <p:spPr>
          <a:xfrm>
            <a:off x="4851326" y="1223409"/>
            <a:ext cx="4165072"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a:latin typeface="Meiryo UI" panose="020B0604030504040204" pitchFamily="50" charset="-128"/>
                <a:ea typeface="Meiryo UI" panose="020B0604030504040204" pitchFamily="50" charset="-128"/>
              </a:rPr>
              <a:t>ＩＣＴ</a:t>
            </a:r>
            <a:r>
              <a:rPr lang="ja-JP" altLang="en-US" sz="1600" b="1" dirty="0" smtClean="0">
                <a:latin typeface="Meiryo UI" panose="020B0604030504040204" pitchFamily="50" charset="-128"/>
                <a:ea typeface="Meiryo UI" panose="020B0604030504040204" pitchFamily="50" charset="-128"/>
              </a:rPr>
              <a:t>推進</a:t>
            </a:r>
            <a:endParaRPr kumimoji="1" lang="ja-JP" altLang="en-US" sz="1600" b="1" dirty="0">
              <a:latin typeface="Meiryo UI" panose="020B0604030504040204" pitchFamily="50" charset="-128"/>
              <a:ea typeface="Meiryo UI" panose="020B0604030504040204" pitchFamily="50" charset="-128"/>
            </a:endParaRPr>
          </a:p>
        </p:txBody>
      </p:sp>
      <p:sp>
        <p:nvSpPr>
          <p:cNvPr id="13" name="角丸四角形 79">
            <a:extLst>
              <a:ext uri="{FF2B5EF4-FFF2-40B4-BE49-F238E27FC236}">
                <a16:creationId xmlns:a16="http://schemas.microsoft.com/office/drawing/2014/main" id="{FE1ED3DB-9B90-40C9-ACE3-F6700916ACB2}"/>
              </a:ext>
            </a:extLst>
          </p:cNvPr>
          <p:cNvSpPr/>
          <p:nvPr/>
        </p:nvSpPr>
        <p:spPr>
          <a:xfrm>
            <a:off x="196398" y="1223409"/>
            <a:ext cx="4137065"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a:latin typeface="Meiryo UI" panose="020B0604030504040204" pitchFamily="50" charset="-128"/>
                <a:ea typeface="Meiryo UI" panose="020B0604030504040204" pitchFamily="50" charset="-128"/>
              </a:rPr>
              <a:t>働き方</a:t>
            </a:r>
            <a:r>
              <a:rPr lang="ja-JP" altLang="en-US" sz="1600" b="1" dirty="0" smtClean="0">
                <a:latin typeface="Meiryo UI" panose="020B0604030504040204" pitchFamily="50" charset="-128"/>
                <a:ea typeface="Meiryo UI" panose="020B0604030504040204" pitchFamily="50" charset="-128"/>
              </a:rPr>
              <a:t>改革</a:t>
            </a:r>
            <a:endParaRPr kumimoji="1" lang="ja-JP" altLang="en-US" sz="1600" b="1" dirty="0">
              <a:latin typeface="Meiryo UI" panose="020B0604030504040204" pitchFamily="50" charset="-128"/>
              <a:ea typeface="Meiryo UI" panose="020B0604030504040204" pitchFamily="50" charset="-128"/>
            </a:endParaRPr>
          </a:p>
        </p:txBody>
      </p:sp>
      <p:sp>
        <p:nvSpPr>
          <p:cNvPr id="15" name="正方形/長方形 14"/>
          <p:cNvSpPr/>
          <p:nvPr/>
        </p:nvSpPr>
        <p:spPr>
          <a:xfrm>
            <a:off x="4932892" y="1629148"/>
            <a:ext cx="4083505" cy="222121"/>
          </a:xfrm>
          <a:prstGeom prst="rect">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ja-JP" altLang="en-US" sz="1100" b="1" dirty="0" smtClean="0">
                <a:solidFill>
                  <a:schemeClr val="bg1"/>
                </a:solidFill>
                <a:latin typeface="Meiryo UI" panose="020B0604030504040204" pitchFamily="50" charset="-128"/>
                <a:ea typeface="Meiryo UI" panose="020B0604030504040204" pitchFamily="50" charset="-128"/>
              </a:rPr>
              <a:t>■　データ活用社会の実現</a:t>
            </a:r>
            <a:endParaRPr kumimoji="1" lang="ja-JP" altLang="en-US" sz="1100" b="1" dirty="0" smtClean="0">
              <a:solidFill>
                <a:schemeClr val="bg1"/>
              </a:solidFill>
              <a:latin typeface="Meiryo UI" panose="020B0604030504040204" pitchFamily="50" charset="-128"/>
              <a:ea typeface="Meiryo UI" panose="020B0604030504040204" pitchFamily="50" charset="-128"/>
            </a:endParaRPr>
          </a:p>
        </p:txBody>
      </p:sp>
      <p:sp>
        <p:nvSpPr>
          <p:cNvPr id="17" name="正方形/長方形 16"/>
          <p:cNvSpPr/>
          <p:nvPr/>
        </p:nvSpPr>
        <p:spPr>
          <a:xfrm>
            <a:off x="4932892" y="2009320"/>
            <a:ext cx="2317913" cy="738664"/>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a:latin typeface="Meiryo UI" panose="020B0604030504040204" pitchFamily="50" charset="-128"/>
                <a:ea typeface="Meiryo UI" panose="020B0604030504040204" pitchFamily="50" charset="-128"/>
              </a:rPr>
              <a:t>クルマのビッグデータ活用実証</a:t>
            </a:r>
            <a:r>
              <a:rPr lang="ja-JP" altLang="en-US" sz="1050" b="1" dirty="0" smtClean="0">
                <a:latin typeface="Meiryo UI" panose="020B0604030504040204" pitchFamily="50" charset="-128"/>
                <a:ea typeface="Meiryo UI" panose="020B0604030504040204" pitchFamily="50" charset="-128"/>
              </a:rPr>
              <a:t>実験</a:t>
            </a:r>
            <a:r>
              <a:rPr lang="en-US" altLang="ja-JP" sz="1050" b="1" dirty="0">
                <a:latin typeface="Meiryo UI" panose="020B0604030504040204" pitchFamily="50" charset="-128"/>
                <a:ea typeface="Meiryo UI" panose="020B0604030504040204" pitchFamily="50" charset="-128"/>
              </a:rPr>
              <a:t>】 </a:t>
            </a:r>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市</a:t>
            </a:r>
            <a:r>
              <a:rPr lang="en-US" altLang="ja-JP" sz="1050" b="1" dirty="0">
                <a:latin typeface="Meiryo UI" panose="020B0604030504040204" pitchFamily="50" charset="-128"/>
                <a:ea typeface="Meiryo UI" panose="020B0604030504040204" pitchFamily="50" charset="-128"/>
              </a:rPr>
              <a:t>)</a:t>
            </a:r>
          </a:p>
          <a:p>
            <a:r>
              <a:rPr lang="ja-JP" altLang="en-US" sz="1050" dirty="0" smtClean="0">
                <a:latin typeface="Meiryo UI" panose="020B0604030504040204" pitchFamily="50" charset="-128"/>
                <a:ea typeface="Meiryo UI" panose="020B0604030504040204" pitchFamily="50" charset="-128"/>
              </a:rPr>
              <a:t>・　「</a:t>
            </a:r>
            <a:r>
              <a:rPr lang="ja-JP" altLang="en-US" sz="1050" dirty="0">
                <a:latin typeface="Meiryo UI" panose="020B0604030504040204" pitchFamily="50" charset="-128"/>
                <a:ea typeface="Meiryo UI" panose="020B0604030504040204" pitchFamily="50" charset="-128"/>
              </a:rPr>
              <a:t>株式会社トヨタ</a:t>
            </a:r>
            <a:r>
              <a:rPr lang="en-US" altLang="ja-JP" sz="1050" dirty="0">
                <a:latin typeface="Meiryo UI" panose="020B0604030504040204" pitchFamily="50" charset="-128"/>
                <a:ea typeface="Meiryo UI" panose="020B0604030504040204" pitchFamily="50" charset="-128"/>
              </a:rPr>
              <a:t>IT</a:t>
            </a:r>
            <a:r>
              <a:rPr lang="ja-JP" altLang="en-US" sz="1050" dirty="0">
                <a:latin typeface="Meiryo UI" panose="020B0604030504040204" pitchFamily="50" charset="-128"/>
                <a:ea typeface="Meiryo UI" panose="020B0604030504040204" pitchFamily="50" charset="-128"/>
              </a:rPr>
              <a:t>開発センター」と協働で実証実験を</a:t>
            </a:r>
            <a:r>
              <a:rPr lang="ja-JP" altLang="en-US" sz="1050" dirty="0" smtClean="0">
                <a:latin typeface="Meiryo UI" panose="020B0604030504040204" pitchFamily="50" charset="-128"/>
                <a:ea typeface="Meiryo UI" panose="020B0604030504040204" pitchFamily="50" charset="-128"/>
              </a:rPr>
              <a:t>実施</a:t>
            </a:r>
            <a:endParaRPr lang="ja-JP" altLang="en-US" sz="1050" dirty="0">
              <a:latin typeface="Meiryo UI" panose="020B0604030504040204" pitchFamily="50" charset="-128"/>
              <a:ea typeface="Meiryo UI" panose="020B0604030504040204" pitchFamily="50" charset="-128"/>
            </a:endParaRPr>
          </a:p>
        </p:txBody>
      </p:sp>
      <p:sp>
        <p:nvSpPr>
          <p:cNvPr id="18" name="正方形/長方形 17"/>
          <p:cNvSpPr/>
          <p:nvPr/>
        </p:nvSpPr>
        <p:spPr>
          <a:xfrm>
            <a:off x="4932892" y="3313075"/>
            <a:ext cx="4211109" cy="415498"/>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a:latin typeface="Meiryo UI" panose="020B0604030504040204" pitchFamily="50" charset="-128"/>
                <a:ea typeface="Meiryo UI" panose="020B0604030504040204" pitchFamily="50" charset="-128"/>
              </a:rPr>
              <a:t>大阪府立大学・大阪市立大学との</a:t>
            </a:r>
            <a:r>
              <a:rPr lang="ja-JP" altLang="en-US" sz="1050" b="1" dirty="0" smtClean="0">
                <a:latin typeface="Meiryo UI" panose="020B0604030504040204" pitchFamily="50" charset="-128"/>
                <a:ea typeface="Meiryo UI" panose="020B0604030504040204" pitchFamily="50" charset="-128"/>
              </a:rPr>
              <a:t>連携</a:t>
            </a:r>
            <a:r>
              <a:rPr lang="en-US" altLang="ja-JP" sz="1050" b="1" dirty="0">
                <a:latin typeface="Meiryo UI" panose="020B0604030504040204" pitchFamily="50" charset="-128"/>
                <a:ea typeface="Meiryo UI" panose="020B0604030504040204" pitchFamily="50" charset="-128"/>
              </a:rPr>
              <a:t>】 </a:t>
            </a:r>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府・市</a:t>
            </a:r>
            <a:r>
              <a:rPr lang="en-US" altLang="ja-JP" sz="1050" b="1" dirty="0" smtClean="0">
                <a:latin typeface="Meiryo UI" panose="020B0604030504040204" pitchFamily="50" charset="-128"/>
                <a:ea typeface="Meiryo UI" panose="020B0604030504040204" pitchFamily="50" charset="-128"/>
              </a:rPr>
              <a:t>)</a:t>
            </a:r>
          </a:p>
          <a:p>
            <a:r>
              <a:rPr lang="ja-JP" altLang="en-US" sz="1050" dirty="0" smtClean="0">
                <a:latin typeface="Meiryo UI" panose="020B0604030504040204" pitchFamily="50" charset="-128"/>
                <a:ea typeface="Meiryo UI" panose="020B0604030504040204" pitchFamily="50" charset="-128"/>
              </a:rPr>
              <a:t>・　都市シンクタンクとして両大学がデータに基づき、都市課題の分析を実施</a:t>
            </a:r>
            <a:endParaRPr lang="ja-JP" altLang="en-US" sz="1050" dirty="0">
              <a:latin typeface="Meiryo UI" panose="020B0604030504040204" pitchFamily="50" charset="-128"/>
              <a:ea typeface="Meiryo UI" panose="020B0604030504040204" pitchFamily="50" charset="-128"/>
            </a:endParaRPr>
          </a:p>
        </p:txBody>
      </p:sp>
      <p:sp>
        <p:nvSpPr>
          <p:cNvPr id="19" name="正方形/長方形 18"/>
          <p:cNvSpPr/>
          <p:nvPr/>
        </p:nvSpPr>
        <p:spPr>
          <a:xfrm>
            <a:off x="4851326" y="3840157"/>
            <a:ext cx="4139314" cy="232820"/>
          </a:xfrm>
          <a:prstGeom prst="rect">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ja-JP" altLang="en-US" sz="1100" b="1" dirty="0" smtClean="0">
                <a:solidFill>
                  <a:schemeClr val="bg1"/>
                </a:solidFill>
                <a:latin typeface="Meiryo UI" panose="020B0604030504040204" pitchFamily="50" charset="-128"/>
                <a:ea typeface="Meiryo UI" panose="020B0604030504040204" pitchFamily="50" charset="-128"/>
              </a:rPr>
              <a:t>■　</a:t>
            </a:r>
            <a:r>
              <a:rPr lang="ja-JP" altLang="en-US" sz="1100" b="1" dirty="0">
                <a:solidFill>
                  <a:schemeClr val="bg1"/>
                </a:solidFill>
                <a:latin typeface="Meiryo UI" panose="020B0604030504040204" pitchFamily="50" charset="-128"/>
                <a:ea typeface="Meiryo UI" panose="020B0604030504040204" pitchFamily="50" charset="-128"/>
              </a:rPr>
              <a:t>最先端テクノロジーの活用</a:t>
            </a:r>
            <a:endParaRPr kumimoji="1" lang="ja-JP" altLang="en-US" sz="1100" b="1" dirty="0" smtClean="0">
              <a:solidFill>
                <a:schemeClr val="bg1"/>
              </a:solidFill>
              <a:latin typeface="Meiryo UI" panose="020B0604030504040204" pitchFamily="50" charset="-128"/>
              <a:ea typeface="Meiryo UI" panose="020B0604030504040204" pitchFamily="50" charset="-128"/>
            </a:endParaRPr>
          </a:p>
        </p:txBody>
      </p:sp>
      <p:sp>
        <p:nvSpPr>
          <p:cNvPr id="20" name="正方形/長方形 19"/>
          <p:cNvSpPr/>
          <p:nvPr/>
        </p:nvSpPr>
        <p:spPr>
          <a:xfrm>
            <a:off x="4932892" y="4093360"/>
            <a:ext cx="4083505" cy="577081"/>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zh-TW" altLang="en-US" sz="1050" b="1" dirty="0">
                <a:latin typeface="Meiryo UI" panose="020B0604030504040204" pitchFamily="50" charset="-128"/>
                <a:ea typeface="Meiryo UI" panose="020B0604030504040204" pitchFamily="50" charset="-128"/>
              </a:rPr>
              <a:t>議事録作成</a:t>
            </a:r>
            <a:r>
              <a:rPr lang="zh-TW" altLang="en-US" sz="1050" b="1" dirty="0" smtClean="0">
                <a:latin typeface="Meiryo UI" panose="020B0604030504040204" pitchFamily="50" charset="-128"/>
                <a:ea typeface="Meiryo UI" panose="020B0604030504040204" pitchFamily="50" charset="-128"/>
              </a:rPr>
              <a:t>支援</a:t>
            </a:r>
            <a:r>
              <a:rPr lang="en-US" altLang="ja-JP" sz="1050" b="1" dirty="0" smtClean="0">
                <a:latin typeface="Meiryo UI" panose="020B0604030504040204" pitchFamily="50" charset="-128"/>
                <a:ea typeface="Meiryo UI" panose="020B0604030504040204" pitchFamily="50" charset="-128"/>
              </a:rPr>
              <a:t>】</a:t>
            </a:r>
            <a:r>
              <a:rPr lang="zh-TW" altLang="en-US" sz="1050" b="1" dirty="0" smtClean="0">
                <a:latin typeface="Meiryo UI" panose="020B0604030504040204" pitchFamily="50" charset="-128"/>
                <a:ea typeface="Meiryo UI" panose="020B0604030504040204" pitchFamily="50" charset="-128"/>
              </a:rPr>
              <a:t>（府</a:t>
            </a:r>
            <a:r>
              <a:rPr lang="en-US" altLang="zh-TW" sz="1050" b="1" dirty="0">
                <a:latin typeface="Meiryo UI" panose="020B0604030504040204" pitchFamily="50" charset="-128"/>
                <a:ea typeface="Meiryo UI" panose="020B0604030504040204" pitchFamily="50" charset="-128"/>
              </a:rPr>
              <a:t>) </a:t>
            </a:r>
            <a:endParaRPr lang="en-US" altLang="zh-TW" sz="1050" b="1"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・音声認識</a:t>
            </a:r>
            <a:r>
              <a:rPr lang="en-US" altLang="ja-JP" sz="1050" dirty="0">
                <a:latin typeface="Meiryo UI" panose="020B0604030504040204" pitchFamily="50" charset="-128"/>
                <a:ea typeface="Meiryo UI" panose="020B0604030504040204" pitchFamily="50" charset="-128"/>
              </a:rPr>
              <a:t>AI</a:t>
            </a:r>
            <a:r>
              <a:rPr lang="ja-JP" altLang="en-US" sz="1050" dirty="0">
                <a:latin typeface="Meiryo UI" panose="020B0604030504040204" pitchFamily="50" charset="-128"/>
                <a:ea typeface="Meiryo UI" panose="020B0604030504040204" pitchFamily="50" charset="-128"/>
              </a:rPr>
              <a:t>を導入し、会議録等の作成</a:t>
            </a:r>
            <a:r>
              <a:rPr lang="ja-JP" altLang="en-US" sz="1050" dirty="0" smtClean="0">
                <a:latin typeface="Meiryo UI" panose="020B0604030504040204" pitchFamily="50" charset="-128"/>
                <a:ea typeface="Meiryo UI" panose="020B0604030504040204" pitchFamily="50" charset="-128"/>
              </a:rPr>
              <a:t>支援を行い、職員の業務負担　</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を軽減</a:t>
            </a:r>
            <a:endParaRPr lang="ja-JP" altLang="en-US" sz="1050" dirty="0">
              <a:latin typeface="Meiryo UI" panose="020B0604030504040204" pitchFamily="50" charset="-128"/>
              <a:ea typeface="Meiryo UI" panose="020B0604030504040204" pitchFamily="50" charset="-128"/>
            </a:endParaRPr>
          </a:p>
        </p:txBody>
      </p:sp>
      <p:sp>
        <p:nvSpPr>
          <p:cNvPr id="21" name="正方形/長方形 20"/>
          <p:cNvSpPr/>
          <p:nvPr/>
        </p:nvSpPr>
        <p:spPr>
          <a:xfrm>
            <a:off x="4877083" y="4725277"/>
            <a:ext cx="4139314" cy="262432"/>
          </a:xfrm>
          <a:prstGeom prst="rect">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ja-JP" altLang="en-US" sz="1100" b="1" dirty="0" smtClean="0">
                <a:solidFill>
                  <a:schemeClr val="bg1"/>
                </a:solidFill>
                <a:latin typeface="Meiryo UI" panose="020B0604030504040204" pitchFamily="50" charset="-128"/>
                <a:ea typeface="Meiryo UI" panose="020B0604030504040204" pitchFamily="50" charset="-128"/>
              </a:rPr>
              <a:t>■　</a:t>
            </a:r>
            <a:r>
              <a:rPr lang="ja-JP" altLang="en-US" sz="1100" b="1" dirty="0">
                <a:solidFill>
                  <a:schemeClr val="bg1"/>
                </a:solidFill>
                <a:latin typeface="Meiryo UI" panose="020B0604030504040204" pitchFamily="50" charset="-128"/>
                <a:ea typeface="Meiryo UI" panose="020B0604030504040204" pitchFamily="50" charset="-128"/>
              </a:rPr>
              <a:t>デジタルファーストの推進</a:t>
            </a:r>
            <a:endParaRPr kumimoji="1" lang="ja-JP" altLang="en-US" sz="1100" b="1" dirty="0" smtClean="0">
              <a:solidFill>
                <a:schemeClr val="bg1"/>
              </a:solidFill>
              <a:latin typeface="Meiryo UI" panose="020B0604030504040204" pitchFamily="50" charset="-128"/>
              <a:ea typeface="Meiryo UI" panose="020B0604030504040204" pitchFamily="50" charset="-128"/>
            </a:endParaRPr>
          </a:p>
        </p:txBody>
      </p:sp>
      <p:sp>
        <p:nvSpPr>
          <p:cNvPr id="22" name="正方形/長方形 21"/>
          <p:cNvSpPr/>
          <p:nvPr/>
        </p:nvSpPr>
        <p:spPr>
          <a:xfrm>
            <a:off x="4932892" y="5100178"/>
            <a:ext cx="2317913" cy="253916"/>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a:latin typeface="Meiryo UI" panose="020B0604030504040204" pitchFamily="50" charset="-128"/>
                <a:ea typeface="Meiryo UI" panose="020B0604030504040204" pitchFamily="50" charset="-128"/>
              </a:rPr>
              <a:t>モバイル・</a:t>
            </a:r>
            <a:r>
              <a:rPr lang="ja-JP" altLang="en-US" sz="1050" b="1" dirty="0" smtClean="0">
                <a:latin typeface="Meiryo UI" panose="020B0604030504040204" pitchFamily="50" charset="-128"/>
                <a:ea typeface="Meiryo UI" panose="020B0604030504040204" pitchFamily="50" charset="-128"/>
              </a:rPr>
              <a:t>ファースト</a:t>
            </a:r>
            <a:r>
              <a:rPr lang="en-US" altLang="ja-JP" sz="1050" b="1" dirty="0" smtClean="0">
                <a:latin typeface="Meiryo UI" panose="020B0604030504040204" pitchFamily="50" charset="-128"/>
                <a:ea typeface="Meiryo UI" panose="020B0604030504040204" pitchFamily="50" charset="-128"/>
              </a:rPr>
              <a:t>】 (</a:t>
            </a:r>
            <a:r>
              <a:rPr lang="ja-JP" altLang="en-US" sz="1050" b="1" dirty="0" smtClean="0">
                <a:latin typeface="Meiryo UI" panose="020B0604030504040204" pitchFamily="50" charset="-128"/>
                <a:ea typeface="Meiryo UI" panose="020B0604030504040204" pitchFamily="50" charset="-128"/>
              </a:rPr>
              <a:t>市</a:t>
            </a:r>
            <a:r>
              <a:rPr lang="en-US" altLang="ja-JP" sz="1050" b="1" dirty="0" smtClean="0">
                <a:latin typeface="Meiryo UI" panose="020B0604030504040204" pitchFamily="50" charset="-128"/>
                <a:ea typeface="Meiryo UI" panose="020B0604030504040204" pitchFamily="50" charset="-128"/>
              </a:rPr>
              <a:t>)</a:t>
            </a:r>
            <a:endParaRPr lang="en-US" altLang="ja-JP" sz="1050" b="1" dirty="0">
              <a:latin typeface="Meiryo UI" panose="020B0604030504040204" pitchFamily="50" charset="-128"/>
              <a:ea typeface="Meiryo UI" panose="020B0604030504040204" pitchFamily="50" charset="-128"/>
            </a:endParaRPr>
          </a:p>
        </p:txBody>
      </p:sp>
      <p:sp>
        <p:nvSpPr>
          <p:cNvPr id="24" name="正方形/長方形 23"/>
          <p:cNvSpPr/>
          <p:nvPr/>
        </p:nvSpPr>
        <p:spPr>
          <a:xfrm>
            <a:off x="5675289" y="5385573"/>
            <a:ext cx="1328443" cy="1384995"/>
          </a:xfrm>
          <a:prstGeom prst="rect">
            <a:avLst/>
          </a:prstGeom>
          <a:ln>
            <a:noFill/>
          </a:ln>
        </p:spPr>
        <p:txBody>
          <a:bodyPr wrap="square">
            <a:spAutoFit/>
          </a:bodyPr>
          <a:lstStyle/>
          <a:p>
            <a:r>
              <a:rPr lang="ja-JP" altLang="en-US" sz="1050" b="1" dirty="0">
                <a:latin typeface="Meiryo UI" panose="020B0604030504040204" pitchFamily="50" charset="-128"/>
                <a:ea typeface="Meiryo UI" panose="020B0604030504040204" pitchFamily="50" charset="-128"/>
              </a:rPr>
              <a:t>市民向けアプリ</a:t>
            </a:r>
          </a:p>
          <a:p>
            <a:r>
              <a:rPr lang="ja-JP" altLang="en-US" sz="1050" dirty="0">
                <a:latin typeface="Meiryo UI" panose="020B0604030504040204" pitchFamily="50" charset="-128"/>
                <a:ea typeface="Meiryo UI" panose="020B0604030504040204" pitchFamily="50" charset="-128"/>
              </a:rPr>
              <a:t>・地図情報と連携して保育所空き状況を簡易に検索できる「保育所マップ</a:t>
            </a:r>
            <a:r>
              <a:rPr lang="ja-JP" altLang="en-US" sz="1050" dirty="0" smtClean="0">
                <a:latin typeface="Meiryo UI" panose="020B0604030504040204" pitchFamily="50" charset="-128"/>
                <a:ea typeface="Meiryo UI" panose="020B0604030504040204" pitchFamily="50" charset="-128"/>
              </a:rPr>
              <a:t>」の他、救命サポートアプリ、</a:t>
            </a:r>
            <a:r>
              <a:rPr lang="ja-JP" altLang="en-US" sz="1050" dirty="0">
                <a:latin typeface="Meiryo UI" panose="020B0604030504040204" pitchFamily="50" charset="-128"/>
                <a:ea typeface="Meiryo UI" panose="020B0604030504040204" pitchFamily="50" charset="-128"/>
              </a:rPr>
              <a:t>火災予防の啓蒙に</a:t>
            </a:r>
            <a:r>
              <a:rPr lang="ja-JP" altLang="en-US" sz="1050" dirty="0" smtClean="0">
                <a:latin typeface="Meiryo UI" panose="020B0604030504040204" pitchFamily="50" charset="-128"/>
                <a:ea typeface="Meiryo UI" panose="020B0604030504040204" pitchFamily="50" charset="-128"/>
              </a:rPr>
              <a:t>関するアプリ</a:t>
            </a:r>
            <a:r>
              <a:rPr lang="ja-JP" altLang="en-US" sz="1050" dirty="0">
                <a:latin typeface="Meiryo UI" panose="020B0604030504040204" pitchFamily="50" charset="-128"/>
                <a:ea typeface="Meiryo UI" panose="020B0604030504040204" pitchFamily="50" charset="-128"/>
              </a:rPr>
              <a:t>を提供</a:t>
            </a:r>
          </a:p>
        </p:txBody>
      </p:sp>
      <p:sp>
        <p:nvSpPr>
          <p:cNvPr id="25" name="正方形/長方形 24"/>
          <p:cNvSpPr/>
          <p:nvPr/>
        </p:nvSpPr>
        <p:spPr>
          <a:xfrm>
            <a:off x="7771166" y="5385572"/>
            <a:ext cx="1328443" cy="1061829"/>
          </a:xfrm>
          <a:prstGeom prst="rect">
            <a:avLst/>
          </a:prstGeom>
          <a:ln>
            <a:noFill/>
          </a:ln>
        </p:spPr>
        <p:txBody>
          <a:bodyPr wrap="square">
            <a:spAutoFit/>
          </a:bodyPr>
          <a:lstStyle/>
          <a:p>
            <a:r>
              <a:rPr lang="ja-JP" altLang="en-US" sz="1050" b="1" dirty="0">
                <a:latin typeface="Meiryo UI" panose="020B0604030504040204" pitchFamily="50" charset="-128"/>
                <a:ea typeface="Meiryo UI" panose="020B0604030504040204" pitchFamily="50" charset="-128"/>
              </a:rPr>
              <a:t>職員向け</a:t>
            </a:r>
            <a:r>
              <a:rPr lang="ja-JP" altLang="en-US" sz="1050" b="1" dirty="0" smtClean="0">
                <a:latin typeface="Meiryo UI" panose="020B0604030504040204" pitchFamily="50" charset="-128"/>
                <a:ea typeface="Meiryo UI" panose="020B0604030504040204" pitchFamily="50" charset="-128"/>
              </a:rPr>
              <a:t>アプリ</a:t>
            </a:r>
            <a:endParaRPr lang="en-US" altLang="ja-JP" sz="1050" b="1"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・震災、風水害等が勤務時間外に発生した</a:t>
            </a:r>
            <a:r>
              <a:rPr lang="ja-JP" altLang="en-US" sz="1050" dirty="0" smtClean="0">
                <a:latin typeface="Meiryo UI" panose="020B0604030504040204" pitchFamily="50" charset="-128"/>
                <a:ea typeface="Meiryo UI" panose="020B0604030504040204" pitchFamily="50" charset="-128"/>
              </a:rPr>
              <a:t>際の各種</a:t>
            </a:r>
            <a:r>
              <a:rPr lang="ja-JP" altLang="en-US" sz="1050" dirty="0">
                <a:latin typeface="Meiryo UI" panose="020B0604030504040204" pitchFamily="50" charset="-128"/>
                <a:ea typeface="Meiryo UI" panose="020B0604030504040204" pitchFamily="50" charset="-128"/>
              </a:rPr>
              <a:t>計画</a:t>
            </a:r>
            <a:r>
              <a:rPr lang="ja-JP" altLang="en-US" sz="1050" dirty="0" smtClean="0">
                <a:latin typeface="Meiryo UI" panose="020B0604030504040204" pitchFamily="50" charset="-128"/>
                <a:ea typeface="Meiryo UI" panose="020B0604030504040204" pitchFamily="50" charset="-128"/>
              </a:rPr>
              <a:t>等に関する</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非常招集アプリ</a:t>
            </a:r>
            <a:r>
              <a:rPr lang="en-US" altLang="ja-JP"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を開発</a:t>
            </a:r>
            <a:endParaRPr lang="en-US" altLang="ja-JP" sz="1050" dirty="0">
              <a:latin typeface="Meiryo UI" panose="020B0604030504040204" pitchFamily="50" charset="-128"/>
              <a:ea typeface="Meiryo UI" panose="020B0604030504040204" pitchFamily="50" charset="-128"/>
            </a:endParaRPr>
          </a:p>
        </p:txBody>
      </p:sp>
      <p:sp>
        <p:nvSpPr>
          <p:cNvPr id="31" name="正方形/長方形 30"/>
          <p:cNvSpPr/>
          <p:nvPr/>
        </p:nvSpPr>
        <p:spPr>
          <a:xfrm>
            <a:off x="4932891" y="2840593"/>
            <a:ext cx="2317913" cy="415498"/>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オープンデータの推進</a:t>
            </a:r>
            <a:r>
              <a:rPr lang="en-US" altLang="ja-JP" sz="1050" b="1" dirty="0" smtClean="0">
                <a:latin typeface="Meiryo UI" panose="020B0604030504040204" pitchFamily="50" charset="-128"/>
                <a:ea typeface="Meiryo UI" panose="020B0604030504040204" pitchFamily="50" charset="-128"/>
              </a:rPr>
              <a:t>】 (</a:t>
            </a:r>
            <a:r>
              <a:rPr lang="ja-JP" altLang="en-US" sz="1050" b="1" dirty="0" smtClean="0">
                <a:latin typeface="Meiryo UI" panose="020B0604030504040204" pitchFamily="50" charset="-128"/>
                <a:ea typeface="Meiryo UI" panose="020B0604030504040204" pitchFamily="50" charset="-128"/>
              </a:rPr>
              <a:t>府・市</a:t>
            </a:r>
            <a:r>
              <a:rPr lang="en-US" altLang="ja-JP" sz="1050" b="1" dirty="0" smtClean="0">
                <a:latin typeface="Meiryo UI" panose="020B0604030504040204" pitchFamily="50" charset="-128"/>
                <a:ea typeface="Meiryo UI" panose="020B0604030504040204" pitchFamily="50" charset="-128"/>
              </a:rPr>
              <a:t>)</a:t>
            </a:r>
            <a:endParaRPr lang="en-US" altLang="ja-JP" sz="1050" b="1" dirty="0">
              <a:latin typeface="Meiryo UI" panose="020B0604030504040204" pitchFamily="50" charset="-128"/>
              <a:ea typeface="Meiryo UI" panose="020B0604030504040204" pitchFamily="50" charset="-128"/>
            </a:endParaRPr>
          </a:p>
          <a:p>
            <a:r>
              <a:rPr lang="ja-JP" altLang="en-US" sz="1050" dirty="0" smtClean="0">
                <a:latin typeface="Meiryo UI" panose="020B0604030504040204" pitchFamily="50" charset="-128"/>
                <a:ea typeface="Meiryo UI" panose="020B0604030504040204" pitchFamily="50" charset="-128"/>
              </a:rPr>
              <a:t>・　オープンデータサイトの開設</a:t>
            </a:r>
            <a:endParaRPr lang="ja-JP" altLang="en-US" sz="1050" dirty="0">
              <a:latin typeface="Meiryo UI" panose="020B0604030504040204" pitchFamily="50" charset="-128"/>
              <a:ea typeface="Meiryo UI" panose="020B0604030504040204" pitchFamily="50" charset="-128"/>
            </a:endParaRPr>
          </a:p>
        </p:txBody>
      </p:sp>
      <p:sp>
        <p:nvSpPr>
          <p:cNvPr id="23" name="正方形/長方形 22"/>
          <p:cNvSpPr/>
          <p:nvPr/>
        </p:nvSpPr>
        <p:spPr>
          <a:xfrm>
            <a:off x="223177" y="1638366"/>
            <a:ext cx="4083505" cy="222121"/>
          </a:xfrm>
          <a:prstGeom prst="rect">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ja-JP" altLang="en-US" sz="1100" b="1" dirty="0" smtClean="0">
                <a:solidFill>
                  <a:schemeClr val="bg1"/>
                </a:solidFill>
                <a:latin typeface="Meiryo UI" panose="020B0604030504040204" pitchFamily="50" charset="-128"/>
                <a:ea typeface="Meiryo UI" panose="020B0604030504040204" pitchFamily="50" charset="-128"/>
              </a:rPr>
              <a:t>■　意識</a:t>
            </a:r>
            <a:r>
              <a:rPr lang="ja-JP" altLang="en-US" sz="1100" b="1" dirty="0">
                <a:solidFill>
                  <a:schemeClr val="bg1"/>
                </a:solidFill>
                <a:latin typeface="Meiryo UI" panose="020B0604030504040204" pitchFamily="50" charset="-128"/>
                <a:ea typeface="Meiryo UI" panose="020B0604030504040204" pitchFamily="50" charset="-128"/>
              </a:rPr>
              <a:t>改革</a:t>
            </a:r>
            <a:endParaRPr kumimoji="1" lang="ja-JP" altLang="en-US" sz="1100" b="1" dirty="0" smtClean="0">
              <a:solidFill>
                <a:schemeClr val="bg1"/>
              </a:solidFill>
              <a:latin typeface="Meiryo UI" panose="020B0604030504040204" pitchFamily="50" charset="-128"/>
              <a:ea typeface="Meiryo UI" panose="020B0604030504040204" pitchFamily="50" charset="-128"/>
            </a:endParaRPr>
          </a:p>
        </p:txBody>
      </p:sp>
      <p:sp>
        <p:nvSpPr>
          <p:cNvPr id="27" name="正方形/長方形 26"/>
          <p:cNvSpPr/>
          <p:nvPr/>
        </p:nvSpPr>
        <p:spPr>
          <a:xfrm>
            <a:off x="223176" y="3025898"/>
            <a:ext cx="4058813" cy="738664"/>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タブレット端末によるモバイルワークの推進</a:t>
            </a:r>
            <a:r>
              <a:rPr lang="en-US" altLang="ja-JP" sz="1050" b="1" dirty="0" smtClean="0">
                <a:latin typeface="Meiryo UI" panose="020B0604030504040204" pitchFamily="50" charset="-128"/>
                <a:ea typeface="Meiryo UI" panose="020B0604030504040204" pitchFamily="50" charset="-128"/>
              </a:rPr>
              <a:t>】 (</a:t>
            </a:r>
            <a:r>
              <a:rPr lang="ja-JP" altLang="en-US" sz="1050" b="1" dirty="0" smtClean="0">
                <a:latin typeface="Meiryo UI" panose="020B0604030504040204" pitchFamily="50" charset="-128"/>
                <a:ea typeface="Meiryo UI" panose="020B0604030504040204" pitchFamily="50" charset="-128"/>
              </a:rPr>
              <a:t>府・市</a:t>
            </a:r>
            <a:r>
              <a:rPr lang="en-US" altLang="ja-JP" sz="1050" b="1" dirty="0">
                <a:latin typeface="Meiryo UI" panose="020B0604030504040204" pitchFamily="50" charset="-128"/>
                <a:ea typeface="Meiryo UI" panose="020B0604030504040204" pitchFamily="50" charset="-128"/>
              </a:rPr>
              <a:t>)</a:t>
            </a:r>
          </a:p>
          <a:p>
            <a:r>
              <a:rPr lang="ja-JP" altLang="en-US" sz="1050" dirty="0" smtClean="0">
                <a:latin typeface="Meiryo UI" panose="020B0604030504040204" pitchFamily="50" charset="-128"/>
                <a:ea typeface="Meiryo UI" panose="020B0604030504040204" pitchFamily="50" charset="-128"/>
              </a:rPr>
              <a:t>・　出張時の業務の利便性向上の観点から、府は</a:t>
            </a:r>
            <a:r>
              <a:rPr lang="en-US" altLang="ja-JP" sz="1050" dirty="0" smtClean="0">
                <a:latin typeface="Meiryo UI" panose="020B0604030504040204" pitchFamily="50" charset="-128"/>
                <a:ea typeface="Meiryo UI" panose="020B0604030504040204" pitchFamily="50" charset="-128"/>
              </a:rPr>
              <a:t>2015</a:t>
            </a:r>
            <a:r>
              <a:rPr lang="ja-JP" altLang="en-US" sz="1050" dirty="0" smtClean="0">
                <a:latin typeface="Meiryo UI" panose="020B0604030504040204" pitchFamily="50" charset="-128"/>
                <a:ea typeface="Meiryo UI" panose="020B0604030504040204" pitchFamily="50" charset="-128"/>
              </a:rPr>
              <a:t>年度から、市は</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en-US" altLang="ja-JP" sz="1050" dirty="0" smtClean="0">
                <a:latin typeface="Meiryo UI" panose="020B0604030504040204" pitchFamily="50" charset="-128"/>
                <a:ea typeface="Meiryo UI" panose="020B0604030504040204" pitchFamily="50" charset="-128"/>
              </a:rPr>
              <a:t>2014</a:t>
            </a:r>
            <a:r>
              <a:rPr lang="ja-JP" altLang="en-US" sz="1050" dirty="0" smtClean="0">
                <a:latin typeface="Meiryo UI" panose="020B0604030504040204" pitchFamily="50" charset="-128"/>
                <a:ea typeface="Meiryo UI" panose="020B0604030504040204" pitchFamily="50" charset="-128"/>
              </a:rPr>
              <a:t>年度からタブレット端末機の導入を開始</a:t>
            </a:r>
            <a:endParaRPr lang="en-US" altLang="ja-JP" sz="1050" dirty="0" smtClean="0">
              <a:latin typeface="Meiryo UI" panose="020B0604030504040204" pitchFamily="50" charset="-128"/>
              <a:ea typeface="Meiryo UI" panose="020B0604030504040204" pitchFamily="50" charset="-128"/>
            </a:endParaRPr>
          </a:p>
          <a:p>
            <a:r>
              <a:rPr lang="ja-JP" altLang="en-US" sz="1050" dirty="0" smtClean="0">
                <a:latin typeface="Meiryo UI" panose="020B0604030504040204" pitchFamily="50" charset="-128"/>
                <a:ea typeface="Meiryo UI" panose="020B0604030504040204" pitchFamily="50" charset="-128"/>
              </a:rPr>
              <a:t>・　現在、府では約</a:t>
            </a:r>
            <a:r>
              <a:rPr lang="en-US" altLang="ja-JP" sz="1050" dirty="0" smtClean="0">
                <a:latin typeface="Meiryo UI" panose="020B0604030504040204" pitchFamily="50" charset="-128"/>
                <a:ea typeface="Meiryo UI" panose="020B0604030504040204" pitchFamily="50" charset="-128"/>
              </a:rPr>
              <a:t>500</a:t>
            </a:r>
            <a:r>
              <a:rPr lang="ja-JP" altLang="en-US" sz="1050" dirty="0" smtClean="0">
                <a:latin typeface="Meiryo UI" panose="020B0604030504040204" pitchFamily="50" charset="-128"/>
                <a:ea typeface="Meiryo UI" panose="020B0604030504040204" pitchFamily="50" charset="-128"/>
              </a:rPr>
              <a:t>台、市では約</a:t>
            </a:r>
            <a:r>
              <a:rPr lang="en-US" altLang="ja-JP" sz="1050" dirty="0" smtClean="0">
                <a:latin typeface="Meiryo UI" panose="020B0604030504040204" pitchFamily="50" charset="-128"/>
                <a:ea typeface="Meiryo UI" panose="020B0604030504040204" pitchFamily="50" charset="-128"/>
              </a:rPr>
              <a:t>80</a:t>
            </a:r>
            <a:r>
              <a:rPr lang="ja-JP" altLang="en-US" sz="1050" dirty="0" smtClean="0">
                <a:latin typeface="Meiryo UI" panose="020B0604030504040204" pitchFamily="50" charset="-128"/>
                <a:ea typeface="Meiryo UI" panose="020B0604030504040204" pitchFamily="50" charset="-128"/>
              </a:rPr>
              <a:t>台を導入</a:t>
            </a:r>
            <a:endParaRPr lang="en-US" altLang="ja-JP" sz="1050" dirty="0" smtClean="0">
              <a:latin typeface="Meiryo UI" panose="020B0604030504040204" pitchFamily="50" charset="-128"/>
              <a:ea typeface="Meiryo UI" panose="020B0604030504040204" pitchFamily="50" charset="-128"/>
            </a:endParaRPr>
          </a:p>
        </p:txBody>
      </p:sp>
      <p:sp>
        <p:nvSpPr>
          <p:cNvPr id="28" name="正方形/長方形 27"/>
          <p:cNvSpPr/>
          <p:nvPr/>
        </p:nvSpPr>
        <p:spPr>
          <a:xfrm>
            <a:off x="223177" y="2814208"/>
            <a:ext cx="4083505" cy="222121"/>
          </a:xfrm>
          <a:prstGeom prst="rect">
            <a:avLst/>
          </a:prstGeom>
          <a:solidFill>
            <a:schemeClr val="tx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ja-JP" altLang="en-US" sz="1100" b="1" dirty="0" smtClean="0">
                <a:solidFill>
                  <a:schemeClr val="bg1"/>
                </a:solidFill>
                <a:latin typeface="Meiryo UI" panose="020B0604030504040204" pitchFamily="50" charset="-128"/>
                <a:ea typeface="Meiryo UI" panose="020B0604030504040204" pitchFamily="50" charset="-128"/>
              </a:rPr>
              <a:t>■　環境</a:t>
            </a:r>
            <a:r>
              <a:rPr lang="ja-JP" altLang="en-US" sz="1100" b="1" dirty="0">
                <a:solidFill>
                  <a:schemeClr val="bg1"/>
                </a:solidFill>
                <a:latin typeface="Meiryo UI" panose="020B0604030504040204" pitchFamily="50" charset="-128"/>
                <a:ea typeface="Meiryo UI" panose="020B0604030504040204" pitchFamily="50" charset="-128"/>
              </a:rPr>
              <a:t>整備</a:t>
            </a:r>
            <a:endParaRPr kumimoji="1" lang="ja-JP" altLang="en-US" sz="1100" b="1" dirty="0" smtClean="0">
              <a:solidFill>
                <a:schemeClr val="bg1"/>
              </a:solidFill>
              <a:latin typeface="Meiryo UI" panose="020B0604030504040204" pitchFamily="50" charset="-128"/>
              <a:ea typeface="Meiryo UI" panose="020B0604030504040204" pitchFamily="50" charset="-128"/>
            </a:endParaRPr>
          </a:p>
        </p:txBody>
      </p:sp>
      <p:sp>
        <p:nvSpPr>
          <p:cNvPr id="29" name="正方形/長方形 28"/>
          <p:cNvSpPr/>
          <p:nvPr/>
        </p:nvSpPr>
        <p:spPr>
          <a:xfrm>
            <a:off x="223175" y="4381857"/>
            <a:ext cx="4181613" cy="1831271"/>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在宅勤務の試行実施</a:t>
            </a:r>
            <a:r>
              <a:rPr lang="en-US" altLang="ja-JP" sz="1050" b="1" dirty="0" smtClean="0">
                <a:latin typeface="Meiryo UI" panose="020B0604030504040204" pitchFamily="50" charset="-128"/>
                <a:ea typeface="Meiryo UI" panose="020B0604030504040204" pitchFamily="50" charset="-128"/>
              </a:rPr>
              <a:t>】 (</a:t>
            </a:r>
            <a:r>
              <a:rPr lang="ja-JP" altLang="en-US" sz="1050" b="1" dirty="0" smtClean="0">
                <a:latin typeface="Meiryo UI" panose="020B0604030504040204" pitchFamily="50" charset="-128"/>
                <a:ea typeface="Meiryo UI" panose="020B0604030504040204" pitchFamily="50" charset="-128"/>
              </a:rPr>
              <a:t>府・市</a:t>
            </a:r>
            <a:r>
              <a:rPr lang="en-US" altLang="ja-JP" sz="1050" b="1" dirty="0">
                <a:latin typeface="Meiryo UI" panose="020B0604030504040204" pitchFamily="50" charset="-128"/>
                <a:ea typeface="Meiryo UI" panose="020B0604030504040204" pitchFamily="50" charset="-128"/>
              </a:rPr>
              <a:t>)</a:t>
            </a:r>
          </a:p>
          <a:p>
            <a:r>
              <a:rPr lang="ja-JP" altLang="en-US" sz="1050" dirty="0" smtClean="0">
                <a:latin typeface="Meiryo UI" panose="020B0604030504040204" pitchFamily="50" charset="-128"/>
                <a:ea typeface="Meiryo UI" panose="020B0604030504040204" pitchFamily="50" charset="-128"/>
              </a:rPr>
              <a:t>　</a:t>
            </a:r>
            <a:r>
              <a:rPr lang="ja-JP" altLang="en-US" sz="1050" dirty="0">
                <a:latin typeface="Meiryo UI" panose="020B0604030504040204" pitchFamily="50" charset="-128"/>
                <a:ea typeface="Meiryo UI" panose="020B0604030504040204" pitchFamily="50" charset="-128"/>
                <a:cs typeface="Meiryo UI" panose="020B0604030504040204" pitchFamily="50" charset="-128"/>
              </a:rPr>
              <a:t>＜大阪府＞　</a:t>
            </a:r>
            <a:r>
              <a:rPr lang="en-US" altLang="ja-JP" sz="1050" dirty="0">
                <a:latin typeface="Meiryo UI" panose="020B0604030504040204" pitchFamily="50" charset="-128"/>
                <a:ea typeface="Meiryo UI" panose="020B0604030504040204" pitchFamily="50" charset="-128"/>
                <a:cs typeface="Meiryo UI" panose="020B0604030504040204" pitchFamily="50" charset="-128"/>
              </a:rPr>
              <a:t>2017</a:t>
            </a:r>
            <a:r>
              <a:rPr lang="ja-JP" altLang="en-US" sz="1050" dirty="0">
                <a:latin typeface="Meiryo UI" panose="020B0604030504040204" pitchFamily="50" charset="-128"/>
                <a:ea typeface="Meiryo UI" panose="020B0604030504040204" pitchFamily="50" charset="-128"/>
                <a:cs typeface="Meiryo UI" panose="020B0604030504040204" pitchFamily="50" charset="-128"/>
              </a:rPr>
              <a:t>年度～試行</a:t>
            </a:r>
            <a:r>
              <a:rPr lang="ja-JP" altLang="en-US" sz="1050" dirty="0" smtClean="0">
                <a:latin typeface="Meiryo UI" panose="020B0604030504040204" pitchFamily="50" charset="-128"/>
                <a:ea typeface="Meiryo UI" panose="020B0604030504040204" pitchFamily="50" charset="-128"/>
                <a:cs typeface="Meiryo UI" panose="020B0604030504040204" pitchFamily="50" charset="-128"/>
              </a:rPr>
              <a:t>実施</a:t>
            </a:r>
            <a:endParaRPr lang="en-US" altLang="ja-JP" sz="1050" dirty="0">
              <a:latin typeface="Meiryo UI" panose="020B0604030504040204" pitchFamily="50" charset="-128"/>
              <a:ea typeface="Meiryo UI" panose="020B0604030504040204" pitchFamily="50" charset="-128"/>
              <a:cs typeface="Meiryo UI" panose="020B0604030504040204" pitchFamily="50" charset="-128"/>
            </a:endParaRPr>
          </a:p>
          <a:p>
            <a:pPr marL="122555"/>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r>
              <a:rPr lang="ja-JP"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週</a:t>
            </a:r>
            <a:r>
              <a:rPr lang="ja-JP" altLang="ja-JP"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１回程度、自宅で勤務</a:t>
            </a:r>
            <a:endParaRPr lang="ja-JP" altLang="ja-JP" sz="1050" kern="100" dirty="0">
              <a:latin typeface="Meiryo UI" panose="020B0604030504040204" pitchFamily="50" charset="-128"/>
              <a:ea typeface="Meiryo UI" panose="020B0604030504040204" pitchFamily="50" charset="-128"/>
              <a:cs typeface="Meiryo UI" panose="020B0604030504040204" pitchFamily="50" charset="-128"/>
            </a:endParaRPr>
          </a:p>
          <a:p>
            <a:pPr marL="122555"/>
            <a:r>
              <a:rPr lang="ja-JP" altLang="en-US"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1050" kern="100" dirty="0" smtClean="0">
                <a:latin typeface="Meiryo UI" panose="020B0604030504040204" pitchFamily="50" charset="-128"/>
                <a:ea typeface="Meiryo UI" panose="020B0604030504040204" pitchFamily="50" charset="-128"/>
                <a:cs typeface="Meiryo UI" panose="020B0604030504040204" pitchFamily="50" charset="-128"/>
              </a:rPr>
              <a:t>モバイル及び</a:t>
            </a:r>
            <a:r>
              <a:rPr lang="ja-JP" altLang="ja-JP" sz="1050" kern="100" dirty="0">
                <a:latin typeface="Meiryo UI" panose="020B0604030504040204" pitchFamily="50" charset="-128"/>
                <a:ea typeface="Meiryo UI" panose="020B0604030504040204" pitchFamily="50" charset="-128"/>
                <a:cs typeface="Meiryo UI" panose="020B0604030504040204" pitchFamily="50" charset="-128"/>
              </a:rPr>
              <a:t>タブレット端末</a:t>
            </a:r>
            <a:r>
              <a:rPr lang="ja-JP" altLang="en-US" sz="1050" kern="100" dirty="0">
                <a:latin typeface="Meiryo UI" panose="020B0604030504040204" pitchFamily="50" charset="-128"/>
                <a:ea typeface="Meiryo UI" panose="020B0604030504040204" pitchFamily="50" charset="-128"/>
                <a:cs typeface="Meiryo UI" panose="020B0604030504040204" pitchFamily="50" charset="-128"/>
              </a:rPr>
              <a:t>機</a:t>
            </a:r>
            <a:r>
              <a:rPr lang="ja-JP" altLang="ja-JP" sz="1050" kern="100" dirty="0">
                <a:latin typeface="Meiryo UI" panose="020B0604030504040204" pitchFamily="50" charset="-128"/>
                <a:ea typeface="Meiryo UI" panose="020B0604030504040204" pitchFamily="50" charset="-128"/>
                <a:cs typeface="Meiryo UI" panose="020B0604030504040204" pitchFamily="50" charset="-128"/>
              </a:rPr>
              <a:t>を用いた</a:t>
            </a:r>
            <a:r>
              <a:rPr lang="ja-JP" altLang="ja-JP"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資料作成</a:t>
            </a:r>
            <a:r>
              <a:rPr lang="ja-JP" altLang="en-US"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a:t>
            </a:r>
            <a:r>
              <a:rPr lang="ja-JP"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決裁</a:t>
            </a:r>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a:t>
            </a:r>
            <a:r>
              <a:rPr lang="ja-JP"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メール</a:t>
            </a:r>
            <a:r>
              <a:rPr lang="ja-JP" altLang="ja-JP"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等</a:t>
            </a:r>
            <a:r>
              <a:rPr lang="ja-JP"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に</a:t>
            </a:r>
            <a:endParaRPr lang="en-US"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endParaRPr>
          </a:p>
          <a:p>
            <a:pPr marL="122555"/>
            <a:r>
              <a:rPr lang="ja-JP" altLang="en-US"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r>
              <a:rPr lang="ja-JP"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よる職場と</a:t>
            </a:r>
            <a:r>
              <a:rPr lang="ja-JP" altLang="ja-JP"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の</a:t>
            </a:r>
            <a:r>
              <a:rPr lang="ja-JP"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やりとり</a:t>
            </a:r>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　等</a:t>
            </a:r>
            <a:endParaRPr lang="en-US" altLang="ja-JP"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endParaRPr>
          </a:p>
          <a:p>
            <a:pPr marL="120650"/>
            <a:endParaRPr lang="en-US" altLang="ja-JP" sz="80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endParaRPr>
          </a:p>
          <a:p>
            <a:pPr marL="120650" indent="-120650"/>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大阪市＞　</a:t>
            </a:r>
            <a:r>
              <a:rPr lang="en-US" altLang="ja-JP"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2015</a:t>
            </a:r>
            <a:r>
              <a:rPr lang="ja-JP" altLang="en-US"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年度～試行実施</a:t>
            </a:r>
            <a:endParaRPr lang="en-US" altLang="ja-JP"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endParaRPr>
          </a:p>
          <a:p>
            <a:pPr marL="120650" indent="-120650"/>
            <a:r>
              <a:rPr lang="ja-JP" altLang="en-US"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・育児、介護などとの両立を図る職員について、週</a:t>
            </a:r>
            <a:r>
              <a:rPr lang="en-US"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2</a:t>
            </a:r>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回を上限とし、自宅</a:t>
            </a:r>
            <a:endParaRPr lang="en-US"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endParaRPr>
          </a:p>
          <a:p>
            <a:pPr marL="120650" indent="-120650"/>
            <a:r>
              <a:rPr lang="en-US" altLang="ja-JP"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r>
              <a:rPr lang="en-US"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で勤務</a:t>
            </a:r>
            <a:endParaRPr lang="en-US" altLang="ja-JP"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endParaRPr>
          </a:p>
          <a:p>
            <a:pPr marL="120650" indent="-120650"/>
            <a:r>
              <a:rPr lang="ja-JP" altLang="en-US"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050" kern="100" dirty="0" smtClean="0">
                <a:solidFill>
                  <a:srgbClr val="000000"/>
                </a:solidFill>
                <a:latin typeface="Meiryo UI" panose="020B0604030504040204" pitchFamily="50" charset="-128"/>
                <a:ea typeface="Meiryo UI" panose="020B0604030504040204" pitchFamily="50" charset="-128"/>
                <a:cs typeface="Meiryo UI" panose="020B0604030504040204" pitchFamily="50" charset="-128"/>
              </a:rPr>
              <a:t>　・テレワーク専門端末を用い、通常の勤務ができる環境を整備</a:t>
            </a:r>
            <a:endParaRPr lang="en-US" altLang="ja-JP"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endParaRPr>
          </a:p>
          <a:p>
            <a:pPr marL="120650" indent="-120650"/>
            <a:r>
              <a:rPr lang="ja-JP" altLang="en-US" sz="1050" kern="100" dirty="0">
                <a:solidFill>
                  <a:srgbClr val="000000"/>
                </a:solidFill>
                <a:latin typeface="Meiryo UI" panose="020B0604030504040204" pitchFamily="50" charset="-128"/>
                <a:ea typeface="Meiryo UI" panose="020B0604030504040204" pitchFamily="50" charset="-128"/>
                <a:cs typeface="Meiryo UI" panose="020B0604030504040204" pitchFamily="50" charset="-128"/>
              </a:rPr>
              <a:t>　　</a:t>
            </a:r>
            <a:endParaRPr lang="en-US" altLang="ja-JP" sz="1050" dirty="0" smtClean="0">
              <a:latin typeface="Meiryo UI" panose="020B0604030504040204" pitchFamily="50" charset="-128"/>
              <a:ea typeface="Meiryo UI" panose="020B0604030504040204" pitchFamily="50" charset="-128"/>
            </a:endParaRPr>
          </a:p>
        </p:txBody>
      </p:sp>
      <p:sp>
        <p:nvSpPr>
          <p:cNvPr id="30" name="正方形/長方形 29"/>
          <p:cNvSpPr/>
          <p:nvPr/>
        </p:nvSpPr>
        <p:spPr>
          <a:xfrm>
            <a:off x="223175" y="3764562"/>
            <a:ext cx="4058813" cy="577081"/>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サテライトオフィスの試行実施</a:t>
            </a:r>
            <a:r>
              <a:rPr lang="en-US" altLang="ja-JP" sz="1050" b="1" dirty="0" smtClean="0">
                <a:latin typeface="Meiryo UI" panose="020B0604030504040204" pitchFamily="50" charset="-128"/>
                <a:ea typeface="Meiryo UI" panose="020B0604030504040204" pitchFamily="50" charset="-128"/>
              </a:rPr>
              <a:t>】 (</a:t>
            </a:r>
            <a:r>
              <a:rPr lang="ja-JP" altLang="en-US" sz="1050" b="1" dirty="0" smtClean="0">
                <a:latin typeface="Meiryo UI" panose="020B0604030504040204" pitchFamily="50" charset="-128"/>
                <a:ea typeface="Meiryo UI" panose="020B0604030504040204" pitchFamily="50" charset="-128"/>
              </a:rPr>
              <a:t>府</a:t>
            </a:r>
            <a:r>
              <a:rPr lang="en-US" altLang="ja-JP" sz="1050" b="1" dirty="0" smtClean="0">
                <a:latin typeface="Meiryo UI" panose="020B0604030504040204" pitchFamily="50" charset="-128"/>
                <a:ea typeface="Meiryo UI" panose="020B0604030504040204" pitchFamily="50" charset="-128"/>
              </a:rPr>
              <a:t>)</a:t>
            </a:r>
            <a:endParaRPr lang="en-US" altLang="ja-JP" sz="1050" b="1" dirty="0">
              <a:latin typeface="Meiryo UI" panose="020B0604030504040204" pitchFamily="50" charset="-128"/>
              <a:ea typeface="Meiryo UI" panose="020B0604030504040204" pitchFamily="50" charset="-128"/>
            </a:endParaRPr>
          </a:p>
          <a:p>
            <a:r>
              <a:rPr lang="ja-JP" altLang="en-US" sz="1050" dirty="0" smtClean="0">
                <a:latin typeface="Meiryo UI" panose="020B0604030504040204" pitchFamily="50" charset="-128"/>
                <a:ea typeface="Meiryo UI" panose="020B0604030504040204" pitchFamily="50" charset="-128"/>
              </a:rPr>
              <a:t>・　職員が自宅近くで業務を行えるよう、泉北府民センタービル内にサテライ</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トオフィスを試行的に開設</a:t>
            </a:r>
            <a:endParaRPr lang="en-US" altLang="ja-JP" sz="1050" dirty="0">
              <a:latin typeface="Meiryo UI" panose="020B0604030504040204" pitchFamily="50" charset="-128"/>
              <a:ea typeface="Meiryo UI" panose="020B0604030504040204" pitchFamily="50" charset="-128"/>
            </a:endParaRPr>
          </a:p>
        </p:txBody>
      </p:sp>
      <p:sp>
        <p:nvSpPr>
          <p:cNvPr id="32" name="正方形/長方形 31"/>
          <p:cNvSpPr/>
          <p:nvPr/>
        </p:nvSpPr>
        <p:spPr>
          <a:xfrm>
            <a:off x="195676" y="1884711"/>
            <a:ext cx="4362685" cy="900246"/>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トップや管理職の意識改革</a:t>
            </a:r>
            <a:r>
              <a:rPr lang="en-US" altLang="ja-JP" sz="1050" b="1" dirty="0" smtClean="0">
                <a:latin typeface="Meiryo UI" panose="020B0604030504040204" pitchFamily="50" charset="-128"/>
                <a:ea typeface="Meiryo UI" panose="020B0604030504040204" pitchFamily="50" charset="-128"/>
              </a:rPr>
              <a:t>】 (</a:t>
            </a:r>
            <a:r>
              <a:rPr lang="ja-JP" altLang="en-US" sz="1050" b="1" dirty="0" smtClean="0">
                <a:latin typeface="Meiryo UI" panose="020B0604030504040204" pitchFamily="50" charset="-128"/>
                <a:ea typeface="Meiryo UI" panose="020B0604030504040204" pitchFamily="50" charset="-128"/>
              </a:rPr>
              <a:t>府・市</a:t>
            </a:r>
            <a:r>
              <a:rPr lang="en-US" altLang="ja-JP" sz="1050" b="1" dirty="0" smtClean="0">
                <a:latin typeface="Meiryo UI" panose="020B0604030504040204" pitchFamily="50" charset="-128"/>
                <a:ea typeface="Meiryo UI" panose="020B0604030504040204" pitchFamily="50" charset="-128"/>
              </a:rPr>
              <a:t>)</a:t>
            </a:r>
            <a:endParaRPr lang="en-US" altLang="ja-JP" sz="1050" b="1" dirty="0">
              <a:latin typeface="Meiryo UI" panose="020B0604030504040204" pitchFamily="50" charset="-128"/>
              <a:ea typeface="Meiryo UI" panose="020B0604030504040204" pitchFamily="50" charset="-128"/>
            </a:endParaRPr>
          </a:p>
          <a:p>
            <a:r>
              <a:rPr lang="ja-JP" altLang="en-US" sz="1050" dirty="0" smtClean="0">
                <a:latin typeface="Meiryo UI" panose="020B0604030504040204" pitchFamily="50" charset="-128"/>
                <a:ea typeface="Meiryo UI" panose="020B0604030504040204" pitchFamily="50" charset="-128"/>
              </a:rPr>
              <a:t>・　イクボス運動</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府</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や、市長・副市長・所属長一同によるイクボス宣言</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市</a:t>
            </a:r>
            <a:r>
              <a:rPr lang="en-US" altLang="ja-JP" sz="1050" dirty="0" smtClean="0">
                <a:latin typeface="Meiryo UI" panose="020B0604030504040204" pitchFamily="50" charset="-128"/>
                <a:ea typeface="Meiryo UI" panose="020B0604030504040204" pitchFamily="50" charset="-128"/>
              </a:rPr>
              <a:t>)</a:t>
            </a:r>
          </a:p>
          <a:p>
            <a:endParaRPr lang="en-US" altLang="ja-JP" sz="1050" dirty="0">
              <a:latin typeface="Meiryo UI" panose="020B0604030504040204" pitchFamily="50" charset="-128"/>
              <a:ea typeface="Meiryo UI" panose="020B0604030504040204" pitchFamily="50" charset="-128"/>
            </a:endParaRPr>
          </a:p>
          <a:p>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職場内の機運醸成や業務の標準化の推進</a:t>
            </a:r>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（府・市）</a:t>
            </a:r>
            <a:endParaRPr lang="en-US" altLang="ja-JP" sz="1050" b="1" dirty="0" smtClean="0">
              <a:latin typeface="Meiryo UI" panose="020B0604030504040204" pitchFamily="50" charset="-128"/>
              <a:ea typeface="Meiryo UI" panose="020B0604030504040204" pitchFamily="50" charset="-128"/>
            </a:endParaRPr>
          </a:p>
          <a:p>
            <a:r>
              <a:rPr lang="ja-JP" altLang="en-US" sz="1050" dirty="0" smtClean="0">
                <a:latin typeface="Meiryo UI" panose="020B0604030504040204" pitchFamily="50" charset="-128"/>
                <a:ea typeface="Meiryo UI" panose="020B0604030504040204" pitchFamily="50" charset="-128"/>
              </a:rPr>
              <a:t>・ </a:t>
            </a:r>
            <a:r>
              <a:rPr lang="en-US" altLang="ja-JP" sz="1050" dirty="0" smtClean="0">
                <a:latin typeface="Meiryo UI" panose="020B0604030504040204" pitchFamily="50" charset="-128"/>
                <a:ea typeface="Meiryo UI" panose="020B0604030504040204" pitchFamily="50" charset="-128"/>
              </a:rPr>
              <a:t>5S</a:t>
            </a:r>
            <a:r>
              <a:rPr lang="ja-JP" altLang="en-US" sz="1050" dirty="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標準化アクションプランの策定、進捗管理、自己評価など</a:t>
            </a:r>
            <a:endParaRPr lang="en-US" altLang="ja-JP" sz="1050" dirty="0">
              <a:latin typeface="Meiryo UI" panose="020B0604030504040204" pitchFamily="50" charset="-128"/>
              <a:ea typeface="Meiryo UI" panose="020B0604030504040204" pitchFamily="50" charset="-128"/>
            </a:endParaRPr>
          </a:p>
        </p:txBody>
      </p:sp>
      <p:sp>
        <p:nvSpPr>
          <p:cNvPr id="34" name="正方形/長方形 33"/>
          <p:cNvSpPr/>
          <p:nvPr/>
        </p:nvSpPr>
        <p:spPr>
          <a:xfrm>
            <a:off x="238957" y="6078069"/>
            <a:ext cx="4325715" cy="738664"/>
          </a:xfrm>
          <a:prstGeom prst="rect">
            <a:avLst/>
          </a:prstGeom>
          <a:ln>
            <a:noFill/>
          </a:ln>
        </p:spPr>
        <p:txBody>
          <a:bodyPr wrap="square">
            <a:spAutoFit/>
          </a:bodyPr>
          <a:lstStyle/>
          <a:p>
            <a:r>
              <a:rPr lang="en-US" altLang="ja-JP" sz="1050" b="1" dirty="0" smtClean="0">
                <a:latin typeface="Meiryo UI" panose="020B0604030504040204" pitchFamily="50" charset="-128"/>
                <a:ea typeface="Meiryo UI" panose="020B0604030504040204" pitchFamily="50" charset="-128"/>
              </a:rPr>
              <a:t>【</a:t>
            </a:r>
            <a:r>
              <a:rPr lang="ja-JP" altLang="en-US" sz="1050" b="1" dirty="0" smtClean="0">
                <a:latin typeface="Meiryo UI" panose="020B0604030504040204" pitchFamily="50" charset="-128"/>
                <a:ea typeface="Meiryo UI" panose="020B0604030504040204" pitchFamily="50" charset="-128"/>
              </a:rPr>
              <a:t>勤務</a:t>
            </a:r>
            <a:r>
              <a:rPr lang="ja-JP" altLang="en-US" sz="1050" b="1" dirty="0">
                <a:latin typeface="Meiryo UI" panose="020B0604030504040204" pitchFamily="50" charset="-128"/>
                <a:ea typeface="Meiryo UI" panose="020B0604030504040204" pitchFamily="50" charset="-128"/>
              </a:rPr>
              <a:t>時間</a:t>
            </a:r>
            <a:r>
              <a:rPr lang="ja-JP" altLang="en-US" sz="1050" b="1" dirty="0" smtClean="0">
                <a:latin typeface="Meiryo UI" panose="020B0604030504040204" pitchFamily="50" charset="-128"/>
                <a:ea typeface="Meiryo UI" panose="020B0604030504040204" pitchFamily="50" charset="-128"/>
              </a:rPr>
              <a:t>の柔軟化</a:t>
            </a:r>
            <a:r>
              <a:rPr lang="en-US" altLang="ja-JP" sz="1050" b="1" dirty="0" smtClean="0">
                <a:latin typeface="Meiryo UI" panose="020B0604030504040204" pitchFamily="50" charset="-128"/>
                <a:ea typeface="Meiryo UI" panose="020B0604030504040204" pitchFamily="50" charset="-128"/>
              </a:rPr>
              <a:t>】 (</a:t>
            </a:r>
            <a:r>
              <a:rPr lang="ja-JP" altLang="en-US" sz="1050" b="1" dirty="0" smtClean="0">
                <a:latin typeface="Meiryo UI" panose="020B0604030504040204" pitchFamily="50" charset="-128"/>
                <a:ea typeface="Meiryo UI" panose="020B0604030504040204" pitchFamily="50" charset="-128"/>
              </a:rPr>
              <a:t>府市</a:t>
            </a:r>
            <a:r>
              <a:rPr lang="en-US" altLang="ja-JP" sz="1050" b="1" dirty="0" smtClean="0">
                <a:latin typeface="Meiryo UI" panose="020B0604030504040204" pitchFamily="50" charset="-128"/>
                <a:ea typeface="Meiryo UI" panose="020B0604030504040204" pitchFamily="50" charset="-128"/>
              </a:rPr>
              <a:t>)</a:t>
            </a:r>
            <a:endParaRPr lang="en-US" altLang="ja-JP" sz="1050" b="1" dirty="0">
              <a:latin typeface="Meiryo UI" panose="020B0604030504040204" pitchFamily="50" charset="-128"/>
              <a:ea typeface="Meiryo UI" panose="020B0604030504040204" pitchFamily="50" charset="-128"/>
            </a:endParaRPr>
          </a:p>
          <a:p>
            <a:r>
              <a:rPr lang="ja-JP" altLang="en-US" sz="1050" dirty="0" smtClean="0">
                <a:latin typeface="Meiryo UI" panose="020B0604030504040204" pitchFamily="50" charset="-128"/>
                <a:ea typeface="Meiryo UI" panose="020B0604030504040204" pitchFamily="50" charset="-128"/>
              </a:rPr>
              <a:t>・　時差通勤制度</a:t>
            </a:r>
            <a:endParaRPr lang="en-US" altLang="ja-JP" sz="1050" dirty="0">
              <a:latin typeface="Meiryo UI" panose="020B0604030504040204" pitchFamily="50" charset="-128"/>
              <a:ea typeface="Meiryo UI" panose="020B0604030504040204" pitchFamily="50" charset="-128"/>
            </a:endParaRPr>
          </a:p>
          <a:p>
            <a:r>
              <a:rPr lang="ja-JP" altLang="en-US" sz="1050" dirty="0" smtClean="0">
                <a:latin typeface="Meiryo UI" panose="020B0604030504040204" pitchFamily="50" charset="-128"/>
                <a:ea typeface="Meiryo UI" panose="020B0604030504040204" pitchFamily="50" charset="-128"/>
              </a:rPr>
              <a:t>・　勤務時間の割振り変更（予定されている勤務時間外の業務を正規の</a:t>
            </a:r>
            <a:endParaRPr lang="en-US" altLang="ja-JP" sz="1050" dirty="0" smtClean="0">
              <a:latin typeface="Meiryo UI" panose="020B0604030504040204" pitchFamily="50" charset="-128"/>
              <a:ea typeface="Meiryo UI" panose="020B0604030504040204" pitchFamily="50" charset="-128"/>
            </a:endParaRPr>
          </a:p>
          <a:p>
            <a:r>
              <a:rPr lang="ja-JP" altLang="en-US" sz="1050" dirty="0" smtClean="0">
                <a:latin typeface="Meiryo UI" panose="020B0604030504040204" pitchFamily="50" charset="-128"/>
                <a:ea typeface="Meiryo UI" panose="020B0604030504040204" pitchFamily="50" charset="-128"/>
              </a:rPr>
              <a:t>  勤務時間とする</a:t>
            </a:r>
            <a:endParaRPr lang="en-US" altLang="ja-JP" sz="1050" dirty="0">
              <a:latin typeface="Meiryo UI" panose="020B0604030504040204" pitchFamily="50" charset="-128"/>
              <a:ea typeface="Meiryo UI" panose="020B0604030504040204" pitchFamily="50" charset="-128"/>
            </a:endParaRPr>
          </a:p>
        </p:txBody>
      </p:sp>
      <p:pic>
        <p:nvPicPr>
          <p:cNvPr id="2" name="図 1"/>
          <p:cNvPicPr>
            <a:picLocks noChangeAspect="1"/>
          </p:cNvPicPr>
          <p:nvPr/>
        </p:nvPicPr>
        <p:blipFill>
          <a:blip r:embed="rId2"/>
          <a:stretch>
            <a:fillRect/>
          </a:stretch>
        </p:blipFill>
        <p:spPr>
          <a:xfrm>
            <a:off x="7198261" y="2034370"/>
            <a:ext cx="1792379" cy="1152244"/>
          </a:xfrm>
          <a:prstGeom prst="rect">
            <a:avLst/>
          </a:prstGeom>
        </p:spPr>
      </p:pic>
      <p:pic>
        <p:nvPicPr>
          <p:cNvPr id="3" name="図 2"/>
          <p:cNvPicPr>
            <a:picLocks noChangeAspect="1"/>
          </p:cNvPicPr>
          <p:nvPr/>
        </p:nvPicPr>
        <p:blipFill>
          <a:blip r:embed="rId3"/>
          <a:stretch>
            <a:fillRect/>
          </a:stretch>
        </p:blipFill>
        <p:spPr>
          <a:xfrm>
            <a:off x="7038446" y="5409536"/>
            <a:ext cx="743776" cy="1304657"/>
          </a:xfrm>
          <a:prstGeom prst="rect">
            <a:avLst/>
          </a:prstGeom>
        </p:spPr>
      </p:pic>
      <p:pic>
        <p:nvPicPr>
          <p:cNvPr id="14" name="図 13"/>
          <p:cNvPicPr>
            <a:picLocks noChangeAspect="1"/>
          </p:cNvPicPr>
          <p:nvPr/>
        </p:nvPicPr>
        <p:blipFill>
          <a:blip r:embed="rId4"/>
          <a:stretch>
            <a:fillRect/>
          </a:stretch>
        </p:blipFill>
        <p:spPr>
          <a:xfrm>
            <a:off x="4931513" y="5439461"/>
            <a:ext cx="743776" cy="1304657"/>
          </a:xfrm>
          <a:prstGeom prst="rect">
            <a:avLst/>
          </a:prstGeom>
        </p:spPr>
      </p:pic>
      <p:sp>
        <p:nvSpPr>
          <p:cNvPr id="33" name="角丸四角形 32"/>
          <p:cNvSpPr/>
          <p:nvPr/>
        </p:nvSpPr>
        <p:spPr>
          <a:xfrm>
            <a:off x="128790" y="91903"/>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【WHAT</a:t>
            </a:r>
            <a:r>
              <a:rPr lang="ja-JP" altLang="en-US" b="1" dirty="0" smtClean="0">
                <a:solidFill>
                  <a:schemeClr val="tx1"/>
                </a:solidFill>
                <a:latin typeface="Meiryo UI" panose="020B0604030504040204" pitchFamily="50" charset="-128"/>
                <a:ea typeface="Meiryo UI" panose="020B0604030504040204" pitchFamily="50" charset="-128"/>
              </a:rPr>
              <a:t>４－③</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いわゆる行政改革／働き方改革と</a:t>
            </a:r>
            <a:r>
              <a:rPr lang="en-US" altLang="ja-JP" b="1" dirty="0" smtClean="0">
                <a:solidFill>
                  <a:schemeClr val="tx1"/>
                </a:solidFill>
                <a:latin typeface="Meiryo UI" panose="020B0604030504040204" pitchFamily="50" charset="-128"/>
                <a:ea typeface="Meiryo UI" panose="020B0604030504040204" pitchFamily="50" charset="-128"/>
              </a:rPr>
              <a:t>ICT</a:t>
            </a:r>
            <a:r>
              <a:rPr lang="ja-JP" altLang="en-US" b="1" dirty="0" smtClean="0">
                <a:solidFill>
                  <a:schemeClr val="tx1"/>
                </a:solidFill>
                <a:latin typeface="Meiryo UI" panose="020B0604030504040204" pitchFamily="50" charset="-128"/>
                <a:ea typeface="Meiryo UI" panose="020B0604030504040204" pitchFamily="50" charset="-128"/>
              </a:rPr>
              <a:t>推進</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28363611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59</a:t>
            </a:fld>
            <a:endParaRPr lang="ja-JP" altLang="en-US"/>
          </a:p>
        </p:txBody>
      </p:sp>
      <p:cxnSp>
        <p:nvCxnSpPr>
          <p:cNvPr id="5" name="直線コネクタ 4"/>
          <p:cNvCxnSpPr/>
          <p:nvPr/>
        </p:nvCxnSpPr>
        <p:spPr>
          <a:xfrm>
            <a:off x="147332" y="568899"/>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 name="表 2"/>
          <p:cNvGraphicFramePr>
            <a:graphicFrameLocks noGrp="1"/>
          </p:cNvGraphicFramePr>
          <p:nvPr>
            <p:extLst>
              <p:ext uri="{D42A27DB-BD31-4B8C-83A1-F6EECF244321}">
                <p14:modId xmlns:p14="http://schemas.microsoft.com/office/powerpoint/2010/main" val="2004874334"/>
              </p:ext>
            </p:extLst>
          </p:nvPr>
        </p:nvGraphicFramePr>
        <p:xfrm>
          <a:off x="323850" y="712372"/>
          <a:ext cx="8316252" cy="5933332"/>
        </p:xfrm>
        <a:graphic>
          <a:graphicData uri="http://schemas.openxmlformats.org/drawingml/2006/table">
            <a:tbl>
              <a:tblPr firstRow="1" bandRow="1">
                <a:tableStyleId>{5940675A-B579-460E-94D1-54222C63F5DA}</a:tableStyleId>
              </a:tblPr>
              <a:tblGrid>
                <a:gridCol w="756000">
                  <a:extLst>
                    <a:ext uri="{9D8B030D-6E8A-4147-A177-3AD203B41FA5}">
                      <a16:colId xmlns:a16="http://schemas.microsoft.com/office/drawing/2014/main" val="2458811462"/>
                    </a:ext>
                  </a:extLst>
                </a:gridCol>
                <a:gridCol w="862857">
                  <a:extLst>
                    <a:ext uri="{9D8B030D-6E8A-4147-A177-3AD203B41FA5}">
                      <a16:colId xmlns:a16="http://schemas.microsoft.com/office/drawing/2014/main" val="2005192100"/>
                    </a:ext>
                  </a:extLst>
                </a:gridCol>
                <a:gridCol w="2232465">
                  <a:extLst>
                    <a:ext uri="{9D8B030D-6E8A-4147-A177-3AD203B41FA5}">
                      <a16:colId xmlns:a16="http://schemas.microsoft.com/office/drawing/2014/main" val="581732490"/>
                    </a:ext>
                  </a:extLst>
                </a:gridCol>
                <a:gridCol w="2232465">
                  <a:extLst>
                    <a:ext uri="{9D8B030D-6E8A-4147-A177-3AD203B41FA5}">
                      <a16:colId xmlns:a16="http://schemas.microsoft.com/office/drawing/2014/main" val="3315289617"/>
                    </a:ext>
                  </a:extLst>
                </a:gridCol>
                <a:gridCol w="2232465">
                  <a:extLst>
                    <a:ext uri="{9D8B030D-6E8A-4147-A177-3AD203B41FA5}">
                      <a16:colId xmlns:a16="http://schemas.microsoft.com/office/drawing/2014/main" val="1633748337"/>
                    </a:ext>
                  </a:extLst>
                </a:gridCol>
              </a:tblGrid>
              <a:tr h="159386">
                <a:tc gridSpan="2">
                  <a:txBody>
                    <a:bodyPr/>
                    <a:lstStyle/>
                    <a:p>
                      <a:pPr algn="ctr"/>
                      <a:r>
                        <a:rPr kumimoji="1" lang="ja-JP" altLang="en-US" sz="1000" b="1" dirty="0" smtClean="0">
                          <a:solidFill>
                            <a:schemeClr val="bg1"/>
                          </a:solidFill>
                          <a:latin typeface="Meiryo UI" panose="020B0604030504040204" pitchFamily="50" charset="-128"/>
                          <a:ea typeface="Meiryo UI" panose="020B0604030504040204" pitchFamily="50" charset="-128"/>
                        </a:rPr>
                        <a:t>年度</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hMerge="1">
                  <a:txBody>
                    <a:bodyPr/>
                    <a:lstStyle/>
                    <a:p>
                      <a:pPr algn="ct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2008</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2011</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2012</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2014</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2015</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2018</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014395087"/>
                  </a:ext>
                </a:extLst>
              </a:tr>
              <a:tr h="536921">
                <a:tc grid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連携体制構築</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(28)【34】</a:t>
                      </a:r>
                    </a:p>
                  </a:txBody>
                  <a:tcPr>
                    <a:lnB w="12700" cap="flat" cmpd="sng" algn="ctr">
                      <a:solidFill>
                        <a:schemeClr val="tx1"/>
                      </a:solidFill>
                      <a:prstDash val="solid"/>
                      <a:round/>
                      <a:headEnd type="none" w="med" len="med"/>
                      <a:tailEnd type="none" w="med" len="med"/>
                    </a:lnB>
                  </a:tcPr>
                </a:tc>
                <a:tc hMerge="1">
                  <a:txBody>
                    <a:bodyPr/>
                    <a:lstStyle/>
                    <a:p>
                      <a:endParaRPr kumimoji="1" lang="ja-JP" altLang="en-US" sz="1000" dirty="0" smtClean="0">
                        <a:latin typeface="Meiryo UI" panose="020B0604030504040204" pitchFamily="50" charset="-128"/>
                        <a:ea typeface="Meiryo UI" panose="020B0604030504040204" pitchFamily="50" charset="-128"/>
                      </a:endParaRPr>
                    </a:p>
                  </a:txBody>
                  <a:tcPr>
                    <a:lnL w="3175" cap="flat" cmpd="sng" algn="ctr">
                      <a:noFill/>
                      <a:prstDash val="sysDot"/>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8847188"/>
                  </a:ext>
                </a:extLst>
              </a:tr>
              <a:tr h="805406">
                <a:tc grid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戦略の一元化</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(95</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99)【96</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100】</a:t>
                      </a:r>
                    </a:p>
                    <a:p>
                      <a:r>
                        <a:rPr kumimoji="1" lang="ja-JP" altLang="en-US" sz="900" dirty="0" smtClean="0">
                          <a:solidFill>
                            <a:schemeClr val="tx1"/>
                          </a:solidFill>
                          <a:latin typeface="Meiryo UI" panose="020B0604030504040204" pitchFamily="50" charset="-128"/>
                          <a:ea typeface="Meiryo UI" panose="020B0604030504040204" pitchFamily="50" charset="-128"/>
                        </a:rPr>
                        <a:t>（</a:t>
                      </a:r>
                      <a:r>
                        <a:rPr kumimoji="1" lang="en-US" altLang="ja-JP" sz="900" dirty="0" smtClean="0">
                          <a:solidFill>
                            <a:schemeClr val="tx1"/>
                          </a:solidFill>
                          <a:latin typeface="Meiryo UI" panose="020B0604030504040204" pitchFamily="50" charset="-128"/>
                          <a:ea typeface="Meiryo UI" panose="020B0604030504040204" pitchFamily="50" charset="-128"/>
                        </a:rPr>
                        <a:t>W1</a:t>
                      </a:r>
                      <a:r>
                        <a:rPr kumimoji="1" lang="ja-JP" altLang="en-US" sz="900" dirty="0" smtClean="0">
                          <a:solidFill>
                            <a:schemeClr val="tx1"/>
                          </a:solidFill>
                          <a:latin typeface="Meiryo UI" panose="020B0604030504040204" pitchFamily="50" charset="-128"/>
                          <a:ea typeface="Meiryo UI" panose="020B0604030504040204" pitchFamily="50" charset="-128"/>
                        </a:rPr>
                        <a:t>成長戦略の再掲）</a:t>
                      </a:r>
                      <a:endParaRPr kumimoji="1" lang="en-US" altLang="ja-JP" sz="900" dirty="0" smtClean="0">
                        <a:solidFill>
                          <a:schemeClr val="tx1"/>
                        </a:solidFill>
                        <a:latin typeface="Meiryo UI" panose="020B0604030504040204" pitchFamily="50" charset="-128"/>
                        <a:ea typeface="Meiryo UI" panose="020B0604030504040204" pitchFamily="50" charset="-128"/>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15766334"/>
                  </a:ext>
                </a:extLst>
              </a:tr>
              <a:tr h="610923">
                <a:tc rowSpan="4">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政策連携</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dirty="0" smtClean="0">
                          <a:solidFill>
                            <a:schemeClr val="tx1"/>
                          </a:solidFill>
                          <a:latin typeface="Meiryo UI" panose="020B0604030504040204" pitchFamily="50" charset="-128"/>
                          <a:ea typeface="Meiryo UI" panose="020B0604030504040204" pitchFamily="50" charset="-128"/>
                        </a:rPr>
                        <a:t>（</a:t>
                      </a:r>
                      <a:r>
                        <a:rPr kumimoji="1" lang="en-US" altLang="ja-JP" sz="900" dirty="0" smtClean="0">
                          <a:solidFill>
                            <a:schemeClr val="tx1"/>
                          </a:solidFill>
                          <a:latin typeface="Meiryo UI" panose="020B0604030504040204" pitchFamily="50" charset="-128"/>
                          <a:ea typeface="Meiryo UI" panose="020B0604030504040204" pitchFamily="50" charset="-128"/>
                        </a:rPr>
                        <a:t>W1</a:t>
                      </a:r>
                      <a:r>
                        <a:rPr kumimoji="1" lang="ja-JP" altLang="en-US" sz="900" dirty="0" smtClean="0">
                          <a:solidFill>
                            <a:schemeClr val="tx1"/>
                          </a:solidFill>
                          <a:latin typeface="Meiryo UI" panose="020B0604030504040204" pitchFamily="50" charset="-128"/>
                          <a:ea typeface="Meiryo UI" panose="020B0604030504040204" pitchFamily="50" charset="-128"/>
                        </a:rPr>
                        <a:t>成長戦略、</a:t>
                      </a:r>
                      <a:r>
                        <a:rPr kumimoji="1" lang="en-US" altLang="ja-JP" sz="900" dirty="0" smtClean="0">
                          <a:solidFill>
                            <a:schemeClr val="tx1"/>
                          </a:solidFill>
                          <a:latin typeface="Meiryo UI" panose="020B0604030504040204" pitchFamily="50" charset="-128"/>
                          <a:ea typeface="Meiryo UI" panose="020B0604030504040204" pitchFamily="50" charset="-128"/>
                        </a:rPr>
                        <a:t>W</a:t>
                      </a:r>
                      <a:r>
                        <a:rPr kumimoji="1" lang="ja-JP" altLang="en-US" sz="900" dirty="0" smtClean="0">
                          <a:solidFill>
                            <a:schemeClr val="tx1"/>
                          </a:solidFill>
                          <a:latin typeface="Meiryo UI" panose="020B0604030504040204" pitchFamily="50" charset="-128"/>
                          <a:ea typeface="Meiryo UI" panose="020B0604030504040204" pitchFamily="50" charset="-128"/>
                        </a:rPr>
                        <a:t>２インフラ戦略の再掲）</a:t>
                      </a:r>
                      <a:endParaRPr kumimoji="1" lang="en-US" altLang="ja-JP" sz="900" dirty="0" smtClean="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ビッグプロジェクト</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(92</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94)</a:t>
                      </a:r>
                    </a:p>
                    <a:p>
                      <a:r>
                        <a:rPr kumimoji="1" lang="en-US" altLang="ja-JP" sz="1000" dirty="0" smtClean="0">
                          <a:solidFill>
                            <a:schemeClr val="tx1"/>
                          </a:solidFill>
                          <a:latin typeface="Meiryo UI" panose="020B0604030504040204" pitchFamily="50" charset="-128"/>
                          <a:ea typeface="Meiryo UI" panose="020B0604030504040204" pitchFamily="50" charset="-128"/>
                        </a:rPr>
                        <a:t>【93</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95】</a:t>
                      </a: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40014411"/>
                  </a:ext>
                </a:extLst>
              </a:tr>
              <a:tr h="610923">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観光・集客</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(101､106)</a:t>
                      </a:r>
                    </a:p>
                    <a:p>
                      <a:r>
                        <a:rPr kumimoji="1" lang="en-US" altLang="ja-JP" sz="1000" dirty="0" smtClean="0">
                          <a:solidFill>
                            <a:schemeClr val="tx1"/>
                          </a:solidFill>
                          <a:latin typeface="Meiryo UI" panose="020B0604030504040204" pitchFamily="50" charset="-128"/>
                          <a:ea typeface="Meiryo UI" panose="020B0604030504040204" pitchFamily="50" charset="-128"/>
                        </a:rPr>
                        <a:t>【102､107】</a:t>
                      </a: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916353883"/>
                  </a:ext>
                </a:extLst>
              </a:tr>
              <a:tr h="475894">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特区</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(91)【92】</a:t>
                      </a: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1741674921"/>
                  </a:ext>
                </a:extLst>
              </a:tr>
              <a:tr h="1009934">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都市基盤整備</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(79</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81､83)</a:t>
                      </a:r>
                    </a:p>
                    <a:p>
                      <a:r>
                        <a:rPr kumimoji="1" lang="en-US" altLang="ja-JP" sz="1000" dirty="0" smtClean="0">
                          <a:solidFill>
                            <a:schemeClr val="tx1"/>
                          </a:solidFill>
                          <a:latin typeface="Meiryo UI" panose="020B0604030504040204" pitchFamily="50" charset="-128"/>
                          <a:ea typeface="Meiryo UI" panose="020B0604030504040204" pitchFamily="50" charset="-128"/>
                        </a:rPr>
                        <a:t>【88</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89】</a:t>
                      </a: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00956851"/>
                  </a:ext>
                </a:extLst>
              </a:tr>
              <a:tr h="1549374">
                <a:tc grid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組織・機能統合</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29~32</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100</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102</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103</a:t>
                      </a:r>
                      <a:r>
                        <a:rPr kumimoji="1" lang="ja-JP" altLang="en-US" sz="1000" dirty="0" smtClean="0">
                          <a:solidFill>
                            <a:schemeClr val="tx1"/>
                          </a:solidFill>
                          <a:latin typeface="Meiryo UI" panose="020B0604030504040204" pitchFamily="50" charset="-128"/>
                          <a:ea typeface="Meiryo UI" panose="020B0604030504040204" pitchFamily="50" charset="-128"/>
                        </a:rPr>
                        <a:t>）</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tc>
                <a:tc h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7127278"/>
                  </a:ext>
                </a:extLst>
              </a:tr>
            </a:tbl>
          </a:graphicData>
        </a:graphic>
      </p:graphicFrame>
      <p:sp>
        <p:nvSpPr>
          <p:cNvPr id="23" name="テキスト ボックス 22"/>
          <p:cNvSpPr txBox="1"/>
          <p:nvPr/>
        </p:nvSpPr>
        <p:spPr>
          <a:xfrm>
            <a:off x="6479023" y="133987"/>
            <a:ext cx="2414444"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　　　　凡例：〇着手　◎進行中　●実施済み</a:t>
            </a:r>
            <a:endParaRPr lang="en-US" altLang="ja-JP" sz="900" dirty="0" smtClean="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　</a:t>
            </a:r>
            <a:r>
              <a:rPr kumimoji="1" lang="ja-JP" altLang="en-US"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府</a:t>
            </a:r>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en-US" altLang="ja-JP"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点検</a:t>
            </a:r>
            <a:r>
              <a:rPr lang="ja-JP" altLang="en-US" sz="900" dirty="0">
                <a:latin typeface="Meiryo UI" panose="020B0604030504040204" pitchFamily="50" charset="-128"/>
                <a:ea typeface="Meiryo UI" panose="020B0604030504040204" pitchFamily="50" charset="-128"/>
              </a:rPr>
              <a:t>・棚卸結果の整理</a:t>
            </a:r>
            <a:r>
              <a:rPr lang="ja-JP" altLang="en-US" sz="900" dirty="0" smtClean="0">
                <a:latin typeface="Meiryo UI" panose="020B0604030504040204" pitchFamily="50" charset="-128"/>
                <a:ea typeface="Meiryo UI" panose="020B0604030504040204" pitchFamily="50" charset="-128"/>
              </a:rPr>
              <a:t>番号</a:t>
            </a:r>
            <a:endParaRPr lang="ja-JP" altLang="en-US" sz="900" dirty="0">
              <a:latin typeface="Meiryo UI" panose="020B0604030504040204" pitchFamily="50" charset="-128"/>
              <a:ea typeface="Meiryo UI" panose="020B0604030504040204" pitchFamily="50" charset="-128"/>
            </a:endParaRPr>
          </a:p>
        </p:txBody>
      </p:sp>
      <p:sp>
        <p:nvSpPr>
          <p:cNvPr id="22" name="テキスト ボックス 21"/>
          <p:cNvSpPr txBox="1"/>
          <p:nvPr/>
        </p:nvSpPr>
        <p:spPr>
          <a:xfrm>
            <a:off x="2026815" y="988216"/>
            <a:ext cx="1952779" cy="2308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a:latin typeface="Meiryo UI" panose="020B0604030504040204" pitchFamily="50" charset="-128"/>
                <a:ea typeface="Meiryo UI" panose="020B0604030504040204" pitchFamily="50" charset="-128"/>
              </a:rPr>
              <a:t>／大阪府市</a:t>
            </a:r>
            <a:r>
              <a:rPr lang="ja-JP" altLang="en-US" sz="900" dirty="0" smtClean="0">
                <a:latin typeface="Meiryo UI" panose="020B0604030504040204" pitchFamily="50" charset="-128"/>
                <a:ea typeface="Meiryo UI" panose="020B0604030504040204" pitchFamily="50" charset="-128"/>
              </a:rPr>
              <a:t>統合本部の設置</a:t>
            </a:r>
            <a:endParaRPr lang="ja-JP" altLang="en-US" sz="900" dirty="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4256343" y="987550"/>
            <a:ext cx="1491114" cy="2308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／大都市局の設置</a:t>
            </a:r>
            <a:endParaRPr lang="ja-JP" altLang="en-US" sz="900" dirty="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6479023" y="957066"/>
            <a:ext cx="1837362"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a:latin typeface="Meiryo UI" panose="020B0604030504040204" pitchFamily="50" charset="-128"/>
                <a:ea typeface="Meiryo UI" panose="020B0604030504040204" pitchFamily="50" charset="-128"/>
              </a:rPr>
              <a:t>／副首都推進本部の</a:t>
            </a:r>
            <a:r>
              <a:rPr lang="ja-JP" altLang="en-US" sz="900" dirty="0" smtClean="0">
                <a:latin typeface="Meiryo UI" panose="020B0604030504040204" pitchFamily="50" charset="-128"/>
                <a:ea typeface="Meiryo UI" panose="020B0604030504040204" pitchFamily="50" charset="-128"/>
              </a:rPr>
              <a:t>設置</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a:latin typeface="Meiryo UI" panose="020B0604030504040204" pitchFamily="50" charset="-128"/>
                <a:ea typeface="Meiryo UI" panose="020B0604030504040204" pitchFamily="50" charset="-128"/>
              </a:rPr>
              <a:t>／副首都推進局の設置</a:t>
            </a:r>
          </a:p>
        </p:txBody>
      </p:sp>
      <p:sp>
        <p:nvSpPr>
          <p:cNvPr id="31" name="テキスト ボックス 30"/>
          <p:cNvSpPr txBox="1"/>
          <p:nvPr/>
        </p:nvSpPr>
        <p:spPr>
          <a:xfrm>
            <a:off x="4130268" y="1505033"/>
            <a:ext cx="2435282" cy="784830"/>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／都市魅力創造戦略策定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グランドデザイン・大阪策定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／大阪の成長戦略を一本化</a:t>
            </a:r>
            <a:endParaRPr lang="en-US" altLang="ja-JP" sz="900" dirty="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／新大学構想、医療戦略、規制改革、</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　　　　　　 エネルギー戦略会議などの提言</a:t>
            </a:r>
            <a:endParaRPr lang="en-US" altLang="ja-JP" sz="900" dirty="0" smtClean="0">
              <a:latin typeface="Meiryo UI" panose="020B0604030504040204" pitchFamily="50" charset="-128"/>
              <a:ea typeface="Meiryo UI" panose="020B0604030504040204" pitchFamily="50" charset="-128"/>
            </a:endParaRPr>
          </a:p>
        </p:txBody>
      </p:sp>
      <p:sp>
        <p:nvSpPr>
          <p:cNvPr id="32" name="テキスト ボックス 31"/>
          <p:cNvSpPr txBox="1"/>
          <p:nvPr/>
        </p:nvSpPr>
        <p:spPr>
          <a:xfrm>
            <a:off x="6515090" y="1777475"/>
            <a:ext cx="1603324" cy="2308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／副首都ビジョン策定</a:t>
            </a:r>
            <a:endParaRPr lang="en-US" altLang="ja-JP" sz="900" dirty="0" smtClean="0">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4130268" y="2388477"/>
            <a:ext cx="2077813"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a:latin typeface="Meiryo UI" panose="020B0604030504040204" pitchFamily="50" charset="-128"/>
                <a:ea typeface="Meiryo UI" panose="020B0604030504040204" pitchFamily="50" charset="-128"/>
              </a:rPr>
              <a:t>／府市で</a:t>
            </a:r>
            <a:r>
              <a:rPr lang="en-US" altLang="ja-JP" sz="900" dirty="0">
                <a:latin typeface="Meiryo UI" panose="020B0604030504040204" pitchFamily="50" charset="-128"/>
                <a:ea typeface="Meiryo UI" panose="020B0604030504040204" pitchFamily="50" charset="-128"/>
              </a:rPr>
              <a:t>IR</a:t>
            </a:r>
            <a:r>
              <a:rPr lang="zh-TW" altLang="ja-JP" sz="900" dirty="0">
                <a:latin typeface="Meiryo UI" panose="020B0604030504040204" pitchFamily="50" charset="-128"/>
                <a:ea typeface="Meiryo UI" panose="020B0604030504040204" pitchFamily="50" charset="-128"/>
              </a:rPr>
              <a:t>立地準備会議設置</a:t>
            </a:r>
            <a:endParaRPr lang="en-US" altLang="zh-TW" sz="900" dirty="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／万博</a:t>
            </a:r>
            <a:r>
              <a:rPr lang="ja-JP" altLang="en-US" sz="900" dirty="0">
                <a:latin typeface="Meiryo UI" panose="020B0604030504040204" pitchFamily="50" charset="-128"/>
                <a:ea typeface="Meiryo UI" panose="020B0604030504040204" pitchFamily="50" charset="-128"/>
              </a:rPr>
              <a:t>誘致の</a:t>
            </a:r>
            <a:r>
              <a:rPr lang="ja-JP" altLang="en-US" sz="900" dirty="0" smtClean="0">
                <a:latin typeface="Meiryo UI" panose="020B0604030504040204" pitchFamily="50" charset="-128"/>
                <a:ea typeface="Meiryo UI" panose="020B0604030504040204" pitchFamily="50" charset="-128"/>
              </a:rPr>
              <a:t>表明</a:t>
            </a:r>
            <a:endParaRPr lang="en-US" altLang="ja-JP" sz="900" dirty="0" smtClean="0">
              <a:latin typeface="Meiryo UI" panose="020B0604030504040204" pitchFamily="50" charset="-128"/>
              <a:ea typeface="Meiryo UI" panose="020B0604030504040204" pitchFamily="50" charset="-128"/>
            </a:endParaRPr>
          </a:p>
        </p:txBody>
      </p:sp>
      <p:sp>
        <p:nvSpPr>
          <p:cNvPr id="38" name="テキスト ボックス 37"/>
          <p:cNvSpPr txBox="1"/>
          <p:nvPr/>
        </p:nvSpPr>
        <p:spPr>
          <a:xfrm>
            <a:off x="6390857" y="2340523"/>
            <a:ext cx="2129109" cy="646331"/>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r>
              <a:rPr lang="en-US" altLang="ja-JP" sz="900" dirty="0" smtClean="0">
                <a:solidFill>
                  <a:srgbClr val="000000"/>
                </a:solidFill>
                <a:latin typeface="Meiryo UI" panose="020B0604030504040204" pitchFamily="50" charset="-128"/>
                <a:ea typeface="Meiryo UI" panose="020B0604030504040204" pitchFamily="50" charset="-128"/>
              </a:rPr>
              <a:t>G20</a:t>
            </a:r>
            <a:r>
              <a:rPr lang="ja-JP" altLang="en-US" sz="900" dirty="0" smtClean="0">
                <a:solidFill>
                  <a:srgbClr val="000000"/>
                </a:solidFill>
                <a:latin typeface="Meiryo UI" panose="020B0604030504040204" pitchFamily="50" charset="-128"/>
                <a:ea typeface="Meiryo UI" panose="020B0604030504040204" pitchFamily="50" charset="-128"/>
              </a:rPr>
              <a:t>誘致の表明</a:t>
            </a:r>
            <a:endParaRPr lang="en-US" altLang="ja-JP" sz="900" dirty="0" smtClean="0">
              <a:solidFill>
                <a:srgbClr val="000000"/>
              </a:solidFill>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G20</a:t>
            </a:r>
            <a:r>
              <a:rPr lang="zh-TW" altLang="en-US" sz="900" dirty="0" smtClean="0">
                <a:solidFill>
                  <a:srgbClr val="000000"/>
                </a:solidFill>
                <a:latin typeface="Meiryo UI" panose="020B0604030504040204" pitchFamily="50" charset="-128"/>
                <a:ea typeface="Meiryo UI" panose="020B0604030504040204" pitchFamily="50" charset="-128"/>
              </a:rPr>
              <a:t>開催</a:t>
            </a:r>
            <a:r>
              <a:rPr lang="ja-JP" altLang="en-US" sz="900" dirty="0" smtClean="0">
                <a:solidFill>
                  <a:srgbClr val="000000"/>
                </a:solidFill>
                <a:latin typeface="Meiryo UI" panose="020B0604030504040204" pitchFamily="50" charset="-128"/>
                <a:ea typeface="Meiryo UI" panose="020B0604030504040204" pitchFamily="50" charset="-128"/>
              </a:rPr>
              <a:t>地</a:t>
            </a:r>
            <a:r>
              <a:rPr lang="zh-TW" altLang="en-US" sz="900" dirty="0" smtClean="0">
                <a:solidFill>
                  <a:srgbClr val="000000"/>
                </a:solidFill>
                <a:latin typeface="Meiryo UI" panose="020B0604030504040204" pitchFamily="50" charset="-128"/>
                <a:ea typeface="Meiryo UI" panose="020B0604030504040204" pitchFamily="50" charset="-128"/>
              </a:rPr>
              <a:t>決定</a:t>
            </a:r>
            <a:endParaRPr lang="en-US" altLang="zh-TW" sz="900" dirty="0" smtClean="0">
              <a:solidFill>
                <a:srgbClr val="000000"/>
              </a:solidFill>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2017</a:t>
            </a: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IR</a:t>
            </a:r>
            <a:r>
              <a:rPr lang="ja-JP" altLang="ja-JP" sz="900" dirty="0">
                <a:latin typeface="Meiryo UI" panose="020B0604030504040204" pitchFamily="50" charset="-128"/>
                <a:ea typeface="Meiryo UI" panose="020B0604030504040204" pitchFamily="50" charset="-128"/>
              </a:rPr>
              <a:t>基本案の中間骨子</a:t>
            </a:r>
            <a:r>
              <a:rPr lang="ja-JP" altLang="ja-JP" sz="900" dirty="0" smtClean="0">
                <a:latin typeface="Meiryo UI" panose="020B0604030504040204" pitchFamily="50" charset="-128"/>
                <a:ea typeface="Meiryo UI" panose="020B0604030504040204" pitchFamily="50" charset="-128"/>
              </a:rPr>
              <a:t>とりまとめ</a:t>
            </a:r>
            <a:endParaRPr lang="en-US" altLang="zh-TW" sz="900" dirty="0" smtClean="0">
              <a:solidFill>
                <a:srgbClr val="000000"/>
              </a:solidFill>
              <a:latin typeface="Meiryo UI" panose="020B0604030504040204" pitchFamily="50" charset="-128"/>
              <a:ea typeface="Meiryo UI" panose="020B0604030504040204" pitchFamily="50" charset="-128"/>
            </a:endParaRPr>
          </a:p>
          <a:p>
            <a:pPr fontAlgn="ctr"/>
            <a:r>
              <a:rPr lang="ja-JP" altLang="ja-JP" sz="900" dirty="0">
                <a:solidFill>
                  <a:srgbClr val="000000"/>
                </a:solidFill>
                <a:latin typeface="Meiryo UI" panose="020B0604030504040204" pitchFamily="50" charset="-128"/>
                <a:ea typeface="Meiryo UI" panose="020B0604030504040204" pitchFamily="50" charset="-128"/>
              </a:rPr>
              <a:t>●</a:t>
            </a:r>
            <a:r>
              <a:rPr lang="en-US" altLang="ja-JP" sz="900" dirty="0">
                <a:solidFill>
                  <a:srgbClr val="000000"/>
                </a:solidFill>
                <a:latin typeface="Meiryo UI" panose="020B0604030504040204" pitchFamily="50" charset="-128"/>
                <a:ea typeface="Meiryo UI" panose="020B0604030504040204" pitchFamily="50" charset="-128"/>
              </a:rPr>
              <a:t>2018</a:t>
            </a:r>
            <a:r>
              <a:rPr lang="ja-JP" altLang="en-US" sz="900" dirty="0">
                <a:solidFill>
                  <a:srgbClr val="000000"/>
                </a:solidFill>
                <a:latin typeface="Meiryo UI" panose="020B0604030504040204" pitchFamily="50" charset="-128"/>
                <a:ea typeface="Meiryo UI" panose="020B0604030504040204" pitchFamily="50" charset="-128"/>
              </a:rPr>
              <a:t>／万博</a:t>
            </a:r>
            <a:r>
              <a:rPr lang="ja-JP" altLang="ja-JP" sz="900" dirty="0">
                <a:solidFill>
                  <a:srgbClr val="000000"/>
                </a:solidFill>
                <a:latin typeface="Meiryo UI" panose="020B0604030504040204" pitchFamily="50" charset="-128"/>
                <a:ea typeface="Meiryo UI" panose="020B0604030504040204" pitchFamily="50" charset="-128"/>
              </a:rPr>
              <a:t>開催地決定</a:t>
            </a:r>
            <a:r>
              <a:rPr lang="en-US" altLang="ja-JP" sz="900" dirty="0">
                <a:solidFill>
                  <a:srgbClr val="FF0000"/>
                </a:solidFill>
                <a:latin typeface="Meiryo UI" panose="020B0604030504040204" pitchFamily="50" charset="-128"/>
                <a:ea typeface="Meiryo UI" panose="020B0604030504040204" pitchFamily="50" charset="-128"/>
              </a:rPr>
              <a:t> </a:t>
            </a:r>
          </a:p>
        </p:txBody>
      </p:sp>
      <p:sp>
        <p:nvSpPr>
          <p:cNvPr id="39" name="テキスト ボックス 38"/>
          <p:cNvSpPr txBox="1"/>
          <p:nvPr/>
        </p:nvSpPr>
        <p:spPr>
          <a:xfrm>
            <a:off x="4123387" y="3042626"/>
            <a:ext cx="2520242" cy="3693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／大阪観光局設置</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／大阪・光の饗宴、御堂筋イベント開催</a:t>
            </a:r>
            <a:endParaRPr lang="en-US" altLang="ja-JP" sz="900" dirty="0" smtClean="0">
              <a:latin typeface="Meiryo UI" panose="020B0604030504040204" pitchFamily="50" charset="-128"/>
              <a:ea typeface="Meiryo UI" panose="020B0604030504040204" pitchFamily="50" charset="-128"/>
            </a:endParaRPr>
          </a:p>
        </p:txBody>
      </p:sp>
      <p:sp>
        <p:nvSpPr>
          <p:cNvPr id="40" name="テキスト ボックス 39"/>
          <p:cNvSpPr txBox="1"/>
          <p:nvPr/>
        </p:nvSpPr>
        <p:spPr>
          <a:xfrm>
            <a:off x="1972245" y="3064209"/>
            <a:ext cx="1742785" cy="3693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2009</a:t>
            </a:r>
            <a:r>
              <a:rPr lang="ja-JP" altLang="en-US" sz="900" dirty="0" smtClean="0">
                <a:latin typeface="Meiryo UI" panose="020B0604030504040204" pitchFamily="50" charset="-128"/>
                <a:ea typeface="Meiryo UI" panose="020B0604030504040204" pitchFamily="50" charset="-128"/>
              </a:rPr>
              <a:t>／水都大阪イベント開催</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／大阪マラソン開催</a:t>
            </a:r>
            <a:endParaRPr lang="en-US" altLang="ja-JP" sz="900" dirty="0" smtClean="0">
              <a:latin typeface="Meiryo UI" panose="020B0604030504040204" pitchFamily="50" charset="-128"/>
              <a:ea typeface="Meiryo UI" panose="020B0604030504040204" pitchFamily="50" charset="-128"/>
            </a:endParaRPr>
          </a:p>
        </p:txBody>
      </p:sp>
      <p:sp>
        <p:nvSpPr>
          <p:cNvPr id="41" name="テキスト ボックス 40"/>
          <p:cNvSpPr txBox="1"/>
          <p:nvPr/>
        </p:nvSpPr>
        <p:spPr>
          <a:xfrm>
            <a:off x="1972245" y="3626793"/>
            <a:ext cx="2089033"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2010</a:t>
            </a:r>
            <a:r>
              <a:rPr lang="ja-JP" altLang="en-US" sz="900" dirty="0" smtClean="0">
                <a:latin typeface="Meiryo UI" panose="020B0604030504040204" pitchFamily="50" charset="-128"/>
                <a:ea typeface="Meiryo UI" panose="020B0604030504040204" pitchFamily="50" charset="-128"/>
              </a:rPr>
              <a:t>／特区制度提案</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a:t>
            </a:r>
            <a:r>
              <a:rPr lang="ja-JP" altLang="en-US" sz="900" dirty="0" smtClean="0">
                <a:solidFill>
                  <a:srgbClr val="000000"/>
                </a:solidFill>
                <a:latin typeface="Meiryo UI" panose="020B0604030504040204" pitchFamily="50" charset="-128"/>
                <a:ea typeface="Meiryo UI" panose="020B0604030504040204" pitchFamily="50" charset="-128"/>
              </a:rPr>
              <a:t>国際戦略総合特区地域指定</a:t>
            </a:r>
            <a:endParaRPr lang="en-US" altLang="ja-JP" sz="900" dirty="0" smtClean="0">
              <a:solidFill>
                <a:srgbClr val="000000"/>
              </a:solidFill>
              <a:latin typeface="Meiryo UI" panose="020B0604030504040204" pitchFamily="50" charset="-128"/>
              <a:ea typeface="Meiryo UI" panose="020B0604030504040204" pitchFamily="50" charset="-128"/>
            </a:endParaRPr>
          </a:p>
        </p:txBody>
      </p:sp>
      <p:sp>
        <p:nvSpPr>
          <p:cNvPr id="42" name="テキスト ボックス 41"/>
          <p:cNvSpPr txBox="1"/>
          <p:nvPr/>
        </p:nvSpPr>
        <p:spPr>
          <a:xfrm>
            <a:off x="4108873" y="3645143"/>
            <a:ext cx="1944763" cy="369332"/>
          </a:xfrm>
          <a:prstGeom prst="rect">
            <a:avLst/>
          </a:prstGeom>
          <a:noFill/>
        </p:spPr>
        <p:txBody>
          <a:bodyPr wrap="none" rtlCol="0">
            <a:spAutoFit/>
          </a:bodyPr>
          <a:lstStyle/>
          <a:p>
            <a:r>
              <a:rPr lang="ja-JP" altLang="en-US" sz="900" dirty="0">
                <a:solidFill>
                  <a:srgbClr val="000000"/>
                </a:solidFill>
                <a:latin typeface="Meiryo UI" panose="020B0604030504040204" pitchFamily="50" charset="-128"/>
                <a:ea typeface="Meiryo UI" panose="020B0604030504040204" pitchFamily="50" charset="-128"/>
              </a:rPr>
              <a:t>●</a:t>
            </a:r>
            <a:r>
              <a:rPr lang="en-US" altLang="ja-JP" sz="900" dirty="0">
                <a:solidFill>
                  <a:srgbClr val="000000"/>
                </a:solidFill>
                <a:latin typeface="Meiryo UI" panose="020B0604030504040204" pitchFamily="50" charset="-128"/>
                <a:ea typeface="Meiryo UI" panose="020B0604030504040204" pitchFamily="50" charset="-128"/>
              </a:rPr>
              <a:t>2012</a:t>
            </a:r>
            <a:r>
              <a:rPr lang="ja-JP" altLang="en-US" sz="900" dirty="0">
                <a:solidFill>
                  <a:srgbClr val="000000"/>
                </a:solidFill>
                <a:latin typeface="Meiryo UI" panose="020B0604030504040204" pitchFamily="50" charset="-128"/>
                <a:ea typeface="Meiryo UI" panose="020B0604030504040204" pitchFamily="50" charset="-128"/>
              </a:rPr>
              <a:t>／地方税ゼロ特区税制</a:t>
            </a:r>
            <a:r>
              <a:rPr lang="ja-JP" altLang="en-US" sz="900" dirty="0" smtClean="0">
                <a:solidFill>
                  <a:srgbClr val="000000"/>
                </a:solidFill>
                <a:latin typeface="Meiryo UI" panose="020B0604030504040204" pitchFamily="50" charset="-128"/>
                <a:ea typeface="Meiryo UI" panose="020B0604030504040204" pitchFamily="50" charset="-128"/>
              </a:rPr>
              <a:t>創設</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a:t>
            </a:r>
            <a:r>
              <a:rPr lang="ja-JP" altLang="en-US" sz="900" dirty="0">
                <a:solidFill>
                  <a:srgbClr val="000000"/>
                </a:solidFill>
                <a:latin typeface="Meiryo UI" panose="020B0604030504040204" pitchFamily="50" charset="-128"/>
                <a:ea typeface="Meiryo UI" panose="020B0604030504040204" pitchFamily="50" charset="-128"/>
              </a:rPr>
              <a:t>国家</a:t>
            </a:r>
            <a:r>
              <a:rPr lang="ja-JP" altLang="en-US" sz="900" dirty="0" smtClean="0">
                <a:solidFill>
                  <a:srgbClr val="000000"/>
                </a:solidFill>
                <a:latin typeface="Meiryo UI" panose="020B0604030504040204" pitchFamily="50" charset="-128"/>
                <a:ea typeface="Meiryo UI" panose="020B0604030504040204" pitchFamily="50" charset="-128"/>
              </a:rPr>
              <a:t>戦略特区地域指定</a:t>
            </a:r>
            <a:endParaRPr lang="en-US" altLang="ja-JP" sz="900" dirty="0">
              <a:solidFill>
                <a:srgbClr val="000000"/>
              </a:solidFill>
              <a:latin typeface="Meiryo UI" panose="020B0604030504040204" pitchFamily="50" charset="-128"/>
              <a:ea typeface="Meiryo UI" panose="020B0604030504040204" pitchFamily="50" charset="-128"/>
            </a:endParaRPr>
          </a:p>
        </p:txBody>
      </p:sp>
      <p:sp>
        <p:nvSpPr>
          <p:cNvPr id="43" name="テキスト ボックス 42"/>
          <p:cNvSpPr txBox="1"/>
          <p:nvPr/>
        </p:nvSpPr>
        <p:spPr>
          <a:xfrm>
            <a:off x="6392942" y="3637291"/>
            <a:ext cx="1627369" cy="2308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r>
              <a:rPr lang="ja-JP" altLang="en-US" sz="900" dirty="0" smtClean="0">
                <a:solidFill>
                  <a:srgbClr val="000000"/>
                </a:solidFill>
                <a:latin typeface="Meiryo UI" panose="020B0604030504040204" pitchFamily="50" charset="-128"/>
                <a:ea typeface="Meiryo UI" panose="020B0604030504040204" pitchFamily="50" charset="-128"/>
              </a:rPr>
              <a:t>成長特区税制創設</a:t>
            </a:r>
            <a:endParaRPr lang="en-US" altLang="ja-JP" sz="900" dirty="0">
              <a:solidFill>
                <a:srgbClr val="000000"/>
              </a:solidFill>
              <a:latin typeface="Meiryo UI" panose="020B0604030504040204" pitchFamily="50" charset="-128"/>
              <a:ea typeface="Meiryo UI" panose="020B0604030504040204" pitchFamily="50" charset="-128"/>
            </a:endParaRPr>
          </a:p>
        </p:txBody>
      </p:sp>
      <p:sp>
        <p:nvSpPr>
          <p:cNvPr id="44" name="テキスト ボックス 43"/>
          <p:cNvSpPr txBox="1"/>
          <p:nvPr/>
        </p:nvSpPr>
        <p:spPr>
          <a:xfrm>
            <a:off x="4123387" y="4115510"/>
            <a:ext cx="2385589" cy="923330"/>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／府市共同で淀川</a:t>
            </a:r>
            <a:r>
              <a:rPr lang="ja-JP" altLang="en-US" sz="900" dirty="0">
                <a:latin typeface="Meiryo UI" panose="020B0604030504040204" pitchFamily="50" charset="-128"/>
                <a:ea typeface="Meiryo UI" panose="020B0604030504040204" pitchFamily="50" charset="-128"/>
              </a:rPr>
              <a:t>左岸線延伸部</a:t>
            </a:r>
            <a:r>
              <a:rPr lang="ja-JP" altLang="en-US" sz="900" dirty="0" smtClean="0">
                <a:latin typeface="Meiryo UI" panose="020B0604030504040204" pitchFamily="50" charset="-128"/>
                <a:ea typeface="Meiryo UI" panose="020B0604030504040204" pitchFamily="50" charset="-128"/>
              </a:rPr>
              <a:t>の</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環境影響評価を実施</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2013</a:t>
            </a:r>
            <a:r>
              <a:rPr lang="ja-JP" altLang="en-US" sz="900" dirty="0">
                <a:latin typeface="Meiryo UI" panose="020B0604030504040204" pitchFamily="50" charset="-128"/>
                <a:ea typeface="Meiryo UI" panose="020B0604030504040204" pitchFamily="50" charset="-128"/>
              </a:rPr>
              <a:t>／府</a:t>
            </a:r>
            <a:r>
              <a:rPr lang="ja-JP" altLang="en-US" sz="900" dirty="0" smtClean="0">
                <a:latin typeface="Meiryo UI" panose="020B0604030504040204" pitchFamily="50" charset="-128"/>
                <a:ea typeface="Meiryo UI" panose="020B0604030504040204" pitchFamily="50" charset="-128"/>
              </a:rPr>
              <a:t>市共同で防潮堤整備</a:t>
            </a:r>
            <a:r>
              <a:rPr lang="ja-JP" altLang="en-US" sz="900" dirty="0">
                <a:latin typeface="Meiryo UI" panose="020B0604030504040204" pitchFamily="50" charset="-128"/>
                <a:ea typeface="Meiryo UI" panose="020B0604030504040204" pitchFamily="50" charset="-128"/>
              </a:rPr>
              <a:t>計画を</a:t>
            </a:r>
            <a:r>
              <a:rPr lang="ja-JP" altLang="en-US" sz="900" dirty="0" smtClean="0">
                <a:latin typeface="Meiryo UI" panose="020B0604030504040204" pitchFamily="50" charset="-128"/>
                <a:ea typeface="Meiryo UI" panose="020B0604030504040204" pitchFamily="50" charset="-128"/>
              </a:rPr>
              <a:t>策定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2014</a:t>
            </a:r>
            <a:r>
              <a:rPr lang="ja-JP" altLang="en-US" sz="900" dirty="0">
                <a:latin typeface="Meiryo UI" panose="020B0604030504040204" pitchFamily="50" charset="-128"/>
                <a:ea typeface="Meiryo UI" panose="020B0604030504040204" pitchFamily="50" charset="-128"/>
              </a:rPr>
              <a:t>／</a:t>
            </a:r>
            <a:r>
              <a:rPr lang="ja-JP" altLang="ja-JP" sz="900" dirty="0">
                <a:latin typeface="Meiryo UI" panose="020B0604030504040204" pitchFamily="50" charset="-128"/>
                <a:ea typeface="Meiryo UI" panose="020B0604030504040204" pitchFamily="50" charset="-128"/>
              </a:rPr>
              <a:t>防潮堤の液状化対策</a:t>
            </a:r>
            <a:r>
              <a:rPr lang="ja-JP" altLang="en-US" sz="900" dirty="0" smtClean="0">
                <a:latin typeface="Meiryo UI" panose="020B0604030504040204" pitchFamily="50" charset="-128"/>
                <a:ea typeface="Meiryo UI" panose="020B0604030504040204" pitchFamily="50" charset="-128"/>
              </a:rPr>
              <a:t>開始</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〇</a:t>
            </a:r>
            <a:r>
              <a:rPr lang="en-US" altLang="ja-JP" sz="900" dirty="0">
                <a:latin typeface="Meiryo UI" panose="020B0604030504040204" pitchFamily="50" charset="-128"/>
                <a:ea typeface="Meiryo UI" panose="020B0604030504040204" pitchFamily="50" charset="-128"/>
              </a:rPr>
              <a:t>2014</a:t>
            </a:r>
            <a:r>
              <a:rPr lang="ja-JP" altLang="en-US" sz="900" dirty="0">
                <a:latin typeface="Meiryo UI" panose="020B0604030504040204" pitchFamily="50" charset="-128"/>
                <a:ea typeface="Meiryo UI" panose="020B0604030504040204" pitchFamily="50" charset="-128"/>
              </a:rPr>
              <a:t>／府･市･鉄道事業者でなにわ筋線の</a:t>
            </a:r>
          </a:p>
          <a:p>
            <a:pPr fontAlgn="ctr"/>
            <a:r>
              <a:rPr lang="ja-JP" altLang="en-US" sz="900" dirty="0">
                <a:latin typeface="Meiryo UI" panose="020B0604030504040204" pitchFamily="50" charset="-128"/>
                <a:ea typeface="Meiryo UI" panose="020B0604030504040204" pitchFamily="50" charset="-128"/>
              </a:rPr>
              <a:t>　 事業化に向けた検討会</a:t>
            </a:r>
            <a:r>
              <a:rPr lang="ja-JP" altLang="en-US" sz="900" dirty="0" smtClean="0">
                <a:latin typeface="Meiryo UI" panose="020B0604030504040204" pitchFamily="50" charset="-128"/>
                <a:ea typeface="Meiryo UI" panose="020B0604030504040204" pitchFamily="50" charset="-128"/>
              </a:rPr>
              <a:t>開催</a:t>
            </a:r>
            <a:endParaRPr lang="ja-JP" altLang="en-US" sz="900" dirty="0">
              <a:latin typeface="Meiryo UI" panose="020B0604030504040204" pitchFamily="50" charset="-128"/>
              <a:ea typeface="Meiryo UI" panose="020B0604030504040204" pitchFamily="50" charset="-128"/>
            </a:endParaRPr>
          </a:p>
        </p:txBody>
      </p:sp>
      <p:sp>
        <p:nvSpPr>
          <p:cNvPr id="45" name="テキスト ボックス 44"/>
          <p:cNvSpPr txBox="1"/>
          <p:nvPr/>
        </p:nvSpPr>
        <p:spPr>
          <a:xfrm>
            <a:off x="6390857" y="4097113"/>
            <a:ext cx="2299027" cy="369332"/>
          </a:xfrm>
          <a:prstGeom prst="rect">
            <a:avLst/>
          </a:prstGeom>
          <a:noFill/>
        </p:spPr>
        <p:txBody>
          <a:bodyPr wrap="non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2016</a:t>
            </a:r>
            <a:r>
              <a:rPr lang="ja-JP" altLang="en-US" sz="900" dirty="0">
                <a:latin typeface="Meiryo UI" panose="020B0604030504040204" pitchFamily="50" charset="-128"/>
                <a:ea typeface="Meiryo UI" panose="020B0604030504040204" pitchFamily="50" charset="-128"/>
              </a:rPr>
              <a:t>／淀川左岸線延伸部の事業化</a:t>
            </a:r>
            <a:r>
              <a:rPr lang="ja-JP" altLang="en-US" sz="900" dirty="0" smtClean="0">
                <a:latin typeface="Meiryo UI" panose="020B0604030504040204" pitchFamily="50" charset="-128"/>
                <a:ea typeface="Meiryo UI" panose="020B0604030504040204" pitchFamily="50" charset="-128"/>
              </a:rPr>
              <a:t>決定</a:t>
            </a:r>
            <a:endParaRPr lang="en-US" altLang="ja-JP" sz="900" dirty="0" smtClean="0">
              <a:latin typeface="Meiryo UI" panose="020B0604030504040204" pitchFamily="50" charset="-128"/>
              <a:ea typeface="Meiryo UI" panose="020B0604030504040204" pitchFamily="50" charset="-128"/>
            </a:endParaRPr>
          </a:p>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／なにわ筋線の事業化決定</a:t>
            </a:r>
            <a:endParaRPr lang="ja-JP" altLang="en-US" sz="900" dirty="0">
              <a:solidFill>
                <a:srgbClr val="000000"/>
              </a:solidFill>
              <a:latin typeface="Meiryo UI" panose="020B0604030504040204" pitchFamily="50" charset="-128"/>
              <a:ea typeface="Meiryo UI" panose="020B0604030504040204" pitchFamily="50" charset="-128"/>
            </a:endParaRPr>
          </a:p>
        </p:txBody>
      </p:sp>
      <p:sp>
        <p:nvSpPr>
          <p:cNvPr id="33" name="テキスト ボックス 32"/>
          <p:cNvSpPr txBox="1"/>
          <p:nvPr/>
        </p:nvSpPr>
        <p:spPr>
          <a:xfrm>
            <a:off x="4154665" y="5423855"/>
            <a:ext cx="1837362" cy="3693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2014</a:t>
            </a:r>
            <a:r>
              <a:rPr lang="ja-JP" altLang="en-US" sz="900" dirty="0" smtClean="0">
                <a:latin typeface="Meiryo UI" panose="020B0604030504040204" pitchFamily="50" charset="-128"/>
                <a:ea typeface="Meiryo UI" panose="020B0604030504040204" pitchFamily="50" charset="-128"/>
              </a:rPr>
              <a:t>／消防学校の一体的運用</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信用保証協会の合併</a:t>
            </a:r>
            <a:endParaRPr lang="en-US" altLang="ja-JP" sz="900" dirty="0" smtClean="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6407456" y="5155208"/>
            <a:ext cx="2068195" cy="923330"/>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／市内府営住宅の市移管</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／市立特別支援学校の府移管</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／地方衛生研究所の統合</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公設試験研究機関の統合</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／府急性期総合医療</a:t>
            </a:r>
            <a:r>
              <a:rPr lang="en-US" altLang="ja-JP" sz="900" dirty="0" smtClean="0">
                <a:latin typeface="Meiryo UI" panose="020B0604030504040204" pitchFamily="50" charset="-128"/>
                <a:ea typeface="Meiryo UI" panose="020B0604030504040204" pitchFamily="50" charset="-128"/>
              </a:rPr>
              <a:t>C</a:t>
            </a:r>
            <a:r>
              <a:rPr lang="ja-JP" altLang="en-US" sz="900" dirty="0" smtClean="0">
                <a:latin typeface="Meiryo UI" panose="020B0604030504040204" pitchFamily="50" charset="-128"/>
                <a:ea typeface="Meiryo UI" panose="020B0604030504040204" pitchFamily="50" charset="-128"/>
              </a:rPr>
              <a:t>と</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住吉市民病院の機能統合</a:t>
            </a:r>
            <a:endParaRPr lang="en-US" altLang="ja-JP" sz="900" dirty="0" smtClean="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2022716" y="6062372"/>
            <a:ext cx="1415772" cy="2308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AB</a:t>
            </a:r>
            <a:r>
              <a:rPr lang="ja-JP" altLang="en-US" sz="900" dirty="0" smtClean="0">
                <a:latin typeface="Meiryo UI" panose="020B0604030504040204" pitchFamily="50" charset="-128"/>
                <a:ea typeface="Meiryo UI" panose="020B0604030504040204" pitchFamily="50" charset="-128"/>
              </a:rPr>
              <a:t>項目の指定</a:t>
            </a:r>
            <a:endParaRPr lang="en-US" altLang="ja-JP" sz="900" dirty="0" smtClean="0">
              <a:latin typeface="Meiryo UI" panose="020B0604030504040204" pitchFamily="50" charset="-128"/>
              <a:ea typeface="Meiryo UI" panose="020B0604030504040204" pitchFamily="50" charset="-128"/>
            </a:endParaRPr>
          </a:p>
        </p:txBody>
      </p:sp>
      <p:sp>
        <p:nvSpPr>
          <p:cNvPr id="37" name="テキスト ボックス 36"/>
          <p:cNvSpPr txBox="1"/>
          <p:nvPr/>
        </p:nvSpPr>
        <p:spPr>
          <a:xfrm>
            <a:off x="4151534" y="5147645"/>
            <a:ext cx="2194832" cy="230832"/>
          </a:xfrm>
          <a:prstGeom prst="rect">
            <a:avLst/>
          </a:prstGeom>
          <a:noFill/>
        </p:spPr>
        <p:txBody>
          <a:bodyPr wrap="none" rtlCol="0">
            <a:spAutoFit/>
          </a:bodyPr>
          <a:lstStyle/>
          <a:p>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AB</a:t>
            </a:r>
            <a:r>
              <a:rPr lang="ja-JP" altLang="en-US" sz="900" dirty="0" smtClean="0">
                <a:latin typeface="Meiryo UI" panose="020B0604030504040204" pitchFamily="50" charset="-128"/>
                <a:ea typeface="Meiryo UI" panose="020B0604030504040204" pitchFamily="50" charset="-128"/>
              </a:rPr>
              <a:t>項目の基本的方向性を決定</a:t>
            </a:r>
            <a:endParaRPr lang="en-US" altLang="ja-JP" sz="900" dirty="0" smtClean="0">
              <a:latin typeface="Meiryo UI" panose="020B0604030504040204" pitchFamily="50" charset="-128"/>
              <a:ea typeface="Meiryo UI" panose="020B0604030504040204" pitchFamily="50" charset="-128"/>
            </a:endParaRPr>
          </a:p>
        </p:txBody>
      </p:sp>
      <p:sp>
        <p:nvSpPr>
          <p:cNvPr id="46" name="テキスト ボックス 45"/>
          <p:cNvSpPr txBox="1"/>
          <p:nvPr/>
        </p:nvSpPr>
        <p:spPr>
          <a:xfrm>
            <a:off x="6424943" y="6048490"/>
            <a:ext cx="1895071"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2019</a:t>
            </a:r>
            <a:r>
              <a:rPr lang="ja-JP" altLang="en-US" sz="900" dirty="0" smtClean="0">
                <a:latin typeface="Meiryo UI" panose="020B0604030504040204" pitchFamily="50" charset="-128"/>
                <a:ea typeface="Meiryo UI" panose="020B0604030504040204" pitchFamily="50" charset="-128"/>
              </a:rPr>
              <a:t>／公立大学法人の統合</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中小企業支援団体の統合</a:t>
            </a:r>
            <a:endParaRPr lang="en-US" altLang="ja-JP" sz="900" dirty="0" smtClean="0">
              <a:latin typeface="Meiryo UI" panose="020B0604030504040204" pitchFamily="50" charset="-128"/>
              <a:ea typeface="Meiryo UI" panose="020B0604030504040204" pitchFamily="50" charset="-128"/>
            </a:endParaRPr>
          </a:p>
        </p:txBody>
      </p:sp>
      <p:sp>
        <p:nvSpPr>
          <p:cNvPr id="47" name="テキスト ボックス 46"/>
          <p:cNvSpPr txBox="1"/>
          <p:nvPr/>
        </p:nvSpPr>
        <p:spPr>
          <a:xfrm>
            <a:off x="1998905" y="2358976"/>
            <a:ext cx="1909497" cy="230832"/>
          </a:xfrm>
          <a:prstGeom prst="rect">
            <a:avLst/>
          </a:prstGeom>
          <a:noFill/>
        </p:spPr>
        <p:txBody>
          <a:bodyPr wrap="none" rtlCol="0">
            <a:spAutoFit/>
          </a:bodyPr>
          <a:lstStyle/>
          <a:p>
            <a:pPr fontAlgn="ctr"/>
            <a:r>
              <a:rPr lang="ja-JP" altLang="en-US" sz="900" dirty="0" smtClean="0">
                <a:latin typeface="Meiryo UI" panose="020B0604030504040204" pitchFamily="50" charset="-128"/>
                <a:ea typeface="Meiryo UI" panose="020B0604030504040204" pitchFamily="50" charset="-128"/>
              </a:rPr>
              <a:t>〇</a:t>
            </a:r>
            <a:r>
              <a:rPr lang="en-US" altLang="ja-JP" sz="900" dirty="0" smtClean="0">
                <a:latin typeface="Meiryo UI" panose="020B0604030504040204" pitchFamily="50" charset="-128"/>
                <a:ea typeface="Meiryo UI" panose="020B0604030504040204" pitchFamily="50" charset="-128"/>
              </a:rPr>
              <a:t>2010</a:t>
            </a:r>
            <a:r>
              <a:rPr lang="ja-JP" altLang="en-US"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IR</a:t>
            </a:r>
            <a:r>
              <a:rPr lang="ja-JP" altLang="ja-JP" sz="900" dirty="0">
                <a:latin typeface="Meiryo UI" panose="020B0604030504040204" pitchFamily="50" charset="-128"/>
                <a:ea typeface="Meiryo UI" panose="020B0604030504040204" pitchFamily="50" charset="-128"/>
              </a:rPr>
              <a:t>を成長戦略に</a:t>
            </a:r>
            <a:r>
              <a:rPr lang="ja-JP" altLang="ja-JP" sz="900" dirty="0" smtClean="0">
                <a:latin typeface="Meiryo UI" panose="020B0604030504040204" pitchFamily="50" charset="-128"/>
                <a:ea typeface="Meiryo UI" panose="020B0604030504040204" pitchFamily="50" charset="-128"/>
              </a:rPr>
              <a:t>位置付け</a:t>
            </a:r>
            <a:endParaRPr lang="en-US" altLang="ja-JP" sz="900" dirty="0" smtClean="0">
              <a:latin typeface="Meiryo UI" panose="020B0604030504040204" pitchFamily="50" charset="-128"/>
              <a:ea typeface="Meiryo UI" panose="020B0604030504040204" pitchFamily="50" charset="-128"/>
            </a:endParaRPr>
          </a:p>
        </p:txBody>
      </p:sp>
      <p:sp>
        <p:nvSpPr>
          <p:cNvPr id="28" name="角丸四角形 27"/>
          <p:cNvSpPr/>
          <p:nvPr/>
        </p:nvSpPr>
        <p:spPr>
          <a:xfrm>
            <a:off x="145768" y="53244"/>
            <a:ext cx="534063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１</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府市連携  </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年表一覧</a:t>
            </a:r>
            <a:r>
              <a:rPr lang="en-US" altLang="ja-JP" b="1" dirty="0" smtClean="0">
                <a:solidFill>
                  <a:schemeClr val="tx1"/>
                </a:solidFill>
                <a:latin typeface="Meiryo UI" panose="020B0604030504040204" pitchFamily="50" charset="-128"/>
                <a:ea typeface="Meiryo UI" panose="020B0604030504040204" pitchFamily="50" charset="-128"/>
              </a:rPr>
              <a:t>]</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638856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線コネクタ 6"/>
          <p:cNvCxnSpPr/>
          <p:nvPr/>
        </p:nvCxnSpPr>
        <p:spPr>
          <a:xfrm>
            <a:off x="296944" y="758919"/>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テキスト ボックス 7"/>
          <p:cNvSpPr txBox="1"/>
          <p:nvPr/>
        </p:nvSpPr>
        <p:spPr>
          <a:xfrm>
            <a:off x="3014523" y="130203"/>
            <a:ext cx="3114955" cy="461665"/>
          </a:xfrm>
          <a:prstGeom prst="rect">
            <a:avLst/>
          </a:prstGeom>
          <a:noFill/>
        </p:spPr>
        <p:txBody>
          <a:bodyPr wrap="none" rtlCol="0">
            <a:spAutoFit/>
          </a:bodyPr>
          <a:lstStyle/>
          <a:p>
            <a:r>
              <a:rPr lang="ja-JP" altLang="en-US" sz="2400" dirty="0" smtClean="0">
                <a:latin typeface="Meiryo UI" panose="020B0604030504040204" pitchFamily="50" charset="-128"/>
                <a:ea typeface="Meiryo UI" panose="020B0604030504040204" pitchFamily="50" charset="-128"/>
              </a:rPr>
              <a:t>指標でみる大阪の</a:t>
            </a:r>
            <a:r>
              <a:rPr lang="en-US" altLang="ja-JP" sz="2400" dirty="0" smtClean="0">
                <a:latin typeface="Meiryo UI" panose="020B0604030504040204" pitchFamily="50" charset="-128"/>
                <a:ea typeface="Meiryo UI" panose="020B0604030504040204" pitchFamily="50" charset="-128"/>
              </a:rPr>
              <a:t>10</a:t>
            </a:r>
            <a:r>
              <a:rPr lang="ja-JP" altLang="en-US" sz="2400" dirty="0" smtClean="0">
                <a:latin typeface="Meiryo UI" panose="020B0604030504040204" pitchFamily="50" charset="-128"/>
                <a:ea typeface="Meiryo UI" panose="020B0604030504040204" pitchFamily="50" charset="-128"/>
              </a:rPr>
              <a:t>年</a:t>
            </a:r>
            <a:endParaRPr kumimoji="1" lang="ja-JP" altLang="en-US" sz="2400" dirty="0">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p:txBody>
          <a:bodyPr/>
          <a:lstStyle/>
          <a:p>
            <a:fld id="{138CA411-231B-42B9-AF63-97A64194AA60}" type="slidenum">
              <a:rPr lang="ja-JP" altLang="en-US" smtClean="0"/>
              <a:pPr/>
              <a:t>6</a:t>
            </a:fld>
            <a:endParaRPr lang="ja-JP" altLang="en-US"/>
          </a:p>
        </p:txBody>
      </p:sp>
      <p:sp>
        <p:nvSpPr>
          <p:cNvPr id="5" name="テキスト ボックス 4"/>
          <p:cNvSpPr txBox="1"/>
          <p:nvPr/>
        </p:nvSpPr>
        <p:spPr>
          <a:xfrm>
            <a:off x="633529" y="1394142"/>
            <a:ext cx="7929918" cy="1877437"/>
          </a:xfrm>
          <a:prstGeom prst="rect">
            <a:avLst/>
          </a:prstGeom>
          <a:noFill/>
        </p:spPr>
        <p:txBody>
          <a:bodyPr wrap="square" rtlCol="0">
            <a:spAutoFit/>
          </a:bodyPr>
          <a:lstStyle/>
          <a:p>
            <a:pPr marL="285750" indent="-285750">
              <a:buFont typeface="Arial" panose="020B0604020202020204" pitchFamily="34" charset="0"/>
              <a:buChar char="•"/>
            </a:pPr>
            <a:r>
              <a:rPr lang="ja-JP" altLang="en-US" sz="2000" dirty="0" smtClean="0">
                <a:latin typeface="Meiryo UI" panose="020B0604030504040204" pitchFamily="50" charset="-128"/>
                <a:ea typeface="Meiryo UI" panose="020B0604030504040204" pitchFamily="50" charset="-128"/>
              </a:rPr>
              <a:t>前回の改革評価では、「大阪が置かれた厳しい状況（いわゆる「大阪問題」）」を数字で認識することから入った。　</a:t>
            </a:r>
            <a:r>
              <a:rPr lang="en-US" altLang="ja-JP" sz="2000" dirty="0" smtClean="0">
                <a:latin typeface="Meiryo UI" panose="020B0604030504040204" pitchFamily="50" charset="-128"/>
                <a:ea typeface="Meiryo UI" panose="020B0604030504040204" pitchFamily="50" charset="-128"/>
              </a:rPr>
              <a:t>【</a:t>
            </a:r>
            <a:r>
              <a:rPr lang="ja-JP" altLang="en-US" sz="2000" dirty="0" smtClean="0">
                <a:latin typeface="Meiryo UI" panose="020B0604030504040204" pitchFamily="50" charset="-128"/>
                <a:ea typeface="Meiryo UI" panose="020B0604030504040204" pitchFamily="50" charset="-128"/>
              </a:rPr>
              <a:t>図①</a:t>
            </a:r>
            <a:r>
              <a:rPr lang="en-US" altLang="ja-JP" sz="2000" dirty="0" smtClean="0">
                <a:latin typeface="Meiryo UI" panose="020B0604030504040204" pitchFamily="50" charset="-128"/>
                <a:ea typeface="Meiryo UI" panose="020B0604030504040204" pitchFamily="50" charset="-128"/>
              </a:rPr>
              <a:t>】</a:t>
            </a:r>
          </a:p>
          <a:p>
            <a:endParaRPr lang="en-US" altLang="ja-JP" sz="16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2000" dirty="0" smtClean="0">
                <a:latin typeface="Meiryo UI" panose="020B0604030504040204" pitchFamily="50" charset="-128"/>
                <a:ea typeface="Meiryo UI" panose="020B0604030504040204" pitchFamily="50" charset="-128"/>
              </a:rPr>
              <a:t>今回、同様に大阪の</a:t>
            </a:r>
            <a:r>
              <a:rPr lang="en-US" altLang="ja-JP" sz="2000" dirty="0">
                <a:latin typeface="Meiryo UI" panose="020B0604030504040204" pitchFamily="50" charset="-128"/>
                <a:ea typeface="Meiryo UI" panose="020B0604030504040204" pitchFamily="50" charset="-128"/>
              </a:rPr>
              <a:t>10</a:t>
            </a:r>
            <a:r>
              <a:rPr lang="ja-JP" altLang="en-US" sz="2000" dirty="0" smtClean="0">
                <a:latin typeface="Meiryo UI" panose="020B0604030504040204" pitchFamily="50" charset="-128"/>
                <a:ea typeface="Meiryo UI" panose="020B0604030504040204" pitchFamily="50" charset="-128"/>
              </a:rPr>
              <a:t>年を数字で振り返ると、必ずしもすべての問題が解消されたわけではないが、経済、くらし、健康、教育、治安、観光（インバウンド）など、多くの分野などで主要指標</a:t>
            </a:r>
            <a:r>
              <a:rPr lang="ja-JP" altLang="en-US" sz="2000" dirty="0">
                <a:latin typeface="Meiryo UI" panose="020B0604030504040204" pitchFamily="50" charset="-128"/>
                <a:ea typeface="Meiryo UI" panose="020B0604030504040204" pitchFamily="50" charset="-128"/>
              </a:rPr>
              <a:t>の</a:t>
            </a:r>
            <a:r>
              <a:rPr lang="ja-JP" altLang="en-US" sz="2000" dirty="0" smtClean="0">
                <a:latin typeface="Meiryo UI" panose="020B0604030504040204" pitchFamily="50" charset="-128"/>
                <a:ea typeface="Meiryo UI" panose="020B0604030504040204" pitchFamily="50" charset="-128"/>
              </a:rPr>
              <a:t>改善が確認できた。</a:t>
            </a:r>
            <a:endParaRPr lang="en-US" altLang="ja-JP" sz="2000" dirty="0" smtClean="0">
              <a:latin typeface="Meiryo UI" panose="020B0604030504040204" pitchFamily="50" charset="-128"/>
              <a:ea typeface="Meiryo UI" panose="020B0604030504040204" pitchFamily="50" charset="-128"/>
            </a:endParaRPr>
          </a:p>
        </p:txBody>
      </p:sp>
      <p:pic>
        <p:nvPicPr>
          <p:cNvPr id="9" name="Picture 4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78566" y="4667538"/>
            <a:ext cx="2884881" cy="19137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テキスト ボックス 5"/>
          <p:cNvSpPr txBox="1"/>
          <p:nvPr/>
        </p:nvSpPr>
        <p:spPr>
          <a:xfrm>
            <a:off x="5637622" y="4450277"/>
            <a:ext cx="3002430" cy="261610"/>
          </a:xfrm>
          <a:prstGeom prst="rect">
            <a:avLst/>
          </a:prstGeom>
          <a:noFill/>
        </p:spPr>
        <p:txBody>
          <a:bodyPr wrap="square" rtlCol="0">
            <a:spAutoFit/>
          </a:bodyPr>
          <a:lstStyle/>
          <a:p>
            <a:r>
              <a:rPr kumimoji="1" lang="ja-JP" altLang="en-US" sz="1100" dirty="0" smtClean="0">
                <a:latin typeface="Meiryo UI" panose="020B0604030504040204" pitchFamily="50" charset="-128"/>
                <a:ea typeface="Meiryo UI" panose="020B0604030504040204" pitchFamily="50" charset="-128"/>
              </a:rPr>
              <a:t>指標で見る大阪の現状（ワーストランキング）</a:t>
            </a:r>
            <a:endParaRPr kumimoji="1" lang="ja-JP" altLang="en-US" sz="1100" dirty="0">
              <a:latin typeface="Meiryo UI" panose="020B0604030504040204" pitchFamily="50" charset="-128"/>
              <a:ea typeface="Meiryo UI" panose="020B0604030504040204" pitchFamily="50" charset="-128"/>
            </a:endParaRPr>
          </a:p>
        </p:txBody>
      </p:sp>
      <p:sp>
        <p:nvSpPr>
          <p:cNvPr id="10" name="正方形/長方形 9"/>
          <p:cNvSpPr/>
          <p:nvPr/>
        </p:nvSpPr>
        <p:spPr>
          <a:xfrm>
            <a:off x="963323" y="4722399"/>
            <a:ext cx="4557443" cy="1954381"/>
          </a:xfrm>
          <a:prstGeom prst="rect">
            <a:avLst/>
          </a:prstGeom>
        </p:spPr>
        <p:txBody>
          <a:bodyPr wrap="square">
            <a:spAutoFit/>
          </a:bodyPr>
          <a:lstStyle/>
          <a:p>
            <a:pPr marL="171450" indent="-1714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都市の命運は経済（フロー）に左右されやすいが、大阪は特にその性格が強い・・・この</a:t>
            </a:r>
            <a:r>
              <a:rPr lang="en-US" altLang="ja-JP" sz="1100" dirty="0">
                <a:latin typeface="Meiryo UI" panose="020B0604030504040204" pitchFamily="50" charset="-128"/>
                <a:ea typeface="Meiryo UI" panose="020B0604030504040204" pitchFamily="50" charset="-128"/>
              </a:rPr>
              <a:t>20</a:t>
            </a:r>
            <a:r>
              <a:rPr lang="ja-JP" altLang="en-US" sz="1100" dirty="0">
                <a:latin typeface="Meiryo UI" panose="020B0604030504040204" pitchFamily="50" charset="-128"/>
                <a:ea typeface="Meiryo UI" panose="020B0604030504040204" pitchFamily="50" charset="-128"/>
              </a:rPr>
              <a:t>年の日本経済の低迷の影響を直撃された。</a:t>
            </a:r>
          </a:p>
          <a:p>
            <a:pPr marL="171450" indent="-171450">
              <a:buFont typeface="Wingdings" panose="05000000000000000000" pitchFamily="2" charset="2"/>
              <a:buChar char="ü"/>
            </a:pPr>
            <a:r>
              <a:rPr lang="ja-JP" altLang="en-US" sz="1100" dirty="0" smtClean="0">
                <a:latin typeface="Meiryo UI" panose="020B0604030504040204" pitchFamily="50" charset="-128"/>
                <a:ea typeface="Meiryo UI" panose="020B0604030504040204" pitchFamily="50" charset="-128"/>
              </a:rPr>
              <a:t>大阪</a:t>
            </a:r>
            <a:r>
              <a:rPr lang="ja-JP" altLang="en-US" sz="1100" dirty="0">
                <a:latin typeface="Meiryo UI" panose="020B0604030504040204" pitchFamily="50" charset="-128"/>
                <a:ea typeface="Meiryo UI" panose="020B0604030504040204" pitchFamily="50" charset="-128"/>
              </a:rPr>
              <a:t>は首都機能などの特殊な権益や、稀少な資産（天然資源、文化遺産等）を持たず、専らヒト、モノ、カネが離合集散する流通の場として発展</a:t>
            </a:r>
          </a:p>
          <a:p>
            <a:pPr marL="171450" indent="-171450">
              <a:buFont typeface="Wingdings" panose="05000000000000000000" pitchFamily="2" charset="2"/>
              <a:buChar char="ü"/>
            </a:pPr>
            <a:r>
              <a:rPr lang="ja-JP" altLang="en-US" sz="1100" dirty="0" smtClean="0">
                <a:latin typeface="Meiryo UI" panose="020B0604030504040204" pitchFamily="50" charset="-128"/>
                <a:ea typeface="Meiryo UI" panose="020B0604030504040204" pitchFamily="50" charset="-128"/>
              </a:rPr>
              <a:t>自由</a:t>
            </a:r>
            <a:r>
              <a:rPr lang="ja-JP" altLang="en-US" sz="1100" dirty="0">
                <a:latin typeface="Meiryo UI" panose="020B0604030504040204" pitchFamily="50" charset="-128"/>
                <a:ea typeface="Meiryo UI" panose="020B0604030504040204" pitchFamily="50" charset="-128"/>
              </a:rPr>
              <a:t>な気風であるがゆえに、衰微と共に大阪の企業、人材、資金が域外（海外含む）に転出</a:t>
            </a:r>
          </a:p>
          <a:p>
            <a:endParaRPr lang="ja-JP" altLang="en-US" sz="8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その結果、今や大阪は、低所得者の割合が他都市に比べてかなり高く、犯罪、雇用、離婚、自殺などの社会指標も軒並み全国ワーストレベルにある。加えてこれらが複合して、他の指標を一層悪化させるという悪循環に陥っている（いわゆる「大阪問題」）。</a:t>
            </a:r>
          </a:p>
        </p:txBody>
      </p:sp>
      <p:sp>
        <p:nvSpPr>
          <p:cNvPr id="11" name="正方形/長方形 10"/>
          <p:cNvSpPr/>
          <p:nvPr/>
        </p:nvSpPr>
        <p:spPr>
          <a:xfrm>
            <a:off x="785902" y="4490405"/>
            <a:ext cx="2954655" cy="276999"/>
          </a:xfrm>
          <a:prstGeom prst="rect">
            <a:avLst/>
          </a:prstGeom>
        </p:spPr>
        <p:txBody>
          <a:bodyPr wrap="none">
            <a:spAutoFit/>
          </a:bodyPr>
          <a:lstStyle/>
          <a:p>
            <a:r>
              <a:rPr lang="ja-JP" altLang="en-US" sz="1200" b="1" dirty="0">
                <a:latin typeface="Meiryo UI" panose="020B0604030504040204" pitchFamily="50" charset="-128"/>
                <a:ea typeface="Meiryo UI" panose="020B0604030504040204" pitchFamily="50" charset="-128"/>
              </a:rPr>
              <a:t>１．大阪問題：都市・大阪が置かれた状況</a:t>
            </a:r>
          </a:p>
        </p:txBody>
      </p:sp>
      <p:sp>
        <p:nvSpPr>
          <p:cNvPr id="12" name="正方形/長方形 11"/>
          <p:cNvSpPr/>
          <p:nvPr/>
        </p:nvSpPr>
        <p:spPr>
          <a:xfrm>
            <a:off x="772254" y="4414462"/>
            <a:ext cx="7982187" cy="2232382"/>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758606" y="4104045"/>
            <a:ext cx="6003567" cy="307777"/>
          </a:xfrm>
          <a:prstGeom prst="rect">
            <a:avLst/>
          </a:prstGeom>
          <a:noFill/>
        </p:spPr>
        <p:txBody>
          <a:bodyPr wrap="none" rtlCol="0">
            <a:spAutoFit/>
          </a:bodyPr>
          <a:lstStyle/>
          <a:p>
            <a:r>
              <a:rPr lang="en-US" altLang="ja-JP" sz="1400" dirty="0" smtClean="0">
                <a:latin typeface="Meiryo UI" panose="020B0604030504040204" pitchFamily="50" charset="-128"/>
                <a:ea typeface="Meiryo UI" panose="020B0604030504040204" pitchFamily="50" charset="-128"/>
              </a:rPr>
              <a:t>【</a:t>
            </a:r>
            <a:r>
              <a:rPr lang="ja-JP" altLang="en-US" sz="1400" dirty="0" smtClean="0">
                <a:latin typeface="Meiryo UI" panose="020B0604030504040204" pitchFamily="50" charset="-128"/>
                <a:ea typeface="Meiryo UI" panose="020B0604030504040204" pitchFamily="50" charset="-128"/>
              </a:rPr>
              <a:t>図</a:t>
            </a:r>
            <a:r>
              <a:rPr lang="ja-JP" altLang="en-US" sz="1400" dirty="0">
                <a:latin typeface="Meiryo UI" panose="020B0604030504040204" pitchFamily="50" charset="-128"/>
                <a:ea typeface="Meiryo UI" panose="020B0604030504040204" pitchFamily="50" charset="-128"/>
              </a:rPr>
              <a:t>①</a:t>
            </a:r>
            <a:r>
              <a:rPr lang="en-US" altLang="ja-JP" sz="1400" dirty="0" smtClean="0">
                <a:latin typeface="Meiryo UI" panose="020B0604030504040204" pitchFamily="50" charset="-128"/>
                <a:ea typeface="Meiryo UI" panose="020B0604030504040204" pitchFamily="50" charset="-128"/>
              </a:rPr>
              <a:t>】</a:t>
            </a:r>
            <a:r>
              <a:rPr lang="ja-JP" altLang="en-US" sz="1400" dirty="0" smtClean="0">
                <a:latin typeface="Meiryo UI" panose="020B0604030504040204" pitchFamily="50" charset="-128"/>
                <a:ea typeface="Meiryo UI" panose="020B0604030504040204" pitchFamily="50" charset="-128"/>
              </a:rPr>
              <a:t>　</a:t>
            </a:r>
            <a:r>
              <a:rPr lang="en-US" altLang="ja-JP" sz="1400" dirty="0" smtClean="0">
                <a:latin typeface="Meiryo UI" panose="020B0604030504040204" pitchFamily="50" charset="-128"/>
                <a:ea typeface="Meiryo UI" panose="020B0604030504040204" pitchFamily="50" charset="-128"/>
              </a:rPr>
              <a:t>2014</a:t>
            </a:r>
            <a:r>
              <a:rPr lang="ja-JP" altLang="en-US" sz="1400" dirty="0" smtClean="0">
                <a:latin typeface="Meiryo UI" panose="020B0604030504040204" pitchFamily="50" charset="-128"/>
                <a:ea typeface="Meiryo UI" panose="020B0604030504040204" pitchFamily="50" charset="-128"/>
              </a:rPr>
              <a:t>年の改革評価</a:t>
            </a:r>
            <a:r>
              <a:rPr lang="ja-JP" altLang="en-US" sz="1400" dirty="0">
                <a:latin typeface="Meiryo UI" panose="020B0604030504040204" pitchFamily="50" charset="-128"/>
                <a:ea typeface="Meiryo UI" panose="020B0604030504040204" pitchFamily="50" charset="-128"/>
              </a:rPr>
              <a:t>　</a:t>
            </a:r>
            <a:r>
              <a:rPr lang="en-US" altLang="ja-JP" sz="1400" dirty="0" smtClean="0">
                <a:latin typeface="Meiryo UI" panose="020B0604030504040204" pitchFamily="50" charset="-128"/>
                <a:ea typeface="Meiryo UI" panose="020B0604030504040204" pitchFamily="50" charset="-128"/>
              </a:rPr>
              <a:t>『</a:t>
            </a:r>
            <a:r>
              <a:rPr lang="ja-JP" altLang="en-US" sz="1400" dirty="0" smtClean="0">
                <a:latin typeface="Meiryo UI" panose="020B0604030504040204" pitchFamily="50" charset="-128"/>
                <a:ea typeface="Meiryo UI" panose="020B0604030504040204" pitchFamily="50" charset="-128"/>
              </a:rPr>
              <a:t>第</a:t>
            </a:r>
            <a:r>
              <a:rPr lang="en-US" altLang="ja-JP" sz="1400" dirty="0">
                <a:latin typeface="Meiryo UI" panose="020B0604030504040204" pitchFamily="50" charset="-128"/>
                <a:ea typeface="Meiryo UI" panose="020B0604030504040204" pitchFamily="50" charset="-128"/>
              </a:rPr>
              <a:t>Ⅰ</a:t>
            </a:r>
            <a:r>
              <a:rPr lang="ja-JP" altLang="en-US" sz="1400" dirty="0" smtClean="0">
                <a:latin typeface="Meiryo UI" panose="020B0604030504040204" pitchFamily="50" charset="-128"/>
                <a:ea typeface="Meiryo UI" panose="020B0604030504040204" pitchFamily="50" charset="-128"/>
              </a:rPr>
              <a:t>部　正しい現状を現状認識する</a:t>
            </a:r>
            <a:r>
              <a:rPr lang="en-US" altLang="ja-JP" sz="1400" dirty="0" smtClean="0">
                <a:latin typeface="Meiryo UI" panose="020B0604030504040204" pitchFamily="50" charset="-128"/>
                <a:ea typeface="Meiryo UI" panose="020B0604030504040204" pitchFamily="50" charset="-128"/>
              </a:rPr>
              <a:t>』</a:t>
            </a:r>
            <a:r>
              <a:rPr lang="ja-JP" altLang="en-US" sz="1400" dirty="0" smtClean="0">
                <a:latin typeface="Meiryo UI" panose="020B0604030504040204" pitchFamily="50" charset="-128"/>
                <a:ea typeface="Meiryo UI" panose="020B0604030504040204" pitchFamily="50" charset="-128"/>
              </a:rPr>
              <a:t>　より抜粋</a:t>
            </a:r>
            <a:endParaRPr kumimoji="1" lang="ja-JP" altLang="en-US" sz="14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5612452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線コネクタ 2"/>
          <p:cNvCxnSpPr/>
          <p:nvPr/>
        </p:nvCxnSpPr>
        <p:spPr>
          <a:xfrm>
            <a:off x="147332" y="568899"/>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正方形/長方形 5"/>
          <p:cNvSpPr/>
          <p:nvPr/>
        </p:nvSpPr>
        <p:spPr>
          <a:xfrm>
            <a:off x="487504" y="2448275"/>
            <a:ext cx="2160000" cy="900000"/>
          </a:xfrm>
          <a:prstGeom prst="rect">
            <a:avLst/>
          </a:prstGeom>
          <a:solidFill>
            <a:schemeClr val="bg1"/>
          </a:solidFill>
          <a:ln w="9525">
            <a:solidFill>
              <a:schemeClr val="tx1"/>
            </a:solidFill>
          </a:ln>
        </p:spPr>
        <p:style>
          <a:lnRef idx="2">
            <a:schemeClr val="accent2"/>
          </a:lnRef>
          <a:fillRef idx="1">
            <a:schemeClr val="lt1"/>
          </a:fillRef>
          <a:effectRef idx="0">
            <a:schemeClr val="accent2"/>
          </a:effectRef>
          <a:fontRef idx="minor">
            <a:schemeClr val="dk1"/>
          </a:fontRef>
        </p:style>
        <p:txBody>
          <a:bodyPr lIns="36000" tIns="36000" rIns="36000" bIns="36000" rtlCol="0" anchor="ctr"/>
          <a:lstStyle/>
          <a:p>
            <a:pPr algn="ctr"/>
            <a:endParaRPr lang="en-US" altLang="ja-JP" sz="1050" dirty="0">
              <a:solidFill>
                <a:schemeClr val="tx1"/>
              </a:solidFill>
              <a:latin typeface="Meiryo UI" panose="020B0604030504040204" pitchFamily="50" charset="-128"/>
              <a:ea typeface="Meiryo UI" panose="020B0604030504040204" pitchFamily="50" charset="-128"/>
            </a:endParaRPr>
          </a:p>
        </p:txBody>
      </p:sp>
      <p:sp>
        <p:nvSpPr>
          <p:cNvPr id="7" name="正方形/長方形 6"/>
          <p:cNvSpPr/>
          <p:nvPr/>
        </p:nvSpPr>
        <p:spPr>
          <a:xfrm>
            <a:off x="492699" y="3502623"/>
            <a:ext cx="2160000" cy="827279"/>
          </a:xfrm>
          <a:prstGeom prst="rect">
            <a:avLst/>
          </a:prstGeom>
          <a:solidFill>
            <a:schemeClr val="bg1"/>
          </a:solidFill>
          <a:ln w="9525">
            <a:solidFill>
              <a:schemeClr val="tx1"/>
            </a:solidFill>
          </a:ln>
        </p:spPr>
        <p:style>
          <a:lnRef idx="2">
            <a:schemeClr val="accent2"/>
          </a:lnRef>
          <a:fillRef idx="1">
            <a:schemeClr val="lt1"/>
          </a:fillRef>
          <a:effectRef idx="0">
            <a:schemeClr val="accent2"/>
          </a:effectRef>
          <a:fontRef idx="minor">
            <a:schemeClr val="dk1"/>
          </a:fontRef>
        </p:style>
        <p:txBody>
          <a:bodyPr lIns="36000" tIns="36000" rIns="36000" bIns="36000" rtlCol="0" anchor="ctr"/>
          <a:lstStyle/>
          <a:p>
            <a:pPr algn="ctr"/>
            <a:endParaRPr lang="en-US" altLang="ja-JP" sz="1050" dirty="0">
              <a:solidFill>
                <a:schemeClr val="tx1"/>
              </a:solidFill>
              <a:latin typeface="Meiryo UI" panose="020B0604030504040204" pitchFamily="50" charset="-128"/>
              <a:ea typeface="Meiryo UI" panose="020B0604030504040204" pitchFamily="50" charset="-128"/>
            </a:endParaRPr>
          </a:p>
        </p:txBody>
      </p:sp>
      <p:sp>
        <p:nvSpPr>
          <p:cNvPr id="8" name="正方形/長方形 7"/>
          <p:cNvSpPr/>
          <p:nvPr/>
        </p:nvSpPr>
        <p:spPr>
          <a:xfrm>
            <a:off x="2901647" y="2410773"/>
            <a:ext cx="1328829" cy="1919129"/>
          </a:xfrm>
          <a:prstGeom prst="rect">
            <a:avLst/>
          </a:prstGeom>
          <a:noFill/>
          <a:ln w="9525">
            <a:solidFill>
              <a:schemeClr val="tx1"/>
            </a:solidFill>
          </a:ln>
        </p:spPr>
        <p:style>
          <a:lnRef idx="2">
            <a:schemeClr val="accent2"/>
          </a:lnRef>
          <a:fillRef idx="1">
            <a:schemeClr val="lt1"/>
          </a:fillRef>
          <a:effectRef idx="0">
            <a:schemeClr val="accent2"/>
          </a:effectRef>
          <a:fontRef idx="minor">
            <a:schemeClr val="dk1"/>
          </a:fontRef>
        </p:style>
        <p:txBody>
          <a:bodyPr lIns="36000" tIns="36000" rIns="36000" bIns="36000" rtlCol="0" anchor="t"/>
          <a:lstStyle/>
          <a:p>
            <a:pPr algn="ctr"/>
            <a:endParaRPr lang="en-US" altLang="ja-JP" sz="1050" dirty="0">
              <a:solidFill>
                <a:schemeClr val="tx1"/>
              </a:solidFill>
              <a:latin typeface="Meiryo UI" panose="020B0604030504040204" pitchFamily="50" charset="-128"/>
              <a:ea typeface="Meiryo UI" panose="020B0604030504040204" pitchFamily="50" charset="-128"/>
            </a:endParaRPr>
          </a:p>
        </p:txBody>
      </p:sp>
      <p:sp>
        <p:nvSpPr>
          <p:cNvPr id="9" name="角丸四角形 8"/>
          <p:cNvSpPr/>
          <p:nvPr/>
        </p:nvSpPr>
        <p:spPr>
          <a:xfrm>
            <a:off x="3026061" y="2718275"/>
            <a:ext cx="1080000" cy="360000"/>
          </a:xfrm>
          <a:prstGeom prst="roundRect">
            <a:avLst/>
          </a:prstGeom>
          <a:noFill/>
          <a:ln w="19050">
            <a:prstDash val="sysDash"/>
          </a:ln>
        </p:spPr>
        <p:style>
          <a:lnRef idx="2">
            <a:schemeClr val="dk1"/>
          </a:lnRef>
          <a:fillRef idx="1">
            <a:schemeClr val="lt1"/>
          </a:fillRef>
          <a:effectRef idx="0">
            <a:schemeClr val="dk1"/>
          </a:effectRef>
          <a:fontRef idx="minor">
            <a:schemeClr val="dk1"/>
          </a:fontRef>
        </p:style>
        <p:txBody>
          <a:bodyPr wrap="none" lIns="36000" tIns="36000" rIns="36000" bIns="36000"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副首都推進本部</a:t>
            </a:r>
            <a:endParaRPr lang="en-US" altLang="ja-JP" sz="1000" dirty="0">
              <a:solidFill>
                <a:schemeClr val="tx1"/>
              </a:solidFill>
              <a:latin typeface="Meiryo UI" panose="020B0604030504040204" pitchFamily="50" charset="-128"/>
              <a:ea typeface="Meiryo UI" panose="020B0604030504040204" pitchFamily="50" charset="-128"/>
            </a:endParaRPr>
          </a:p>
          <a:p>
            <a:pPr algn="ctr"/>
            <a:r>
              <a:rPr lang="ja-JP" altLang="en-US" sz="1000" dirty="0">
                <a:solidFill>
                  <a:schemeClr val="tx1"/>
                </a:solidFill>
                <a:latin typeface="Meiryo UI" panose="020B0604030504040204" pitchFamily="50" charset="-128"/>
                <a:ea typeface="Meiryo UI" panose="020B0604030504040204" pitchFamily="50" charset="-128"/>
              </a:rPr>
              <a:t>事務局機能</a:t>
            </a:r>
          </a:p>
        </p:txBody>
      </p:sp>
      <p:sp>
        <p:nvSpPr>
          <p:cNvPr id="10" name="角丸四角形 9"/>
          <p:cNvSpPr/>
          <p:nvPr/>
        </p:nvSpPr>
        <p:spPr>
          <a:xfrm>
            <a:off x="3068975" y="3731796"/>
            <a:ext cx="1080000" cy="360000"/>
          </a:xfrm>
          <a:prstGeom prst="roundRect">
            <a:avLst/>
          </a:prstGeom>
          <a:noFill/>
          <a:ln w="19050">
            <a:prstDash val="sysDash"/>
          </a:ln>
        </p:spPr>
        <p:style>
          <a:lnRef idx="2">
            <a:schemeClr val="dk1"/>
          </a:lnRef>
          <a:fillRef idx="1">
            <a:schemeClr val="lt1"/>
          </a:fillRef>
          <a:effectRef idx="0">
            <a:schemeClr val="dk1"/>
          </a:effectRef>
          <a:fontRef idx="minor">
            <a:schemeClr val="dk1"/>
          </a:fontRef>
        </p:style>
        <p:txBody>
          <a:bodyPr wrap="none" lIns="36000" tIns="36000" rIns="36000" bIns="36000" rtlCol="0" anchor="ctr"/>
          <a:lstStyle/>
          <a:p>
            <a:pPr algn="ctr"/>
            <a:r>
              <a:rPr lang="ja-JP" altLang="en-US" sz="900" dirty="0">
                <a:solidFill>
                  <a:schemeClr val="tx1"/>
                </a:solidFill>
                <a:latin typeface="Meiryo UI" panose="020B0604030504040204" pitchFamily="50" charset="-128"/>
                <a:ea typeface="Meiryo UI" panose="020B0604030504040204" pitchFamily="50" charset="-128"/>
              </a:rPr>
              <a:t>法定協議会</a:t>
            </a:r>
            <a:endParaRPr lang="en-US" altLang="ja-JP" sz="900" dirty="0">
              <a:solidFill>
                <a:schemeClr val="tx1"/>
              </a:solidFill>
              <a:latin typeface="Meiryo UI" panose="020B0604030504040204" pitchFamily="50" charset="-128"/>
              <a:ea typeface="Meiryo UI" panose="020B0604030504040204" pitchFamily="50" charset="-128"/>
            </a:endParaRPr>
          </a:p>
          <a:p>
            <a:pPr algn="ctr"/>
            <a:r>
              <a:rPr lang="ja-JP" altLang="en-US" sz="900" dirty="0">
                <a:solidFill>
                  <a:schemeClr val="tx1"/>
                </a:solidFill>
                <a:latin typeface="Meiryo UI" panose="020B0604030504040204" pitchFamily="50" charset="-128"/>
                <a:ea typeface="Meiryo UI" panose="020B0604030504040204" pitchFamily="50" charset="-128"/>
              </a:rPr>
              <a:t>事務局機能</a:t>
            </a:r>
          </a:p>
        </p:txBody>
      </p:sp>
      <p:cxnSp>
        <p:nvCxnSpPr>
          <p:cNvPr id="11" name="直線コネクタ 10"/>
          <p:cNvCxnSpPr/>
          <p:nvPr/>
        </p:nvCxnSpPr>
        <p:spPr>
          <a:xfrm>
            <a:off x="521047" y="2238323"/>
            <a:ext cx="2160000" cy="0"/>
          </a:xfrm>
          <a:prstGeom prst="line">
            <a:avLst/>
          </a:prstGeom>
          <a:ln>
            <a:solidFill>
              <a:schemeClr val="tx1"/>
            </a:solidFill>
          </a:ln>
        </p:spPr>
        <p:style>
          <a:lnRef idx="1">
            <a:schemeClr val="accent2"/>
          </a:lnRef>
          <a:fillRef idx="0">
            <a:schemeClr val="accent2"/>
          </a:fillRef>
          <a:effectRef idx="0">
            <a:schemeClr val="accent2"/>
          </a:effectRef>
          <a:fontRef idx="minor">
            <a:schemeClr val="tx1"/>
          </a:fontRef>
        </p:style>
      </p:cxnSp>
      <p:sp>
        <p:nvSpPr>
          <p:cNvPr id="12" name="正方形/長方形 11"/>
          <p:cNvSpPr/>
          <p:nvPr/>
        </p:nvSpPr>
        <p:spPr>
          <a:xfrm>
            <a:off x="486117" y="2557419"/>
            <a:ext cx="2161387" cy="719034"/>
          </a:xfrm>
          <a:prstGeom prst="rect">
            <a:avLst/>
          </a:prstGeom>
        </p:spPr>
        <p:txBody>
          <a:bodyPr wrap="square" lIns="36000" tIns="36000" rIns="36000" bIns="36000">
            <a:spAutoFit/>
          </a:bodyPr>
          <a:lstStyle/>
          <a:p>
            <a:r>
              <a:rPr lang="ja-JP" altLang="en-US" sz="1050" dirty="0">
                <a:latin typeface="Meiryo UI" panose="020B0604030504040204" pitchFamily="50" charset="-128"/>
                <a:ea typeface="Meiryo UI" panose="020B0604030504040204" pitchFamily="50" charset="-128"/>
                <a:cs typeface="メイリオ" panose="020B0604030504040204" pitchFamily="50" charset="-128"/>
              </a:rPr>
              <a:t>■　所掌事務</a:t>
            </a:r>
            <a:endParaRPr lang="en-US" altLang="ja-JP" sz="1050" dirty="0">
              <a:latin typeface="Meiryo UI" panose="020B0604030504040204" pitchFamily="50" charset="-128"/>
              <a:ea typeface="Meiryo UI" panose="020B0604030504040204" pitchFamily="50" charset="-128"/>
              <a:cs typeface="メイリオ" panose="020B0604030504040204" pitchFamily="50" charset="-128"/>
            </a:endParaRPr>
          </a:p>
          <a:p>
            <a:r>
              <a:rPr lang="ja-JP" altLang="en-US" sz="1050" dirty="0">
                <a:latin typeface="Meiryo UI" panose="020B0604030504040204" pitchFamily="50" charset="-128"/>
                <a:ea typeface="Meiryo UI" panose="020B0604030504040204" pitchFamily="50" charset="-128"/>
                <a:cs typeface="メイリオ" panose="020B0604030504040204" pitchFamily="50" charset="-128"/>
              </a:rPr>
              <a:t>　</a:t>
            </a:r>
            <a:r>
              <a:rPr lang="ja-JP" altLang="en-US" sz="1050" dirty="0">
                <a:latin typeface="Meiryo UI" panose="020B0604030504040204" pitchFamily="50" charset="-128"/>
                <a:ea typeface="Meiryo UI" panose="020B0604030504040204" pitchFamily="50" charset="-128"/>
              </a:rPr>
              <a:t>副首都化に向けた課題の協議・検討</a:t>
            </a:r>
            <a:endParaRPr lang="en-US" altLang="ja-JP" sz="1050" dirty="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cs typeface="メイリオ" panose="020B0604030504040204" pitchFamily="50" charset="-128"/>
              </a:rPr>
              <a:t>■　構成員</a:t>
            </a:r>
            <a:endParaRPr lang="en-US" altLang="ja-JP" sz="1050" dirty="0">
              <a:latin typeface="Meiryo UI" panose="020B0604030504040204" pitchFamily="50" charset="-128"/>
              <a:ea typeface="Meiryo UI" panose="020B0604030504040204" pitchFamily="50" charset="-128"/>
              <a:cs typeface="メイリオ" panose="020B0604030504040204" pitchFamily="50" charset="-128"/>
            </a:endParaRPr>
          </a:p>
          <a:p>
            <a:r>
              <a:rPr lang="ja-JP" altLang="en-US" sz="1050" dirty="0">
                <a:latin typeface="Meiryo UI" panose="020B0604030504040204" pitchFamily="50" charset="-128"/>
                <a:ea typeface="Meiryo UI" panose="020B0604030504040204" pitchFamily="50" charset="-128"/>
                <a:cs typeface="メイリオ" panose="020B0604030504040204" pitchFamily="50" charset="-128"/>
              </a:rPr>
              <a:t>　知事・市長・行政</a:t>
            </a:r>
            <a:r>
              <a:rPr lang="ja-JP" altLang="en-US" sz="1050" dirty="0" smtClean="0">
                <a:latin typeface="Meiryo UI" panose="020B0604030504040204" pitchFamily="50" charset="-128"/>
                <a:ea typeface="Meiryo UI" panose="020B0604030504040204" pitchFamily="50" charset="-128"/>
                <a:cs typeface="メイリオ" panose="020B0604030504040204" pitchFamily="50" charset="-128"/>
              </a:rPr>
              <a:t>部局</a:t>
            </a:r>
            <a:endParaRPr lang="en-US" altLang="ja-JP" sz="1050" dirty="0">
              <a:latin typeface="Meiryo UI" panose="020B0604030504040204" pitchFamily="50" charset="-128"/>
              <a:ea typeface="Meiryo UI" panose="020B0604030504040204" pitchFamily="50" charset="-128"/>
              <a:cs typeface="メイリオ" panose="020B0604030504040204" pitchFamily="50" charset="-128"/>
            </a:endParaRPr>
          </a:p>
        </p:txBody>
      </p:sp>
      <p:sp>
        <p:nvSpPr>
          <p:cNvPr id="13" name="角丸四角形 12"/>
          <p:cNvSpPr/>
          <p:nvPr/>
        </p:nvSpPr>
        <p:spPr>
          <a:xfrm>
            <a:off x="593055" y="2341395"/>
            <a:ext cx="1980000" cy="21600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zh-TW" altLang="en-US" sz="1050" b="1" dirty="0">
                <a:solidFill>
                  <a:schemeClr val="tx1"/>
                </a:solidFill>
                <a:latin typeface="Meiryo UI" panose="020B0604030504040204" pitchFamily="50" charset="-128"/>
                <a:ea typeface="Meiryo UI" panose="020B0604030504040204" pitchFamily="50" charset="-128"/>
              </a:rPr>
              <a:t>副首都推進本部</a:t>
            </a:r>
          </a:p>
        </p:txBody>
      </p:sp>
      <p:sp>
        <p:nvSpPr>
          <p:cNvPr id="14" name="正方形/長方形 13"/>
          <p:cNvSpPr/>
          <p:nvPr/>
        </p:nvSpPr>
        <p:spPr>
          <a:xfrm>
            <a:off x="881087" y="2022299"/>
            <a:ext cx="1427112" cy="241980"/>
          </a:xfrm>
          <a:prstGeom prst="rect">
            <a:avLst/>
          </a:prstGeom>
        </p:spPr>
        <p:txBody>
          <a:bodyPr wrap="square" lIns="36000" tIns="36000" rIns="36000" bIns="36000">
            <a:spAutoFit/>
          </a:bodyPr>
          <a:lstStyle/>
          <a:p>
            <a:pPr algn="ctr"/>
            <a:r>
              <a:rPr lang="ja-JP" altLang="en-US" sz="1050" dirty="0">
                <a:latin typeface="Meiryo UI" panose="020B0604030504040204" pitchFamily="50" charset="-128"/>
                <a:ea typeface="Meiryo UI" panose="020B0604030504040204" pitchFamily="50" charset="-128"/>
                <a:cs typeface="メイリオ" panose="020B0604030504040204" pitchFamily="50" charset="-128"/>
              </a:rPr>
              <a:t>検討体制</a:t>
            </a:r>
            <a:endParaRPr lang="en-US" altLang="ja-JP" sz="1050" dirty="0">
              <a:latin typeface="Meiryo UI" panose="020B0604030504040204" pitchFamily="50" charset="-128"/>
              <a:ea typeface="Meiryo UI" panose="020B0604030504040204" pitchFamily="50" charset="-128"/>
            </a:endParaRPr>
          </a:p>
        </p:txBody>
      </p:sp>
      <p:sp>
        <p:nvSpPr>
          <p:cNvPr id="15" name="角丸四角形 14"/>
          <p:cNvSpPr/>
          <p:nvPr/>
        </p:nvSpPr>
        <p:spPr>
          <a:xfrm>
            <a:off x="580678" y="3421515"/>
            <a:ext cx="1980000" cy="21600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ja-JP" altLang="en-US" sz="900" dirty="0">
                <a:solidFill>
                  <a:schemeClr val="tx1"/>
                </a:solidFill>
                <a:latin typeface="Meiryo UI" panose="020B0604030504040204" pitchFamily="50" charset="-128"/>
                <a:ea typeface="Meiryo UI" panose="020B0604030504040204" pitchFamily="50" charset="-128"/>
              </a:rPr>
              <a:t>大都市制度（特別区設置）協議会</a:t>
            </a:r>
          </a:p>
        </p:txBody>
      </p:sp>
      <p:sp>
        <p:nvSpPr>
          <p:cNvPr id="16" name="正方形/長方形 15"/>
          <p:cNvSpPr/>
          <p:nvPr/>
        </p:nvSpPr>
        <p:spPr>
          <a:xfrm>
            <a:off x="539658" y="3658910"/>
            <a:ext cx="2188348" cy="626701"/>
          </a:xfrm>
          <a:prstGeom prst="rect">
            <a:avLst/>
          </a:prstGeom>
        </p:spPr>
        <p:txBody>
          <a:bodyPr wrap="square" lIns="36000" tIns="36000" rIns="36000" bIns="36000">
            <a:spAutoFit/>
          </a:bodyPr>
          <a:lstStyle/>
          <a:p>
            <a:r>
              <a:rPr lang="ja-JP" altLang="en-US" sz="900" dirty="0">
                <a:latin typeface="Meiryo UI" panose="020B0604030504040204" pitchFamily="50" charset="-128"/>
                <a:ea typeface="Meiryo UI" panose="020B0604030504040204" pitchFamily="50" charset="-128"/>
                <a:cs typeface="メイリオ" panose="020B0604030504040204" pitchFamily="50" charset="-128"/>
              </a:rPr>
              <a:t>■　所掌事務</a:t>
            </a:r>
            <a:endParaRPr lang="en-US" altLang="ja-JP" sz="900" dirty="0">
              <a:latin typeface="Meiryo UI" panose="020B0604030504040204" pitchFamily="50" charset="-128"/>
              <a:ea typeface="Meiryo UI" panose="020B0604030504040204" pitchFamily="50" charset="-128"/>
              <a:cs typeface="メイリオ" panose="020B0604030504040204" pitchFamily="50" charset="-128"/>
            </a:endParaRPr>
          </a:p>
          <a:p>
            <a:r>
              <a:rPr lang="ja-JP" altLang="en-US" sz="900" dirty="0">
                <a:latin typeface="Meiryo UI" panose="020B0604030504040204" pitchFamily="50" charset="-128"/>
                <a:ea typeface="Meiryo UI" panose="020B0604030504040204" pitchFamily="50" charset="-128"/>
                <a:cs typeface="メイリオ" panose="020B0604030504040204" pitchFamily="50" charset="-128"/>
              </a:rPr>
              <a:t>　</a:t>
            </a:r>
            <a:r>
              <a:rPr lang="ja-JP" altLang="en-US" sz="900" dirty="0" smtClean="0">
                <a:latin typeface="Meiryo UI" panose="020B0604030504040204" pitchFamily="50" charset="-128"/>
                <a:ea typeface="Meiryo UI" panose="020B0604030504040204" pitchFamily="50" charset="-128"/>
                <a:cs typeface="メイリオ" panose="020B0604030504040204" pitchFamily="50" charset="-128"/>
              </a:rPr>
              <a:t>大都市</a:t>
            </a:r>
            <a:r>
              <a:rPr lang="ja-JP" altLang="en-US" sz="900" dirty="0">
                <a:latin typeface="Meiryo UI" panose="020B0604030504040204" pitchFamily="50" charset="-128"/>
                <a:ea typeface="Meiryo UI" panose="020B0604030504040204" pitchFamily="50" charset="-128"/>
                <a:cs typeface="メイリオ" panose="020B0604030504040204" pitchFamily="50" charset="-128"/>
              </a:rPr>
              <a:t>制度の具体的な制度設計</a:t>
            </a:r>
            <a:endParaRPr lang="en-US" altLang="ja-JP" sz="900" dirty="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cs typeface="メイリオ" panose="020B0604030504040204" pitchFamily="50" charset="-128"/>
              </a:rPr>
              <a:t>■　構成員</a:t>
            </a:r>
            <a:endParaRPr lang="en-US" altLang="ja-JP" sz="900" dirty="0">
              <a:latin typeface="Meiryo UI" panose="020B0604030504040204" pitchFamily="50" charset="-128"/>
              <a:ea typeface="Meiryo UI" panose="020B0604030504040204" pitchFamily="50" charset="-128"/>
              <a:cs typeface="メイリオ" panose="020B0604030504040204" pitchFamily="50" charset="-128"/>
            </a:endParaRPr>
          </a:p>
          <a:p>
            <a:r>
              <a:rPr lang="ja-JP" altLang="en-US" sz="900" dirty="0">
                <a:latin typeface="Meiryo UI" panose="020B0604030504040204" pitchFamily="50" charset="-128"/>
                <a:ea typeface="Meiryo UI" panose="020B0604030504040204" pitchFamily="50" charset="-128"/>
                <a:cs typeface="メイリオ" panose="020B0604030504040204" pitchFamily="50" charset="-128"/>
              </a:rPr>
              <a:t>　知事</a:t>
            </a:r>
            <a:r>
              <a:rPr lang="ja-JP" altLang="en-US" sz="900" dirty="0" smtClean="0">
                <a:latin typeface="Meiryo UI" panose="020B0604030504040204" pitchFamily="50" charset="-128"/>
                <a:ea typeface="Meiryo UI" panose="020B0604030504040204" pitchFamily="50" charset="-128"/>
                <a:cs typeface="メイリオ" panose="020B0604030504040204" pitchFamily="50" charset="-128"/>
              </a:rPr>
              <a:t>・市長</a:t>
            </a:r>
            <a:r>
              <a:rPr lang="ja-JP" altLang="en-US" sz="900" dirty="0">
                <a:latin typeface="Meiryo UI" panose="020B0604030504040204" pitchFamily="50" charset="-128"/>
                <a:ea typeface="Meiryo UI" panose="020B0604030504040204" pitchFamily="50" charset="-128"/>
                <a:cs typeface="メイリオ" panose="020B0604030504040204" pitchFamily="50" charset="-128"/>
              </a:rPr>
              <a:t>・府議会議員・市会議員</a:t>
            </a:r>
            <a:endParaRPr lang="en-US" altLang="ja-JP" sz="900" dirty="0">
              <a:latin typeface="Meiryo UI" panose="020B0604030504040204" pitchFamily="50" charset="-128"/>
              <a:ea typeface="Meiryo UI" panose="020B0604030504040204" pitchFamily="50" charset="-128"/>
              <a:cs typeface="メイリオ" panose="020B0604030504040204" pitchFamily="50" charset="-128"/>
            </a:endParaRPr>
          </a:p>
        </p:txBody>
      </p:sp>
      <p:cxnSp>
        <p:nvCxnSpPr>
          <p:cNvPr id="17" name="直線コネクタ 16"/>
          <p:cNvCxnSpPr/>
          <p:nvPr/>
        </p:nvCxnSpPr>
        <p:spPr>
          <a:xfrm>
            <a:off x="3041447" y="2238323"/>
            <a:ext cx="1080000" cy="0"/>
          </a:xfrm>
          <a:prstGeom prst="line">
            <a:avLst/>
          </a:prstGeom>
          <a:ln>
            <a:solidFill>
              <a:schemeClr val="tx1"/>
            </a:solidFill>
          </a:ln>
        </p:spPr>
        <p:style>
          <a:lnRef idx="1">
            <a:schemeClr val="accent2"/>
          </a:lnRef>
          <a:fillRef idx="0">
            <a:schemeClr val="accent2"/>
          </a:fillRef>
          <a:effectRef idx="0">
            <a:schemeClr val="accent2"/>
          </a:effectRef>
          <a:fontRef idx="minor">
            <a:schemeClr val="tx1"/>
          </a:fontRef>
        </p:style>
      </p:cxnSp>
      <p:sp>
        <p:nvSpPr>
          <p:cNvPr id="18" name="正方形/長方形 17"/>
          <p:cNvSpPr/>
          <p:nvPr/>
        </p:nvSpPr>
        <p:spPr>
          <a:xfrm>
            <a:off x="2969319" y="2022299"/>
            <a:ext cx="1210879" cy="241980"/>
          </a:xfrm>
          <a:prstGeom prst="rect">
            <a:avLst/>
          </a:prstGeom>
        </p:spPr>
        <p:txBody>
          <a:bodyPr wrap="square" lIns="36000" tIns="36000" rIns="36000" bIns="36000">
            <a:spAutoFit/>
          </a:bodyPr>
          <a:lstStyle/>
          <a:p>
            <a:pPr algn="ctr"/>
            <a:r>
              <a:rPr lang="ja-JP" altLang="en-US" sz="1050" dirty="0">
                <a:latin typeface="Meiryo UI" panose="020B0604030504040204" pitchFamily="50" charset="-128"/>
                <a:ea typeface="Meiryo UI" panose="020B0604030504040204" pitchFamily="50" charset="-128"/>
              </a:rPr>
              <a:t>事務局組織</a:t>
            </a:r>
            <a:endParaRPr lang="en-US" altLang="ja-JP" sz="1050" dirty="0">
              <a:latin typeface="Meiryo UI" panose="020B0604030504040204" pitchFamily="50" charset="-128"/>
              <a:ea typeface="Meiryo UI" panose="020B0604030504040204" pitchFamily="50" charset="-128"/>
            </a:endParaRPr>
          </a:p>
        </p:txBody>
      </p:sp>
      <p:cxnSp>
        <p:nvCxnSpPr>
          <p:cNvPr id="19" name="直線コネクタ 18"/>
          <p:cNvCxnSpPr>
            <a:stCxn id="6" idx="3"/>
            <a:endCxn id="9" idx="1"/>
          </p:cNvCxnSpPr>
          <p:nvPr/>
        </p:nvCxnSpPr>
        <p:spPr>
          <a:xfrm>
            <a:off x="2647504" y="2898275"/>
            <a:ext cx="378557" cy="0"/>
          </a:xfrm>
          <a:prstGeom prst="line">
            <a:avLst/>
          </a:prstGeom>
          <a:ln>
            <a:solidFill>
              <a:schemeClr val="tx1"/>
            </a:solidFill>
          </a:ln>
        </p:spPr>
        <p:style>
          <a:lnRef idx="1">
            <a:schemeClr val="accent2"/>
          </a:lnRef>
          <a:fillRef idx="0">
            <a:schemeClr val="accent2"/>
          </a:fillRef>
          <a:effectRef idx="0">
            <a:schemeClr val="accent2"/>
          </a:effectRef>
          <a:fontRef idx="minor">
            <a:schemeClr val="tx1"/>
          </a:fontRef>
        </p:style>
      </p:cxnSp>
      <p:cxnSp>
        <p:nvCxnSpPr>
          <p:cNvPr id="20" name="直線コネクタ 19"/>
          <p:cNvCxnSpPr>
            <a:stCxn id="7" idx="3"/>
            <a:endCxn id="10" idx="1"/>
          </p:cNvCxnSpPr>
          <p:nvPr/>
        </p:nvCxnSpPr>
        <p:spPr>
          <a:xfrm flipV="1">
            <a:off x="2652699" y="3911796"/>
            <a:ext cx="416276" cy="4467"/>
          </a:xfrm>
          <a:prstGeom prst="line">
            <a:avLst/>
          </a:prstGeom>
          <a:ln>
            <a:solidFill>
              <a:schemeClr val="tx1"/>
            </a:solidFill>
          </a:ln>
        </p:spPr>
        <p:style>
          <a:lnRef idx="1">
            <a:schemeClr val="accent2"/>
          </a:lnRef>
          <a:fillRef idx="0">
            <a:schemeClr val="accent2"/>
          </a:fillRef>
          <a:effectRef idx="0">
            <a:schemeClr val="accent2"/>
          </a:effectRef>
          <a:fontRef idx="minor">
            <a:schemeClr val="tx1"/>
          </a:fontRef>
        </p:style>
      </p:cxnSp>
      <p:sp>
        <p:nvSpPr>
          <p:cNvPr id="21" name="正方形/長方形 20"/>
          <p:cNvSpPr/>
          <p:nvPr/>
        </p:nvSpPr>
        <p:spPr>
          <a:xfrm>
            <a:off x="370918" y="1765331"/>
            <a:ext cx="1057563" cy="257369"/>
          </a:xfrm>
          <a:prstGeom prst="rect">
            <a:avLst/>
          </a:prstGeom>
        </p:spPr>
        <p:txBody>
          <a:bodyPr wrap="square" lIns="36000" tIns="36000" rIns="36000" bIns="36000">
            <a:spAutoFit/>
          </a:bodyPr>
          <a:lstStyle/>
          <a:p>
            <a:pPr algn="ctr"/>
            <a:r>
              <a:rPr lang="en-US" altLang="ja-JP" sz="1200" b="1" dirty="0">
                <a:latin typeface="Meiryo UI" panose="020B0604030504040204" pitchFamily="50" charset="-128"/>
                <a:ea typeface="Meiryo UI" panose="020B0604030504040204" pitchFamily="50" charset="-128"/>
                <a:cs typeface="メイリオ" panose="020B0604030504040204" pitchFamily="50" charset="-128"/>
              </a:rPr>
              <a:t>【</a:t>
            </a:r>
            <a:r>
              <a:rPr lang="ja-JP" altLang="en-US" sz="1200" b="1" dirty="0">
                <a:latin typeface="Meiryo UI" panose="020B0604030504040204" pitchFamily="50" charset="-128"/>
                <a:ea typeface="Meiryo UI" panose="020B0604030504040204" pitchFamily="50" charset="-128"/>
                <a:cs typeface="メイリオ" panose="020B0604030504040204" pitchFamily="50" charset="-128"/>
              </a:rPr>
              <a:t>現在の体制</a:t>
            </a:r>
            <a:r>
              <a:rPr lang="en-US" altLang="ja-JP" sz="1200" b="1" dirty="0">
                <a:latin typeface="Meiryo UI" panose="020B0604030504040204" pitchFamily="50" charset="-128"/>
                <a:ea typeface="Meiryo UI" panose="020B0604030504040204" pitchFamily="50" charset="-128"/>
                <a:cs typeface="メイリオ" panose="020B0604030504040204" pitchFamily="50" charset="-128"/>
              </a:rPr>
              <a:t>】</a:t>
            </a:r>
            <a:endParaRPr lang="en-US" altLang="ja-JP" sz="1200" b="1" dirty="0">
              <a:latin typeface="Meiryo UI" panose="020B0604030504040204" pitchFamily="50" charset="-128"/>
              <a:ea typeface="Meiryo UI" panose="020B0604030504040204" pitchFamily="50" charset="-128"/>
            </a:endParaRPr>
          </a:p>
        </p:txBody>
      </p:sp>
      <p:sp>
        <p:nvSpPr>
          <p:cNvPr id="22" name="角丸四角形 21"/>
          <p:cNvSpPr/>
          <p:nvPr/>
        </p:nvSpPr>
        <p:spPr>
          <a:xfrm>
            <a:off x="3026061" y="2326274"/>
            <a:ext cx="1080000" cy="21600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zh-TW" altLang="en-US" sz="1050" b="1" dirty="0">
                <a:solidFill>
                  <a:schemeClr val="tx1"/>
                </a:solidFill>
                <a:latin typeface="Meiryo UI" panose="020B0604030504040204" pitchFamily="50" charset="-128"/>
                <a:ea typeface="Meiryo UI" panose="020B0604030504040204" pitchFamily="50" charset="-128"/>
              </a:rPr>
              <a:t>副首都推進</a:t>
            </a:r>
            <a:r>
              <a:rPr lang="ja-JP" altLang="en-US" sz="1050" b="1" dirty="0">
                <a:solidFill>
                  <a:schemeClr val="tx1"/>
                </a:solidFill>
                <a:latin typeface="Meiryo UI" panose="020B0604030504040204" pitchFamily="50" charset="-128"/>
                <a:ea typeface="Meiryo UI" panose="020B0604030504040204" pitchFamily="50" charset="-128"/>
              </a:rPr>
              <a:t>局</a:t>
            </a:r>
            <a:endParaRPr lang="zh-TW" altLang="en-US" sz="1050" b="1" dirty="0">
              <a:solidFill>
                <a:schemeClr val="tx1"/>
              </a:solidFill>
              <a:latin typeface="Meiryo UI" panose="020B0604030504040204" pitchFamily="50" charset="-128"/>
              <a:ea typeface="Meiryo UI" panose="020B0604030504040204" pitchFamily="50" charset="-128"/>
            </a:endParaRPr>
          </a:p>
        </p:txBody>
      </p:sp>
      <p:sp>
        <p:nvSpPr>
          <p:cNvPr id="23" name="テキスト ボックス 22"/>
          <p:cNvSpPr txBox="1"/>
          <p:nvPr/>
        </p:nvSpPr>
        <p:spPr>
          <a:xfrm>
            <a:off x="332165" y="4489110"/>
            <a:ext cx="3719242" cy="241980"/>
          </a:xfrm>
          <a:prstGeom prst="rect">
            <a:avLst/>
          </a:prstGeom>
          <a:noFill/>
        </p:spPr>
        <p:txBody>
          <a:bodyPr wrap="square" lIns="36000" tIns="36000" rIns="36000" bIns="36000" rtlCol="0">
            <a:spAutoFit/>
          </a:bodyPr>
          <a:lstStyle/>
          <a:p>
            <a:r>
              <a:rPr kumimoji="1" lang="en-US" altLang="ja-JP" sz="1100" b="1" dirty="0" smtClean="0">
                <a:latin typeface="Meiryo UI" panose="020B0604030504040204" pitchFamily="50" charset="-128"/>
                <a:ea typeface="Meiryo UI" panose="020B0604030504040204" pitchFamily="50" charset="-128"/>
              </a:rPr>
              <a:t>【</a:t>
            </a:r>
            <a:r>
              <a:rPr kumimoji="1" lang="ja-JP" altLang="en-US" sz="1100" b="1" dirty="0" smtClean="0">
                <a:latin typeface="Meiryo UI" panose="020B0604030504040204" pitchFamily="50" charset="-128"/>
                <a:ea typeface="Meiryo UI" panose="020B0604030504040204" pitchFamily="50" charset="-128"/>
              </a:rPr>
              <a:t>大阪府市統合本部会議／副首都推進本部議の開催実績</a:t>
            </a:r>
            <a:r>
              <a:rPr kumimoji="1" lang="en-US" altLang="ja-JP" sz="1100" b="1" dirty="0" smtClean="0">
                <a:latin typeface="Meiryo UI" panose="020B0604030504040204" pitchFamily="50" charset="-128"/>
                <a:ea typeface="Meiryo UI" panose="020B0604030504040204" pitchFamily="50" charset="-128"/>
              </a:rPr>
              <a:t>】</a:t>
            </a:r>
            <a:endParaRPr kumimoji="1" lang="ja-JP" altLang="en-US" sz="1100" b="1" dirty="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269018" y="1183087"/>
            <a:ext cx="4078361" cy="523220"/>
          </a:xfrm>
          <a:prstGeom prst="rect">
            <a:avLst/>
          </a:prstGeom>
          <a:noFill/>
        </p:spPr>
        <p:txBody>
          <a:bodyPr wrap="none" rtlCol="0">
            <a:spAutoFit/>
          </a:bodyPr>
          <a:lstStyle/>
          <a:p>
            <a:pPr marL="285750" indent="-285750">
              <a:buFont typeface="Wingdings" panose="05000000000000000000" pitchFamily="2" charset="2"/>
              <a:buChar char="n"/>
            </a:pPr>
            <a:r>
              <a:rPr kumimoji="1" lang="en-US" altLang="ja-JP" sz="1400" b="1" dirty="0" smtClean="0">
                <a:latin typeface="Meiryo UI" panose="020B0604030504040204" pitchFamily="50" charset="-128"/>
                <a:ea typeface="Meiryo UI" panose="020B0604030504040204" pitchFamily="50" charset="-128"/>
              </a:rPr>
              <a:t>8</a:t>
            </a:r>
            <a:r>
              <a:rPr kumimoji="1" lang="ja-JP" altLang="en-US" sz="1400" b="1" dirty="0" smtClean="0">
                <a:latin typeface="Meiryo UI" panose="020B0604030504040204" pitchFamily="50" charset="-128"/>
                <a:ea typeface="Meiryo UI" panose="020B0604030504040204" pitchFamily="50" charset="-128"/>
              </a:rPr>
              <a:t>年間で通算</a:t>
            </a:r>
            <a:r>
              <a:rPr kumimoji="1" lang="en-US" altLang="ja-JP" sz="1400" b="1" dirty="0" smtClean="0">
                <a:latin typeface="Meiryo UI" panose="020B0604030504040204" pitchFamily="50" charset="-128"/>
                <a:ea typeface="Meiryo UI" panose="020B0604030504040204" pitchFamily="50" charset="-128"/>
              </a:rPr>
              <a:t>43</a:t>
            </a:r>
            <a:r>
              <a:rPr kumimoji="1" lang="ja-JP" altLang="en-US" sz="1400" b="1" dirty="0" smtClean="0">
                <a:latin typeface="Meiryo UI" panose="020B0604030504040204" pitchFamily="50" charset="-128"/>
                <a:ea typeface="Meiryo UI" panose="020B0604030504040204" pitchFamily="50" charset="-128"/>
              </a:rPr>
              <a:t>回の本部会議を開催</a:t>
            </a:r>
            <a:endParaRPr kumimoji="1" lang="en-US" altLang="ja-JP" sz="1400" b="1"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n"/>
            </a:pPr>
            <a:r>
              <a:rPr lang="ja-JP" altLang="en-US" sz="1400" b="1" dirty="0" smtClean="0">
                <a:latin typeface="Meiryo UI" panose="020B0604030504040204" pitchFamily="50" charset="-128"/>
                <a:ea typeface="Meiryo UI" panose="020B0604030504040204" pitchFamily="50" charset="-128"/>
              </a:rPr>
              <a:t>統合</a:t>
            </a:r>
            <a:r>
              <a:rPr lang="ja-JP" altLang="en-US" sz="1400" b="1" dirty="0">
                <a:latin typeface="Meiryo UI" panose="020B0604030504040204" pitchFamily="50" charset="-128"/>
                <a:ea typeface="Meiryo UI" panose="020B0604030504040204" pitchFamily="50" charset="-128"/>
              </a:rPr>
              <a:t>案件</a:t>
            </a:r>
            <a:r>
              <a:rPr lang="ja-JP" altLang="en-US" sz="1400" b="1" dirty="0" smtClean="0">
                <a:latin typeface="Meiryo UI" panose="020B0604030504040204" pitchFamily="50" charset="-128"/>
                <a:ea typeface="Meiryo UI" panose="020B0604030504040204" pitchFamily="50" charset="-128"/>
              </a:rPr>
              <a:t>や大型プロジェクトの方針確認を実施</a:t>
            </a:r>
            <a:endParaRPr kumimoji="1" lang="ja-JP" altLang="en-US" sz="1400" b="1" dirty="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540555" y="697095"/>
            <a:ext cx="3608680"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府市の方針確認の場（本部会議）</a:t>
            </a:r>
            <a:endParaRPr kumimoji="1" lang="ja-JP" altLang="en-US" b="1" dirty="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5326595" y="710329"/>
            <a:ext cx="3177473"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府市連携を実現する組織体制</a:t>
            </a:r>
            <a:endParaRPr kumimoji="1" lang="ja-JP" altLang="en-US" b="1" dirty="0">
              <a:latin typeface="Meiryo UI" panose="020B0604030504040204" pitchFamily="50" charset="-128"/>
              <a:ea typeface="Meiryo UI" panose="020B0604030504040204" pitchFamily="50" charset="-128"/>
            </a:endParaRPr>
          </a:p>
        </p:txBody>
      </p:sp>
      <p:cxnSp>
        <p:nvCxnSpPr>
          <p:cNvPr id="28" name="直線コネクタ 27"/>
          <p:cNvCxnSpPr/>
          <p:nvPr/>
        </p:nvCxnSpPr>
        <p:spPr>
          <a:xfrm>
            <a:off x="216000" y="1079661"/>
            <a:ext cx="417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p:cNvCxnSpPr/>
          <p:nvPr/>
        </p:nvCxnSpPr>
        <p:spPr>
          <a:xfrm>
            <a:off x="4755331" y="1079661"/>
            <a:ext cx="43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テキスト ボックス 29"/>
          <p:cNvSpPr txBox="1"/>
          <p:nvPr/>
        </p:nvSpPr>
        <p:spPr>
          <a:xfrm>
            <a:off x="437133" y="5668430"/>
            <a:ext cx="2050561" cy="384721"/>
          </a:xfrm>
          <a:prstGeom prst="rect">
            <a:avLst/>
          </a:prstGeom>
          <a:noFill/>
        </p:spPr>
        <p:txBody>
          <a:bodyPr wrap="none" rtlCol="0">
            <a:spAutoFit/>
          </a:bodyPr>
          <a:lstStyle/>
          <a:p>
            <a:r>
              <a:rPr lang="ja-JP" altLang="en-US" sz="1200" b="1" dirty="0" smtClean="0">
                <a:latin typeface="Meiryo UI" panose="020B0604030504040204" pitchFamily="50" charset="-128"/>
                <a:ea typeface="Meiryo UI" panose="020B0604030504040204" pitchFamily="50" charset="-128"/>
              </a:rPr>
              <a:t>★　方針確認された重要案件</a:t>
            </a:r>
            <a:endParaRPr lang="en-US" altLang="ja-JP" sz="1200" b="1" dirty="0" smtClean="0">
              <a:latin typeface="Meiryo UI" panose="020B0604030504040204" pitchFamily="50" charset="-128"/>
              <a:ea typeface="Meiryo UI" panose="020B0604030504040204" pitchFamily="50" charset="-128"/>
            </a:endParaRPr>
          </a:p>
          <a:p>
            <a:endParaRPr kumimoji="1" lang="en-US" altLang="ja-JP" sz="700" b="1" dirty="0" smtClean="0">
              <a:latin typeface="Meiryo UI" panose="020B0604030504040204" pitchFamily="50" charset="-128"/>
              <a:ea typeface="Meiryo UI" panose="020B0604030504040204" pitchFamily="50" charset="-128"/>
            </a:endParaRPr>
          </a:p>
        </p:txBody>
      </p:sp>
      <p:sp>
        <p:nvSpPr>
          <p:cNvPr id="31" name="正方形/長方形 30"/>
          <p:cNvSpPr/>
          <p:nvPr/>
        </p:nvSpPr>
        <p:spPr>
          <a:xfrm>
            <a:off x="586466" y="5947338"/>
            <a:ext cx="1782401" cy="769441"/>
          </a:xfrm>
          <a:prstGeom prst="rect">
            <a:avLst/>
          </a:prstGeom>
        </p:spPr>
        <p:txBody>
          <a:bodyPr wrap="square">
            <a:spAutoFit/>
          </a:bodyPr>
          <a:lstStyle/>
          <a:p>
            <a:pPr marL="171450" indent="-171450">
              <a:buFont typeface="Arial" panose="020B0604020202020204" pitchFamily="34" charset="0"/>
              <a:buChar char="•"/>
            </a:pPr>
            <a:r>
              <a:rPr lang="en-US" altLang="ja-JP" sz="1100" dirty="0" smtClean="0">
                <a:latin typeface="Meiryo UI" panose="020B0604030504040204" pitchFamily="50" charset="-128"/>
                <a:ea typeface="Meiryo UI" panose="020B0604030504040204" pitchFamily="50" charset="-128"/>
              </a:rPr>
              <a:t>AB</a:t>
            </a:r>
            <a:r>
              <a:rPr lang="ja-JP" altLang="en-US" sz="1100" dirty="0" smtClean="0">
                <a:latin typeface="Meiryo UI" panose="020B0604030504040204" pitchFamily="50" charset="-128"/>
                <a:ea typeface="Meiryo UI" panose="020B0604030504040204" pitchFamily="50" charset="-128"/>
              </a:rPr>
              <a:t>項目の基本的方向性</a:t>
            </a:r>
            <a:endParaRPr lang="en-US" altLang="ja-JP" sz="11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100" dirty="0" smtClean="0">
                <a:latin typeface="Meiryo UI" panose="020B0604030504040204" pitchFamily="50" charset="-128"/>
                <a:ea typeface="Meiryo UI" panose="020B0604030504040204" pitchFamily="50" charset="-128"/>
              </a:rPr>
              <a:t>大阪</a:t>
            </a:r>
            <a:r>
              <a:rPr lang="ja-JP" altLang="en-US" sz="1100" dirty="0">
                <a:latin typeface="Meiryo UI" panose="020B0604030504040204" pitchFamily="50" charset="-128"/>
                <a:ea typeface="Meiryo UI" panose="020B0604030504040204" pitchFamily="50" charset="-128"/>
              </a:rPr>
              <a:t>のグランドデザイン</a:t>
            </a:r>
            <a:endParaRPr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教育基本条例</a:t>
            </a:r>
            <a:endParaRPr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職員基本</a:t>
            </a:r>
            <a:r>
              <a:rPr lang="ja-JP" altLang="en-US" sz="1100" dirty="0" smtClean="0">
                <a:latin typeface="Meiryo UI" panose="020B0604030504040204" pitchFamily="50" charset="-128"/>
                <a:ea typeface="Meiryo UI" panose="020B0604030504040204" pitchFamily="50" charset="-128"/>
              </a:rPr>
              <a:t>条例</a:t>
            </a:r>
            <a:endParaRPr lang="en-US" altLang="ja-JP" sz="1100" dirty="0" smtClean="0">
              <a:latin typeface="Meiryo UI" panose="020B0604030504040204" pitchFamily="50" charset="-128"/>
              <a:ea typeface="Meiryo UI" panose="020B0604030504040204" pitchFamily="50" charset="-128"/>
            </a:endParaRPr>
          </a:p>
        </p:txBody>
      </p:sp>
      <p:sp>
        <p:nvSpPr>
          <p:cNvPr id="32" name="正方形/長方形 31"/>
          <p:cNvSpPr/>
          <p:nvPr/>
        </p:nvSpPr>
        <p:spPr>
          <a:xfrm>
            <a:off x="2486980" y="5953240"/>
            <a:ext cx="1562716" cy="769441"/>
          </a:xfrm>
          <a:prstGeom prst="rect">
            <a:avLst/>
          </a:prstGeom>
        </p:spPr>
        <p:txBody>
          <a:bodyPr wrap="square">
            <a:spAutoFit/>
          </a:bodyPr>
          <a:lstStyle/>
          <a:p>
            <a:pPr marL="171450" indent="-1714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都市魅力創造戦略</a:t>
            </a:r>
            <a:endParaRPr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エネルギー戦略</a:t>
            </a:r>
            <a:endParaRPr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医療戦略</a:t>
            </a:r>
            <a:endParaRPr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新大学</a:t>
            </a:r>
            <a:r>
              <a:rPr lang="ja-JP" altLang="en-US" sz="1100" dirty="0" smtClean="0">
                <a:latin typeface="Meiryo UI" panose="020B0604030504040204" pitchFamily="50" charset="-128"/>
                <a:ea typeface="Meiryo UI" panose="020B0604030504040204" pitchFamily="50" charset="-128"/>
              </a:rPr>
              <a:t>構想　　など</a:t>
            </a:r>
            <a:endParaRPr lang="en-US" altLang="ja-JP" sz="1100" dirty="0">
              <a:latin typeface="Meiryo UI" panose="020B0604030504040204" pitchFamily="50" charset="-128"/>
              <a:ea typeface="Meiryo UI" panose="020B0604030504040204" pitchFamily="50" charset="-128"/>
            </a:endParaRPr>
          </a:p>
        </p:txBody>
      </p:sp>
      <p:sp>
        <p:nvSpPr>
          <p:cNvPr id="33" name="大かっこ 32"/>
          <p:cNvSpPr/>
          <p:nvPr/>
        </p:nvSpPr>
        <p:spPr>
          <a:xfrm>
            <a:off x="392657" y="5636253"/>
            <a:ext cx="3904476" cy="1121469"/>
          </a:xfrm>
          <a:prstGeom prst="bracketPair">
            <a:avLst>
              <a:gd name="adj" fmla="val 11524"/>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4" name="角丸四角形 33"/>
          <p:cNvSpPr/>
          <p:nvPr/>
        </p:nvSpPr>
        <p:spPr>
          <a:xfrm>
            <a:off x="5590627" y="1482247"/>
            <a:ext cx="1656000" cy="675746"/>
          </a:xfrm>
          <a:prstGeom prst="roundRect">
            <a:avLst/>
          </a:prstGeom>
          <a:solidFill>
            <a:schemeClr val="accent5">
              <a:lumMod val="20000"/>
              <a:lumOff val="80000"/>
            </a:schemeClr>
          </a:solidFill>
          <a:ln w="28575"/>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en-US" altLang="ja-JP" sz="1200" b="1" dirty="0" smtClean="0">
                <a:latin typeface="Meiryo UI" panose="020B0604030504040204" pitchFamily="50" charset="-128"/>
                <a:ea typeface="Meiryo UI" panose="020B0604030504040204" pitchFamily="50" charset="-128"/>
              </a:rPr>
              <a:t>【</a:t>
            </a:r>
            <a:r>
              <a:rPr kumimoji="1" lang="ja-JP" altLang="en-US" sz="1200" b="1" dirty="0" smtClean="0">
                <a:latin typeface="Meiryo UI" panose="020B0604030504040204" pitchFamily="50" charset="-128"/>
                <a:ea typeface="Meiryo UI" panose="020B0604030504040204" pitchFamily="50" charset="-128"/>
              </a:rPr>
              <a:t>府市統合本部会議</a:t>
            </a:r>
            <a:r>
              <a:rPr kumimoji="1" lang="en-US" altLang="ja-JP" sz="1200" b="1" dirty="0" smtClean="0">
                <a:latin typeface="Meiryo UI" panose="020B0604030504040204" pitchFamily="50" charset="-128"/>
                <a:ea typeface="Meiryo UI" panose="020B0604030504040204" pitchFamily="50" charset="-128"/>
              </a:rPr>
              <a:t>】</a:t>
            </a:r>
          </a:p>
          <a:p>
            <a:pPr algn="ctr"/>
            <a:endParaRPr lang="en-US" altLang="ja-JP" sz="400" dirty="0">
              <a:latin typeface="Meiryo UI" panose="020B0604030504040204" pitchFamily="50" charset="-128"/>
              <a:ea typeface="Meiryo UI" panose="020B0604030504040204" pitchFamily="50" charset="-128"/>
            </a:endParaRPr>
          </a:p>
          <a:p>
            <a:pPr algn="ctr"/>
            <a:r>
              <a:rPr kumimoji="1" lang="ja-JP" altLang="en-US" sz="900" dirty="0" smtClean="0">
                <a:latin typeface="Meiryo UI" panose="020B0604030504040204" pitchFamily="50" charset="-128"/>
                <a:ea typeface="Meiryo UI" panose="020B0604030504040204" pitchFamily="50" charset="-128"/>
              </a:rPr>
              <a:t>本部長：知事</a:t>
            </a:r>
            <a:endParaRPr kumimoji="1" lang="en-US" altLang="ja-JP" sz="900" dirty="0" smtClean="0">
              <a:latin typeface="Meiryo UI" panose="020B0604030504040204" pitchFamily="50" charset="-128"/>
              <a:ea typeface="Meiryo UI" panose="020B0604030504040204" pitchFamily="50" charset="-128"/>
            </a:endParaRPr>
          </a:p>
          <a:p>
            <a:pPr algn="ctr"/>
            <a:r>
              <a:rPr kumimoji="1" lang="ja-JP" altLang="en-US" sz="900" dirty="0" smtClean="0">
                <a:latin typeface="Meiryo UI" panose="020B0604030504040204" pitchFamily="50" charset="-128"/>
                <a:ea typeface="Meiryo UI" panose="020B0604030504040204" pitchFamily="50" charset="-128"/>
              </a:rPr>
              <a:t>副本部長：市長</a:t>
            </a:r>
            <a:endParaRPr kumimoji="1" lang="en-US" altLang="ja-JP" sz="900" dirty="0" smtClean="0">
              <a:latin typeface="Meiryo UI" panose="020B0604030504040204" pitchFamily="50" charset="-128"/>
              <a:ea typeface="Meiryo UI" panose="020B0604030504040204" pitchFamily="50" charset="-128"/>
            </a:endParaRPr>
          </a:p>
        </p:txBody>
      </p:sp>
      <p:sp>
        <p:nvSpPr>
          <p:cNvPr id="35" name="角丸四角形 34"/>
          <p:cNvSpPr/>
          <p:nvPr/>
        </p:nvSpPr>
        <p:spPr>
          <a:xfrm>
            <a:off x="5590627" y="2420704"/>
            <a:ext cx="1656000" cy="608375"/>
          </a:xfrm>
          <a:prstGeom prst="roundRect">
            <a:avLst/>
          </a:prstGeom>
          <a:solidFill>
            <a:schemeClr val="bg1"/>
          </a:solidFill>
          <a:ln w="12700"/>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ja-JP" altLang="en-US" sz="1200" b="1" dirty="0" smtClean="0">
                <a:latin typeface="Meiryo UI" panose="020B0604030504040204" pitchFamily="50" charset="-128"/>
                <a:ea typeface="Meiryo UI" panose="020B0604030504040204" pitchFamily="50" charset="-128"/>
              </a:rPr>
              <a:t>大都市局</a:t>
            </a:r>
            <a:endParaRPr kumimoji="1" lang="en-US" altLang="ja-JP" sz="1200" b="1" dirty="0" smtClean="0">
              <a:latin typeface="Meiryo UI" panose="020B0604030504040204" pitchFamily="50" charset="-128"/>
              <a:ea typeface="Meiryo UI" panose="020B0604030504040204" pitchFamily="50" charset="-128"/>
            </a:endParaRPr>
          </a:p>
          <a:p>
            <a:pPr algn="ctr"/>
            <a:endParaRPr lang="en-US" altLang="ja-JP" sz="200" dirty="0">
              <a:latin typeface="Meiryo UI" panose="020B0604030504040204" pitchFamily="50" charset="-128"/>
              <a:ea typeface="Meiryo UI" panose="020B0604030504040204" pitchFamily="50" charset="-128"/>
            </a:endParaRPr>
          </a:p>
          <a:p>
            <a:pPr algn="ctr"/>
            <a:r>
              <a:rPr kumimoji="1" lang="ja-JP" altLang="en-US" sz="900" dirty="0" smtClean="0">
                <a:latin typeface="Meiryo UI" panose="020B0604030504040204" pitchFamily="50" charset="-128"/>
                <a:ea typeface="Meiryo UI" panose="020B0604030504040204" pitchFamily="50" charset="-128"/>
              </a:rPr>
              <a:t>職員数：</a:t>
            </a:r>
            <a:r>
              <a:rPr kumimoji="1" lang="en-US" altLang="ja-JP" sz="900" dirty="0" smtClean="0">
                <a:latin typeface="Meiryo UI" panose="020B0604030504040204" pitchFamily="50" charset="-128"/>
                <a:ea typeface="Meiryo UI" panose="020B0604030504040204" pitchFamily="50" charset="-128"/>
              </a:rPr>
              <a:t>100</a:t>
            </a:r>
            <a:r>
              <a:rPr kumimoji="1" lang="ja-JP" altLang="en-US" sz="900" dirty="0" smtClean="0">
                <a:latin typeface="Meiryo UI" panose="020B0604030504040204" pitchFamily="50" charset="-128"/>
                <a:ea typeface="Meiryo UI" panose="020B0604030504040204" pitchFamily="50" charset="-128"/>
              </a:rPr>
              <a:t>人（最大）</a:t>
            </a:r>
            <a:endParaRPr kumimoji="1" lang="en-US" altLang="ja-JP" sz="900" dirty="0" smtClean="0">
              <a:latin typeface="Meiryo UI" panose="020B0604030504040204" pitchFamily="50" charset="-128"/>
              <a:ea typeface="Meiryo UI" panose="020B0604030504040204" pitchFamily="50" charset="-128"/>
            </a:endParaRPr>
          </a:p>
          <a:p>
            <a:pPr algn="ctr"/>
            <a:r>
              <a:rPr lang="ja-JP" altLang="en-US" sz="900" dirty="0" smtClean="0">
                <a:latin typeface="Meiryo UI" panose="020B0604030504040204" pitchFamily="50" charset="-128"/>
                <a:ea typeface="Meiryo UI" panose="020B0604030504040204" pitchFamily="50" charset="-128"/>
              </a:rPr>
              <a:t>所在地：大阪市役所</a:t>
            </a:r>
            <a:endParaRPr kumimoji="1" lang="ja-JP" altLang="en-US" sz="800" dirty="0">
              <a:latin typeface="Meiryo UI" panose="020B0604030504040204" pitchFamily="50" charset="-128"/>
              <a:ea typeface="Meiryo UI" panose="020B0604030504040204" pitchFamily="50" charset="-128"/>
            </a:endParaRPr>
          </a:p>
        </p:txBody>
      </p:sp>
      <p:cxnSp>
        <p:nvCxnSpPr>
          <p:cNvPr id="36" name="直線コネクタ 35"/>
          <p:cNvCxnSpPr/>
          <p:nvPr/>
        </p:nvCxnSpPr>
        <p:spPr>
          <a:xfrm>
            <a:off x="6418627" y="2157993"/>
            <a:ext cx="0" cy="2627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テキスト ボックス 36"/>
          <p:cNvSpPr txBox="1"/>
          <p:nvPr/>
        </p:nvSpPr>
        <p:spPr>
          <a:xfrm>
            <a:off x="5570907" y="2188914"/>
            <a:ext cx="607859" cy="261610"/>
          </a:xfrm>
          <a:prstGeom prst="rect">
            <a:avLst/>
          </a:prstGeom>
          <a:noFill/>
        </p:spPr>
        <p:txBody>
          <a:bodyPr wrap="none" rtlCol="0">
            <a:spAutoFit/>
          </a:bodyPr>
          <a:lstStyle/>
          <a:p>
            <a:r>
              <a:rPr kumimoji="1" lang="ja-JP" altLang="en-US" sz="1050" dirty="0" smtClean="0">
                <a:latin typeface="Meiryo UI" panose="020B0604030504040204" pitchFamily="50" charset="-128"/>
                <a:ea typeface="Meiryo UI" panose="020B0604030504040204" pitchFamily="50" charset="-128"/>
              </a:rPr>
              <a:t>事務局</a:t>
            </a:r>
            <a:endParaRPr kumimoji="1" lang="ja-JP" altLang="en-US" sz="1050" dirty="0">
              <a:latin typeface="Meiryo UI" panose="020B0604030504040204" pitchFamily="50" charset="-128"/>
              <a:ea typeface="Meiryo UI" panose="020B0604030504040204" pitchFamily="50" charset="-128"/>
            </a:endParaRPr>
          </a:p>
        </p:txBody>
      </p:sp>
      <p:sp>
        <p:nvSpPr>
          <p:cNvPr id="38" name="角丸四角形 37"/>
          <p:cNvSpPr/>
          <p:nvPr/>
        </p:nvSpPr>
        <p:spPr>
          <a:xfrm>
            <a:off x="5590627" y="3211796"/>
            <a:ext cx="1656000" cy="792000"/>
          </a:xfrm>
          <a:prstGeom prst="roundRect">
            <a:avLst/>
          </a:prstGeom>
          <a:solidFill>
            <a:schemeClr val="bg1"/>
          </a:solidFill>
          <a:ln w="12700"/>
        </p:spPr>
        <p:style>
          <a:lnRef idx="2">
            <a:schemeClr val="dk1"/>
          </a:lnRef>
          <a:fillRef idx="1">
            <a:schemeClr val="lt1"/>
          </a:fillRef>
          <a:effectRef idx="0">
            <a:schemeClr val="dk1"/>
          </a:effectRef>
          <a:fontRef idx="minor">
            <a:schemeClr val="dk1"/>
          </a:fontRef>
        </p:style>
        <p:txBody>
          <a:bodyPr wrap="none" rtlCol="0" anchor="ctr"/>
          <a:lstStyle/>
          <a:p>
            <a:pPr marL="171450" indent="-171450">
              <a:buFont typeface="Arial" panose="020B0604020202020204" pitchFamily="34" charset="0"/>
              <a:buChar char="•"/>
            </a:pPr>
            <a:r>
              <a:rPr kumimoji="1" lang="ja-JP" altLang="en-US" sz="900" dirty="0" smtClean="0">
                <a:latin typeface="Meiryo UI" panose="020B0604030504040204" pitchFamily="50" charset="-128"/>
                <a:ea typeface="Meiryo UI" panose="020B0604030504040204" pitchFamily="50" charset="-128"/>
              </a:rPr>
              <a:t>新大学構想会議</a:t>
            </a:r>
            <a:endParaRPr kumimoji="1" lang="en-US" altLang="ja-JP" sz="9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900" dirty="0" smtClean="0">
                <a:latin typeface="Meiryo UI" panose="020B0604030504040204" pitchFamily="50" charset="-128"/>
                <a:ea typeface="Meiryo UI" panose="020B0604030504040204" pitchFamily="50" charset="-128"/>
              </a:rPr>
              <a:t>都市魅力戦略推進会議</a:t>
            </a:r>
            <a:endParaRPr lang="en-US" altLang="ja-JP" sz="9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900" dirty="0" smtClean="0">
                <a:latin typeface="Meiryo UI" panose="020B0604030504040204" pitchFamily="50" charset="-128"/>
                <a:ea typeface="Meiryo UI" panose="020B0604030504040204" pitchFamily="50" charset="-128"/>
              </a:rPr>
              <a:t>エネルギー戦略会議</a:t>
            </a:r>
            <a:endParaRPr kumimoji="1" lang="en-US" altLang="ja-JP" sz="9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900" dirty="0" smtClean="0">
                <a:latin typeface="Meiryo UI" panose="020B0604030504040204" pitchFamily="50" charset="-128"/>
                <a:ea typeface="Meiryo UI" panose="020B0604030504040204" pitchFamily="50" charset="-128"/>
              </a:rPr>
              <a:t>医療戦略会議</a:t>
            </a:r>
            <a:endParaRPr lang="en-US" altLang="ja-JP" sz="9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900" dirty="0" smtClean="0">
                <a:latin typeface="Meiryo UI" panose="020B0604030504040204" pitchFamily="50" charset="-128"/>
                <a:ea typeface="Meiryo UI" panose="020B0604030504040204" pitchFamily="50" charset="-128"/>
              </a:rPr>
              <a:t>規制改革会議</a:t>
            </a:r>
            <a:endParaRPr kumimoji="1" lang="ja-JP" altLang="en-US" sz="900" dirty="0">
              <a:latin typeface="Meiryo UI" panose="020B0604030504040204" pitchFamily="50" charset="-128"/>
              <a:ea typeface="Meiryo UI" panose="020B0604030504040204" pitchFamily="50" charset="-128"/>
            </a:endParaRPr>
          </a:p>
        </p:txBody>
      </p:sp>
      <p:sp>
        <p:nvSpPr>
          <p:cNvPr id="39" name="角丸四角形 38"/>
          <p:cNvSpPr/>
          <p:nvPr/>
        </p:nvSpPr>
        <p:spPr>
          <a:xfrm>
            <a:off x="5590627" y="4145644"/>
            <a:ext cx="1656000" cy="756000"/>
          </a:xfrm>
          <a:prstGeom prst="roundRect">
            <a:avLst/>
          </a:prstGeom>
          <a:solidFill>
            <a:schemeClr val="bg1"/>
          </a:solidFill>
          <a:ln w="12700"/>
        </p:spPr>
        <p:style>
          <a:lnRef idx="2">
            <a:schemeClr val="dk1"/>
          </a:lnRef>
          <a:fillRef idx="1">
            <a:schemeClr val="lt1"/>
          </a:fillRef>
          <a:effectRef idx="0">
            <a:schemeClr val="dk1"/>
          </a:effectRef>
          <a:fontRef idx="minor">
            <a:schemeClr val="dk1"/>
          </a:fontRef>
        </p:style>
        <p:txBody>
          <a:bodyPr wrap="none" rtlCol="0" anchor="ctr"/>
          <a:lstStyle/>
          <a:p>
            <a:pPr marL="171450" indent="-171450">
              <a:buFont typeface="Wingdings" panose="05000000000000000000" pitchFamily="2" charset="2"/>
              <a:buChar char="Ø"/>
            </a:pPr>
            <a:r>
              <a:rPr lang="ja-JP" altLang="en-US" sz="1100" dirty="0">
                <a:latin typeface="Meiryo UI" panose="020B0604030504040204" pitchFamily="50" charset="-128"/>
                <a:ea typeface="Meiryo UI" panose="020B0604030504040204" pitchFamily="50" charset="-128"/>
              </a:rPr>
              <a:t>グランドデザイン</a:t>
            </a:r>
            <a:endParaRPr kumimoji="1" lang="en-US" altLang="ja-JP" sz="110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lang="ja-JP" altLang="en-US" sz="1100" dirty="0" smtClean="0">
                <a:latin typeface="Meiryo UI" panose="020B0604030504040204" pitchFamily="50" charset="-128"/>
                <a:ea typeface="Meiryo UI" panose="020B0604030504040204" pitchFamily="50" charset="-128"/>
              </a:rPr>
              <a:t>都市魅力創造</a:t>
            </a:r>
            <a:endParaRPr lang="en-US" altLang="ja-JP" sz="110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endParaRPr kumimoji="1" lang="ja-JP" altLang="en-US" sz="900" dirty="0">
              <a:latin typeface="Meiryo UI" panose="020B0604030504040204" pitchFamily="50" charset="-128"/>
              <a:ea typeface="Meiryo UI" panose="020B0604030504040204" pitchFamily="50" charset="-128"/>
            </a:endParaRPr>
          </a:p>
        </p:txBody>
      </p:sp>
      <p:sp>
        <p:nvSpPr>
          <p:cNvPr id="40" name="角丸四角形 39"/>
          <p:cNvSpPr/>
          <p:nvPr/>
        </p:nvSpPr>
        <p:spPr>
          <a:xfrm>
            <a:off x="7384307" y="1482247"/>
            <a:ext cx="1656000" cy="675746"/>
          </a:xfrm>
          <a:prstGeom prst="roundRect">
            <a:avLst/>
          </a:prstGeom>
          <a:solidFill>
            <a:schemeClr val="accent5">
              <a:lumMod val="20000"/>
              <a:lumOff val="80000"/>
            </a:schemeClr>
          </a:solidFill>
          <a:ln w="28575"/>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en-US" altLang="ja-JP" sz="1200" b="1" dirty="0" smtClean="0">
                <a:latin typeface="Meiryo UI" panose="020B0604030504040204" pitchFamily="50" charset="-128"/>
                <a:ea typeface="Meiryo UI" panose="020B0604030504040204" pitchFamily="50" charset="-128"/>
              </a:rPr>
              <a:t>【</a:t>
            </a:r>
            <a:r>
              <a:rPr lang="ja-JP" altLang="en-US" sz="1200" b="1" dirty="0">
                <a:latin typeface="Meiryo UI" panose="020B0604030504040204" pitchFamily="50" charset="-128"/>
                <a:ea typeface="Meiryo UI" panose="020B0604030504040204" pitchFamily="50" charset="-128"/>
              </a:rPr>
              <a:t>副首都</a:t>
            </a:r>
            <a:r>
              <a:rPr lang="ja-JP" altLang="en-US" sz="1200" b="1" dirty="0" smtClean="0">
                <a:latin typeface="Meiryo UI" panose="020B0604030504040204" pitchFamily="50" charset="-128"/>
                <a:ea typeface="Meiryo UI" panose="020B0604030504040204" pitchFamily="50" charset="-128"/>
              </a:rPr>
              <a:t>推進</a:t>
            </a:r>
            <a:r>
              <a:rPr lang="ja-JP" altLang="en-US" sz="1200" b="1" dirty="0">
                <a:latin typeface="Meiryo UI" panose="020B0604030504040204" pitchFamily="50" charset="-128"/>
                <a:ea typeface="Meiryo UI" panose="020B0604030504040204" pitchFamily="50" charset="-128"/>
              </a:rPr>
              <a:t>本部</a:t>
            </a:r>
            <a:r>
              <a:rPr kumimoji="1" lang="ja-JP" altLang="en-US" sz="1200" b="1" dirty="0" smtClean="0">
                <a:latin typeface="Meiryo UI" panose="020B0604030504040204" pitchFamily="50" charset="-128"/>
                <a:ea typeface="Meiryo UI" panose="020B0604030504040204" pitchFamily="50" charset="-128"/>
              </a:rPr>
              <a:t>会議</a:t>
            </a:r>
            <a:r>
              <a:rPr kumimoji="1" lang="en-US" altLang="ja-JP" sz="1200" b="1" dirty="0" smtClean="0">
                <a:latin typeface="Meiryo UI" panose="020B0604030504040204" pitchFamily="50" charset="-128"/>
                <a:ea typeface="Meiryo UI" panose="020B0604030504040204" pitchFamily="50" charset="-128"/>
              </a:rPr>
              <a:t>】</a:t>
            </a:r>
          </a:p>
          <a:p>
            <a:pPr algn="ctr"/>
            <a:endParaRPr lang="en-US" altLang="ja-JP" sz="400" dirty="0">
              <a:latin typeface="Meiryo UI" panose="020B0604030504040204" pitchFamily="50" charset="-128"/>
              <a:ea typeface="Meiryo UI" panose="020B0604030504040204" pitchFamily="50" charset="-128"/>
            </a:endParaRPr>
          </a:p>
          <a:p>
            <a:pPr algn="ctr"/>
            <a:r>
              <a:rPr kumimoji="1" lang="ja-JP" altLang="en-US" sz="900" dirty="0" smtClean="0">
                <a:latin typeface="Meiryo UI" panose="020B0604030504040204" pitchFamily="50" charset="-128"/>
                <a:ea typeface="Meiryo UI" panose="020B0604030504040204" pitchFamily="50" charset="-128"/>
              </a:rPr>
              <a:t>本部長：知事</a:t>
            </a:r>
            <a:endParaRPr kumimoji="1" lang="en-US" altLang="ja-JP" sz="900" dirty="0" smtClean="0">
              <a:latin typeface="Meiryo UI" panose="020B0604030504040204" pitchFamily="50" charset="-128"/>
              <a:ea typeface="Meiryo UI" panose="020B0604030504040204" pitchFamily="50" charset="-128"/>
            </a:endParaRPr>
          </a:p>
          <a:p>
            <a:pPr algn="ctr"/>
            <a:r>
              <a:rPr kumimoji="1" lang="ja-JP" altLang="en-US" sz="900" dirty="0" smtClean="0">
                <a:latin typeface="Meiryo UI" panose="020B0604030504040204" pitchFamily="50" charset="-128"/>
                <a:ea typeface="Meiryo UI" panose="020B0604030504040204" pitchFamily="50" charset="-128"/>
              </a:rPr>
              <a:t>副本部長：市長</a:t>
            </a:r>
            <a:endParaRPr kumimoji="1" lang="en-US" altLang="ja-JP" sz="900" dirty="0" smtClean="0">
              <a:latin typeface="Meiryo UI" panose="020B0604030504040204" pitchFamily="50" charset="-128"/>
              <a:ea typeface="Meiryo UI" panose="020B0604030504040204" pitchFamily="50" charset="-128"/>
            </a:endParaRPr>
          </a:p>
        </p:txBody>
      </p:sp>
      <p:sp>
        <p:nvSpPr>
          <p:cNvPr id="41" name="角丸四角形 40"/>
          <p:cNvSpPr/>
          <p:nvPr/>
        </p:nvSpPr>
        <p:spPr>
          <a:xfrm>
            <a:off x="7384307" y="2420704"/>
            <a:ext cx="1656000" cy="608375"/>
          </a:xfrm>
          <a:prstGeom prst="roundRect">
            <a:avLst/>
          </a:prstGeom>
          <a:solidFill>
            <a:schemeClr val="bg1"/>
          </a:solidFill>
          <a:ln w="12700"/>
        </p:spPr>
        <p:style>
          <a:lnRef idx="2">
            <a:schemeClr val="dk1"/>
          </a:lnRef>
          <a:fillRef idx="1">
            <a:schemeClr val="lt1"/>
          </a:fillRef>
          <a:effectRef idx="0">
            <a:schemeClr val="dk1"/>
          </a:effectRef>
          <a:fontRef idx="minor">
            <a:schemeClr val="dk1"/>
          </a:fontRef>
        </p:style>
        <p:txBody>
          <a:bodyPr wrap="none" rtlCol="0" anchor="ctr"/>
          <a:lstStyle/>
          <a:p>
            <a:pPr algn="ctr"/>
            <a:r>
              <a:rPr lang="ja-JP" altLang="en-US" sz="1200" b="1" dirty="0" smtClean="0">
                <a:solidFill>
                  <a:schemeClr val="tx1"/>
                </a:solidFill>
                <a:latin typeface="Meiryo UI" panose="020B0604030504040204" pitchFamily="50" charset="-128"/>
                <a:ea typeface="Meiryo UI" panose="020B0604030504040204" pitchFamily="50" charset="-128"/>
              </a:rPr>
              <a:t>副首都</a:t>
            </a:r>
            <a:r>
              <a:rPr lang="ja-JP" altLang="en-US" sz="1200" b="1" dirty="0">
                <a:solidFill>
                  <a:schemeClr val="tx1"/>
                </a:solidFill>
                <a:latin typeface="Meiryo UI" panose="020B0604030504040204" pitchFamily="50" charset="-128"/>
                <a:ea typeface="Meiryo UI" panose="020B0604030504040204" pitchFamily="50" charset="-128"/>
              </a:rPr>
              <a:t>推進</a:t>
            </a:r>
            <a:r>
              <a:rPr kumimoji="1" lang="ja-JP" altLang="en-US" sz="1200" b="1" dirty="0" smtClean="0">
                <a:solidFill>
                  <a:schemeClr val="tx1"/>
                </a:solidFill>
                <a:latin typeface="Meiryo UI" panose="020B0604030504040204" pitchFamily="50" charset="-128"/>
                <a:ea typeface="Meiryo UI" panose="020B0604030504040204" pitchFamily="50" charset="-128"/>
              </a:rPr>
              <a:t>局</a:t>
            </a:r>
            <a:endParaRPr kumimoji="1" lang="en-US" altLang="ja-JP" sz="1200" b="1" dirty="0" smtClean="0">
              <a:solidFill>
                <a:schemeClr val="tx1"/>
              </a:solidFill>
              <a:latin typeface="Meiryo UI" panose="020B0604030504040204" pitchFamily="50" charset="-128"/>
              <a:ea typeface="Meiryo UI" panose="020B0604030504040204" pitchFamily="50" charset="-128"/>
            </a:endParaRPr>
          </a:p>
          <a:p>
            <a:pPr algn="ctr"/>
            <a:endParaRPr lang="en-US" altLang="ja-JP" sz="200" dirty="0">
              <a:solidFill>
                <a:schemeClr val="tx1"/>
              </a:solidFill>
              <a:latin typeface="Meiryo UI" panose="020B0604030504040204" pitchFamily="50" charset="-128"/>
              <a:ea typeface="Meiryo UI" panose="020B0604030504040204" pitchFamily="50" charset="-128"/>
            </a:endParaRPr>
          </a:p>
          <a:p>
            <a:pPr algn="ctr"/>
            <a:r>
              <a:rPr kumimoji="1" lang="ja-JP" altLang="en-US" sz="900" dirty="0" smtClean="0">
                <a:solidFill>
                  <a:schemeClr val="tx1"/>
                </a:solidFill>
                <a:latin typeface="Meiryo UI" panose="020B0604030504040204" pitchFamily="50" charset="-128"/>
                <a:ea typeface="Meiryo UI" panose="020B0604030504040204" pitchFamily="50" charset="-128"/>
              </a:rPr>
              <a:t>職員数：</a:t>
            </a:r>
            <a:r>
              <a:rPr lang="en-US" altLang="ja-JP" sz="900" dirty="0" smtClean="0">
                <a:solidFill>
                  <a:schemeClr val="tx1"/>
                </a:solidFill>
                <a:latin typeface="Meiryo UI" panose="020B0604030504040204" pitchFamily="50" charset="-128"/>
                <a:ea typeface="Meiryo UI" panose="020B0604030504040204" pitchFamily="50" charset="-128"/>
              </a:rPr>
              <a:t>96</a:t>
            </a:r>
            <a:r>
              <a:rPr kumimoji="1" lang="ja-JP" altLang="en-US" sz="900" dirty="0" smtClean="0">
                <a:solidFill>
                  <a:schemeClr val="tx1"/>
                </a:solidFill>
                <a:latin typeface="Meiryo UI" panose="020B0604030504040204" pitchFamily="50" charset="-128"/>
                <a:ea typeface="Meiryo UI" panose="020B0604030504040204" pitchFamily="50" charset="-128"/>
              </a:rPr>
              <a:t>人（</a:t>
            </a:r>
            <a:r>
              <a:rPr lang="en-US" altLang="ja-JP" sz="900" dirty="0" smtClean="0">
                <a:solidFill>
                  <a:schemeClr val="tx1"/>
                </a:solidFill>
                <a:latin typeface="Meiryo UI" panose="020B0604030504040204" pitchFamily="50" charset="-128"/>
                <a:ea typeface="Meiryo UI" panose="020B0604030504040204" pitchFamily="50" charset="-128"/>
              </a:rPr>
              <a:t>2018.12</a:t>
            </a:r>
            <a:r>
              <a:rPr kumimoji="1" lang="ja-JP" altLang="en-US" sz="900" dirty="0" smtClean="0">
                <a:solidFill>
                  <a:schemeClr val="tx1"/>
                </a:solidFill>
                <a:latin typeface="Meiryo UI" panose="020B0604030504040204" pitchFamily="50" charset="-128"/>
                <a:ea typeface="Meiryo UI" panose="020B0604030504040204" pitchFamily="50" charset="-128"/>
              </a:rPr>
              <a:t>）</a:t>
            </a:r>
            <a:endParaRPr kumimoji="1" lang="en-US" altLang="ja-JP" sz="900" dirty="0" smtClean="0">
              <a:solidFill>
                <a:schemeClr val="tx1"/>
              </a:solidFill>
              <a:latin typeface="Meiryo UI" panose="020B0604030504040204" pitchFamily="50" charset="-128"/>
              <a:ea typeface="Meiryo UI" panose="020B0604030504040204" pitchFamily="50" charset="-128"/>
            </a:endParaRPr>
          </a:p>
          <a:p>
            <a:pPr algn="ctr"/>
            <a:r>
              <a:rPr lang="ja-JP" altLang="en-US" sz="900" dirty="0" smtClean="0">
                <a:solidFill>
                  <a:schemeClr val="tx1"/>
                </a:solidFill>
                <a:latin typeface="Meiryo UI" panose="020B0604030504040204" pitchFamily="50" charset="-128"/>
                <a:ea typeface="Meiryo UI" panose="020B0604030504040204" pitchFamily="50" charset="-128"/>
              </a:rPr>
              <a:t>所在地：大阪市役所</a:t>
            </a:r>
            <a:endParaRPr kumimoji="1" lang="ja-JP" altLang="en-US" sz="800" dirty="0">
              <a:solidFill>
                <a:schemeClr val="tx1"/>
              </a:solidFill>
              <a:latin typeface="Meiryo UI" panose="020B0604030504040204" pitchFamily="50" charset="-128"/>
              <a:ea typeface="Meiryo UI" panose="020B0604030504040204" pitchFamily="50" charset="-128"/>
            </a:endParaRPr>
          </a:p>
        </p:txBody>
      </p:sp>
      <p:cxnSp>
        <p:nvCxnSpPr>
          <p:cNvPr id="42" name="直線コネクタ 41"/>
          <p:cNvCxnSpPr>
            <a:stCxn id="40" idx="2"/>
            <a:endCxn id="41" idx="0"/>
          </p:cNvCxnSpPr>
          <p:nvPr/>
        </p:nvCxnSpPr>
        <p:spPr>
          <a:xfrm>
            <a:off x="8212307" y="2157993"/>
            <a:ext cx="0" cy="2627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テキスト ボックス 42"/>
          <p:cNvSpPr txBox="1"/>
          <p:nvPr/>
        </p:nvSpPr>
        <p:spPr>
          <a:xfrm>
            <a:off x="7364587" y="2188914"/>
            <a:ext cx="607859" cy="261610"/>
          </a:xfrm>
          <a:prstGeom prst="rect">
            <a:avLst/>
          </a:prstGeom>
          <a:noFill/>
        </p:spPr>
        <p:txBody>
          <a:bodyPr wrap="none" rtlCol="0">
            <a:spAutoFit/>
          </a:bodyPr>
          <a:lstStyle/>
          <a:p>
            <a:r>
              <a:rPr kumimoji="1" lang="ja-JP" altLang="en-US" sz="1050" dirty="0" smtClean="0">
                <a:latin typeface="Meiryo UI" panose="020B0604030504040204" pitchFamily="50" charset="-128"/>
                <a:ea typeface="Meiryo UI" panose="020B0604030504040204" pitchFamily="50" charset="-128"/>
              </a:rPr>
              <a:t>事務局</a:t>
            </a:r>
            <a:endParaRPr kumimoji="1" lang="ja-JP" altLang="en-US" sz="1050" dirty="0">
              <a:latin typeface="Meiryo UI" panose="020B0604030504040204" pitchFamily="50" charset="-128"/>
              <a:ea typeface="Meiryo UI" panose="020B0604030504040204" pitchFamily="50" charset="-128"/>
            </a:endParaRPr>
          </a:p>
        </p:txBody>
      </p:sp>
      <p:sp>
        <p:nvSpPr>
          <p:cNvPr id="44" name="角丸四角形 43"/>
          <p:cNvSpPr/>
          <p:nvPr/>
        </p:nvSpPr>
        <p:spPr>
          <a:xfrm>
            <a:off x="7384307" y="3178981"/>
            <a:ext cx="1656000" cy="792000"/>
          </a:xfrm>
          <a:prstGeom prst="roundRect">
            <a:avLst/>
          </a:prstGeom>
          <a:solidFill>
            <a:schemeClr val="bg1"/>
          </a:solidFill>
          <a:ln w="12700"/>
        </p:spPr>
        <p:style>
          <a:lnRef idx="2">
            <a:schemeClr val="dk1"/>
          </a:lnRef>
          <a:fillRef idx="1">
            <a:schemeClr val="lt1"/>
          </a:fillRef>
          <a:effectRef idx="0">
            <a:schemeClr val="dk1"/>
          </a:effectRef>
          <a:fontRef idx="minor">
            <a:schemeClr val="dk1"/>
          </a:fontRef>
        </p:style>
        <p:txBody>
          <a:bodyPr wrap="none" rtlCol="0" anchor="ctr"/>
          <a:lstStyle/>
          <a:p>
            <a:pPr marL="171450" indent="-171450">
              <a:buFont typeface="Arial" panose="020B0604020202020204" pitchFamily="34" charset="0"/>
              <a:buChar char="•"/>
            </a:pPr>
            <a:r>
              <a:rPr lang="en-US" altLang="ja-JP" sz="900" dirty="0" smtClean="0">
                <a:latin typeface="Meiryo UI" panose="020B0604030504040204" pitchFamily="50" charset="-128"/>
                <a:ea typeface="Meiryo UI" panose="020B0604030504040204" pitchFamily="50" charset="-128"/>
              </a:rPr>
              <a:t>IR</a:t>
            </a:r>
            <a:r>
              <a:rPr lang="ja-JP" altLang="en-US" sz="900" dirty="0" smtClean="0">
                <a:latin typeface="Meiryo UI" panose="020B0604030504040204" pitchFamily="50" charset="-128"/>
                <a:ea typeface="Meiryo UI" panose="020B0604030504040204" pitchFamily="50" charset="-128"/>
              </a:rPr>
              <a:t>推進会議</a:t>
            </a:r>
            <a:endParaRPr lang="en-US" altLang="ja-JP" sz="9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900" dirty="0" smtClean="0">
                <a:latin typeface="Meiryo UI" panose="020B0604030504040204" pitchFamily="50" charset="-128"/>
                <a:ea typeface="Meiryo UI" panose="020B0604030504040204" pitchFamily="50" charset="-128"/>
              </a:rPr>
              <a:t>新大学４者タスクフォース</a:t>
            </a:r>
            <a:endParaRPr kumimoji="1" lang="en-US" altLang="ja-JP" sz="9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900" dirty="0" smtClean="0">
                <a:latin typeface="Meiryo UI" panose="020B0604030504040204" pitchFamily="50" charset="-128"/>
                <a:ea typeface="Meiryo UI" panose="020B0604030504040204" pitchFamily="50" charset="-128"/>
              </a:rPr>
              <a:t>消防力強化のための勉強会</a:t>
            </a:r>
            <a:endParaRPr lang="en-US" altLang="ja-JP" sz="9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900" dirty="0" smtClean="0">
                <a:latin typeface="Meiryo UI" panose="020B0604030504040204" pitchFamily="50" charset="-128"/>
                <a:ea typeface="Meiryo UI" panose="020B0604030504040204" pitchFamily="50" charset="-128"/>
              </a:rPr>
              <a:t>中小企業支援団体のあり方</a:t>
            </a:r>
            <a:endParaRPr lang="en-US" altLang="ja-JP" sz="9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900" dirty="0" smtClean="0">
                <a:latin typeface="Meiryo UI" panose="020B0604030504040204" pitchFamily="50" charset="-128"/>
                <a:ea typeface="Meiryo UI" panose="020B0604030504040204" pitchFamily="50" charset="-128"/>
              </a:rPr>
              <a:t>水道事業最適化あり方検討</a:t>
            </a:r>
            <a:endParaRPr lang="en-US" altLang="ja-JP" sz="900" dirty="0" smtClean="0">
              <a:latin typeface="Meiryo UI" panose="020B0604030504040204" pitchFamily="50" charset="-128"/>
              <a:ea typeface="Meiryo UI" panose="020B0604030504040204" pitchFamily="50" charset="-128"/>
            </a:endParaRPr>
          </a:p>
        </p:txBody>
      </p:sp>
      <p:sp>
        <p:nvSpPr>
          <p:cNvPr id="45" name="角丸四角形 44"/>
          <p:cNvSpPr/>
          <p:nvPr/>
        </p:nvSpPr>
        <p:spPr>
          <a:xfrm>
            <a:off x="7384307" y="4145644"/>
            <a:ext cx="1656000" cy="756000"/>
          </a:xfrm>
          <a:prstGeom prst="roundRect">
            <a:avLst/>
          </a:prstGeom>
          <a:solidFill>
            <a:schemeClr val="bg1"/>
          </a:solidFill>
          <a:ln w="12700"/>
        </p:spPr>
        <p:style>
          <a:lnRef idx="2">
            <a:schemeClr val="dk1"/>
          </a:lnRef>
          <a:fillRef idx="1">
            <a:schemeClr val="lt1"/>
          </a:fillRef>
          <a:effectRef idx="0">
            <a:schemeClr val="dk1"/>
          </a:effectRef>
          <a:fontRef idx="minor">
            <a:schemeClr val="dk1"/>
          </a:fontRef>
        </p:style>
        <p:txBody>
          <a:bodyPr wrap="none" rtlCol="0" anchor="ctr"/>
          <a:lstStyle/>
          <a:p>
            <a:pPr marL="171450" indent="-171450">
              <a:buFont typeface="Wingdings" panose="05000000000000000000" pitchFamily="2" charset="2"/>
              <a:buChar char="Ø"/>
            </a:pPr>
            <a:r>
              <a:rPr kumimoji="1" lang="ja-JP" altLang="en-US" sz="1100" dirty="0" smtClean="0">
                <a:latin typeface="Meiryo UI" panose="020B0604030504040204" pitchFamily="50" charset="-128"/>
                <a:ea typeface="Meiryo UI" panose="020B0604030504040204" pitchFamily="50" charset="-128"/>
              </a:rPr>
              <a:t>万博誘致</a:t>
            </a:r>
            <a:endParaRPr kumimoji="1" lang="en-US" altLang="ja-JP" sz="110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lang="en-US" altLang="ja-JP" sz="1100" dirty="0" smtClean="0">
                <a:latin typeface="Meiryo UI" panose="020B0604030504040204" pitchFamily="50" charset="-128"/>
                <a:ea typeface="Meiryo UI" panose="020B0604030504040204" pitchFamily="50" charset="-128"/>
              </a:rPr>
              <a:t>IR</a:t>
            </a:r>
            <a:r>
              <a:rPr lang="ja-JP" altLang="en-US" sz="1100" dirty="0" smtClean="0">
                <a:latin typeface="Meiryo UI" panose="020B0604030504040204" pitchFamily="50" charset="-128"/>
                <a:ea typeface="Meiryo UI" panose="020B0604030504040204" pitchFamily="50" charset="-128"/>
              </a:rPr>
              <a:t>推進</a:t>
            </a:r>
            <a:endParaRPr lang="en-US" altLang="ja-JP" sz="110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en-US" altLang="ja-JP" sz="1100" dirty="0" smtClean="0">
                <a:latin typeface="Meiryo UI" panose="020B0604030504040204" pitchFamily="50" charset="-128"/>
                <a:ea typeface="Meiryo UI" panose="020B0604030504040204" pitchFamily="50" charset="-128"/>
              </a:rPr>
              <a:t>G20</a:t>
            </a:r>
            <a:r>
              <a:rPr kumimoji="1" lang="ja-JP" altLang="en-US" sz="1100" dirty="0" smtClean="0">
                <a:latin typeface="Meiryo UI" panose="020B0604030504040204" pitchFamily="50" charset="-128"/>
                <a:ea typeface="Meiryo UI" panose="020B0604030504040204" pitchFamily="50" charset="-128"/>
              </a:rPr>
              <a:t>準備</a:t>
            </a:r>
            <a:endParaRPr kumimoji="1" lang="en-US" altLang="ja-JP" sz="1100" dirty="0" smtClean="0">
              <a:latin typeface="Meiryo UI" panose="020B0604030504040204" pitchFamily="50" charset="-128"/>
              <a:ea typeface="Meiryo UI" panose="020B0604030504040204" pitchFamily="50" charset="-128"/>
            </a:endParaRPr>
          </a:p>
        </p:txBody>
      </p:sp>
      <p:sp>
        <p:nvSpPr>
          <p:cNvPr id="54" name="テキスト ボックス 53"/>
          <p:cNvSpPr txBox="1"/>
          <p:nvPr/>
        </p:nvSpPr>
        <p:spPr>
          <a:xfrm>
            <a:off x="5590627" y="1175923"/>
            <a:ext cx="1630575" cy="276999"/>
          </a:xfrm>
          <a:prstGeom prst="rect">
            <a:avLst/>
          </a:prstGeom>
          <a:noFill/>
        </p:spPr>
        <p:txBody>
          <a:bodyPr wrap="none" rtlCol="0">
            <a:spAutoFit/>
          </a:bodyPr>
          <a:lstStyle/>
          <a:p>
            <a:pPr algn="ctr"/>
            <a:r>
              <a:rPr kumimoji="1" lang="en-US" altLang="ja-JP" sz="1200" b="1" dirty="0" smtClean="0">
                <a:latin typeface="Meiryo UI" panose="020B0604030504040204" pitchFamily="50" charset="-128"/>
                <a:ea typeface="Meiryo UI" panose="020B0604030504040204" pitchFamily="50" charset="-128"/>
              </a:rPr>
              <a:t>[2011</a:t>
            </a:r>
            <a:r>
              <a:rPr kumimoji="1" lang="ja-JP" altLang="en-US" sz="1200" b="1" dirty="0" smtClean="0">
                <a:latin typeface="Meiryo UI" panose="020B0604030504040204" pitchFamily="50" charset="-128"/>
                <a:ea typeface="Meiryo UI" panose="020B0604030504040204" pitchFamily="50" charset="-128"/>
              </a:rPr>
              <a:t>年～</a:t>
            </a:r>
            <a:r>
              <a:rPr kumimoji="1" lang="en-US" altLang="ja-JP" sz="1200" b="1" dirty="0" smtClean="0">
                <a:latin typeface="Meiryo UI" panose="020B0604030504040204" pitchFamily="50" charset="-128"/>
                <a:ea typeface="Meiryo UI" panose="020B0604030504040204" pitchFamily="50" charset="-128"/>
              </a:rPr>
              <a:t>2015</a:t>
            </a:r>
            <a:r>
              <a:rPr kumimoji="1" lang="ja-JP" altLang="en-US" sz="1200" b="1" dirty="0" smtClean="0">
                <a:latin typeface="Meiryo UI" panose="020B0604030504040204" pitchFamily="50" charset="-128"/>
                <a:ea typeface="Meiryo UI" panose="020B0604030504040204" pitchFamily="50" charset="-128"/>
              </a:rPr>
              <a:t>年</a:t>
            </a:r>
            <a:r>
              <a:rPr kumimoji="1" lang="en-US" altLang="ja-JP" sz="1200" b="1" dirty="0" smtClean="0">
                <a:latin typeface="Meiryo UI" panose="020B0604030504040204" pitchFamily="50" charset="-128"/>
                <a:ea typeface="Meiryo UI" panose="020B0604030504040204" pitchFamily="50" charset="-128"/>
              </a:rPr>
              <a:t>]</a:t>
            </a:r>
            <a:endParaRPr kumimoji="1" lang="ja-JP" altLang="en-US" sz="1200" b="1" dirty="0">
              <a:latin typeface="Meiryo UI" panose="020B0604030504040204" pitchFamily="50" charset="-128"/>
              <a:ea typeface="Meiryo UI" panose="020B0604030504040204" pitchFamily="50" charset="-128"/>
            </a:endParaRPr>
          </a:p>
        </p:txBody>
      </p:sp>
      <p:sp>
        <p:nvSpPr>
          <p:cNvPr id="55" name="テキスト ボックス 54"/>
          <p:cNvSpPr txBox="1"/>
          <p:nvPr/>
        </p:nvSpPr>
        <p:spPr>
          <a:xfrm>
            <a:off x="7471648" y="1175923"/>
            <a:ext cx="1521570" cy="276999"/>
          </a:xfrm>
          <a:prstGeom prst="rect">
            <a:avLst/>
          </a:prstGeom>
          <a:noFill/>
        </p:spPr>
        <p:txBody>
          <a:bodyPr wrap="none" rtlCol="0">
            <a:spAutoFit/>
          </a:bodyPr>
          <a:lstStyle/>
          <a:p>
            <a:pPr algn="ctr"/>
            <a:r>
              <a:rPr kumimoji="1" lang="en-US" altLang="ja-JP" sz="1200" b="1" dirty="0" smtClean="0">
                <a:latin typeface="Meiryo UI" panose="020B0604030504040204" pitchFamily="50" charset="-128"/>
                <a:ea typeface="Meiryo UI" panose="020B0604030504040204" pitchFamily="50" charset="-128"/>
              </a:rPr>
              <a:t>[2016</a:t>
            </a:r>
            <a:r>
              <a:rPr kumimoji="1" lang="ja-JP" altLang="en-US" sz="1200" b="1" dirty="0" smtClean="0">
                <a:latin typeface="Meiryo UI" panose="020B0604030504040204" pitchFamily="50" charset="-128"/>
                <a:ea typeface="Meiryo UI" panose="020B0604030504040204" pitchFamily="50" charset="-128"/>
              </a:rPr>
              <a:t>年　～</a:t>
            </a:r>
            <a:r>
              <a:rPr lang="en-US" altLang="ja-JP" sz="1200" b="1" dirty="0" smtClean="0">
                <a:latin typeface="Meiryo UI" panose="020B0604030504040204" pitchFamily="50" charset="-128"/>
                <a:ea typeface="Meiryo UI" panose="020B0604030504040204" pitchFamily="50" charset="-128"/>
              </a:rPr>
              <a:t> </a:t>
            </a:r>
            <a:r>
              <a:rPr lang="ja-JP" altLang="en-US" sz="1200" b="1" dirty="0" smtClean="0">
                <a:latin typeface="Meiryo UI" panose="020B0604030504040204" pitchFamily="50" charset="-128"/>
                <a:ea typeface="Meiryo UI" panose="020B0604030504040204" pitchFamily="50" charset="-128"/>
              </a:rPr>
              <a:t>現在</a:t>
            </a:r>
            <a:r>
              <a:rPr kumimoji="1" lang="en-US" altLang="ja-JP" sz="1200" b="1" dirty="0" smtClean="0">
                <a:latin typeface="Meiryo UI" panose="020B0604030504040204" pitchFamily="50" charset="-128"/>
                <a:ea typeface="Meiryo UI" panose="020B0604030504040204" pitchFamily="50" charset="-128"/>
              </a:rPr>
              <a:t>]</a:t>
            </a:r>
            <a:endParaRPr kumimoji="1" lang="ja-JP" altLang="en-US" sz="1200" b="1" dirty="0">
              <a:latin typeface="Meiryo UI" panose="020B0604030504040204" pitchFamily="50" charset="-128"/>
              <a:ea typeface="Meiryo UI" panose="020B0604030504040204" pitchFamily="50" charset="-128"/>
            </a:endParaRPr>
          </a:p>
        </p:txBody>
      </p:sp>
      <p:sp>
        <p:nvSpPr>
          <p:cNvPr id="56" name="テキスト ボックス 55"/>
          <p:cNvSpPr txBox="1"/>
          <p:nvPr/>
        </p:nvSpPr>
        <p:spPr>
          <a:xfrm>
            <a:off x="4601115" y="1499659"/>
            <a:ext cx="972000" cy="646331"/>
          </a:xfrm>
          <a:prstGeom prst="rect">
            <a:avLst/>
          </a:prstGeom>
          <a:noFill/>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府市首長の方針確認の場</a:t>
            </a:r>
            <a:endParaRPr kumimoji="1" lang="ja-JP" altLang="en-US" sz="1200" b="1" dirty="0">
              <a:latin typeface="Meiryo UI" panose="020B0604030504040204" pitchFamily="50" charset="-128"/>
              <a:ea typeface="Meiryo UI" panose="020B0604030504040204" pitchFamily="50" charset="-128"/>
            </a:endParaRPr>
          </a:p>
        </p:txBody>
      </p:sp>
      <p:sp>
        <p:nvSpPr>
          <p:cNvPr id="60" name="テキスト ボックス 59"/>
          <p:cNvSpPr txBox="1"/>
          <p:nvPr/>
        </p:nvSpPr>
        <p:spPr>
          <a:xfrm>
            <a:off x="4601115" y="2447856"/>
            <a:ext cx="972000" cy="646331"/>
          </a:xfrm>
          <a:prstGeom prst="rect">
            <a:avLst/>
          </a:prstGeom>
          <a:noFill/>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府市連携の中核組織</a:t>
            </a:r>
            <a:endParaRPr kumimoji="1" lang="ja-JP" altLang="en-US" sz="1200" b="1" dirty="0">
              <a:latin typeface="Meiryo UI" panose="020B0604030504040204" pitchFamily="50" charset="-128"/>
              <a:ea typeface="Meiryo UI" panose="020B0604030504040204" pitchFamily="50" charset="-128"/>
            </a:endParaRPr>
          </a:p>
        </p:txBody>
      </p:sp>
      <p:sp>
        <p:nvSpPr>
          <p:cNvPr id="61" name="テキスト ボックス 60"/>
          <p:cNvSpPr txBox="1"/>
          <p:nvPr/>
        </p:nvSpPr>
        <p:spPr>
          <a:xfrm>
            <a:off x="4601115" y="3198147"/>
            <a:ext cx="972000" cy="830997"/>
          </a:xfrm>
          <a:prstGeom prst="rect">
            <a:avLst/>
          </a:prstGeom>
          <a:noFill/>
        </p:spPr>
        <p:txBody>
          <a:bodyPr wrap="square" rtlCol="0">
            <a:spAutoFit/>
          </a:bodyPr>
          <a:lstStyle/>
          <a:p>
            <a:r>
              <a:rPr lang="ja-JP" altLang="en-US" sz="1200" b="1" dirty="0" smtClean="0">
                <a:latin typeface="Meiryo UI" panose="020B0604030504040204" pitchFamily="50" charset="-128"/>
                <a:ea typeface="Meiryo UI" panose="020B0604030504040204" pitchFamily="50" charset="-128"/>
              </a:rPr>
              <a:t>共同</a:t>
            </a:r>
            <a:r>
              <a:rPr lang="ja-JP" altLang="en-US" sz="1200" b="1" dirty="0">
                <a:latin typeface="Meiryo UI" panose="020B0604030504040204" pitchFamily="50" charset="-128"/>
                <a:ea typeface="Meiryo UI" panose="020B0604030504040204" pitchFamily="50" charset="-128"/>
              </a:rPr>
              <a:t>設置</a:t>
            </a:r>
            <a:r>
              <a:rPr lang="ja-JP" altLang="en-US" sz="1200" b="1" dirty="0" smtClean="0">
                <a:latin typeface="Meiryo UI" panose="020B0604030504040204" pitchFamily="50" charset="-128"/>
                <a:ea typeface="Meiryo UI" panose="020B0604030504040204" pitchFamily="50" charset="-128"/>
              </a:rPr>
              <a:t>の</a:t>
            </a:r>
            <a:r>
              <a:rPr kumimoji="1" lang="ja-JP" altLang="en-US" sz="1200" b="1" dirty="0" smtClean="0">
                <a:latin typeface="Meiryo UI" panose="020B0604030504040204" pitchFamily="50" charset="-128"/>
                <a:ea typeface="Meiryo UI" panose="020B0604030504040204" pitchFamily="50" charset="-128"/>
              </a:rPr>
              <a:t>戦略会議／タスクフォース</a:t>
            </a:r>
            <a:endParaRPr kumimoji="1" lang="ja-JP" altLang="en-US" sz="1200" b="1" dirty="0">
              <a:latin typeface="Meiryo UI" panose="020B0604030504040204" pitchFamily="50" charset="-128"/>
              <a:ea typeface="Meiryo UI" panose="020B0604030504040204" pitchFamily="50" charset="-128"/>
            </a:endParaRPr>
          </a:p>
        </p:txBody>
      </p:sp>
      <p:sp>
        <p:nvSpPr>
          <p:cNvPr id="62" name="テキスト ボックス 61"/>
          <p:cNvSpPr txBox="1"/>
          <p:nvPr/>
        </p:nvSpPr>
        <p:spPr>
          <a:xfrm>
            <a:off x="4601115" y="4222202"/>
            <a:ext cx="972000" cy="830997"/>
          </a:xfrm>
          <a:prstGeom prst="rect">
            <a:avLst/>
          </a:prstGeom>
          <a:noFill/>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プロジェクトを推進する共同組織</a:t>
            </a:r>
            <a:endParaRPr kumimoji="1" lang="ja-JP" altLang="en-US" sz="1200" b="1" dirty="0">
              <a:latin typeface="Meiryo UI" panose="020B0604030504040204" pitchFamily="50" charset="-128"/>
              <a:ea typeface="Meiryo UI" panose="020B0604030504040204" pitchFamily="50" charset="-128"/>
            </a:endParaRPr>
          </a:p>
        </p:txBody>
      </p:sp>
      <p:sp>
        <p:nvSpPr>
          <p:cNvPr id="5" name="スライド番号プレースホルダー 4"/>
          <p:cNvSpPr>
            <a:spLocks noGrp="1"/>
          </p:cNvSpPr>
          <p:nvPr>
            <p:ph type="sldNum" sz="quarter" idx="12"/>
          </p:nvPr>
        </p:nvSpPr>
        <p:spPr>
          <a:xfrm>
            <a:off x="7017931" y="6479694"/>
            <a:ext cx="2057400" cy="365125"/>
          </a:xfrm>
        </p:spPr>
        <p:txBody>
          <a:bodyPr/>
          <a:lstStyle/>
          <a:p>
            <a:fld id="{138CA411-231B-42B9-AF63-97A64194AA60}" type="slidenum">
              <a:rPr kumimoji="1" lang="ja-JP" altLang="en-US" smtClean="0"/>
              <a:t>60</a:t>
            </a:fld>
            <a:endParaRPr kumimoji="1" lang="ja-JP" altLang="en-US"/>
          </a:p>
        </p:txBody>
      </p:sp>
      <p:sp>
        <p:nvSpPr>
          <p:cNvPr id="53" name="テキスト ボックス 52"/>
          <p:cNvSpPr txBox="1"/>
          <p:nvPr/>
        </p:nvSpPr>
        <p:spPr>
          <a:xfrm>
            <a:off x="4627061" y="5152514"/>
            <a:ext cx="972000" cy="461665"/>
          </a:xfrm>
          <a:prstGeom prst="rect">
            <a:avLst/>
          </a:prstGeom>
          <a:noFill/>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政策連携の方針確認</a:t>
            </a:r>
            <a:endParaRPr kumimoji="1" lang="ja-JP" altLang="en-US" sz="1200" b="1" dirty="0">
              <a:latin typeface="Meiryo UI" panose="020B0604030504040204" pitchFamily="50" charset="-128"/>
              <a:ea typeface="Meiryo UI" panose="020B0604030504040204" pitchFamily="50" charset="-128"/>
            </a:endParaRPr>
          </a:p>
        </p:txBody>
      </p:sp>
      <p:sp>
        <p:nvSpPr>
          <p:cNvPr id="2" name="正方形/長方形 1"/>
          <p:cNvSpPr/>
          <p:nvPr/>
        </p:nvSpPr>
        <p:spPr>
          <a:xfrm>
            <a:off x="5590627" y="5152513"/>
            <a:ext cx="1656000" cy="1327180"/>
          </a:xfrm>
          <a:prstGeom prst="rect">
            <a:avLst/>
          </a:prstGeom>
        </p:spPr>
        <p:style>
          <a:lnRef idx="2">
            <a:schemeClr val="dk1"/>
          </a:lnRef>
          <a:fillRef idx="1">
            <a:schemeClr val="lt1"/>
          </a:fillRef>
          <a:effectRef idx="0">
            <a:schemeClr val="dk1"/>
          </a:effectRef>
          <a:fontRef idx="minor">
            <a:schemeClr val="dk1"/>
          </a:fontRef>
        </p:style>
        <p:txBody>
          <a:bodyPr wrap="none" rtlCol="0" anchor="ctr"/>
          <a:lstStyle/>
          <a:p>
            <a:pPr marL="285750" indent="-285750">
              <a:buFont typeface="Wingdings" panose="05000000000000000000" pitchFamily="2" charset="2"/>
              <a:buChar char="Ø"/>
            </a:pPr>
            <a:r>
              <a:rPr lang="ja-JP" altLang="en-US" sz="1100" dirty="0">
                <a:latin typeface="Meiryo UI" panose="020B0604030504040204" pitchFamily="50" charset="-128"/>
                <a:ea typeface="Meiryo UI" panose="020B0604030504040204" pitchFamily="50" charset="-128"/>
              </a:rPr>
              <a:t>教育基本条例</a:t>
            </a:r>
            <a:endParaRPr lang="en-US" altLang="ja-JP" sz="11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lang="ja-JP" altLang="en-US" sz="1100" dirty="0">
                <a:latin typeface="Meiryo UI" panose="020B0604030504040204" pitchFamily="50" charset="-128"/>
                <a:ea typeface="Meiryo UI" panose="020B0604030504040204" pitchFamily="50" charset="-128"/>
              </a:rPr>
              <a:t>職員基本条例</a:t>
            </a:r>
            <a:endParaRPr lang="en-US" altLang="ja-JP" sz="11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kumimoji="1" lang="ja-JP" altLang="en-US" sz="1100" dirty="0" smtClean="0">
                <a:latin typeface="Meiryo UI" panose="020B0604030504040204" pitchFamily="50" charset="-128"/>
                <a:ea typeface="Meiryo UI" panose="020B0604030504040204" pitchFamily="50" charset="-128"/>
              </a:rPr>
              <a:t>大阪のグランドデザイン</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kumimoji="1" lang="ja-JP" altLang="en-US" sz="1100" dirty="0" smtClean="0">
                <a:latin typeface="Meiryo UI" panose="020B0604030504040204" pitchFamily="50" charset="-128"/>
                <a:ea typeface="Meiryo UI" panose="020B0604030504040204" pitchFamily="50" charset="-128"/>
              </a:rPr>
              <a:t>都市魅力戦略</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lang="ja-JP" altLang="en-US" sz="1100" dirty="0" smtClean="0">
                <a:latin typeface="Meiryo UI" panose="020B0604030504040204" pitchFamily="50" charset="-128"/>
                <a:ea typeface="Meiryo UI" panose="020B0604030504040204" pitchFamily="50" charset="-128"/>
              </a:rPr>
              <a:t>医療戦略</a:t>
            </a:r>
            <a:endParaRPr lang="en-US" altLang="ja-JP" sz="11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lang="ja-JP" altLang="en-US" sz="1100" dirty="0" smtClean="0">
                <a:latin typeface="Meiryo UI" panose="020B0604030504040204" pitchFamily="50" charset="-128"/>
                <a:ea typeface="Meiryo UI" panose="020B0604030504040204" pitchFamily="50" charset="-128"/>
              </a:rPr>
              <a:t>新たな大都市制度</a:t>
            </a:r>
            <a:endParaRPr lang="en-US" altLang="ja-JP" sz="1100"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　　　　　　　　　　　　　　など</a:t>
            </a:r>
            <a:endParaRPr kumimoji="1" lang="ja-JP" altLang="en-US" sz="1100" dirty="0">
              <a:latin typeface="Meiryo UI" panose="020B0604030504040204" pitchFamily="50" charset="-128"/>
              <a:ea typeface="Meiryo UI" panose="020B0604030504040204" pitchFamily="50" charset="-128"/>
            </a:endParaRPr>
          </a:p>
        </p:txBody>
      </p:sp>
      <p:sp>
        <p:nvSpPr>
          <p:cNvPr id="63" name="正方形/長方形 62"/>
          <p:cNvSpPr/>
          <p:nvPr/>
        </p:nvSpPr>
        <p:spPr>
          <a:xfrm>
            <a:off x="7364587" y="5152513"/>
            <a:ext cx="1656000" cy="1327180"/>
          </a:xfrm>
          <a:prstGeom prst="rect">
            <a:avLst/>
          </a:prstGeom>
        </p:spPr>
        <p:style>
          <a:lnRef idx="2">
            <a:schemeClr val="dk1"/>
          </a:lnRef>
          <a:fillRef idx="1">
            <a:schemeClr val="lt1"/>
          </a:fillRef>
          <a:effectRef idx="0">
            <a:schemeClr val="dk1"/>
          </a:effectRef>
          <a:fontRef idx="minor">
            <a:schemeClr val="dk1"/>
          </a:fontRef>
        </p:style>
        <p:txBody>
          <a:bodyPr wrap="none" rtlCol="0" anchor="ctr"/>
          <a:lstStyle/>
          <a:p>
            <a:pPr marL="285750" indent="-285750">
              <a:buFont typeface="Wingdings" panose="05000000000000000000" pitchFamily="2" charset="2"/>
              <a:buChar char="Ø"/>
            </a:pPr>
            <a:r>
              <a:rPr lang="ja-JP" altLang="en-US" sz="1100" dirty="0" smtClean="0">
                <a:latin typeface="Meiryo UI" panose="020B0604030504040204" pitchFamily="50" charset="-128"/>
                <a:ea typeface="Meiryo UI" panose="020B0604030504040204" pitchFamily="50" charset="-128"/>
              </a:rPr>
              <a:t>副首都ビジョン</a:t>
            </a:r>
            <a:endParaRPr lang="en-US" altLang="ja-JP" sz="11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lang="ja-JP" altLang="en-US" sz="1100" dirty="0" smtClean="0">
                <a:latin typeface="Meiryo UI" panose="020B0604030504040204" pitchFamily="50" charset="-128"/>
                <a:ea typeface="Meiryo UI" panose="020B0604030504040204" pitchFamily="50" charset="-128"/>
              </a:rPr>
              <a:t>都市機能の強化</a:t>
            </a:r>
            <a:endParaRPr lang="en-US" altLang="ja-JP" sz="11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lang="en-US" altLang="ja-JP" sz="1100" dirty="0" smtClean="0">
                <a:latin typeface="Meiryo UI" panose="020B0604030504040204" pitchFamily="50" charset="-128"/>
                <a:ea typeface="Meiryo UI" panose="020B0604030504040204" pitchFamily="50" charset="-128"/>
              </a:rPr>
              <a:t>G20</a:t>
            </a:r>
            <a:r>
              <a:rPr lang="ja-JP" altLang="en-US" sz="1100" dirty="0" smtClean="0">
                <a:latin typeface="Meiryo UI" panose="020B0604030504040204" pitchFamily="50" charset="-128"/>
                <a:ea typeface="Meiryo UI" panose="020B0604030504040204" pitchFamily="50" charset="-128"/>
              </a:rPr>
              <a:t>サミット誘致</a:t>
            </a:r>
            <a:endParaRPr lang="en-US" altLang="ja-JP" sz="11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kumimoji="1" lang="en-US" altLang="ja-JP" sz="1100" dirty="0" smtClean="0">
                <a:latin typeface="Meiryo UI" panose="020B0604030504040204" pitchFamily="50" charset="-128"/>
                <a:ea typeface="Meiryo UI" panose="020B0604030504040204" pitchFamily="50" charset="-128"/>
              </a:rPr>
              <a:t>2025</a:t>
            </a:r>
            <a:r>
              <a:rPr kumimoji="1" lang="ja-JP" altLang="en-US" sz="1100" dirty="0" smtClean="0">
                <a:latin typeface="Meiryo UI" panose="020B0604030504040204" pitchFamily="50" charset="-128"/>
                <a:ea typeface="Meiryo UI" panose="020B0604030504040204" pitchFamily="50" charset="-128"/>
              </a:rPr>
              <a:t>万博誘致</a:t>
            </a:r>
            <a:endParaRPr kumimoji="1" lang="en-US" altLang="ja-JP" sz="1100" dirty="0" smtClean="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kumimoji="1" lang="ja-JP" altLang="en-US" sz="1100" dirty="0" smtClean="0">
                <a:latin typeface="Meiryo UI" panose="020B0604030504040204" pitchFamily="50" charset="-128"/>
                <a:ea typeface="Meiryo UI" panose="020B0604030504040204" pitchFamily="50" charset="-128"/>
              </a:rPr>
              <a:t>新たな大都市制度</a:t>
            </a:r>
            <a:endParaRPr kumimoji="1" lang="en-US" altLang="ja-JP" sz="1100"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　　　　　　　　　　　　　など</a:t>
            </a:r>
            <a:endParaRPr kumimoji="1" lang="en-US" altLang="ja-JP" sz="1100" dirty="0" smtClean="0">
              <a:latin typeface="Meiryo UI" panose="020B0604030504040204" pitchFamily="50" charset="-128"/>
              <a:ea typeface="Meiryo UI" panose="020B0604030504040204" pitchFamily="50" charset="-128"/>
            </a:endParaRPr>
          </a:p>
        </p:txBody>
      </p:sp>
      <p:graphicFrame>
        <p:nvGraphicFramePr>
          <p:cNvPr id="59" name="表 58"/>
          <p:cNvGraphicFramePr>
            <a:graphicFrameLocks noGrp="1"/>
          </p:cNvGraphicFramePr>
          <p:nvPr>
            <p:extLst>
              <p:ext uri="{D42A27DB-BD31-4B8C-83A1-F6EECF244321}">
                <p14:modId xmlns:p14="http://schemas.microsoft.com/office/powerpoint/2010/main" val="2350675915"/>
              </p:ext>
            </p:extLst>
          </p:nvPr>
        </p:nvGraphicFramePr>
        <p:xfrm>
          <a:off x="486117" y="4726553"/>
          <a:ext cx="3605616" cy="718920"/>
        </p:xfrm>
        <a:graphic>
          <a:graphicData uri="http://schemas.openxmlformats.org/drawingml/2006/table">
            <a:tbl>
              <a:tblPr>
                <a:tableStyleId>{5C22544A-7EE6-4342-B048-85BDC9FD1C3A}</a:tableStyleId>
              </a:tblPr>
              <a:tblGrid>
                <a:gridCol w="450702">
                  <a:extLst>
                    <a:ext uri="{9D8B030D-6E8A-4147-A177-3AD203B41FA5}">
                      <a16:colId xmlns:a16="http://schemas.microsoft.com/office/drawing/2014/main" val="20000"/>
                    </a:ext>
                  </a:extLst>
                </a:gridCol>
                <a:gridCol w="450702">
                  <a:extLst>
                    <a:ext uri="{9D8B030D-6E8A-4147-A177-3AD203B41FA5}">
                      <a16:colId xmlns:a16="http://schemas.microsoft.com/office/drawing/2014/main" val="20001"/>
                    </a:ext>
                  </a:extLst>
                </a:gridCol>
                <a:gridCol w="450702">
                  <a:extLst>
                    <a:ext uri="{9D8B030D-6E8A-4147-A177-3AD203B41FA5}">
                      <a16:colId xmlns:a16="http://schemas.microsoft.com/office/drawing/2014/main" val="20002"/>
                    </a:ext>
                  </a:extLst>
                </a:gridCol>
                <a:gridCol w="450702">
                  <a:extLst>
                    <a:ext uri="{9D8B030D-6E8A-4147-A177-3AD203B41FA5}">
                      <a16:colId xmlns:a16="http://schemas.microsoft.com/office/drawing/2014/main" val="20003"/>
                    </a:ext>
                  </a:extLst>
                </a:gridCol>
                <a:gridCol w="450702">
                  <a:extLst>
                    <a:ext uri="{9D8B030D-6E8A-4147-A177-3AD203B41FA5}">
                      <a16:colId xmlns:a16="http://schemas.microsoft.com/office/drawing/2014/main" val="20004"/>
                    </a:ext>
                  </a:extLst>
                </a:gridCol>
                <a:gridCol w="450702">
                  <a:extLst>
                    <a:ext uri="{9D8B030D-6E8A-4147-A177-3AD203B41FA5}">
                      <a16:colId xmlns:a16="http://schemas.microsoft.com/office/drawing/2014/main" val="20005"/>
                    </a:ext>
                  </a:extLst>
                </a:gridCol>
                <a:gridCol w="450702">
                  <a:extLst>
                    <a:ext uri="{9D8B030D-6E8A-4147-A177-3AD203B41FA5}">
                      <a16:colId xmlns:a16="http://schemas.microsoft.com/office/drawing/2014/main" val="20006"/>
                    </a:ext>
                  </a:extLst>
                </a:gridCol>
                <a:gridCol w="450702">
                  <a:extLst>
                    <a:ext uri="{9D8B030D-6E8A-4147-A177-3AD203B41FA5}">
                      <a16:colId xmlns:a16="http://schemas.microsoft.com/office/drawing/2014/main" val="20007"/>
                    </a:ext>
                  </a:extLst>
                </a:gridCol>
              </a:tblGrid>
              <a:tr h="0">
                <a:tc gridSpan="4">
                  <a:txBody>
                    <a:bodyPr/>
                    <a:lstStyle/>
                    <a:p>
                      <a:pPr algn="ctr" rtl="0" fontAlgn="ctr"/>
                      <a:r>
                        <a:rPr lang="ja-JP" altLang="en-US" sz="1100" b="1" i="0" u="none" strike="noStrike" dirty="0" smtClean="0">
                          <a:solidFill>
                            <a:srgbClr val="000000"/>
                          </a:solidFill>
                          <a:effectLst/>
                          <a:latin typeface="Meiryo UI" panose="020B0604030504040204" pitchFamily="50" charset="-128"/>
                          <a:ea typeface="Meiryo UI" panose="020B0604030504040204" pitchFamily="50" charset="-128"/>
                        </a:rPr>
                        <a:t>府市統合本部会議</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rtl="0" fontAlgn="ct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rtl="0" fontAlgn="ct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rtl="0" fontAlgn="ct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gridSpan="4">
                  <a:txBody>
                    <a:bodyPr/>
                    <a:lstStyle/>
                    <a:p>
                      <a:pPr algn="ctr" rtl="0" fontAlgn="ctr"/>
                      <a:r>
                        <a:rPr lang="ja-JP" altLang="en-US" sz="1100" b="1" i="0" u="none" strike="noStrike" dirty="0" smtClean="0">
                          <a:solidFill>
                            <a:srgbClr val="000000"/>
                          </a:solidFill>
                          <a:effectLst/>
                          <a:latin typeface="Meiryo UI" panose="020B0604030504040204" pitchFamily="50" charset="-128"/>
                          <a:ea typeface="Meiryo UI" panose="020B0604030504040204" pitchFamily="50" charset="-128"/>
                        </a:rPr>
                        <a:t>副首都推進本部会議</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endParaRPr kumimoji="1" lang="ja-JP" altLang="en-US"/>
                    </a:p>
                  </a:txBody>
                  <a:tcPr/>
                </a:tc>
                <a:tc hMerge="1">
                  <a:txBody>
                    <a:bodyPr/>
                    <a:lstStyle/>
                    <a:p>
                      <a:pPr algn="ctr" rtl="0" fontAlgn="ct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hMerge="1">
                  <a:txBody>
                    <a:bodyPr/>
                    <a:lstStyle/>
                    <a:p>
                      <a:pPr algn="ctr" rtl="0" fontAlgn="ct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0000"/>
                  </a:ext>
                </a:extLst>
              </a:tr>
              <a:tr h="209550">
                <a:tc>
                  <a:txBody>
                    <a:bodyPr/>
                    <a:lstStyle/>
                    <a:p>
                      <a:pPr algn="ctr" rtl="0" fontAlgn="ctr"/>
                      <a:r>
                        <a:rPr lang="en-US" altLang="ja-JP" sz="1100" b="1" i="0" u="none" strike="noStrike" dirty="0" smtClean="0">
                          <a:solidFill>
                            <a:schemeClr val="dk1"/>
                          </a:solidFill>
                          <a:effectLst/>
                          <a:latin typeface="Meiryo UI" panose="020B0604030504040204" pitchFamily="50" charset="-128"/>
                          <a:ea typeface="Meiryo UI" panose="020B0604030504040204" pitchFamily="50" charset="-128"/>
                        </a:rPr>
                        <a:t>2011</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rtl="0" fontAlgn="ctr"/>
                      <a:r>
                        <a:rPr lang="en-US" altLang="ja-JP" sz="1100" b="1" i="0" u="none" strike="noStrike" dirty="0" smtClean="0">
                          <a:solidFill>
                            <a:schemeClr val="dk1"/>
                          </a:solidFill>
                          <a:effectLst/>
                          <a:latin typeface="Meiryo UI" panose="020B0604030504040204" pitchFamily="50" charset="-128"/>
                          <a:ea typeface="Meiryo UI" panose="020B0604030504040204" pitchFamily="50" charset="-128"/>
                        </a:rPr>
                        <a:t>2012</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rtl="0" fontAlgn="ctr"/>
                      <a:r>
                        <a:rPr lang="en-US" altLang="ja-JP" sz="1100" b="1" i="0" u="none" strike="noStrike" dirty="0" smtClean="0">
                          <a:solidFill>
                            <a:schemeClr val="dk1"/>
                          </a:solidFill>
                          <a:effectLst/>
                          <a:latin typeface="Meiryo UI" panose="020B0604030504040204" pitchFamily="50" charset="-128"/>
                          <a:ea typeface="Meiryo UI" panose="020B0604030504040204" pitchFamily="50" charset="-128"/>
                        </a:rPr>
                        <a:t>2013</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rtl="0" fontAlgn="ctr"/>
                      <a:r>
                        <a:rPr lang="en-US" altLang="ja-JP" sz="1100" b="1" i="0" u="none" strike="noStrike" dirty="0" smtClean="0">
                          <a:solidFill>
                            <a:schemeClr val="dk1"/>
                          </a:solidFill>
                          <a:effectLst/>
                          <a:latin typeface="Meiryo UI" panose="020B0604030504040204" pitchFamily="50" charset="-128"/>
                          <a:ea typeface="Meiryo UI" panose="020B0604030504040204" pitchFamily="50" charset="-128"/>
                        </a:rPr>
                        <a:t>2014</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rtl="0" fontAlgn="ctr"/>
                      <a:r>
                        <a:rPr lang="en-US" altLang="ja-JP" sz="1100" b="1" i="0" u="none" strike="noStrike" dirty="0" smtClean="0">
                          <a:solidFill>
                            <a:srgbClr val="000000"/>
                          </a:solidFill>
                          <a:effectLst/>
                          <a:latin typeface="Meiryo UI" panose="020B0604030504040204" pitchFamily="50" charset="-128"/>
                          <a:ea typeface="Meiryo UI" panose="020B0604030504040204" pitchFamily="50" charset="-128"/>
                        </a:rPr>
                        <a:t>2015</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rtl="0" fontAlgn="ctr"/>
                      <a:r>
                        <a:rPr lang="en-US" altLang="ja-JP" sz="1100" b="1" i="0" u="none" strike="noStrike" dirty="0" smtClean="0">
                          <a:solidFill>
                            <a:schemeClr val="dk1"/>
                          </a:solidFill>
                          <a:effectLst/>
                          <a:latin typeface="Meiryo UI" panose="020B0604030504040204" pitchFamily="50" charset="-128"/>
                          <a:ea typeface="Meiryo UI" panose="020B0604030504040204" pitchFamily="50" charset="-128"/>
                        </a:rPr>
                        <a:t>2016</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rtl="0" fontAlgn="ctr"/>
                      <a:r>
                        <a:rPr lang="en-US" altLang="ja-JP" sz="1100" b="1" i="0" u="none" strike="noStrike" dirty="0" smtClean="0">
                          <a:solidFill>
                            <a:schemeClr val="dk1"/>
                          </a:solidFill>
                          <a:effectLst/>
                          <a:latin typeface="Meiryo UI" panose="020B0604030504040204" pitchFamily="50" charset="-128"/>
                          <a:ea typeface="Meiryo UI" panose="020B0604030504040204" pitchFamily="50" charset="-128"/>
                        </a:rPr>
                        <a:t>2017</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rtl="0" fontAlgn="ctr"/>
                      <a:r>
                        <a:rPr lang="en-US" altLang="ja-JP" sz="1100" b="1" i="0" u="none" strike="noStrike" dirty="0" smtClean="0">
                          <a:solidFill>
                            <a:srgbClr val="000000"/>
                          </a:solidFill>
                          <a:effectLst/>
                          <a:latin typeface="Meiryo UI" panose="020B0604030504040204" pitchFamily="50" charset="-128"/>
                          <a:ea typeface="Meiryo UI" panose="020B0604030504040204" pitchFamily="50" charset="-128"/>
                        </a:rPr>
                        <a:t>2018</a:t>
                      </a:r>
                      <a:endParaRPr 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0001"/>
                  </a:ext>
                </a:extLst>
              </a:tr>
              <a:tr h="209550">
                <a:tc>
                  <a:txBody>
                    <a:bodyPr/>
                    <a:lstStyle/>
                    <a:p>
                      <a:pPr algn="ctr" rtl="0" fontAlgn="ctr"/>
                      <a:r>
                        <a:rPr lang="en-US" altLang="ja-JP" sz="1100" u="none" strike="noStrike">
                          <a:effectLst/>
                          <a:latin typeface="Meiryo UI" panose="020B0604030504040204" pitchFamily="50" charset="-128"/>
                          <a:ea typeface="Meiryo UI" panose="020B0604030504040204" pitchFamily="50" charset="-128"/>
                        </a:rPr>
                        <a:t>7</a:t>
                      </a:r>
                      <a:endParaRPr lang="en-US" altLang="ja-JP" sz="1100" b="0" i="0" u="none" strike="noStrike">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altLang="ja-JP" sz="1100" u="none" strike="noStrike" dirty="0">
                          <a:effectLst/>
                          <a:latin typeface="Meiryo UI" panose="020B0604030504040204" pitchFamily="50" charset="-128"/>
                          <a:ea typeface="Meiryo UI" panose="020B0604030504040204" pitchFamily="50" charset="-128"/>
                        </a:rPr>
                        <a:t>12</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altLang="ja-JP" sz="1100" u="none" strike="noStrike" dirty="0">
                          <a:effectLst/>
                          <a:latin typeface="Meiryo UI" panose="020B0604030504040204" pitchFamily="50" charset="-128"/>
                          <a:ea typeface="Meiryo UI" panose="020B0604030504040204" pitchFamily="50" charset="-128"/>
                        </a:rPr>
                        <a:t>3</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altLang="ja-JP" sz="1100" u="none" strike="noStrike" dirty="0">
                          <a:effectLst/>
                          <a:latin typeface="Meiryo UI" panose="020B0604030504040204" pitchFamily="50" charset="-128"/>
                          <a:ea typeface="Meiryo UI" panose="020B0604030504040204" pitchFamily="50" charset="-128"/>
                        </a:rPr>
                        <a:t>5</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altLang="ja-JP" sz="1100" u="none" strike="noStrike" dirty="0">
                          <a:effectLst/>
                          <a:latin typeface="Meiryo UI" panose="020B0604030504040204" pitchFamily="50" charset="-128"/>
                          <a:ea typeface="Meiryo UI" panose="020B0604030504040204" pitchFamily="50" charset="-128"/>
                        </a:rPr>
                        <a:t>2</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altLang="ja-JP" sz="1100" u="none" strike="noStrike" dirty="0">
                          <a:effectLst/>
                          <a:latin typeface="Meiryo UI" panose="020B0604030504040204" pitchFamily="50" charset="-128"/>
                          <a:ea typeface="Meiryo UI" panose="020B0604030504040204" pitchFamily="50" charset="-128"/>
                        </a:rPr>
                        <a:t>6</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altLang="ja-JP" sz="1100" u="none" strike="noStrike" dirty="0">
                          <a:effectLst/>
                          <a:latin typeface="Meiryo UI" panose="020B0604030504040204" pitchFamily="50" charset="-128"/>
                          <a:ea typeface="Meiryo UI" panose="020B0604030504040204" pitchFamily="50" charset="-128"/>
                        </a:rPr>
                        <a:t>4</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ja-JP" altLang="en-US" sz="1100" b="0" i="0" u="none" strike="noStrike" dirty="0" smtClean="0">
                          <a:solidFill>
                            <a:srgbClr val="000000"/>
                          </a:solidFill>
                          <a:effectLst/>
                          <a:latin typeface="Meiryo UI" panose="020B0604030504040204" pitchFamily="50" charset="-128"/>
                          <a:ea typeface="Meiryo UI" panose="020B0604030504040204" pitchFamily="50" charset="-128"/>
                        </a:rPr>
                        <a:t>４</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9525" marR="9525"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p:sp>
        <p:nvSpPr>
          <p:cNvPr id="64" name="角丸四角形 63"/>
          <p:cNvSpPr/>
          <p:nvPr/>
        </p:nvSpPr>
        <p:spPr>
          <a:xfrm>
            <a:off x="128790" y="66145"/>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１－</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府市連携／連携体制の構築</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9869822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7008812" y="6490667"/>
            <a:ext cx="2133600" cy="365125"/>
          </a:xfrm>
        </p:spPr>
        <p:txBody>
          <a:bodyPr/>
          <a:lstStyle/>
          <a:p>
            <a:fld id="{63BC356D-1576-478B-8647-1361C6E9DFF7}" type="slidenum">
              <a:rPr lang="ja-JP" altLang="en-US" sz="1400" b="1" smtClean="0">
                <a:solidFill>
                  <a:schemeClr val="tx1"/>
                </a:solidFill>
              </a:rPr>
              <a:pPr/>
              <a:t>61</a:t>
            </a:fld>
            <a:endParaRPr lang="ja-JP" altLang="en-US" sz="1400" b="1">
              <a:solidFill>
                <a:schemeClr val="tx1"/>
              </a:solidFill>
            </a:endParaRPr>
          </a:p>
        </p:txBody>
      </p:sp>
      <p:cxnSp>
        <p:nvCxnSpPr>
          <p:cNvPr id="4" name="直線コネクタ 3"/>
          <p:cNvCxnSpPr/>
          <p:nvPr/>
        </p:nvCxnSpPr>
        <p:spPr>
          <a:xfrm>
            <a:off x="252480" y="542605"/>
            <a:ext cx="864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テキスト ボックス 4"/>
          <p:cNvSpPr txBox="1"/>
          <p:nvPr/>
        </p:nvSpPr>
        <p:spPr>
          <a:xfrm>
            <a:off x="539552" y="587973"/>
            <a:ext cx="8505855" cy="369332"/>
          </a:xfrm>
          <a:prstGeom prst="rect">
            <a:avLst/>
          </a:prstGeom>
          <a:noFill/>
        </p:spPr>
        <p:txBody>
          <a:bodyPr wrap="none" rtlCol="0">
            <a:spAutoFit/>
          </a:bodyPr>
          <a:lstStyle/>
          <a:p>
            <a:r>
              <a:rPr kumimoji="1" lang="ja-JP" altLang="en-US" b="1" dirty="0" smtClean="0">
                <a:latin typeface="Meiryo UI" panose="020B0604030504040204" pitchFamily="50" charset="-128"/>
                <a:ea typeface="Meiryo UI" panose="020B0604030504040204" pitchFamily="50" charset="-128"/>
              </a:rPr>
              <a:t>他都市を上回る、広域自治体（大阪府）と政令指定都市（大阪市）の連携を実現</a:t>
            </a:r>
            <a:endParaRPr kumimoji="1" lang="ja-JP" altLang="en-US" b="1" dirty="0">
              <a:latin typeface="Meiryo UI" panose="020B0604030504040204" pitchFamily="50" charset="-128"/>
              <a:ea typeface="Meiryo UI" panose="020B0604030504040204" pitchFamily="50" charset="-128"/>
            </a:endParaRPr>
          </a:p>
        </p:txBody>
      </p:sp>
      <p:graphicFrame>
        <p:nvGraphicFramePr>
          <p:cNvPr id="6" name="グラフ 5"/>
          <p:cNvGraphicFramePr/>
          <p:nvPr>
            <p:extLst/>
          </p:nvPr>
        </p:nvGraphicFramePr>
        <p:xfrm>
          <a:off x="397304" y="1641468"/>
          <a:ext cx="3690351" cy="2736304"/>
        </p:xfrm>
        <a:graphic>
          <a:graphicData uri="http://schemas.openxmlformats.org/drawingml/2006/chart">
            <c:chart xmlns:c="http://schemas.openxmlformats.org/drawingml/2006/chart" xmlns:r="http://schemas.openxmlformats.org/officeDocument/2006/relationships" r:id="rId2"/>
          </a:graphicData>
        </a:graphic>
      </p:graphicFrame>
      <p:sp>
        <p:nvSpPr>
          <p:cNvPr id="7" name="角丸四角形 6"/>
          <p:cNvSpPr/>
          <p:nvPr/>
        </p:nvSpPr>
        <p:spPr>
          <a:xfrm>
            <a:off x="2617116" y="1811242"/>
            <a:ext cx="180000" cy="2461151"/>
          </a:xfrm>
          <a:prstGeom prst="roundRect">
            <a:avLst/>
          </a:prstGeom>
          <a:noFill/>
          <a:ln w="12700">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8" name="テキスト ボックス 7"/>
          <p:cNvSpPr txBox="1"/>
          <p:nvPr/>
        </p:nvSpPr>
        <p:spPr>
          <a:xfrm>
            <a:off x="516883" y="1076830"/>
            <a:ext cx="3401893" cy="523220"/>
          </a:xfrm>
          <a:prstGeom prst="rect">
            <a:avLst/>
          </a:prstGeom>
          <a:noFill/>
        </p:spPr>
        <p:txBody>
          <a:bodyPr wrap="none" rtlCol="0">
            <a:spAutoFit/>
          </a:bodyPr>
          <a:lstStyle/>
          <a:p>
            <a:pPr algn="ctr"/>
            <a:r>
              <a:rPr kumimoji="1" lang="ja-JP" altLang="en-US" sz="1400" b="1" dirty="0" smtClean="0">
                <a:latin typeface="Meiryo UI" panose="020B0604030504040204" pitchFamily="50" charset="-128"/>
                <a:ea typeface="Meiryo UI" panose="020B0604030504040204" pitchFamily="50" charset="-128"/>
              </a:rPr>
              <a:t>「指定都市都道府県調整会議」の開催回数</a:t>
            </a:r>
            <a:endParaRPr kumimoji="1" lang="en-US" altLang="ja-JP" sz="1400" b="1" dirty="0" smtClean="0">
              <a:latin typeface="Meiryo UI" panose="020B0604030504040204" pitchFamily="50" charset="-128"/>
              <a:ea typeface="Meiryo UI" panose="020B0604030504040204" pitchFamily="50" charset="-128"/>
            </a:endParaRPr>
          </a:p>
          <a:p>
            <a:pPr algn="ctr"/>
            <a:r>
              <a:rPr kumimoji="1" lang="ja-JP" altLang="en-US" sz="1400" b="1" dirty="0" smtClean="0">
                <a:latin typeface="Meiryo UI" panose="020B0604030504040204" pitchFamily="50" charset="-128"/>
                <a:ea typeface="Meiryo UI" panose="020B0604030504040204" pitchFamily="50" charset="-128"/>
              </a:rPr>
              <a:t>（他都市比較／</a:t>
            </a:r>
            <a:r>
              <a:rPr kumimoji="1" lang="en-US" altLang="ja-JP" sz="1400" b="1" dirty="0" smtClean="0">
                <a:latin typeface="Meiryo UI" panose="020B0604030504040204" pitchFamily="50" charset="-128"/>
                <a:ea typeface="Meiryo UI" panose="020B0604030504040204" pitchFamily="50" charset="-128"/>
              </a:rPr>
              <a:t>2</a:t>
            </a:r>
            <a:r>
              <a:rPr kumimoji="1" lang="ja-JP" altLang="en-US" sz="1400" b="1" dirty="0" smtClean="0">
                <a:latin typeface="Meiryo UI" panose="020B0604030504040204" pitchFamily="50" charset="-128"/>
                <a:ea typeface="Meiryo UI" panose="020B0604030504040204" pitchFamily="50" charset="-128"/>
              </a:rPr>
              <a:t>ヵ年累計）</a:t>
            </a:r>
            <a:endParaRPr kumimoji="1" lang="ja-JP" altLang="en-US" sz="1400" b="1" dirty="0">
              <a:latin typeface="Meiryo UI" panose="020B0604030504040204" pitchFamily="50" charset="-128"/>
              <a:ea typeface="Meiryo UI" panose="020B0604030504040204" pitchFamily="50" charset="-128"/>
            </a:endParaRPr>
          </a:p>
        </p:txBody>
      </p:sp>
      <p:graphicFrame>
        <p:nvGraphicFramePr>
          <p:cNvPr id="10" name="グラフ 9"/>
          <p:cNvGraphicFramePr/>
          <p:nvPr>
            <p:extLst/>
          </p:nvPr>
        </p:nvGraphicFramePr>
        <p:xfrm>
          <a:off x="4845108" y="3603337"/>
          <a:ext cx="3743459" cy="1541268"/>
        </p:xfrm>
        <a:graphic>
          <a:graphicData uri="http://schemas.openxmlformats.org/drawingml/2006/chart">
            <c:chart xmlns:c="http://schemas.openxmlformats.org/drawingml/2006/chart" xmlns:r="http://schemas.openxmlformats.org/officeDocument/2006/relationships" r:id="rId3"/>
          </a:graphicData>
        </a:graphic>
      </p:graphicFrame>
      <p:sp>
        <p:nvSpPr>
          <p:cNvPr id="11" name="テキスト ボックス 10"/>
          <p:cNvSpPr txBox="1"/>
          <p:nvPr/>
        </p:nvSpPr>
        <p:spPr>
          <a:xfrm>
            <a:off x="4788024" y="3408901"/>
            <a:ext cx="3733714" cy="276999"/>
          </a:xfrm>
          <a:prstGeom prst="rect">
            <a:avLst/>
          </a:prstGeom>
          <a:noFill/>
        </p:spPr>
        <p:txBody>
          <a:bodyPr wrap="none" rtlCol="0">
            <a:spAutoFit/>
          </a:bodyPr>
          <a:lstStyle/>
          <a:p>
            <a:r>
              <a:rPr lang="ja-JP" altLang="en-US" sz="1200" b="1" dirty="0">
                <a:latin typeface="Meiryo UI" panose="020B0604030504040204" pitchFamily="50" charset="-128"/>
                <a:ea typeface="Meiryo UI" panose="020B0604030504040204" pitchFamily="50" charset="-128"/>
              </a:rPr>
              <a:t>２</a:t>
            </a:r>
            <a:r>
              <a:rPr kumimoji="1" lang="ja-JP" altLang="en-US" sz="1200" b="1" dirty="0" smtClean="0">
                <a:latin typeface="Meiryo UI" panose="020B0604030504040204" pitchFamily="50" charset="-128"/>
                <a:ea typeface="Meiryo UI" panose="020B0604030504040204" pitchFamily="50" charset="-128"/>
              </a:rPr>
              <a:t>）大阪府・大阪市間の</a:t>
            </a:r>
            <a:r>
              <a:rPr lang="ja-JP" altLang="en-US" sz="1200" b="1" dirty="0" smtClean="0">
                <a:latin typeface="Meiryo UI" panose="020B0604030504040204" pitchFamily="50" charset="-128"/>
                <a:ea typeface="Meiryo UI" panose="020B0604030504040204" pitchFamily="50" charset="-128"/>
              </a:rPr>
              <a:t>派遣</a:t>
            </a:r>
            <a:r>
              <a:rPr lang="ja-JP" altLang="en-US" sz="1200" b="1" dirty="0">
                <a:latin typeface="Meiryo UI" panose="020B0604030504040204" pitchFamily="50" charset="-128"/>
                <a:ea typeface="Meiryo UI" panose="020B0604030504040204" pitchFamily="50" charset="-128"/>
              </a:rPr>
              <a:t>職員</a:t>
            </a:r>
            <a:r>
              <a:rPr kumimoji="1" lang="ja-JP" altLang="en-US" sz="1200" b="1" dirty="0">
                <a:latin typeface="Meiryo UI" panose="020B0604030504040204" pitchFamily="50" charset="-128"/>
                <a:ea typeface="Meiryo UI" panose="020B0604030504040204" pitchFamily="50" charset="-128"/>
              </a:rPr>
              <a:t>と併任職員数の推移</a:t>
            </a:r>
          </a:p>
        </p:txBody>
      </p:sp>
      <p:graphicFrame>
        <p:nvGraphicFramePr>
          <p:cNvPr id="12" name="表 11"/>
          <p:cNvGraphicFramePr>
            <a:graphicFrameLocks noGrp="1"/>
          </p:cNvGraphicFramePr>
          <p:nvPr>
            <p:extLst>
              <p:ext uri="{D42A27DB-BD31-4B8C-83A1-F6EECF244321}">
                <p14:modId xmlns:p14="http://schemas.microsoft.com/office/powerpoint/2010/main" val="3556798483"/>
              </p:ext>
            </p:extLst>
          </p:nvPr>
        </p:nvGraphicFramePr>
        <p:xfrm>
          <a:off x="5004739" y="5346631"/>
          <a:ext cx="3505789" cy="822960"/>
        </p:xfrm>
        <a:graphic>
          <a:graphicData uri="http://schemas.openxmlformats.org/drawingml/2006/table">
            <a:tbl>
              <a:tblPr firstRow="1" bandRow="1">
                <a:tableStyleId>{5940675A-B579-460E-94D1-54222C63F5DA}</a:tableStyleId>
              </a:tblPr>
              <a:tblGrid>
                <a:gridCol w="1117211">
                  <a:extLst>
                    <a:ext uri="{9D8B030D-6E8A-4147-A177-3AD203B41FA5}">
                      <a16:colId xmlns:a16="http://schemas.microsoft.com/office/drawing/2014/main" val="20000"/>
                    </a:ext>
                  </a:extLst>
                </a:gridCol>
                <a:gridCol w="1194289">
                  <a:extLst>
                    <a:ext uri="{9D8B030D-6E8A-4147-A177-3AD203B41FA5}">
                      <a16:colId xmlns:a16="http://schemas.microsoft.com/office/drawing/2014/main" val="20001"/>
                    </a:ext>
                  </a:extLst>
                </a:gridCol>
                <a:gridCol w="1194289">
                  <a:extLst>
                    <a:ext uri="{9D8B030D-6E8A-4147-A177-3AD203B41FA5}">
                      <a16:colId xmlns:a16="http://schemas.microsoft.com/office/drawing/2014/main" val="20002"/>
                    </a:ext>
                  </a:extLst>
                </a:gridCol>
              </a:tblGrid>
              <a:tr h="0">
                <a:tc>
                  <a:txBody>
                    <a:bodyPr/>
                    <a:lstStyle/>
                    <a:p>
                      <a:pPr algn="ctr"/>
                      <a:r>
                        <a:rPr kumimoji="1" lang="ja-JP" altLang="en-US" sz="1050" b="1" dirty="0">
                          <a:solidFill>
                            <a:schemeClr val="tx1"/>
                          </a:solidFill>
                          <a:latin typeface="Meiryo UI" panose="020B0604030504040204" pitchFamily="50" charset="-128"/>
                          <a:ea typeface="Meiryo UI" panose="020B0604030504040204" pitchFamily="50" charset="-128"/>
                        </a:rPr>
                        <a:t>政策テーマ</a:t>
                      </a:r>
                    </a:p>
                  </a:txBody>
                  <a:tcPr anchor="ctr">
                    <a:solidFill>
                      <a:schemeClr val="accent2">
                        <a:lumMod val="40000"/>
                        <a:lumOff val="60000"/>
                      </a:schemeClr>
                    </a:solidFill>
                  </a:tcPr>
                </a:tc>
                <a:tc>
                  <a:txBody>
                    <a:bodyPr/>
                    <a:lstStyle/>
                    <a:p>
                      <a:pPr algn="ctr"/>
                      <a:r>
                        <a:rPr kumimoji="1" lang="ja-JP" altLang="en-US" sz="1050" b="1" dirty="0">
                          <a:solidFill>
                            <a:schemeClr val="tx1"/>
                          </a:solidFill>
                          <a:latin typeface="Meiryo UI" panose="020B0604030504040204" pitchFamily="50" charset="-128"/>
                          <a:ea typeface="Meiryo UI" panose="020B0604030504040204" pitchFamily="50" charset="-128"/>
                        </a:rPr>
                        <a:t>府の組織</a:t>
                      </a:r>
                    </a:p>
                  </a:txBody>
                  <a:tcPr anchor="ctr">
                    <a:lnR w="9525" cap="flat" cmpd="sng" algn="ctr">
                      <a:solidFill>
                        <a:schemeClr val="tx1"/>
                      </a:solidFill>
                      <a:prstDash val="sysDot"/>
                      <a:round/>
                      <a:headEnd type="none" w="med" len="med"/>
                      <a:tailEnd type="none" w="med" len="med"/>
                    </a:lnR>
                  </a:tcPr>
                </a:tc>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市の組織</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nchor="ctr">
                    <a:lnL w="9525" cap="flat" cmpd="sng" algn="ctr">
                      <a:solidFill>
                        <a:schemeClr val="tx1"/>
                      </a:solidFill>
                      <a:prstDash val="sysDot"/>
                      <a:round/>
                      <a:headEnd type="none" w="med" len="med"/>
                      <a:tailEnd type="none" w="med" len="med"/>
                    </a:lnL>
                  </a:tcPr>
                </a:tc>
                <a:extLst>
                  <a:ext uri="{0D108BD9-81ED-4DB2-BD59-A6C34878D82A}">
                    <a16:rowId xmlns:a16="http://schemas.microsoft.com/office/drawing/2014/main" val="10000"/>
                  </a:ext>
                </a:extLst>
              </a:tr>
              <a:tr h="0">
                <a:tc>
                  <a:txBody>
                    <a:bodyPr/>
                    <a:lstStyle/>
                    <a:p>
                      <a:r>
                        <a:rPr kumimoji="1" lang="ja-JP" altLang="en-US" sz="1050" b="1" dirty="0">
                          <a:solidFill>
                            <a:schemeClr val="tx1"/>
                          </a:solidFill>
                          <a:latin typeface="Meiryo UI" panose="020B0604030504040204" pitchFamily="50" charset="-128"/>
                          <a:ea typeface="Meiryo UI" panose="020B0604030504040204" pitchFamily="50" charset="-128"/>
                        </a:rPr>
                        <a:t>都市魅力関係</a:t>
                      </a:r>
                      <a:endParaRPr kumimoji="1" lang="en-US" altLang="ja-JP" sz="1050" b="1" dirty="0">
                        <a:solidFill>
                          <a:schemeClr val="tx1"/>
                        </a:solidFill>
                        <a:latin typeface="Meiryo UI" panose="020B0604030504040204" pitchFamily="50" charset="-128"/>
                        <a:ea typeface="Meiryo UI" panose="020B0604030504040204" pitchFamily="50" charset="-128"/>
                      </a:endParaRPr>
                    </a:p>
                    <a:p>
                      <a:r>
                        <a:rPr kumimoji="1" lang="ja-JP" altLang="en-US" sz="1050" b="1" dirty="0">
                          <a:solidFill>
                            <a:schemeClr val="tx1"/>
                          </a:solidFill>
                          <a:latin typeface="Meiryo UI" panose="020B0604030504040204" pitchFamily="50" charset="-128"/>
                          <a:ea typeface="Meiryo UI" panose="020B0604030504040204" pitchFamily="50" charset="-128"/>
                        </a:rPr>
                        <a:t>まちづくり関係</a:t>
                      </a:r>
                      <a:endParaRPr kumimoji="1" lang="en-US" altLang="ja-JP" sz="1050" b="1" dirty="0">
                        <a:solidFill>
                          <a:schemeClr val="tx1"/>
                        </a:solidFill>
                        <a:latin typeface="Meiryo UI" panose="020B0604030504040204" pitchFamily="50" charset="-128"/>
                        <a:ea typeface="Meiryo UI" panose="020B0604030504040204" pitchFamily="50" charset="-128"/>
                      </a:endParaRPr>
                    </a:p>
                    <a:p>
                      <a:r>
                        <a:rPr kumimoji="1" lang="ja-JP" altLang="en-US" sz="1050" b="1" dirty="0" smtClean="0">
                          <a:solidFill>
                            <a:schemeClr val="tx1"/>
                          </a:solidFill>
                          <a:latin typeface="Meiryo UI" panose="020B0604030504040204" pitchFamily="50" charset="-128"/>
                          <a:ea typeface="Meiryo UI" panose="020B0604030504040204" pitchFamily="50" charset="-128"/>
                        </a:rPr>
                        <a:t>港湾関係</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nchor="ctr">
                    <a:solidFill>
                      <a:schemeClr val="accent2">
                        <a:lumMod val="40000"/>
                        <a:lumOff val="60000"/>
                      </a:schemeClr>
                    </a:solidFill>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府民文化部</a:t>
                      </a:r>
                      <a:endParaRPr kumimoji="1" lang="en-US" altLang="ja-JP" sz="1050" dirty="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住宅まちづくり部</a:t>
                      </a:r>
                      <a:endParaRPr kumimoji="1" lang="en-US" altLang="ja-JP" sz="1050" dirty="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都市整備部</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lnR w="9525" cap="flat" cmpd="sng" algn="ctr">
                      <a:solidFill>
                        <a:schemeClr val="tx1"/>
                      </a:solidFill>
                      <a:prstDash val="sysDot"/>
                      <a:round/>
                      <a:headEnd type="none" w="med" len="med"/>
                      <a:tailEnd type="none" w="med" len="med"/>
                    </a:lnR>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経済戦略局</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都市計画局</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港湾局</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nchor="ctr">
                    <a:lnL w="9525" cap="flat" cmpd="sng" algn="ctr">
                      <a:solidFill>
                        <a:schemeClr val="tx1"/>
                      </a:solidFill>
                      <a:prstDash val="sysDot"/>
                      <a:round/>
                      <a:headEnd type="none" w="med" len="med"/>
                      <a:tailEnd type="none" w="med" len="med"/>
                    </a:lnL>
                  </a:tcPr>
                </a:tc>
                <a:extLst>
                  <a:ext uri="{0D108BD9-81ED-4DB2-BD59-A6C34878D82A}">
                    <a16:rowId xmlns:a16="http://schemas.microsoft.com/office/drawing/2014/main" val="10001"/>
                  </a:ext>
                </a:extLst>
              </a:tr>
            </a:tbl>
          </a:graphicData>
        </a:graphic>
      </p:graphicFrame>
      <p:sp>
        <p:nvSpPr>
          <p:cNvPr id="13" name="テキスト ボックス 12"/>
          <p:cNvSpPr txBox="1"/>
          <p:nvPr/>
        </p:nvSpPr>
        <p:spPr>
          <a:xfrm>
            <a:off x="4788024" y="5050189"/>
            <a:ext cx="2258888" cy="276999"/>
          </a:xfrm>
          <a:prstGeom prst="rect">
            <a:avLst/>
          </a:prstGeom>
          <a:noFill/>
        </p:spPr>
        <p:txBody>
          <a:bodyPr wrap="square" rtlCol="0">
            <a:spAutoFit/>
          </a:bodyPr>
          <a:lstStyle/>
          <a:p>
            <a:r>
              <a:rPr lang="ja-JP" altLang="en-US" sz="1200" b="1" dirty="0" smtClean="0">
                <a:latin typeface="Meiryo UI" panose="020B0604030504040204" pitchFamily="50" charset="-128"/>
                <a:ea typeface="Meiryo UI" panose="020B0604030504040204" pitchFamily="50" charset="-128"/>
              </a:rPr>
              <a:t>３</a:t>
            </a:r>
            <a:r>
              <a:rPr lang="ja-JP" altLang="en-US" sz="1200" b="1" dirty="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職員併任の組織（例）</a:t>
            </a:r>
            <a:endParaRPr kumimoji="1" lang="en-US" altLang="ja-JP" sz="1200" b="1" dirty="0">
              <a:latin typeface="Meiryo UI" panose="020B0604030504040204" pitchFamily="50" charset="-128"/>
              <a:ea typeface="Meiryo UI" panose="020B0604030504040204" pitchFamily="50" charset="-128"/>
            </a:endParaRPr>
          </a:p>
        </p:txBody>
      </p:sp>
      <p:sp>
        <p:nvSpPr>
          <p:cNvPr id="14" name="テキスト ボックス 13"/>
          <p:cNvSpPr txBox="1"/>
          <p:nvPr/>
        </p:nvSpPr>
        <p:spPr>
          <a:xfrm>
            <a:off x="4788024" y="6216854"/>
            <a:ext cx="3959250" cy="615553"/>
          </a:xfrm>
          <a:prstGeom prst="rect">
            <a:avLst/>
          </a:prstGeom>
          <a:noFill/>
        </p:spPr>
        <p:txBody>
          <a:bodyPr wrap="square" rtlCol="0">
            <a:spAutoFit/>
          </a:bodyPr>
          <a:lstStyle/>
          <a:p>
            <a:r>
              <a:rPr lang="ja-JP" altLang="en-US" sz="1200" b="1" dirty="0" smtClean="0">
                <a:latin typeface="Meiryo UI" panose="020B0604030504040204" pitchFamily="50" charset="-128"/>
                <a:ea typeface="Meiryo UI" panose="020B0604030504040204" pitchFamily="50" charset="-128"/>
              </a:rPr>
              <a:t>４</a:t>
            </a:r>
            <a:r>
              <a:rPr lang="ja-JP" altLang="en-US" sz="1200" b="1" dirty="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組織の共同設置</a:t>
            </a:r>
            <a:endParaRPr lang="en-US" altLang="ja-JP" sz="1200" b="1" dirty="0">
              <a:latin typeface="Meiryo UI" panose="020B0604030504040204" pitchFamily="50" charset="-128"/>
              <a:ea typeface="Meiryo UI" panose="020B0604030504040204" pitchFamily="50" charset="-128"/>
            </a:endParaRPr>
          </a:p>
          <a:p>
            <a:r>
              <a:rPr kumimoji="1" lang="ja-JP" altLang="en-US" sz="1100" dirty="0">
                <a:latin typeface="Meiryo UI" panose="020B0604030504040204" pitchFamily="50" charset="-128"/>
                <a:ea typeface="Meiryo UI" panose="020B0604030504040204" pitchFamily="50" charset="-128"/>
              </a:rPr>
              <a:t>　①副首都推進局</a:t>
            </a:r>
            <a:r>
              <a:rPr lang="ja-JP" altLang="en-US" sz="1100" dirty="0">
                <a:latin typeface="Meiryo UI" panose="020B0604030504040204" pitchFamily="50" charset="-128"/>
                <a:ea typeface="Meiryo UI" panose="020B0604030504040204" pitchFamily="50" charset="-128"/>
              </a:rPr>
              <a:t>　</a:t>
            </a:r>
            <a:r>
              <a:rPr lang="en-US" altLang="ja-JP" sz="1100" dirty="0" smtClean="0">
                <a:latin typeface="Meiryo UI" panose="020B0604030504040204" pitchFamily="50" charset="-128"/>
                <a:ea typeface="Meiryo UI" panose="020B0604030504040204" pitchFamily="50" charset="-128"/>
              </a:rPr>
              <a:t>【</a:t>
            </a:r>
            <a:r>
              <a:rPr lang="ja-JP" altLang="en-US" sz="1100" dirty="0">
                <a:latin typeface="Meiryo UI" panose="020B0604030504040204" pitchFamily="50" charset="-128"/>
                <a:ea typeface="Meiryo UI" panose="020B0604030504040204" pitchFamily="50" charset="-128"/>
              </a:rPr>
              <a:t>副首都化（大都市制度を含む。</a:t>
            </a:r>
            <a:r>
              <a:rPr lang="ja-JP" altLang="en-US" sz="1100" dirty="0" smtClean="0">
                <a:latin typeface="Meiryo UI" panose="020B0604030504040204" pitchFamily="50" charset="-128"/>
                <a:ea typeface="Meiryo UI" panose="020B0604030504040204" pitchFamily="50" charset="-128"/>
              </a:rPr>
              <a:t>）の推進</a:t>
            </a:r>
            <a:r>
              <a:rPr kumimoji="1" lang="en-US" altLang="ja-JP" sz="1100" dirty="0" smtClean="0">
                <a:latin typeface="Meiryo UI" panose="020B0604030504040204" pitchFamily="50" charset="-128"/>
                <a:ea typeface="Meiryo UI" panose="020B0604030504040204" pitchFamily="50" charset="-128"/>
              </a:rPr>
              <a:t>】</a:t>
            </a:r>
            <a:endParaRPr kumimoji="1"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②ＩＲ推進局　</a:t>
            </a:r>
            <a:r>
              <a:rPr lang="en-US" altLang="ja-JP" sz="1100" dirty="0">
                <a:latin typeface="Meiryo UI" panose="020B0604030504040204" pitchFamily="50" charset="-128"/>
                <a:ea typeface="Meiryo UI" panose="020B0604030504040204" pitchFamily="50" charset="-128"/>
              </a:rPr>
              <a:t>【IR</a:t>
            </a:r>
            <a:r>
              <a:rPr lang="ja-JP" altLang="en-US" sz="1100" dirty="0">
                <a:latin typeface="Meiryo UI" panose="020B0604030504040204" pitchFamily="50" charset="-128"/>
                <a:ea typeface="Meiryo UI" panose="020B0604030504040204" pitchFamily="50" charset="-128"/>
              </a:rPr>
              <a:t>誘致の推進</a:t>
            </a:r>
            <a:r>
              <a:rPr lang="en-US" altLang="ja-JP" sz="1100" dirty="0">
                <a:latin typeface="Meiryo UI" panose="020B0604030504040204" pitchFamily="50" charset="-128"/>
                <a:ea typeface="Meiryo UI" panose="020B0604030504040204" pitchFamily="50" charset="-128"/>
              </a:rPr>
              <a:t>】</a:t>
            </a:r>
            <a:endParaRPr kumimoji="1" lang="en-US" altLang="ja-JP" sz="1100" dirty="0">
              <a:latin typeface="Meiryo UI" panose="020B0604030504040204" pitchFamily="50" charset="-128"/>
              <a:ea typeface="Meiryo UI" panose="020B0604030504040204" pitchFamily="50" charset="-128"/>
            </a:endParaRPr>
          </a:p>
        </p:txBody>
      </p:sp>
      <p:sp>
        <p:nvSpPr>
          <p:cNvPr id="19" name="テキスト ボックス 18"/>
          <p:cNvSpPr txBox="1"/>
          <p:nvPr/>
        </p:nvSpPr>
        <p:spPr>
          <a:xfrm>
            <a:off x="410297" y="4325557"/>
            <a:ext cx="1529833" cy="234286"/>
          </a:xfrm>
          <a:prstGeom prst="rect">
            <a:avLst/>
          </a:prstGeom>
          <a:noFill/>
        </p:spPr>
        <p:txBody>
          <a:bodyPr wrap="none" lIns="36000" tIns="36000" rIns="36000" bIns="36000" rtlCol="0">
            <a:spAutoFit/>
          </a:bodyPr>
          <a:lstStyle/>
          <a:p>
            <a:r>
              <a:rPr lang="ja-JP" altLang="en-US" sz="1050" dirty="0" smtClean="0">
                <a:latin typeface="Meiryo UI" panose="020B0604030504040204" pitchFamily="50" charset="-128"/>
                <a:ea typeface="Meiryo UI" panose="020B0604030504040204" pitchFamily="50" charset="-128"/>
              </a:rPr>
              <a:t>出典）副首都推進局調べ</a:t>
            </a:r>
            <a:endParaRPr kumimoji="1" lang="ja-JP" altLang="en-US" sz="1050" dirty="0">
              <a:latin typeface="Meiryo UI" panose="020B0604030504040204" pitchFamily="50" charset="-128"/>
              <a:ea typeface="Meiryo UI" panose="020B0604030504040204" pitchFamily="50" charset="-128"/>
            </a:endParaRPr>
          </a:p>
        </p:txBody>
      </p:sp>
      <p:sp>
        <p:nvSpPr>
          <p:cNvPr id="20" name="正方形/長方形 19"/>
          <p:cNvSpPr/>
          <p:nvPr/>
        </p:nvSpPr>
        <p:spPr>
          <a:xfrm>
            <a:off x="444133" y="4982294"/>
            <a:ext cx="3910653" cy="1542336"/>
          </a:xfrm>
          <a:prstGeom prst="rect">
            <a:avLst/>
          </a:prstGeom>
          <a:ln>
            <a:solidFill>
              <a:schemeClr val="tx1"/>
            </a:solidFill>
            <a:prstDash val="dash"/>
          </a:ln>
        </p:spPr>
        <p:txBody>
          <a:bodyPr wrap="square" lIns="36000" tIns="36000" rIns="36000" bIns="36000">
            <a:spAutoFit/>
          </a:bodyPr>
          <a:lstStyle/>
          <a:p>
            <a:pPr>
              <a:defRPr/>
            </a:pPr>
            <a:r>
              <a:rPr lang="en-US" altLang="ja-JP" sz="1100" b="1" dirty="0" smtClean="0">
                <a:solidFill>
                  <a:prstClr val="black"/>
                </a:solidFill>
                <a:latin typeface="Meiryo UI" pitchFamily="50" charset="-128"/>
                <a:ea typeface="Meiryo UI" pitchFamily="50" charset="-128"/>
                <a:cs typeface="Meiryo UI" pitchFamily="50" charset="-128"/>
              </a:rPr>
              <a:t>※</a:t>
            </a:r>
            <a:r>
              <a:rPr lang="ja-JP" altLang="en-US" sz="1100" b="1" dirty="0" smtClean="0">
                <a:solidFill>
                  <a:prstClr val="black"/>
                </a:solidFill>
                <a:latin typeface="Meiryo UI" pitchFamily="50" charset="-128"/>
                <a:ea typeface="Meiryo UI" pitchFamily="50" charset="-128"/>
                <a:cs typeface="Meiryo UI" pitchFamily="50" charset="-128"/>
              </a:rPr>
              <a:t>　「指定</a:t>
            </a:r>
            <a:r>
              <a:rPr lang="ja-JP" altLang="en-US" sz="1100" b="1" dirty="0">
                <a:solidFill>
                  <a:prstClr val="black"/>
                </a:solidFill>
                <a:latin typeface="Meiryo UI" pitchFamily="50" charset="-128"/>
                <a:ea typeface="Meiryo UI" pitchFamily="50" charset="-128"/>
                <a:cs typeface="Meiryo UI" pitchFamily="50" charset="-128"/>
              </a:rPr>
              <a:t>都市都道府県調整</a:t>
            </a:r>
            <a:r>
              <a:rPr lang="ja-JP" altLang="en-US" sz="1100" b="1" dirty="0" smtClean="0">
                <a:solidFill>
                  <a:prstClr val="black"/>
                </a:solidFill>
                <a:latin typeface="Meiryo UI" pitchFamily="50" charset="-128"/>
                <a:ea typeface="Meiryo UI" pitchFamily="50" charset="-128"/>
                <a:cs typeface="Meiryo UI" pitchFamily="50" charset="-128"/>
              </a:rPr>
              <a:t>会議」とは</a:t>
            </a:r>
            <a:endParaRPr lang="en-US" altLang="ja-JP" sz="1100" b="1" dirty="0" smtClean="0">
              <a:solidFill>
                <a:prstClr val="black"/>
              </a:solidFill>
              <a:latin typeface="Meiryo UI" pitchFamily="50" charset="-128"/>
              <a:ea typeface="Meiryo UI" pitchFamily="50" charset="-128"/>
              <a:cs typeface="Meiryo UI" pitchFamily="50" charset="-128"/>
            </a:endParaRPr>
          </a:p>
          <a:p>
            <a:pPr>
              <a:defRPr/>
            </a:pPr>
            <a:r>
              <a:rPr lang="ja-JP" altLang="en-US" sz="1100" b="1" dirty="0" smtClean="0">
                <a:solidFill>
                  <a:prstClr val="black"/>
                </a:solidFill>
                <a:latin typeface="Meiryo UI" pitchFamily="50" charset="-128"/>
                <a:ea typeface="Meiryo UI" pitchFamily="50" charset="-128"/>
                <a:cs typeface="Meiryo UI" pitchFamily="50" charset="-128"/>
              </a:rPr>
              <a:t>　</a:t>
            </a:r>
            <a:r>
              <a:rPr lang="ja-JP" altLang="en-US" sz="1100" b="1" dirty="0">
                <a:solidFill>
                  <a:prstClr val="black"/>
                </a:solidFill>
                <a:latin typeface="Meiryo UI" pitchFamily="50" charset="-128"/>
                <a:ea typeface="Meiryo UI" pitchFamily="50" charset="-128"/>
                <a:cs typeface="Meiryo UI" pitchFamily="50" charset="-128"/>
              </a:rPr>
              <a:t>　</a:t>
            </a:r>
            <a:r>
              <a:rPr lang="ja-JP" altLang="en-US" sz="1100" b="1" dirty="0" smtClean="0">
                <a:solidFill>
                  <a:prstClr val="black"/>
                </a:solidFill>
                <a:latin typeface="Meiryo UI" pitchFamily="50" charset="-128"/>
                <a:ea typeface="Meiryo UI" pitchFamily="50" charset="-128"/>
                <a:cs typeface="Meiryo UI" pitchFamily="50" charset="-128"/>
              </a:rPr>
              <a:t>　　　　　　　　・・・　副首都推進本部会議との関係</a:t>
            </a:r>
            <a:endParaRPr lang="en-US" altLang="ja-JP" sz="1100" b="1" dirty="0" smtClean="0">
              <a:solidFill>
                <a:prstClr val="black"/>
              </a:solidFill>
              <a:latin typeface="Meiryo UI" pitchFamily="50" charset="-128"/>
              <a:ea typeface="Meiryo UI" pitchFamily="50" charset="-128"/>
              <a:cs typeface="Meiryo UI" pitchFamily="50" charset="-128"/>
            </a:endParaRPr>
          </a:p>
          <a:p>
            <a:pPr>
              <a:defRPr/>
            </a:pPr>
            <a:endParaRPr lang="en-US" altLang="ja-JP" sz="1050" dirty="0" smtClean="0">
              <a:solidFill>
                <a:prstClr val="black"/>
              </a:solidFill>
              <a:latin typeface="Meiryo UI" pitchFamily="50" charset="-128"/>
              <a:ea typeface="Meiryo UI" pitchFamily="50" charset="-128"/>
              <a:cs typeface="Meiryo UI" pitchFamily="50" charset="-128"/>
            </a:endParaRPr>
          </a:p>
          <a:p>
            <a:pPr marL="171450" indent="-171450">
              <a:buFont typeface="Arial" panose="020B0604020202020204" pitchFamily="34" charset="0"/>
              <a:buChar char="•"/>
              <a:defRPr/>
            </a:pPr>
            <a:r>
              <a:rPr lang="ja-JP" altLang="en-US" sz="1050" dirty="0">
                <a:solidFill>
                  <a:prstClr val="black"/>
                </a:solidFill>
                <a:latin typeface="Meiryo UI" pitchFamily="50" charset="-128"/>
                <a:ea typeface="Meiryo UI" pitchFamily="50" charset="-128"/>
                <a:cs typeface="Meiryo UI" pitchFamily="50" charset="-128"/>
              </a:rPr>
              <a:t>指定都市と都道府県の二重行政の問題を解消し、事務処理を調整するための協議の</a:t>
            </a:r>
            <a:r>
              <a:rPr lang="ja-JP" altLang="en-US" sz="1050" dirty="0" smtClean="0">
                <a:solidFill>
                  <a:prstClr val="black"/>
                </a:solidFill>
                <a:latin typeface="Meiryo UI" pitchFamily="50" charset="-128"/>
                <a:ea typeface="Meiryo UI" pitchFamily="50" charset="-128"/>
                <a:cs typeface="Meiryo UI" pitchFamily="50" charset="-128"/>
              </a:rPr>
              <a:t>場として、</a:t>
            </a:r>
            <a:r>
              <a:rPr lang="en-US" altLang="ja-JP" sz="1050" dirty="0" smtClean="0">
                <a:solidFill>
                  <a:prstClr val="black"/>
                </a:solidFill>
                <a:latin typeface="Meiryo UI" pitchFamily="50" charset="-128"/>
                <a:ea typeface="Meiryo UI" pitchFamily="50" charset="-128"/>
                <a:cs typeface="Meiryo UI" pitchFamily="50" charset="-128"/>
              </a:rPr>
              <a:t>2016</a:t>
            </a:r>
            <a:r>
              <a:rPr lang="ja-JP" altLang="en-US" sz="1050" dirty="0" smtClean="0">
                <a:solidFill>
                  <a:prstClr val="black"/>
                </a:solidFill>
                <a:latin typeface="Meiryo UI" pitchFamily="50" charset="-128"/>
                <a:ea typeface="Meiryo UI" pitchFamily="50" charset="-128"/>
                <a:cs typeface="Meiryo UI" pitchFamily="50" charset="-128"/>
              </a:rPr>
              <a:t>年の地方自治法の改正により創設された制度。</a:t>
            </a:r>
            <a:endParaRPr lang="en-US" altLang="ja-JP" sz="1050" dirty="0" smtClean="0">
              <a:solidFill>
                <a:prstClr val="black"/>
              </a:solidFill>
              <a:latin typeface="Meiryo UI" pitchFamily="50" charset="-128"/>
              <a:ea typeface="Meiryo UI" pitchFamily="50" charset="-128"/>
              <a:cs typeface="Meiryo UI" pitchFamily="50" charset="-128"/>
            </a:endParaRPr>
          </a:p>
          <a:p>
            <a:pPr marL="171450" indent="-171450">
              <a:buFont typeface="Arial" panose="020B0604020202020204" pitchFamily="34" charset="0"/>
              <a:buChar char="•"/>
              <a:defRPr/>
            </a:pPr>
            <a:r>
              <a:rPr lang="ja-JP" altLang="en-US" sz="1050" dirty="0" smtClean="0">
                <a:solidFill>
                  <a:prstClr val="black"/>
                </a:solidFill>
                <a:latin typeface="Meiryo UI" pitchFamily="50" charset="-128"/>
                <a:ea typeface="Meiryo UI" pitchFamily="50" charset="-128"/>
                <a:cs typeface="Meiryo UI" pitchFamily="50" charset="-128"/>
              </a:rPr>
              <a:t>大阪府と大阪市においては、府と市の事務の処理について必要な協議を行うときは、副首都推進本部会議を指定都市都道府県調整会議と位置付けて開催している。</a:t>
            </a:r>
            <a:endParaRPr lang="ja-JP" altLang="en-US" sz="1050" dirty="0">
              <a:solidFill>
                <a:prstClr val="black"/>
              </a:solidFill>
              <a:latin typeface="Meiryo UI" pitchFamily="50" charset="-128"/>
              <a:ea typeface="Meiryo UI" pitchFamily="50" charset="-128"/>
              <a:cs typeface="Meiryo UI" pitchFamily="50" charset="-128"/>
            </a:endParaRPr>
          </a:p>
        </p:txBody>
      </p:sp>
      <p:sp>
        <p:nvSpPr>
          <p:cNvPr id="31" name="角丸四角形 30"/>
          <p:cNvSpPr/>
          <p:nvPr/>
        </p:nvSpPr>
        <p:spPr>
          <a:xfrm>
            <a:off x="5188910" y="1323743"/>
            <a:ext cx="540000" cy="1512000"/>
          </a:xfrm>
          <a:prstGeom prst="roundRect">
            <a:avLst/>
          </a:prstGeom>
          <a:noFill/>
          <a:ln w="12700">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solidFill>
                <a:srgbClr val="FF0000"/>
              </a:solidFill>
            </a:endParaRPr>
          </a:p>
        </p:txBody>
      </p:sp>
      <p:sp>
        <p:nvSpPr>
          <p:cNvPr id="32" name="テキスト ボックス 31"/>
          <p:cNvSpPr txBox="1"/>
          <p:nvPr/>
        </p:nvSpPr>
        <p:spPr>
          <a:xfrm>
            <a:off x="4967379" y="2878802"/>
            <a:ext cx="4141125" cy="488201"/>
          </a:xfrm>
          <a:prstGeom prst="rect">
            <a:avLst/>
          </a:prstGeom>
          <a:noFill/>
        </p:spPr>
        <p:txBody>
          <a:bodyPr wrap="none" lIns="36000" tIns="36000" rIns="36000" bIns="36000" rtlCol="0">
            <a:spAutoFit/>
          </a:bodyPr>
          <a:lstStyle/>
          <a:p>
            <a:r>
              <a:rPr lang="ja-JP" altLang="en-US" sz="900" dirty="0" smtClean="0">
                <a:latin typeface="Meiryo UI" panose="020B0604030504040204" pitchFamily="50" charset="-128"/>
                <a:ea typeface="Meiryo UI" panose="020B0604030504040204" pitchFamily="50" charset="-128"/>
              </a:rPr>
              <a:t>注）各自治体から相手自治体への派遣職員数を</a:t>
            </a:r>
            <a:r>
              <a:rPr lang="zh-TW" altLang="en-US" sz="900" dirty="0" smtClean="0">
                <a:latin typeface="Meiryo UI" panose="020B0604030504040204" pitchFamily="50" charset="-128"/>
                <a:ea typeface="Meiryo UI" panose="020B0604030504040204" pitchFamily="50" charset="-128"/>
              </a:rPr>
              <a:t>一般行政</a:t>
            </a:r>
            <a:r>
              <a:rPr lang="ja-JP" altLang="en-US" sz="900" dirty="0" smtClean="0">
                <a:latin typeface="Meiryo UI" panose="020B0604030504040204" pitchFamily="50" charset="-128"/>
                <a:ea typeface="Meiryo UI" panose="020B0604030504040204" pitchFamily="50" charset="-128"/>
              </a:rPr>
              <a:t>部門職員数で除して</a:t>
            </a:r>
            <a:r>
              <a:rPr lang="ja-JP" altLang="en-US" sz="900" dirty="0">
                <a:latin typeface="Meiryo UI" panose="020B0604030504040204" pitchFamily="50" charset="-128"/>
                <a:ea typeface="Meiryo UI" panose="020B0604030504040204" pitchFamily="50" charset="-128"/>
              </a:rPr>
              <a:t>算出</a:t>
            </a:r>
            <a:endParaRPr lang="en-US" altLang="ja-JP" sz="90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出典）</a:t>
            </a:r>
            <a:r>
              <a:rPr lang="ja-JP" altLang="en-US" sz="900" dirty="0" smtClean="0">
                <a:latin typeface="Meiryo UI" panose="020B0604030504040204" pitchFamily="50" charset="-128"/>
                <a:ea typeface="Meiryo UI" panose="020B0604030504040204" pitchFamily="50" charset="-128"/>
              </a:rPr>
              <a:t>一般行政部門職員</a:t>
            </a:r>
            <a:r>
              <a:rPr kumimoji="1" lang="ja-JP" altLang="en-US" sz="900" dirty="0" smtClean="0">
                <a:latin typeface="Meiryo UI" panose="020B0604030504040204" pitchFamily="50" charset="-128"/>
                <a:ea typeface="Meiryo UI" panose="020B0604030504040204" pitchFamily="50" charset="-128"/>
              </a:rPr>
              <a:t>数：総務省「</a:t>
            </a:r>
            <a:r>
              <a:rPr lang="zh-TW" altLang="en-US" sz="900" dirty="0" smtClean="0">
                <a:latin typeface="Meiryo UI" panose="020B0604030504040204" pitchFamily="50" charset="-128"/>
                <a:ea typeface="Meiryo UI" panose="020B0604030504040204" pitchFamily="50" charset="-128"/>
              </a:rPr>
              <a:t>平成</a:t>
            </a:r>
            <a:r>
              <a:rPr lang="en-US" altLang="ja-JP" sz="900" dirty="0">
                <a:latin typeface="Meiryo UI" panose="020B0604030504040204" pitchFamily="50" charset="-128"/>
                <a:ea typeface="Meiryo UI" panose="020B0604030504040204" pitchFamily="50" charset="-128"/>
              </a:rPr>
              <a:t>29</a:t>
            </a:r>
            <a:r>
              <a:rPr lang="zh-TW" altLang="en-US" sz="900" dirty="0" smtClean="0">
                <a:latin typeface="Meiryo UI" panose="020B0604030504040204" pitchFamily="50" charset="-128"/>
                <a:ea typeface="Meiryo UI" panose="020B0604030504040204" pitchFamily="50" charset="-128"/>
              </a:rPr>
              <a:t>年</a:t>
            </a:r>
            <a:r>
              <a:rPr lang="zh-TW" altLang="en-US" sz="900" dirty="0">
                <a:latin typeface="Meiryo UI" panose="020B0604030504040204" pitchFamily="50" charset="-128"/>
                <a:ea typeface="Meiryo UI" panose="020B0604030504040204" pitchFamily="50" charset="-128"/>
              </a:rPr>
              <a:t>地方公共団体定員管理調査結果</a:t>
            </a:r>
            <a:r>
              <a:rPr kumimoji="1" lang="ja-JP" altLang="en-US" sz="900" dirty="0" smtClean="0">
                <a:latin typeface="Meiryo UI" panose="020B0604030504040204" pitchFamily="50" charset="-128"/>
                <a:ea typeface="Meiryo UI" panose="020B0604030504040204" pitchFamily="50" charset="-128"/>
              </a:rPr>
              <a:t>」</a:t>
            </a:r>
            <a:endParaRPr kumimoji="1"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派遣職員数：日経グローカル　</a:t>
            </a:r>
            <a:r>
              <a:rPr lang="en-US" altLang="ja-JP" sz="900" dirty="0" smtClean="0">
                <a:latin typeface="Meiryo UI" panose="020B0604030504040204" pitchFamily="50" charset="-128"/>
                <a:ea typeface="Meiryo UI" panose="020B0604030504040204" pitchFamily="50" charset="-128"/>
              </a:rPr>
              <a:t>2017.8.21</a:t>
            </a:r>
            <a:endParaRPr kumimoji="1" lang="ja-JP" altLang="en-US" sz="900" dirty="0">
              <a:latin typeface="Meiryo UI" panose="020B0604030504040204" pitchFamily="50" charset="-128"/>
              <a:ea typeface="Meiryo UI" panose="020B0604030504040204" pitchFamily="50" charset="-128"/>
            </a:endParaRPr>
          </a:p>
        </p:txBody>
      </p:sp>
      <p:pic>
        <p:nvPicPr>
          <p:cNvPr id="3" name="図 2"/>
          <p:cNvPicPr>
            <a:picLocks noChangeAspect="1"/>
          </p:cNvPicPr>
          <p:nvPr/>
        </p:nvPicPr>
        <p:blipFill>
          <a:blip r:embed="rId4"/>
          <a:stretch>
            <a:fillRect/>
          </a:stretch>
        </p:blipFill>
        <p:spPr>
          <a:xfrm>
            <a:off x="4800903" y="1237643"/>
            <a:ext cx="3755461" cy="1627773"/>
          </a:xfrm>
          <a:prstGeom prst="rect">
            <a:avLst/>
          </a:prstGeom>
        </p:spPr>
      </p:pic>
      <p:sp>
        <p:nvSpPr>
          <p:cNvPr id="24" name="角丸四角形 23"/>
          <p:cNvSpPr/>
          <p:nvPr/>
        </p:nvSpPr>
        <p:spPr>
          <a:xfrm>
            <a:off x="128790" y="66145"/>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１－</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府市連携／連携体制の構築</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21" name="テキスト ボックス 20"/>
          <p:cNvSpPr txBox="1"/>
          <p:nvPr/>
        </p:nvSpPr>
        <p:spPr>
          <a:xfrm>
            <a:off x="316982" y="1388030"/>
            <a:ext cx="389850" cy="215444"/>
          </a:xfrm>
          <a:prstGeom prst="rect">
            <a:avLst/>
          </a:prstGeom>
          <a:noFill/>
        </p:spPr>
        <p:txBody>
          <a:bodyPr wrap="none" rtlCol="0">
            <a:spAutoFit/>
          </a:bodyPr>
          <a:lstStyle/>
          <a:p>
            <a:r>
              <a:rPr lang="ja-JP" altLang="en-US" sz="800" dirty="0" smtClean="0"/>
              <a:t>（回）</a:t>
            </a:r>
            <a:endParaRPr kumimoji="1" lang="ja-JP" altLang="en-US" sz="800" dirty="0"/>
          </a:p>
        </p:txBody>
      </p:sp>
      <p:sp>
        <p:nvSpPr>
          <p:cNvPr id="22" name="テキスト ボックス 21"/>
          <p:cNvSpPr txBox="1"/>
          <p:nvPr/>
        </p:nvSpPr>
        <p:spPr>
          <a:xfrm>
            <a:off x="4774100" y="1216871"/>
            <a:ext cx="389850" cy="215444"/>
          </a:xfrm>
          <a:prstGeom prst="rect">
            <a:avLst/>
          </a:prstGeom>
          <a:noFill/>
        </p:spPr>
        <p:txBody>
          <a:bodyPr wrap="none" rtlCol="0">
            <a:spAutoFit/>
          </a:bodyPr>
          <a:lstStyle/>
          <a:p>
            <a:r>
              <a:rPr lang="ja-JP" altLang="en-US" sz="800" dirty="0" smtClean="0"/>
              <a:t>（人）</a:t>
            </a:r>
            <a:endParaRPr kumimoji="1" lang="ja-JP" altLang="en-US" sz="800" dirty="0"/>
          </a:p>
        </p:txBody>
      </p:sp>
      <p:sp>
        <p:nvSpPr>
          <p:cNvPr id="23" name="テキスト ボックス 22"/>
          <p:cNvSpPr txBox="1"/>
          <p:nvPr/>
        </p:nvSpPr>
        <p:spPr>
          <a:xfrm>
            <a:off x="4813956" y="3859253"/>
            <a:ext cx="389850" cy="215444"/>
          </a:xfrm>
          <a:prstGeom prst="rect">
            <a:avLst/>
          </a:prstGeom>
          <a:noFill/>
        </p:spPr>
        <p:txBody>
          <a:bodyPr wrap="none" rtlCol="0">
            <a:spAutoFit/>
          </a:bodyPr>
          <a:lstStyle/>
          <a:p>
            <a:r>
              <a:rPr lang="ja-JP" altLang="en-US" sz="800" dirty="0" smtClean="0"/>
              <a:t>（人）</a:t>
            </a:r>
            <a:endParaRPr kumimoji="1" lang="ja-JP" altLang="en-US" sz="800" dirty="0"/>
          </a:p>
        </p:txBody>
      </p:sp>
      <p:sp>
        <p:nvSpPr>
          <p:cNvPr id="29" name="テキスト ボックス 28"/>
          <p:cNvSpPr txBox="1"/>
          <p:nvPr/>
        </p:nvSpPr>
        <p:spPr>
          <a:xfrm>
            <a:off x="4584879" y="1007893"/>
            <a:ext cx="4320480" cy="446276"/>
          </a:xfrm>
          <a:prstGeom prst="rect">
            <a:avLst/>
          </a:prstGeom>
          <a:noFill/>
        </p:spPr>
        <p:txBody>
          <a:bodyPr wrap="square" rtlCol="0">
            <a:spAutoFit/>
          </a:bodyPr>
          <a:lstStyle/>
          <a:p>
            <a:pPr algn="ctr"/>
            <a:r>
              <a:rPr lang="ja-JP" altLang="en-US" sz="1200" b="1" dirty="0">
                <a:latin typeface="Meiryo UI" panose="020B0604030504040204" pitchFamily="50" charset="-128"/>
                <a:ea typeface="Meiryo UI" panose="020B0604030504040204" pitchFamily="50" charset="-128"/>
              </a:rPr>
              <a:t>１</a:t>
            </a:r>
            <a:r>
              <a:rPr lang="ja-JP" altLang="en-US" sz="1200" b="1" dirty="0" smtClean="0">
                <a:latin typeface="Meiryo UI" panose="020B0604030504040204" pitchFamily="50" charset="-128"/>
                <a:ea typeface="Meiryo UI" panose="020B0604030504040204" pitchFamily="50" charset="-128"/>
              </a:rPr>
              <a:t>）府県・県庁所在地政令市間の派遣職員数</a:t>
            </a:r>
            <a:r>
              <a:rPr lang="en-US" altLang="ja-JP" sz="1200" b="1" dirty="0">
                <a:latin typeface="Meiryo UI" panose="020B0604030504040204" pitchFamily="50" charset="-128"/>
                <a:ea typeface="Meiryo UI" panose="020B0604030504040204" pitchFamily="50" charset="-128"/>
              </a:rPr>
              <a:t>[2017]</a:t>
            </a:r>
            <a:endParaRPr lang="en-US" altLang="ja-JP" sz="1200" b="1" dirty="0" smtClean="0">
              <a:latin typeface="Meiryo UI" panose="020B0604030504040204" pitchFamily="50" charset="-128"/>
              <a:ea typeface="Meiryo UI" panose="020B0604030504040204" pitchFamily="50" charset="-128"/>
            </a:endParaRPr>
          </a:p>
          <a:p>
            <a:pPr algn="ctr"/>
            <a:r>
              <a:rPr kumimoji="1" lang="ja-JP" altLang="en-US" sz="1100" b="1" dirty="0" smtClean="0">
                <a:latin typeface="Meiryo UI" panose="020B0604030504040204" pitchFamily="50" charset="-128"/>
                <a:ea typeface="Meiryo UI" panose="020B0604030504040204" pitchFamily="50" charset="-128"/>
              </a:rPr>
              <a:t>（職員数</a:t>
            </a:r>
            <a:r>
              <a:rPr lang="ja-JP" altLang="en-US" sz="1100" b="1" dirty="0">
                <a:latin typeface="Meiryo UI" panose="020B0604030504040204" pitchFamily="50" charset="-128"/>
                <a:ea typeface="Meiryo UI" panose="020B0604030504040204" pitchFamily="50" charset="-128"/>
              </a:rPr>
              <a:t>千</a:t>
            </a:r>
            <a:r>
              <a:rPr lang="ja-JP" altLang="en-US" sz="1100" b="1" dirty="0" smtClean="0">
                <a:latin typeface="Meiryo UI" panose="020B0604030504040204" pitchFamily="50" charset="-128"/>
                <a:ea typeface="Meiryo UI" panose="020B0604030504040204" pitchFamily="50" charset="-128"/>
              </a:rPr>
              <a:t>人あたり</a:t>
            </a:r>
            <a:r>
              <a:rPr kumimoji="1" lang="ja-JP" altLang="en-US" sz="1100" b="1" dirty="0" smtClean="0">
                <a:latin typeface="Meiryo UI" panose="020B0604030504040204" pitchFamily="50" charset="-128"/>
                <a:ea typeface="Meiryo UI" panose="020B0604030504040204" pitchFamily="50" charset="-128"/>
              </a:rPr>
              <a:t>）</a:t>
            </a:r>
            <a:endParaRPr kumimoji="1" lang="ja-JP" altLang="en-US" sz="1050" b="1" dirty="0">
              <a:latin typeface="Meiryo UI" panose="020B0604030504040204" pitchFamily="50" charset="-128"/>
              <a:ea typeface="Meiryo UI" panose="020B0604030504040204" pitchFamily="50" charset="-128"/>
            </a:endParaRPr>
          </a:p>
        </p:txBody>
      </p:sp>
      <p:sp>
        <p:nvSpPr>
          <p:cNvPr id="15" name="テキスト ボックス 14"/>
          <p:cNvSpPr txBox="1"/>
          <p:nvPr/>
        </p:nvSpPr>
        <p:spPr>
          <a:xfrm>
            <a:off x="4830060" y="1421172"/>
            <a:ext cx="338554" cy="877163"/>
          </a:xfrm>
          <a:prstGeom prst="rect">
            <a:avLst/>
          </a:prstGeom>
          <a:solidFill>
            <a:schemeClr val="bg1"/>
          </a:solidFill>
        </p:spPr>
        <p:txBody>
          <a:bodyPr wrap="none" rtlCol="0">
            <a:spAutoFit/>
          </a:bodyPr>
          <a:lstStyle/>
          <a:p>
            <a:r>
              <a:rPr kumimoji="1" lang="ja-JP" altLang="en-US" sz="1200" dirty="0" smtClean="0">
                <a:latin typeface="Meiryo UI" panose="020B0604030504040204" pitchFamily="50" charset="-128"/>
                <a:ea typeface="Meiryo UI" panose="020B0604030504040204" pitchFamily="50" charset="-128"/>
              </a:rPr>
              <a:t>６</a:t>
            </a:r>
            <a:endParaRPr kumimoji="1" lang="en-US" altLang="ja-JP" sz="1200" dirty="0" smtClean="0">
              <a:latin typeface="Meiryo UI" panose="020B0604030504040204" pitchFamily="50" charset="-128"/>
              <a:ea typeface="Meiryo UI" panose="020B0604030504040204" pitchFamily="50" charset="-128"/>
            </a:endParaRPr>
          </a:p>
          <a:p>
            <a:endParaRPr lang="en-US" altLang="ja-JP" sz="70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４</a:t>
            </a:r>
            <a:endParaRPr lang="en-US" altLang="ja-JP" sz="1200" dirty="0" smtClean="0">
              <a:latin typeface="Meiryo UI" panose="020B0604030504040204" pitchFamily="50" charset="-128"/>
              <a:ea typeface="Meiryo UI" panose="020B0604030504040204" pitchFamily="50" charset="-128"/>
            </a:endParaRPr>
          </a:p>
          <a:p>
            <a:endParaRPr kumimoji="1" lang="en-US" altLang="ja-JP" sz="700" dirty="0" smtClean="0">
              <a:latin typeface="Meiryo UI" panose="020B0604030504040204" pitchFamily="50" charset="-128"/>
              <a:ea typeface="Meiryo UI" panose="020B0604030504040204" pitchFamily="50" charset="-128"/>
            </a:endParaRPr>
          </a:p>
          <a:p>
            <a:r>
              <a:rPr kumimoji="1" lang="ja-JP" altLang="en-US" sz="1200" dirty="0" smtClean="0">
                <a:latin typeface="Meiryo UI" panose="020B0604030504040204" pitchFamily="50" charset="-128"/>
                <a:ea typeface="Meiryo UI" panose="020B0604030504040204" pitchFamily="50" charset="-128"/>
              </a:rPr>
              <a:t>２</a:t>
            </a:r>
            <a:endParaRPr kumimoji="1" lang="ja-JP" altLang="en-US" sz="12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068834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7086600" y="6578607"/>
            <a:ext cx="2057400" cy="365125"/>
          </a:xfrm>
        </p:spPr>
        <p:txBody>
          <a:bodyPr/>
          <a:lstStyle/>
          <a:p>
            <a:fld id="{63BC356D-1576-478B-8647-1361C6E9DFF7}" type="slidenum">
              <a:rPr lang="ja-JP" altLang="en-US" smtClean="0"/>
              <a:pPr/>
              <a:t>62</a:t>
            </a:fld>
            <a:endParaRPr lang="ja-JP" altLang="en-US"/>
          </a:p>
        </p:txBody>
      </p:sp>
      <p:graphicFrame>
        <p:nvGraphicFramePr>
          <p:cNvPr id="4" name="表 3"/>
          <p:cNvGraphicFramePr>
            <a:graphicFrameLocks noGrp="1"/>
          </p:cNvGraphicFramePr>
          <p:nvPr>
            <p:extLst/>
          </p:nvPr>
        </p:nvGraphicFramePr>
        <p:xfrm>
          <a:off x="211531" y="1795427"/>
          <a:ext cx="4101162" cy="2696305"/>
        </p:xfrm>
        <a:graphic>
          <a:graphicData uri="http://schemas.openxmlformats.org/drawingml/2006/table">
            <a:tbl>
              <a:tblPr firstRow="1" bandRow="1">
                <a:tableStyleId>{5940675A-B579-460E-94D1-54222C63F5DA}</a:tableStyleId>
              </a:tblPr>
              <a:tblGrid>
                <a:gridCol w="266135">
                  <a:extLst>
                    <a:ext uri="{9D8B030D-6E8A-4147-A177-3AD203B41FA5}">
                      <a16:colId xmlns:a16="http://schemas.microsoft.com/office/drawing/2014/main" val="20000"/>
                    </a:ext>
                  </a:extLst>
                </a:gridCol>
                <a:gridCol w="995680">
                  <a:extLst>
                    <a:ext uri="{9D8B030D-6E8A-4147-A177-3AD203B41FA5}">
                      <a16:colId xmlns:a16="http://schemas.microsoft.com/office/drawing/2014/main" val="20001"/>
                    </a:ext>
                  </a:extLst>
                </a:gridCol>
                <a:gridCol w="1149668">
                  <a:extLst>
                    <a:ext uri="{9D8B030D-6E8A-4147-A177-3AD203B41FA5}">
                      <a16:colId xmlns:a16="http://schemas.microsoft.com/office/drawing/2014/main" val="20002"/>
                    </a:ext>
                  </a:extLst>
                </a:gridCol>
                <a:gridCol w="1689679">
                  <a:extLst>
                    <a:ext uri="{9D8B030D-6E8A-4147-A177-3AD203B41FA5}">
                      <a16:colId xmlns:a16="http://schemas.microsoft.com/office/drawing/2014/main" val="20003"/>
                    </a:ext>
                  </a:extLst>
                </a:gridCol>
              </a:tblGrid>
              <a:tr h="199164">
                <a:tc gridSpan="2">
                  <a:txBody>
                    <a:bodyPr/>
                    <a:lstStyle/>
                    <a:p>
                      <a:pPr algn="ctr"/>
                      <a:r>
                        <a:rPr kumimoji="1" lang="ja-JP" altLang="en-US" sz="1100" b="1" dirty="0" smtClean="0">
                          <a:latin typeface="Meiryo UI" panose="020B0604030504040204" pitchFamily="50" charset="-128"/>
                          <a:ea typeface="Meiryo UI" panose="020B0604030504040204" pitchFamily="50" charset="-128"/>
                        </a:rPr>
                        <a:t>項目</a:t>
                      </a:r>
                      <a:endParaRPr kumimoji="1" lang="ja-JP" altLang="en-US" sz="1100" b="1" dirty="0">
                        <a:latin typeface="Meiryo UI" panose="020B0604030504040204" pitchFamily="50" charset="-128"/>
                        <a:ea typeface="Meiryo UI" panose="020B0604030504040204" pitchFamily="50" charset="-128"/>
                      </a:endParaRPr>
                    </a:p>
                  </a:txBody>
                  <a:tcPr marT="36000" marB="36000" anchor="ctr">
                    <a:lnB w="28575" cap="flat" cmpd="sng" algn="ctr">
                      <a:solidFill>
                        <a:schemeClr val="tx1"/>
                      </a:solidFill>
                      <a:prstDash val="solid"/>
                      <a:round/>
                      <a:headEnd type="none" w="med" len="med"/>
                      <a:tailEnd type="none" w="med" len="med"/>
                    </a:lnB>
                    <a:solidFill>
                      <a:schemeClr val="accent2">
                        <a:lumMod val="40000"/>
                        <a:lumOff val="60000"/>
                      </a:schemeClr>
                    </a:solidFill>
                  </a:tcPr>
                </a:tc>
                <a:tc hMerge="1">
                  <a:txBody>
                    <a:bodyPr/>
                    <a:lstStyle/>
                    <a:p>
                      <a:endParaRPr kumimoji="1" lang="ja-JP" altLang="en-US"/>
                    </a:p>
                  </a:txBody>
                  <a:tcPr/>
                </a:tc>
                <a:tc>
                  <a:txBody>
                    <a:bodyPr/>
                    <a:lstStyle/>
                    <a:p>
                      <a:pPr algn="ctr"/>
                      <a:r>
                        <a:rPr kumimoji="1" lang="ja-JP" altLang="en-US" sz="1100" b="1" dirty="0" smtClean="0">
                          <a:latin typeface="Meiryo UI" panose="020B0604030504040204" pitchFamily="50" charset="-128"/>
                          <a:ea typeface="Meiryo UI" panose="020B0604030504040204" pitchFamily="50" charset="-128"/>
                        </a:rPr>
                        <a:t>方針</a:t>
                      </a:r>
                      <a:endParaRPr kumimoji="1" lang="ja-JP" altLang="en-US" sz="1100" b="1"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lnB w="28575"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取組内容</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lnB w="28575"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0"/>
                  </a:ext>
                </a:extLst>
              </a:tr>
              <a:tr h="199164">
                <a:tc gridSpan="2">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①公営住宅</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T w="28575" cap="flat" cmpd="sng" algn="ctr">
                      <a:solidFill>
                        <a:schemeClr val="tx1"/>
                      </a:solidFill>
                      <a:prstDash val="solid"/>
                      <a:round/>
                      <a:headEnd type="none" w="med" len="med"/>
                      <a:tailEnd type="none" w="med" len="med"/>
                    </a:lnT>
                    <a:solidFill>
                      <a:schemeClr val="tx1">
                        <a:lumMod val="65000"/>
                        <a:lumOff val="35000"/>
                      </a:schemeClr>
                    </a:solidFill>
                  </a:tcPr>
                </a:tc>
                <a:tc hMerge="1">
                  <a:txBody>
                    <a:bodyPr/>
                    <a:lstStyle/>
                    <a:p>
                      <a:endParaRPr kumimoji="1" lang="ja-JP" altLang="en-US"/>
                    </a:p>
                  </a:txBody>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市へ移管</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en-US" altLang="ja-JP" sz="1100" b="1" dirty="0" smtClean="0">
                          <a:solidFill>
                            <a:schemeClr val="bg1"/>
                          </a:solidFill>
                          <a:latin typeface="Meiryo UI" panose="020B0604030504040204" pitchFamily="50" charset="-128"/>
                          <a:ea typeface="Meiryo UI" panose="020B0604030504040204" pitchFamily="50" charset="-128"/>
                        </a:rPr>
                        <a:t>2015</a:t>
                      </a:r>
                      <a:r>
                        <a:rPr kumimoji="1" lang="ja-JP" altLang="en-US" sz="1100" b="1" dirty="0" smtClean="0">
                          <a:solidFill>
                            <a:schemeClr val="bg1"/>
                          </a:solidFill>
                          <a:latin typeface="Meiryo UI" panose="020B0604030504040204" pitchFamily="50" charset="-128"/>
                          <a:ea typeface="Meiryo UI" panose="020B0604030504040204" pitchFamily="50" charset="-128"/>
                        </a:rPr>
                        <a:t>　府から市へ移管</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lnT w="28575" cap="flat" cmpd="sng" algn="ctr">
                      <a:solidFill>
                        <a:schemeClr val="tx1"/>
                      </a:solidFill>
                      <a:prstDash val="solid"/>
                      <a:round/>
                      <a:headEnd type="none" w="med" len="med"/>
                      <a:tailEnd type="none" w="med" len="med"/>
                    </a:lnT>
                    <a:solidFill>
                      <a:schemeClr val="tx1">
                        <a:lumMod val="65000"/>
                        <a:lumOff val="35000"/>
                      </a:schemeClr>
                    </a:solidFill>
                  </a:tcPr>
                </a:tc>
                <a:extLst>
                  <a:ext uri="{0D108BD9-81ED-4DB2-BD59-A6C34878D82A}">
                    <a16:rowId xmlns:a16="http://schemas.microsoft.com/office/drawing/2014/main" val="10001"/>
                  </a:ext>
                </a:extLst>
              </a:tr>
              <a:tr h="199164">
                <a:tc gridSpan="2">
                  <a:txBody>
                    <a:bodyPr/>
                    <a:lstStyle/>
                    <a:p>
                      <a:r>
                        <a:rPr kumimoji="1" lang="ja-JP" altLang="en-US" sz="1100" dirty="0" smtClean="0">
                          <a:latin typeface="Meiryo UI" panose="020B0604030504040204" pitchFamily="50" charset="-128"/>
                          <a:ea typeface="Meiryo UI" panose="020B0604030504040204" pitchFamily="50" charset="-128"/>
                        </a:rPr>
                        <a:t>②消防</a:t>
                      </a:r>
                      <a:endParaRPr kumimoji="1" lang="ja-JP" altLang="en-US" sz="1100" dirty="0">
                        <a:latin typeface="Meiryo UI" panose="020B0604030504040204" pitchFamily="50" charset="-128"/>
                        <a:ea typeface="Meiryo UI" panose="020B0604030504040204" pitchFamily="50" charset="-128"/>
                      </a:endParaRPr>
                    </a:p>
                  </a:txBody>
                  <a:tcPr marT="36000" marB="36000" anchor="ctr">
                    <a:lnB w="12700" cmpd="sng">
                      <a:noFill/>
                    </a:lnB>
                  </a:tcPr>
                </a:tc>
                <a:tc hMerge="1">
                  <a:txBody>
                    <a:bodyPr/>
                    <a:lstStyle/>
                    <a:p>
                      <a:endParaRPr kumimoji="1" lang="ja-JP" altLang="en-US"/>
                    </a:p>
                  </a:txBody>
                  <a:tcPr/>
                </a:tc>
                <a:tc>
                  <a:txBody>
                    <a:bodyPr/>
                    <a:lstStyle/>
                    <a:p>
                      <a:r>
                        <a:rPr kumimoji="1" lang="ja-JP" altLang="en-US" sz="1100" dirty="0" smtClean="0">
                          <a:latin typeface="Meiryo UI" panose="020B0604030504040204" pitchFamily="50" charset="-128"/>
                          <a:ea typeface="Meiryo UI" panose="020B0604030504040204" pitchFamily="50" charset="-128"/>
                        </a:rPr>
                        <a:t>消防力最適化</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ja-JP" altLang="en-US" sz="1100" dirty="0" smtClean="0">
                          <a:latin typeface="Meiryo UI" panose="020B0604030504040204" pitchFamily="50" charset="-128"/>
                          <a:ea typeface="Meiryo UI" panose="020B0604030504040204" pitchFamily="50" charset="-128"/>
                        </a:rPr>
                        <a:t>検討中</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2"/>
                  </a:ext>
                </a:extLst>
              </a:tr>
              <a:tr h="199164">
                <a:tc>
                  <a:txBody>
                    <a:bodyPr/>
                    <a:lstStyle/>
                    <a:p>
                      <a:endParaRPr kumimoji="1" lang="ja-JP" altLang="en-US" sz="1100" dirty="0">
                        <a:latin typeface="Meiryo UI" panose="020B0604030504040204" pitchFamily="50" charset="-128"/>
                        <a:ea typeface="Meiryo UI" panose="020B0604030504040204" pitchFamily="50" charset="-128"/>
                      </a:endParaRPr>
                    </a:p>
                  </a:txBody>
                  <a:tcPr marT="36000" marB="36000" anchor="ctr">
                    <a:lnT w="12700" cmpd="sng">
                      <a:noFill/>
                    </a:lnT>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消防学校</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機能一元化</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solidFill>
                      <a:schemeClr val="tx1">
                        <a:lumMod val="65000"/>
                        <a:lumOff val="35000"/>
                      </a:schemeClr>
                    </a:solidFill>
                  </a:tcPr>
                </a:tc>
                <a:tc>
                  <a:txBody>
                    <a:bodyPr/>
                    <a:lstStyle/>
                    <a:p>
                      <a:r>
                        <a:rPr kumimoji="1" lang="en-US" altLang="ja-JP" sz="1100" b="1" dirty="0" smtClean="0">
                          <a:solidFill>
                            <a:schemeClr val="bg1"/>
                          </a:solidFill>
                          <a:latin typeface="Meiryo UI" panose="020B0604030504040204" pitchFamily="50" charset="-128"/>
                          <a:ea typeface="Meiryo UI" panose="020B0604030504040204" pitchFamily="50" charset="-128"/>
                        </a:rPr>
                        <a:t>2014</a:t>
                      </a:r>
                      <a:r>
                        <a:rPr kumimoji="1" lang="ja-JP" altLang="en-US" sz="1100" b="1" dirty="0" smtClean="0">
                          <a:solidFill>
                            <a:schemeClr val="bg1"/>
                          </a:solidFill>
                          <a:latin typeface="Meiryo UI" panose="020B0604030504040204" pitchFamily="50" charset="-128"/>
                          <a:ea typeface="Meiryo UI" panose="020B0604030504040204" pitchFamily="50" charset="-128"/>
                        </a:rPr>
                        <a:t>　一体的運用</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solidFill>
                      <a:schemeClr val="tx1">
                        <a:lumMod val="65000"/>
                        <a:lumOff val="35000"/>
                      </a:schemeClr>
                    </a:solidFill>
                  </a:tcPr>
                </a:tc>
                <a:extLst>
                  <a:ext uri="{0D108BD9-81ED-4DB2-BD59-A6C34878D82A}">
                    <a16:rowId xmlns:a16="http://schemas.microsoft.com/office/drawing/2014/main" val="10003"/>
                  </a:ext>
                </a:extLst>
              </a:tr>
              <a:tr h="199164">
                <a:tc gridSpan="2">
                  <a:txBody>
                    <a:bodyPr/>
                    <a:lstStyle/>
                    <a:p>
                      <a:r>
                        <a:rPr kumimoji="1" lang="ja-JP" altLang="en-US" sz="1100" dirty="0" smtClean="0">
                          <a:latin typeface="Meiryo UI" panose="020B0604030504040204" pitchFamily="50" charset="-128"/>
                          <a:ea typeface="Meiryo UI" panose="020B0604030504040204" pitchFamily="50" charset="-128"/>
                        </a:rPr>
                        <a:t>③病院</a:t>
                      </a:r>
                      <a:endParaRPr kumimoji="1" lang="ja-JP" altLang="en-US" sz="1100" dirty="0">
                        <a:latin typeface="Meiryo UI" panose="020B0604030504040204" pitchFamily="50" charset="-128"/>
                        <a:ea typeface="Meiryo UI" panose="020B0604030504040204" pitchFamily="50" charset="-128"/>
                      </a:endParaRPr>
                    </a:p>
                  </a:txBody>
                  <a:tcPr marT="36000" marB="36000" anchor="ctr">
                    <a:lnB w="12700" cmpd="sng">
                      <a:noFill/>
                    </a:lnB>
                  </a:tcPr>
                </a:tc>
                <a:tc hMerge="1">
                  <a:txBody>
                    <a:bodyPr/>
                    <a:lstStyle/>
                    <a:p>
                      <a:endParaRPr kumimoji="1" lang="ja-JP" altLang="en-US"/>
                    </a:p>
                  </a:txBody>
                  <a:tcPr/>
                </a:tc>
                <a:tc>
                  <a:txBody>
                    <a:bodyPr/>
                    <a:lstStyle/>
                    <a:p>
                      <a:r>
                        <a:rPr kumimoji="1" lang="ja-JP" altLang="en-US" sz="1100" dirty="0" smtClean="0">
                          <a:latin typeface="Meiryo UI" panose="020B0604030504040204" pitchFamily="50" charset="-128"/>
                          <a:ea typeface="Meiryo UI" panose="020B0604030504040204" pitchFamily="50" charset="-128"/>
                        </a:rPr>
                        <a:t>一体的運営</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ja-JP" altLang="en-US" sz="1100" dirty="0" smtClean="0">
                          <a:latin typeface="Meiryo UI" panose="020B0604030504040204" pitchFamily="50" charset="-128"/>
                          <a:ea typeface="Meiryo UI" panose="020B0604030504040204" pitchFamily="50" charset="-128"/>
                        </a:rPr>
                        <a:t>検討中</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4"/>
                  </a:ext>
                </a:extLst>
              </a:tr>
              <a:tr h="199164">
                <a:tc>
                  <a:txBody>
                    <a:bodyPr/>
                    <a:lstStyle/>
                    <a:p>
                      <a:endParaRPr kumimoji="1" lang="ja-JP" altLang="en-US" sz="1100" dirty="0">
                        <a:latin typeface="Meiryo UI" panose="020B0604030504040204" pitchFamily="50" charset="-128"/>
                        <a:ea typeface="Meiryo UI" panose="020B0604030504040204" pitchFamily="50" charset="-128"/>
                      </a:endParaRPr>
                    </a:p>
                  </a:txBody>
                  <a:tcPr marT="36000" marB="36000" anchor="ctr">
                    <a:lnT w="12700" cmpd="sng">
                      <a:noFill/>
                    </a:lnT>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母子周産期</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機能一元化</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solidFill>
                      <a:schemeClr val="tx1">
                        <a:lumMod val="65000"/>
                        <a:lumOff val="35000"/>
                      </a:schemeClr>
                    </a:solidFill>
                  </a:tcPr>
                </a:tc>
                <a:tc>
                  <a:txBody>
                    <a:bodyPr/>
                    <a:lstStyle/>
                    <a:p>
                      <a:r>
                        <a:rPr kumimoji="1" lang="en-US" altLang="ja-JP" sz="1100" b="1" dirty="0" smtClean="0">
                          <a:solidFill>
                            <a:schemeClr val="bg1"/>
                          </a:solidFill>
                          <a:latin typeface="Meiryo UI" panose="020B0604030504040204" pitchFamily="50" charset="-128"/>
                          <a:ea typeface="Meiryo UI" panose="020B0604030504040204" pitchFamily="50" charset="-128"/>
                        </a:rPr>
                        <a:t>2018</a:t>
                      </a:r>
                      <a:r>
                        <a:rPr kumimoji="1" lang="ja-JP" altLang="en-US" sz="1100" b="1" dirty="0" smtClean="0">
                          <a:solidFill>
                            <a:schemeClr val="bg1"/>
                          </a:solidFill>
                          <a:latin typeface="Meiryo UI" panose="020B0604030504040204" pitchFamily="50" charset="-128"/>
                          <a:ea typeface="Meiryo UI" panose="020B0604030504040204" pitchFamily="50" charset="-128"/>
                        </a:rPr>
                        <a:t>　母子医療</a:t>
                      </a:r>
                      <a:r>
                        <a:rPr kumimoji="1" lang="en-US" altLang="ja-JP" sz="1100" b="1" dirty="0" smtClean="0">
                          <a:solidFill>
                            <a:schemeClr val="bg1"/>
                          </a:solidFill>
                          <a:latin typeface="Meiryo UI" panose="020B0604030504040204" pitchFamily="50" charset="-128"/>
                          <a:ea typeface="Meiryo UI" panose="020B0604030504040204" pitchFamily="50" charset="-128"/>
                        </a:rPr>
                        <a:t>C</a:t>
                      </a:r>
                      <a:r>
                        <a:rPr kumimoji="1" lang="ja-JP" altLang="en-US" sz="1100" b="1" dirty="0" smtClean="0">
                          <a:solidFill>
                            <a:schemeClr val="bg1"/>
                          </a:solidFill>
                          <a:latin typeface="Meiryo UI" panose="020B0604030504040204" pitchFamily="50" charset="-128"/>
                          <a:ea typeface="Meiryo UI" panose="020B0604030504040204" pitchFamily="50" charset="-128"/>
                        </a:rPr>
                        <a:t>開院</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solidFill>
                      <a:schemeClr val="tx1">
                        <a:lumMod val="65000"/>
                        <a:lumOff val="35000"/>
                      </a:schemeClr>
                    </a:solidFill>
                  </a:tcPr>
                </a:tc>
                <a:extLst>
                  <a:ext uri="{0D108BD9-81ED-4DB2-BD59-A6C34878D82A}">
                    <a16:rowId xmlns:a16="http://schemas.microsoft.com/office/drawing/2014/main" val="10005"/>
                  </a:ext>
                </a:extLst>
              </a:tr>
              <a:tr h="251693">
                <a:tc rowSpan="2" gridSpan="2">
                  <a:txBody>
                    <a:bodyPr/>
                    <a:lstStyle/>
                    <a:p>
                      <a:r>
                        <a:rPr kumimoji="1" lang="ja-JP" altLang="en-US" sz="1100" dirty="0" smtClean="0">
                          <a:latin typeface="Meiryo UI" panose="020B0604030504040204" pitchFamily="50" charset="-128"/>
                          <a:ea typeface="Meiryo UI" panose="020B0604030504040204" pitchFamily="50" charset="-128"/>
                        </a:rPr>
                        <a:t>④大学</a:t>
                      </a:r>
                      <a:endParaRPr kumimoji="1" lang="ja-JP" altLang="en-US" sz="1100" dirty="0">
                        <a:latin typeface="Meiryo UI" panose="020B0604030504040204" pitchFamily="50" charset="-128"/>
                        <a:ea typeface="Meiryo UI" panose="020B0604030504040204" pitchFamily="50" charset="-128"/>
                      </a:endParaRPr>
                    </a:p>
                  </a:txBody>
                  <a:tcPr marT="36000" marB="36000" anchor="ctr"/>
                </a:tc>
                <a:tc rowSpan="2" hMerge="1">
                  <a:txBody>
                    <a:bodyPr/>
                    <a:lstStyle/>
                    <a:p>
                      <a:endParaRPr kumimoji="1" lang="ja-JP" altLang="en-US"/>
                    </a:p>
                  </a:txBody>
                  <a:tcPr/>
                </a:tc>
                <a:tc>
                  <a:txBody>
                    <a:bodyPr/>
                    <a:lstStyle/>
                    <a:p>
                      <a:r>
                        <a:rPr kumimoji="1" lang="ja-JP" altLang="en-US" sz="1100" b="1" dirty="0" smtClean="0">
                          <a:latin typeface="Meiryo UI" panose="020B0604030504040204" pitchFamily="50" charset="-128"/>
                          <a:ea typeface="Meiryo UI" panose="020B0604030504040204" pitchFamily="50" charset="-128"/>
                        </a:rPr>
                        <a:t>法人統合</a:t>
                      </a:r>
                      <a:endParaRPr kumimoji="1" lang="en-US" altLang="ja-JP" sz="1100" b="1" dirty="0" smtClean="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solidFill>
                      <a:schemeClr val="bg1">
                        <a:lumMod val="85000"/>
                      </a:schemeClr>
                    </a:solidFill>
                  </a:tcPr>
                </a:tc>
                <a:tc>
                  <a:txBody>
                    <a:bodyPr/>
                    <a:lstStyle/>
                    <a:p>
                      <a:r>
                        <a:rPr kumimoji="1" lang="en-US" altLang="ja-JP" sz="1100" b="1" dirty="0" smtClean="0">
                          <a:latin typeface="Meiryo UI" panose="020B0604030504040204" pitchFamily="50" charset="-128"/>
                          <a:ea typeface="Meiryo UI" panose="020B0604030504040204" pitchFamily="50" charset="-128"/>
                        </a:rPr>
                        <a:t>2019</a:t>
                      </a:r>
                      <a:r>
                        <a:rPr kumimoji="1" lang="ja-JP" altLang="en-US" sz="1100" b="1" dirty="0" smtClean="0">
                          <a:latin typeface="Meiryo UI" panose="020B0604030504040204" pitchFamily="50" charset="-128"/>
                          <a:ea typeface="Meiryo UI" panose="020B0604030504040204" pitchFamily="50" charset="-128"/>
                        </a:rPr>
                        <a:t>　統合予定</a:t>
                      </a:r>
                      <a:endParaRPr kumimoji="1" lang="en-US" altLang="ja-JP" sz="1100" b="1" dirty="0" smtClean="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solidFill>
                      <a:schemeClr val="bg1">
                        <a:lumMod val="85000"/>
                      </a:schemeClr>
                    </a:solidFill>
                  </a:tcPr>
                </a:tc>
                <a:extLst>
                  <a:ext uri="{0D108BD9-81ED-4DB2-BD59-A6C34878D82A}">
                    <a16:rowId xmlns:a16="http://schemas.microsoft.com/office/drawing/2014/main" val="10006"/>
                  </a:ext>
                </a:extLst>
              </a:tr>
              <a:tr h="251693">
                <a:tc gridSpan="2" vMerge="1">
                  <a:txBody>
                    <a:bodyPr/>
                    <a:lstStyle/>
                    <a:p>
                      <a:endParaRPr kumimoji="1" lang="ja-JP" altLang="en-US" sz="1200" dirty="0">
                        <a:latin typeface="Meiryo UI" panose="020B0604030504040204" pitchFamily="50" charset="-128"/>
                        <a:ea typeface="Meiryo UI" panose="020B0604030504040204" pitchFamily="50" charset="-128"/>
                      </a:endParaRPr>
                    </a:p>
                  </a:txBody>
                  <a:tcPr/>
                </a:tc>
                <a:tc hMerge="1" vMerge="1">
                  <a:txBody>
                    <a:bodyPr/>
                    <a:lstStyle/>
                    <a:p>
                      <a:endParaRPr kumimoji="1" lang="ja-JP" altLang="en-US"/>
                    </a:p>
                  </a:txBody>
                  <a:tcPr/>
                </a:tc>
                <a:tc>
                  <a:txBody>
                    <a:bodyPr/>
                    <a:lstStyle/>
                    <a:p>
                      <a:r>
                        <a:rPr kumimoji="1" lang="ja-JP" altLang="en-US" sz="1100" dirty="0" smtClean="0">
                          <a:latin typeface="Meiryo UI" panose="020B0604030504040204" pitchFamily="50" charset="-128"/>
                          <a:ea typeface="Meiryo UI" panose="020B0604030504040204" pitchFamily="50" charset="-128"/>
                        </a:rPr>
                        <a:t>大学統合</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en-US" altLang="ja-JP" sz="1100" dirty="0" smtClean="0">
                          <a:latin typeface="Meiryo UI" panose="020B0604030504040204" pitchFamily="50" charset="-128"/>
                          <a:ea typeface="Meiryo UI" panose="020B0604030504040204" pitchFamily="50" charset="-128"/>
                        </a:rPr>
                        <a:t>2022</a:t>
                      </a:r>
                      <a:r>
                        <a:rPr kumimoji="1" lang="ja-JP" altLang="en-US" sz="1100" dirty="0" smtClean="0">
                          <a:latin typeface="Meiryo UI" panose="020B0604030504040204" pitchFamily="50" charset="-128"/>
                          <a:ea typeface="Meiryo UI" panose="020B0604030504040204" pitchFamily="50" charset="-128"/>
                        </a:rPr>
                        <a:t>　統合に向け検討中</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7"/>
                  </a:ext>
                </a:extLst>
              </a:tr>
              <a:tr h="251693">
                <a:tc gridSpan="2">
                  <a:txBody>
                    <a:bodyPr/>
                    <a:lstStyle/>
                    <a:p>
                      <a:r>
                        <a:rPr kumimoji="1" lang="ja-JP" altLang="en-US" sz="1100" dirty="0" smtClean="0">
                          <a:latin typeface="Meiryo UI" panose="020B0604030504040204" pitchFamily="50" charset="-128"/>
                          <a:ea typeface="Meiryo UI" panose="020B0604030504040204" pitchFamily="50" charset="-128"/>
                        </a:rPr>
                        <a:t>⑤港湾</a:t>
                      </a:r>
                      <a:endParaRPr kumimoji="1" lang="ja-JP" altLang="en-US" sz="1100" dirty="0">
                        <a:latin typeface="Meiryo UI" panose="020B0604030504040204" pitchFamily="50" charset="-128"/>
                        <a:ea typeface="Meiryo UI" panose="020B0604030504040204" pitchFamily="50" charset="-128"/>
                      </a:endParaRPr>
                    </a:p>
                  </a:txBody>
                  <a:tcPr marT="36000" marB="36000" anchor="ctr"/>
                </a:tc>
                <a:tc hMerge="1">
                  <a:txBody>
                    <a:bodyPr/>
                    <a:lstStyle/>
                    <a:p>
                      <a:endParaRPr kumimoji="1" lang="ja-JP" altLang="en-US"/>
                    </a:p>
                  </a:txBody>
                  <a:tcPr/>
                </a:tc>
                <a:tc>
                  <a:txBody>
                    <a:bodyPr/>
                    <a:lstStyle/>
                    <a:p>
                      <a:r>
                        <a:rPr kumimoji="1" lang="ja-JP" altLang="en-US" sz="1100" dirty="0" smtClean="0">
                          <a:latin typeface="Meiryo UI" panose="020B0604030504040204" pitchFamily="50" charset="-128"/>
                          <a:ea typeface="Meiryo UI" panose="020B0604030504040204" pitchFamily="50" charset="-128"/>
                        </a:rPr>
                        <a:t>管理一元化</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ja-JP" altLang="en-US" sz="1100" dirty="0" smtClean="0">
                          <a:latin typeface="Meiryo UI" panose="020B0604030504040204" pitchFamily="50" charset="-128"/>
                          <a:ea typeface="Meiryo UI" panose="020B0604030504040204" pitchFamily="50" charset="-128"/>
                        </a:rPr>
                        <a:t>検討中</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8"/>
                  </a:ext>
                </a:extLst>
              </a:tr>
              <a:tr h="251693">
                <a:tc gridSpan="2">
                  <a:txBody>
                    <a:bodyPr/>
                    <a:lstStyle/>
                    <a:p>
                      <a:r>
                        <a:rPr kumimoji="1" lang="ja-JP" altLang="en-US" sz="1100" dirty="0" smtClean="0">
                          <a:latin typeface="Meiryo UI" panose="020B0604030504040204" pitchFamily="50" charset="-128"/>
                          <a:ea typeface="Meiryo UI" panose="020B0604030504040204" pitchFamily="50" charset="-128"/>
                        </a:rPr>
                        <a:t>⑥水道</a:t>
                      </a:r>
                      <a:endParaRPr kumimoji="1" lang="ja-JP" altLang="en-US" sz="1100" dirty="0">
                        <a:latin typeface="Meiryo UI" panose="020B0604030504040204" pitchFamily="50" charset="-128"/>
                        <a:ea typeface="Meiryo UI" panose="020B0604030504040204" pitchFamily="50" charset="-128"/>
                      </a:endParaRPr>
                    </a:p>
                  </a:txBody>
                  <a:tcPr marT="36000" marB="36000" anchor="ctr"/>
                </a:tc>
                <a:tc hMerge="1">
                  <a:txBody>
                    <a:bodyPr/>
                    <a:lstStyle/>
                    <a:p>
                      <a:endParaRPr kumimoji="1" lang="ja-JP" altLang="en-US"/>
                    </a:p>
                  </a:txBody>
                  <a:tcPr/>
                </a:tc>
                <a:tc>
                  <a:txBody>
                    <a:bodyPr/>
                    <a:lstStyle/>
                    <a:p>
                      <a:r>
                        <a:rPr kumimoji="1" lang="ja-JP" altLang="en-US" sz="1100" dirty="0" smtClean="0">
                          <a:latin typeface="Meiryo UI" panose="020B0604030504040204" pitchFamily="50" charset="-128"/>
                          <a:ea typeface="Meiryo UI" panose="020B0604030504040204" pitchFamily="50" charset="-128"/>
                        </a:rPr>
                        <a:t>広域化</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ja-JP" altLang="en-US" sz="1100" dirty="0" smtClean="0">
                          <a:latin typeface="Meiryo UI" panose="020B0604030504040204" pitchFamily="50" charset="-128"/>
                          <a:ea typeface="Meiryo UI" panose="020B0604030504040204" pitchFamily="50" charset="-128"/>
                        </a:rPr>
                        <a:t>検討中</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9"/>
                  </a:ext>
                </a:extLst>
              </a:tr>
              <a:tr h="251693">
                <a:tc gridSpan="2">
                  <a:txBody>
                    <a:bodyPr/>
                    <a:lstStyle/>
                    <a:p>
                      <a:r>
                        <a:rPr kumimoji="1" lang="ja-JP" altLang="en-US" sz="1100" dirty="0" smtClean="0">
                          <a:latin typeface="Meiryo UI" panose="020B0604030504040204" pitchFamily="50" charset="-128"/>
                          <a:ea typeface="Meiryo UI" panose="020B0604030504040204" pitchFamily="50" charset="-128"/>
                        </a:rPr>
                        <a:t>⑦下水道</a:t>
                      </a:r>
                      <a:endParaRPr kumimoji="1" lang="ja-JP" altLang="en-US" sz="1100" dirty="0">
                        <a:latin typeface="Meiryo UI" panose="020B0604030504040204" pitchFamily="50" charset="-128"/>
                        <a:ea typeface="Meiryo UI" panose="020B0604030504040204" pitchFamily="50" charset="-128"/>
                      </a:endParaRPr>
                    </a:p>
                  </a:txBody>
                  <a:tcPr marT="36000" marB="36000" anchor="ctr"/>
                </a:tc>
                <a:tc hMerge="1">
                  <a:txBody>
                    <a:bodyPr/>
                    <a:lstStyle/>
                    <a:p>
                      <a:endParaRPr kumimoji="1" lang="ja-JP" altLang="en-US"/>
                    </a:p>
                  </a:txBody>
                  <a:tcPr/>
                </a:tc>
                <a:tc>
                  <a:txBody>
                    <a:bodyPr/>
                    <a:lstStyle/>
                    <a:p>
                      <a:r>
                        <a:rPr kumimoji="1" lang="ja-JP" altLang="en-US" sz="1100" dirty="0" smtClean="0">
                          <a:latin typeface="Meiryo UI" panose="020B0604030504040204" pitchFamily="50" charset="-128"/>
                          <a:ea typeface="Meiryo UI" panose="020B0604030504040204" pitchFamily="50" charset="-128"/>
                        </a:rPr>
                        <a:t>コンセッション</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ja-JP" altLang="en-US" sz="1100" dirty="0" smtClean="0">
                          <a:latin typeface="Meiryo UI" panose="020B0604030504040204" pitchFamily="50" charset="-128"/>
                          <a:ea typeface="Meiryo UI" panose="020B0604030504040204" pitchFamily="50" charset="-128"/>
                        </a:rPr>
                        <a:t>検討中</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10"/>
                  </a:ext>
                </a:extLst>
              </a:tr>
            </a:tbl>
          </a:graphicData>
        </a:graphic>
      </p:graphicFrame>
      <p:sp>
        <p:nvSpPr>
          <p:cNvPr id="7" name="テキスト ボックス 6"/>
          <p:cNvSpPr txBox="1"/>
          <p:nvPr/>
        </p:nvSpPr>
        <p:spPr>
          <a:xfrm>
            <a:off x="166087" y="1452046"/>
            <a:ext cx="3558988" cy="307777"/>
          </a:xfrm>
          <a:prstGeom prst="rect">
            <a:avLst/>
          </a:prstGeom>
          <a:noFill/>
        </p:spPr>
        <p:txBody>
          <a:bodyPr wrap="none" rtlCol="0">
            <a:spAutoFit/>
          </a:bodyPr>
          <a:lstStyle/>
          <a:p>
            <a:r>
              <a:rPr lang="en-US" altLang="ja-JP" sz="1400" dirty="0" smtClean="0">
                <a:latin typeface="Meiryo UI" panose="020B0604030504040204" pitchFamily="50" charset="-128"/>
                <a:ea typeface="Meiryo UI" panose="020B0604030504040204" pitchFamily="50" charset="-128"/>
              </a:rPr>
              <a:t>1.</a:t>
            </a:r>
            <a:r>
              <a:rPr kumimoji="1" lang="ja-JP" altLang="en-US" sz="1400" dirty="0" smtClean="0">
                <a:latin typeface="Meiryo UI" panose="020B0604030504040204" pitchFamily="50" charset="-128"/>
                <a:ea typeface="Meiryo UI" panose="020B0604030504040204" pitchFamily="50" charset="-128"/>
              </a:rPr>
              <a:t>府と大阪市の組織や事業を最適化するもの</a:t>
            </a:r>
            <a:endParaRPr kumimoji="1" lang="ja-JP" altLang="en-US" sz="1400" dirty="0">
              <a:latin typeface="Meiryo UI" panose="020B0604030504040204" pitchFamily="50" charset="-128"/>
              <a:ea typeface="Meiryo UI" panose="020B0604030504040204" pitchFamily="50" charset="-128"/>
            </a:endParaRPr>
          </a:p>
        </p:txBody>
      </p:sp>
      <p:sp>
        <p:nvSpPr>
          <p:cNvPr id="13" name="正方形/長方形 12"/>
          <p:cNvSpPr/>
          <p:nvPr/>
        </p:nvSpPr>
        <p:spPr>
          <a:xfrm>
            <a:off x="211532" y="552347"/>
            <a:ext cx="4101161" cy="338554"/>
          </a:xfrm>
          <a:prstGeom prst="rect">
            <a:avLst/>
          </a:prstGeom>
          <a:solidFill>
            <a:schemeClr val="accent1">
              <a:lumMod val="20000"/>
              <a:lumOff val="80000"/>
            </a:schemeClr>
          </a:solidFill>
          <a:ln>
            <a:solidFill>
              <a:schemeClr val="tx2"/>
            </a:solidFill>
          </a:ln>
        </p:spPr>
        <p:txBody>
          <a:bodyPr wrap="square">
            <a:spAutoFit/>
          </a:bodyPr>
          <a:lstStyle/>
          <a:p>
            <a:pPr algn="ctr"/>
            <a:r>
              <a:rPr lang="zh-TW" altLang="en-US" sz="1600" b="1" dirty="0">
                <a:latin typeface="Meiryo UI" panose="020B0604030504040204" pitchFamily="50" charset="-128"/>
                <a:ea typeface="Meiryo UI" panose="020B0604030504040204" pitchFamily="50" charset="-128"/>
                <a:cs typeface="Meiryo UI" panose="020B0604030504040204" pitchFamily="50" charset="-128"/>
              </a:rPr>
              <a:t>Ａ項目</a:t>
            </a:r>
            <a:r>
              <a:rPr lang="ja-JP" altLang="en-US" sz="1600" b="1" dirty="0">
                <a:latin typeface="Meiryo UI" panose="020B0604030504040204" pitchFamily="50" charset="-128"/>
                <a:ea typeface="Meiryo UI" panose="020B0604030504040204" pitchFamily="50" charset="-128"/>
                <a:cs typeface="Meiryo UI" panose="020B0604030504040204" pitchFamily="50" charset="-128"/>
              </a:rPr>
              <a:t>　</a:t>
            </a:r>
            <a:r>
              <a:rPr lang="en-US" altLang="ja-JP" sz="1600" b="1"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1600" b="1" dirty="0" smtClean="0">
                <a:latin typeface="Meiryo UI" panose="020B0604030504040204" pitchFamily="50" charset="-128"/>
                <a:ea typeface="Meiryo UI" panose="020B0604030504040204" pitchFamily="50" charset="-128"/>
                <a:cs typeface="Meiryo UI" panose="020B0604030504040204" pitchFamily="50" charset="-128"/>
              </a:rPr>
              <a:t>経営</a:t>
            </a:r>
            <a:r>
              <a:rPr lang="ja-JP" altLang="en-US" sz="1600" b="1" dirty="0">
                <a:latin typeface="Meiryo UI" panose="020B0604030504040204" pitchFamily="50" charset="-128"/>
                <a:ea typeface="Meiryo UI" panose="020B0604030504040204" pitchFamily="50" charset="-128"/>
                <a:cs typeface="Meiryo UI" panose="020B0604030504040204" pitchFamily="50" charset="-128"/>
              </a:rPr>
              <a:t>形態の</a:t>
            </a:r>
            <a:r>
              <a:rPr lang="ja-JP" altLang="en-US" sz="1600" b="1" dirty="0" smtClean="0">
                <a:latin typeface="Meiryo UI" panose="020B0604030504040204" pitchFamily="50" charset="-128"/>
                <a:ea typeface="Meiryo UI" panose="020B0604030504040204" pitchFamily="50" charset="-128"/>
                <a:cs typeface="Meiryo UI" panose="020B0604030504040204" pitchFamily="50" charset="-128"/>
              </a:rPr>
              <a:t>見直し</a:t>
            </a:r>
            <a:r>
              <a:rPr lang="en-US" altLang="ja-JP" sz="1600" b="1"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1600" b="1" dirty="0" smtClean="0">
                <a:latin typeface="Meiryo UI" panose="020B0604030504040204" pitchFamily="50" charset="-128"/>
                <a:ea typeface="Meiryo UI" panose="020B0604030504040204" pitchFamily="50" charset="-128"/>
                <a:cs typeface="Meiryo UI" panose="020B0604030504040204" pitchFamily="50" charset="-128"/>
              </a:rPr>
              <a:t>　</a:t>
            </a:r>
            <a:r>
              <a:rPr lang="en-US" altLang="ja-JP" sz="1600" b="1" dirty="0" smtClean="0">
                <a:latin typeface="Meiryo UI" panose="020B0604030504040204" pitchFamily="50" charset="-128"/>
                <a:ea typeface="Meiryo UI" panose="020B0604030504040204" pitchFamily="50" charset="-128"/>
                <a:cs typeface="Meiryo UI" panose="020B0604030504040204" pitchFamily="50" charset="-128"/>
              </a:rPr>
              <a:t>13</a:t>
            </a:r>
            <a:r>
              <a:rPr lang="ja-JP" altLang="en-US" sz="1600" b="1" dirty="0" smtClean="0">
                <a:latin typeface="Meiryo UI" panose="020B0604030504040204" pitchFamily="50" charset="-128"/>
                <a:ea typeface="Meiryo UI" panose="020B0604030504040204" pitchFamily="50" charset="-128"/>
                <a:cs typeface="Meiryo UI" panose="020B0604030504040204" pitchFamily="50" charset="-128"/>
              </a:rPr>
              <a:t>項目</a:t>
            </a:r>
            <a:endParaRPr lang="en-US" altLang="zh-TW" sz="1600" b="1"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15" name="テキスト ボックス 14"/>
          <p:cNvSpPr txBox="1"/>
          <p:nvPr/>
        </p:nvSpPr>
        <p:spPr>
          <a:xfrm>
            <a:off x="123597" y="4506934"/>
            <a:ext cx="2448106" cy="307777"/>
          </a:xfrm>
          <a:prstGeom prst="rect">
            <a:avLst/>
          </a:prstGeom>
          <a:noFill/>
        </p:spPr>
        <p:txBody>
          <a:bodyPr wrap="none" rtlCol="0">
            <a:spAutoFit/>
          </a:bodyPr>
          <a:lstStyle/>
          <a:p>
            <a:r>
              <a:rPr lang="en-US" altLang="ja-JP" sz="1400" dirty="0">
                <a:latin typeface="Meiryo UI" panose="020B0604030504040204" pitchFamily="50" charset="-128"/>
                <a:ea typeface="Meiryo UI" panose="020B0604030504040204" pitchFamily="50" charset="-128"/>
              </a:rPr>
              <a:t>2</a:t>
            </a:r>
            <a:r>
              <a:rPr lang="en-US" altLang="ja-JP" sz="1400" dirty="0" smtClean="0">
                <a:latin typeface="Meiryo UI" panose="020B0604030504040204" pitchFamily="50" charset="-128"/>
                <a:ea typeface="Meiryo UI" panose="020B0604030504040204" pitchFamily="50" charset="-128"/>
              </a:rPr>
              <a:t>.</a:t>
            </a:r>
            <a:r>
              <a:rPr kumimoji="1" lang="ja-JP" altLang="en-US" sz="1400" dirty="0" smtClean="0">
                <a:latin typeface="Meiryo UI" panose="020B0604030504040204" pitchFamily="50" charset="-128"/>
                <a:ea typeface="Meiryo UI" panose="020B0604030504040204" pitchFamily="50" charset="-128"/>
              </a:rPr>
              <a:t>大阪市の経営形態の見直し</a:t>
            </a:r>
            <a:endParaRPr kumimoji="1" lang="ja-JP" altLang="en-US" sz="1400" dirty="0">
              <a:latin typeface="Meiryo UI" panose="020B0604030504040204" pitchFamily="50" charset="-128"/>
              <a:ea typeface="Meiryo UI" panose="020B0604030504040204" pitchFamily="50" charset="-128"/>
            </a:endParaRPr>
          </a:p>
        </p:txBody>
      </p:sp>
      <p:sp>
        <p:nvSpPr>
          <p:cNvPr id="16" name="正方形/長方形 15"/>
          <p:cNvSpPr/>
          <p:nvPr/>
        </p:nvSpPr>
        <p:spPr>
          <a:xfrm>
            <a:off x="4417310" y="553585"/>
            <a:ext cx="4699394" cy="338554"/>
          </a:xfrm>
          <a:prstGeom prst="rect">
            <a:avLst/>
          </a:prstGeom>
          <a:solidFill>
            <a:schemeClr val="accent1">
              <a:lumMod val="20000"/>
              <a:lumOff val="80000"/>
            </a:schemeClr>
          </a:solidFill>
          <a:ln>
            <a:solidFill>
              <a:schemeClr val="tx2"/>
            </a:solidFill>
          </a:ln>
        </p:spPr>
        <p:txBody>
          <a:bodyPr wrap="square">
            <a:spAutoFit/>
          </a:bodyPr>
          <a:lstStyle/>
          <a:p>
            <a:pPr algn="ctr"/>
            <a:r>
              <a:rPr lang="en-US" altLang="ja-JP" sz="1600" b="1" dirty="0" smtClean="0">
                <a:latin typeface="Meiryo UI" panose="020B0604030504040204" pitchFamily="50" charset="-128"/>
                <a:ea typeface="Meiryo UI" panose="020B0604030504040204" pitchFamily="50" charset="-128"/>
                <a:cs typeface="Meiryo UI" panose="020B0604030504040204" pitchFamily="50" charset="-128"/>
              </a:rPr>
              <a:t>B</a:t>
            </a:r>
            <a:r>
              <a:rPr lang="zh-TW" altLang="en-US" sz="1600" b="1" dirty="0" smtClean="0">
                <a:latin typeface="Meiryo UI" panose="020B0604030504040204" pitchFamily="50" charset="-128"/>
                <a:ea typeface="Meiryo UI" panose="020B0604030504040204" pitchFamily="50" charset="-128"/>
                <a:cs typeface="Meiryo UI" panose="020B0604030504040204" pitchFamily="50" charset="-128"/>
              </a:rPr>
              <a:t>項目</a:t>
            </a:r>
            <a:r>
              <a:rPr lang="ja-JP" altLang="en-US" sz="1600" b="1" dirty="0">
                <a:latin typeface="Meiryo UI" panose="020B0604030504040204" pitchFamily="50" charset="-128"/>
                <a:ea typeface="Meiryo UI" panose="020B0604030504040204" pitchFamily="50" charset="-128"/>
                <a:cs typeface="Meiryo UI" panose="020B0604030504040204" pitchFamily="50" charset="-128"/>
              </a:rPr>
              <a:t>　</a:t>
            </a:r>
            <a:r>
              <a:rPr lang="en-US" altLang="ja-JP" sz="1600" b="1"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1600" b="1" dirty="0" smtClean="0">
                <a:latin typeface="Meiryo UI" panose="020B0604030504040204" pitchFamily="50" charset="-128"/>
                <a:ea typeface="Meiryo UI" panose="020B0604030504040204" pitchFamily="50" charset="-128"/>
                <a:cs typeface="Meiryo UI" panose="020B0604030504040204" pitchFamily="50" charset="-128"/>
              </a:rPr>
              <a:t>類似・重複している行政サービス</a:t>
            </a:r>
            <a:r>
              <a:rPr lang="en-US" altLang="ja-JP" sz="1600" b="1" dirty="0" smtClean="0">
                <a:latin typeface="Meiryo UI" panose="020B0604030504040204" pitchFamily="50" charset="-128"/>
                <a:ea typeface="Meiryo UI" panose="020B0604030504040204" pitchFamily="50" charset="-128"/>
                <a:cs typeface="Meiryo UI" panose="020B0604030504040204" pitchFamily="50" charset="-128"/>
              </a:rPr>
              <a:t>】 22</a:t>
            </a:r>
            <a:r>
              <a:rPr lang="ja-JP" altLang="en-US" sz="1600" b="1" dirty="0" smtClean="0">
                <a:latin typeface="Meiryo UI" panose="020B0604030504040204" pitchFamily="50" charset="-128"/>
                <a:ea typeface="Meiryo UI" panose="020B0604030504040204" pitchFamily="50" charset="-128"/>
                <a:cs typeface="Meiryo UI" panose="020B0604030504040204" pitchFamily="50" charset="-128"/>
              </a:rPr>
              <a:t>項目</a:t>
            </a:r>
            <a:endParaRPr lang="en-US" altLang="zh-TW" sz="1600" b="1" dirty="0">
              <a:latin typeface="Meiryo UI" panose="020B0604030504040204" pitchFamily="50" charset="-128"/>
              <a:ea typeface="Meiryo UI" panose="020B0604030504040204" pitchFamily="50" charset="-128"/>
              <a:cs typeface="Meiryo UI" panose="020B0604030504040204" pitchFamily="50" charset="-128"/>
            </a:endParaRPr>
          </a:p>
        </p:txBody>
      </p:sp>
      <p:graphicFrame>
        <p:nvGraphicFramePr>
          <p:cNvPr id="17" name="表 16"/>
          <p:cNvGraphicFramePr>
            <a:graphicFrameLocks noGrp="1"/>
          </p:cNvGraphicFramePr>
          <p:nvPr>
            <p:extLst>
              <p:ext uri="{D42A27DB-BD31-4B8C-83A1-F6EECF244321}">
                <p14:modId xmlns:p14="http://schemas.microsoft.com/office/powerpoint/2010/main" val="1063192889"/>
              </p:ext>
            </p:extLst>
          </p:nvPr>
        </p:nvGraphicFramePr>
        <p:xfrm>
          <a:off x="211531" y="4842008"/>
          <a:ext cx="4091376" cy="1917120"/>
        </p:xfrm>
        <a:graphic>
          <a:graphicData uri="http://schemas.openxmlformats.org/drawingml/2006/table">
            <a:tbl>
              <a:tblPr firstRow="1" bandRow="1">
                <a:tableStyleId>{5940675A-B579-460E-94D1-54222C63F5DA}</a:tableStyleId>
              </a:tblPr>
              <a:tblGrid>
                <a:gridCol w="1261815">
                  <a:extLst>
                    <a:ext uri="{9D8B030D-6E8A-4147-A177-3AD203B41FA5}">
                      <a16:colId xmlns:a16="http://schemas.microsoft.com/office/drawing/2014/main" val="20000"/>
                    </a:ext>
                  </a:extLst>
                </a:gridCol>
                <a:gridCol w="1149668">
                  <a:extLst>
                    <a:ext uri="{9D8B030D-6E8A-4147-A177-3AD203B41FA5}">
                      <a16:colId xmlns:a16="http://schemas.microsoft.com/office/drawing/2014/main" val="20001"/>
                    </a:ext>
                  </a:extLst>
                </a:gridCol>
                <a:gridCol w="1679893">
                  <a:extLst>
                    <a:ext uri="{9D8B030D-6E8A-4147-A177-3AD203B41FA5}">
                      <a16:colId xmlns:a16="http://schemas.microsoft.com/office/drawing/2014/main" val="20002"/>
                    </a:ext>
                  </a:extLst>
                </a:gridCol>
              </a:tblGrid>
              <a:tr h="103713">
                <a:tc>
                  <a:txBody>
                    <a:bodyPr/>
                    <a:lstStyle/>
                    <a:p>
                      <a:pPr algn="ctr"/>
                      <a:r>
                        <a:rPr kumimoji="1" lang="ja-JP" altLang="en-US" sz="1100" b="1" dirty="0" smtClean="0">
                          <a:latin typeface="Meiryo UI" panose="020B0604030504040204" pitchFamily="50" charset="-128"/>
                          <a:ea typeface="Meiryo UI" panose="020B0604030504040204" pitchFamily="50" charset="-128"/>
                        </a:rPr>
                        <a:t>項目</a:t>
                      </a:r>
                      <a:endParaRPr kumimoji="1" lang="ja-JP" altLang="en-US" sz="1100" b="1" dirty="0">
                        <a:latin typeface="Meiryo UI" panose="020B0604030504040204" pitchFamily="50" charset="-128"/>
                        <a:ea typeface="Meiryo UI" panose="020B0604030504040204" pitchFamily="50" charset="-128"/>
                      </a:endParaRPr>
                    </a:p>
                  </a:txBody>
                  <a:tcPr marT="36000" marB="36000" anchor="ctr">
                    <a:lnB w="28575"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kumimoji="1" lang="ja-JP" altLang="en-US" sz="1100" b="1" dirty="0" smtClean="0">
                          <a:latin typeface="Meiryo UI" panose="020B0604030504040204" pitchFamily="50" charset="-128"/>
                          <a:ea typeface="Meiryo UI" panose="020B0604030504040204" pitchFamily="50" charset="-128"/>
                        </a:rPr>
                        <a:t>方針</a:t>
                      </a:r>
                      <a:endParaRPr kumimoji="1" lang="ja-JP" altLang="en-US" sz="1100" b="1"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lnB w="28575"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取組内容</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lnB w="28575"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0"/>
                  </a:ext>
                </a:extLst>
              </a:tr>
              <a:tr h="103713">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⑧地下鉄</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株式会社化</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en-US" altLang="ja-JP" sz="1100" b="1" dirty="0" smtClean="0">
                          <a:solidFill>
                            <a:schemeClr val="bg1"/>
                          </a:solidFill>
                          <a:latin typeface="Meiryo UI" panose="020B0604030504040204" pitchFamily="50" charset="-128"/>
                          <a:ea typeface="Meiryo UI" panose="020B0604030504040204" pitchFamily="50" charset="-128"/>
                        </a:rPr>
                        <a:t>2018</a:t>
                      </a:r>
                      <a:r>
                        <a:rPr kumimoji="1" lang="ja-JP" altLang="en-US" sz="1100" b="1" dirty="0" smtClean="0">
                          <a:solidFill>
                            <a:schemeClr val="bg1"/>
                          </a:solidFill>
                          <a:latin typeface="Meiryo UI" panose="020B0604030504040204" pitchFamily="50" charset="-128"/>
                          <a:ea typeface="Meiryo UI" panose="020B0604030504040204" pitchFamily="50" charset="-128"/>
                        </a:rPr>
                        <a:t>　新会社事業開始</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lnT w="28575" cap="flat" cmpd="sng" algn="ctr">
                      <a:solidFill>
                        <a:schemeClr val="tx1"/>
                      </a:solidFill>
                      <a:prstDash val="solid"/>
                      <a:round/>
                      <a:headEnd type="none" w="med" len="med"/>
                      <a:tailEnd type="none" w="med" len="med"/>
                    </a:lnT>
                    <a:solidFill>
                      <a:schemeClr val="tx1">
                        <a:lumMod val="65000"/>
                        <a:lumOff val="35000"/>
                      </a:schemeClr>
                    </a:solidFill>
                  </a:tcPr>
                </a:tc>
                <a:extLst>
                  <a:ext uri="{0D108BD9-81ED-4DB2-BD59-A6C34878D82A}">
                    <a16:rowId xmlns:a16="http://schemas.microsoft.com/office/drawing/2014/main" val="10001"/>
                  </a:ext>
                </a:extLst>
              </a:tr>
              <a:tr h="131067">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⑨バス</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事業譲渡</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solidFill>
                      <a:schemeClr val="tx1">
                        <a:lumMod val="65000"/>
                        <a:lumOff val="35000"/>
                      </a:schemeClr>
                    </a:solidFill>
                  </a:tcPr>
                </a:tc>
                <a:tc>
                  <a:txBody>
                    <a:bodyPr/>
                    <a:lstStyle/>
                    <a:p>
                      <a:r>
                        <a:rPr kumimoji="1" lang="en-US" altLang="ja-JP" sz="1100" b="1" dirty="0" smtClean="0">
                          <a:solidFill>
                            <a:schemeClr val="bg1"/>
                          </a:solidFill>
                          <a:latin typeface="Meiryo UI" panose="020B0604030504040204" pitchFamily="50" charset="-128"/>
                          <a:ea typeface="Meiryo UI" panose="020B0604030504040204" pitchFamily="50" charset="-128"/>
                        </a:rPr>
                        <a:t>2018</a:t>
                      </a:r>
                      <a:r>
                        <a:rPr kumimoji="1" lang="ja-JP" altLang="en-US" sz="1100" b="1" dirty="0" smtClean="0">
                          <a:solidFill>
                            <a:schemeClr val="bg1"/>
                          </a:solidFill>
                          <a:latin typeface="Meiryo UI" panose="020B0604030504040204" pitchFamily="50" charset="-128"/>
                          <a:ea typeface="Meiryo UI" panose="020B0604030504040204" pitchFamily="50" charset="-128"/>
                        </a:rPr>
                        <a:t>　事業譲渡</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solidFill>
                      <a:schemeClr val="tx1">
                        <a:lumMod val="65000"/>
                        <a:lumOff val="35000"/>
                      </a:schemeClr>
                    </a:solidFill>
                  </a:tcPr>
                </a:tc>
                <a:extLst>
                  <a:ext uri="{0D108BD9-81ED-4DB2-BD59-A6C34878D82A}">
                    <a16:rowId xmlns:a16="http://schemas.microsoft.com/office/drawing/2014/main" val="10002"/>
                  </a:ext>
                </a:extLst>
              </a:tr>
              <a:tr h="131067">
                <a:tc>
                  <a:txBody>
                    <a:bodyPr/>
                    <a:lstStyle/>
                    <a:p>
                      <a:r>
                        <a:rPr kumimoji="1" lang="ja-JP" altLang="en-US" sz="1100" b="1" dirty="0" smtClean="0">
                          <a:solidFill>
                            <a:schemeClr val="tx1"/>
                          </a:solidFill>
                          <a:latin typeface="Meiryo UI" panose="020B0604030504040204" pitchFamily="50" charset="-128"/>
                          <a:ea typeface="Meiryo UI" panose="020B0604030504040204" pitchFamily="50" charset="-128"/>
                        </a:rPr>
                        <a:t>⑩文化施設</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T="36000" marB="36000" anchor="ctr">
                    <a:solidFill>
                      <a:schemeClr val="bg1">
                        <a:lumMod val="75000"/>
                      </a:schemeClr>
                    </a:solidFill>
                  </a:tcPr>
                </a:tc>
                <a:tc>
                  <a:txBody>
                    <a:bodyPr/>
                    <a:lstStyle/>
                    <a:p>
                      <a:r>
                        <a:rPr kumimoji="1" lang="ja-JP" altLang="en-US" sz="1100" b="1" dirty="0" smtClean="0">
                          <a:solidFill>
                            <a:schemeClr val="tx1"/>
                          </a:solidFill>
                          <a:latin typeface="Meiryo UI" panose="020B0604030504040204" pitchFamily="50" charset="-128"/>
                          <a:ea typeface="Meiryo UI" panose="020B0604030504040204" pitchFamily="50" charset="-128"/>
                        </a:rPr>
                        <a:t>地独法人化</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solidFill>
                      <a:schemeClr val="bg1">
                        <a:lumMod val="75000"/>
                      </a:schemeClr>
                    </a:solidFill>
                  </a:tcPr>
                </a:tc>
                <a:tc>
                  <a:txBody>
                    <a:bodyPr/>
                    <a:lstStyle/>
                    <a:p>
                      <a:r>
                        <a:rPr kumimoji="1" lang="en-US" altLang="ja-JP" sz="1100" b="1" dirty="0" smtClean="0">
                          <a:solidFill>
                            <a:schemeClr val="tx1"/>
                          </a:solidFill>
                          <a:latin typeface="Meiryo UI" panose="020B0604030504040204" pitchFamily="50" charset="-128"/>
                          <a:ea typeface="Meiryo UI" panose="020B0604030504040204" pitchFamily="50" charset="-128"/>
                        </a:rPr>
                        <a:t>2019</a:t>
                      </a:r>
                      <a:r>
                        <a:rPr kumimoji="1" lang="ja-JP" altLang="en-US" sz="1100" b="1" dirty="0" smtClean="0">
                          <a:solidFill>
                            <a:schemeClr val="tx1"/>
                          </a:solidFill>
                          <a:latin typeface="Meiryo UI" panose="020B0604030504040204" pitchFamily="50" charset="-128"/>
                          <a:ea typeface="Meiryo UI" panose="020B0604030504040204" pitchFamily="50" charset="-128"/>
                        </a:rPr>
                        <a:t>　地独法人化予定</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solidFill>
                      <a:schemeClr val="bg1">
                        <a:lumMod val="75000"/>
                      </a:schemeClr>
                    </a:solidFill>
                  </a:tcPr>
                </a:tc>
                <a:extLst>
                  <a:ext uri="{0D108BD9-81ED-4DB2-BD59-A6C34878D82A}">
                    <a16:rowId xmlns:a16="http://schemas.microsoft.com/office/drawing/2014/main" val="10003"/>
                  </a:ext>
                </a:extLst>
              </a:tr>
              <a:tr h="131067">
                <a:tc rowSpan="2">
                  <a:txBody>
                    <a:bodyPr/>
                    <a:lstStyle/>
                    <a:p>
                      <a:r>
                        <a:rPr kumimoji="1" lang="ja-JP" altLang="en-US" sz="1100" dirty="0" smtClean="0">
                          <a:latin typeface="Meiryo UI" panose="020B0604030504040204" pitchFamily="50" charset="-128"/>
                          <a:ea typeface="Meiryo UI" panose="020B0604030504040204" pitchFamily="50" charset="-128"/>
                        </a:rPr>
                        <a:t>⑪一般廃棄物</a:t>
                      </a:r>
                      <a:endParaRPr kumimoji="1" lang="ja-JP" altLang="en-US" sz="1100" dirty="0">
                        <a:latin typeface="Meiryo UI" panose="020B0604030504040204" pitchFamily="50" charset="-128"/>
                        <a:ea typeface="Meiryo UI" panose="020B0604030504040204" pitchFamily="50" charset="-128"/>
                      </a:endParaRPr>
                    </a:p>
                  </a:txBody>
                  <a:tcPr marT="36000" marB="36000" anchor="ctr"/>
                </a:tc>
                <a:tc>
                  <a:txBody>
                    <a:bodyPr/>
                    <a:lstStyle/>
                    <a:p>
                      <a:r>
                        <a:rPr kumimoji="1" lang="ja-JP" altLang="en-US" sz="1100" dirty="0" smtClean="0">
                          <a:latin typeface="Meiryo UI" panose="020B0604030504040204" pitchFamily="50" charset="-128"/>
                          <a:ea typeface="Meiryo UI" panose="020B0604030504040204" pitchFamily="50" charset="-128"/>
                        </a:rPr>
                        <a:t>焼却・広域化</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en-US" altLang="ja-JP" sz="1100" dirty="0" smtClean="0">
                          <a:latin typeface="Meiryo UI" panose="020B0604030504040204" pitchFamily="50" charset="-128"/>
                          <a:ea typeface="Meiryo UI" panose="020B0604030504040204" pitchFamily="50" charset="-128"/>
                        </a:rPr>
                        <a:t>2015</a:t>
                      </a:r>
                      <a:r>
                        <a:rPr kumimoji="1" lang="ja-JP" altLang="en-US" sz="1100" dirty="0" smtClean="0">
                          <a:latin typeface="Meiryo UI" panose="020B0604030504040204" pitchFamily="50" charset="-128"/>
                          <a:ea typeface="Meiryo UI" panose="020B0604030504040204" pitchFamily="50" charset="-128"/>
                        </a:rPr>
                        <a:t>　一部事務組合</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4"/>
                  </a:ext>
                </a:extLst>
              </a:tr>
              <a:tr h="131067">
                <a:tc vMerge="1">
                  <a:txBody>
                    <a:bodyPr/>
                    <a:lstStyle/>
                    <a:p>
                      <a:endParaRPr kumimoji="1" lang="ja-JP" altLang="en-US" sz="1100" dirty="0">
                        <a:latin typeface="Meiryo UI" panose="020B0604030504040204" pitchFamily="50" charset="-128"/>
                        <a:ea typeface="Meiryo UI" panose="020B0604030504040204" pitchFamily="50" charset="-128"/>
                      </a:endParaRPr>
                    </a:p>
                  </a:txBody>
                  <a:tcPr marT="36000" marB="36000" anchor="ctr"/>
                </a:tc>
                <a:tc>
                  <a:txBody>
                    <a:bodyPr/>
                    <a:lstStyle/>
                    <a:p>
                      <a:r>
                        <a:rPr kumimoji="1" lang="ja-JP" altLang="en-US" sz="1100" dirty="0" smtClean="0">
                          <a:latin typeface="Meiryo UI" panose="020B0604030504040204" pitchFamily="50" charset="-128"/>
                          <a:ea typeface="Meiryo UI" panose="020B0604030504040204" pitchFamily="50" charset="-128"/>
                        </a:rPr>
                        <a:t>収集・民営化</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en-US" altLang="ja-JP" sz="1100" dirty="0" smtClean="0">
                          <a:latin typeface="Meiryo UI" panose="020B0604030504040204" pitchFamily="50" charset="-128"/>
                          <a:ea typeface="Meiryo UI" panose="020B0604030504040204" pitchFamily="50" charset="-128"/>
                        </a:rPr>
                        <a:t>2017</a:t>
                      </a:r>
                      <a:r>
                        <a:rPr kumimoji="1" lang="ja-JP" altLang="en-US" sz="1100" dirty="0" smtClean="0">
                          <a:latin typeface="Meiryo UI" panose="020B0604030504040204" pitchFamily="50" charset="-128"/>
                          <a:ea typeface="Meiryo UI" panose="020B0604030504040204" pitchFamily="50" charset="-128"/>
                        </a:rPr>
                        <a:t>　改革プラン策定</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5"/>
                  </a:ext>
                </a:extLst>
              </a:tr>
              <a:tr h="131067">
                <a:tc>
                  <a:txBody>
                    <a:bodyPr/>
                    <a:lstStyle/>
                    <a:p>
                      <a:r>
                        <a:rPr kumimoji="1" lang="ja-JP" altLang="en-US" sz="1100" dirty="0" smtClean="0">
                          <a:latin typeface="Meiryo UI" panose="020B0604030504040204" pitchFamily="50" charset="-128"/>
                          <a:ea typeface="Meiryo UI" panose="020B0604030504040204" pitchFamily="50" charset="-128"/>
                        </a:rPr>
                        <a:t>⑫弘済院</a:t>
                      </a:r>
                      <a:endParaRPr kumimoji="1" lang="ja-JP" altLang="en-US" sz="1100" dirty="0">
                        <a:latin typeface="Meiryo UI" panose="020B0604030504040204" pitchFamily="50" charset="-128"/>
                        <a:ea typeface="Meiryo UI" panose="020B0604030504040204" pitchFamily="50" charset="-128"/>
                      </a:endParaRPr>
                    </a:p>
                  </a:txBody>
                  <a:tcPr marT="36000" marB="36000" anchor="ctr"/>
                </a:tc>
                <a:tc>
                  <a:txBody>
                    <a:bodyPr/>
                    <a:lstStyle/>
                    <a:p>
                      <a:r>
                        <a:rPr kumimoji="1" lang="ja-JP" altLang="en-US" sz="1100" dirty="0" smtClean="0">
                          <a:latin typeface="Meiryo UI" panose="020B0604030504040204" pitchFamily="50" charset="-128"/>
                          <a:ea typeface="Meiryo UI" panose="020B0604030504040204" pitchFamily="50" charset="-128"/>
                        </a:rPr>
                        <a:t>あり方検討中</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ja-JP" altLang="en-US" sz="1100" dirty="0" smtClean="0">
                          <a:latin typeface="Meiryo UI" panose="020B0604030504040204" pitchFamily="50" charset="-128"/>
                          <a:ea typeface="Meiryo UI" panose="020B0604030504040204" pitchFamily="50" charset="-128"/>
                        </a:rPr>
                        <a:t>検討中</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6"/>
                  </a:ext>
                </a:extLst>
              </a:tr>
              <a:tr h="131067">
                <a:tc>
                  <a:txBody>
                    <a:bodyPr/>
                    <a:lstStyle/>
                    <a:p>
                      <a:r>
                        <a:rPr kumimoji="1" lang="ja-JP" altLang="en-US" sz="1100" dirty="0" smtClean="0">
                          <a:latin typeface="Meiryo UI" panose="020B0604030504040204" pitchFamily="50" charset="-128"/>
                          <a:ea typeface="Meiryo UI" panose="020B0604030504040204" pitchFamily="50" charset="-128"/>
                        </a:rPr>
                        <a:t>⑬市場</a:t>
                      </a:r>
                      <a:endParaRPr kumimoji="1" lang="ja-JP" altLang="en-US" sz="1100" dirty="0">
                        <a:latin typeface="Meiryo UI" panose="020B0604030504040204" pitchFamily="50" charset="-128"/>
                        <a:ea typeface="Meiryo UI" panose="020B0604030504040204" pitchFamily="50" charset="-128"/>
                      </a:endParaRPr>
                    </a:p>
                  </a:txBody>
                  <a:tcPr marT="36000" marB="36000" anchor="ctr"/>
                </a:tc>
                <a:tc>
                  <a:txBody>
                    <a:bodyPr/>
                    <a:lstStyle/>
                    <a:p>
                      <a:r>
                        <a:rPr kumimoji="1" lang="ja-JP" altLang="en-US" sz="1100" dirty="0" smtClean="0">
                          <a:latin typeface="Meiryo UI" panose="020B0604030504040204" pitchFamily="50" charset="-128"/>
                          <a:ea typeface="Meiryo UI" panose="020B0604030504040204" pitchFamily="50" charset="-128"/>
                        </a:rPr>
                        <a:t>指定管理者</a:t>
                      </a:r>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ja-JP" altLang="en-US" sz="1100" dirty="0" smtClean="0">
                          <a:latin typeface="Meiryo UI" panose="020B0604030504040204" pitchFamily="50" charset="-128"/>
                          <a:ea typeface="Meiryo UI" panose="020B0604030504040204" pitchFamily="50" charset="-128"/>
                        </a:rPr>
                        <a:t>検討中</a:t>
                      </a:r>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7"/>
                  </a:ext>
                </a:extLst>
              </a:tr>
            </a:tbl>
          </a:graphicData>
        </a:graphic>
      </p:graphicFrame>
      <p:graphicFrame>
        <p:nvGraphicFramePr>
          <p:cNvPr id="18" name="表 17"/>
          <p:cNvGraphicFramePr>
            <a:graphicFrameLocks noGrp="1"/>
          </p:cNvGraphicFramePr>
          <p:nvPr>
            <p:extLst/>
          </p:nvPr>
        </p:nvGraphicFramePr>
        <p:xfrm>
          <a:off x="4444607" y="2737362"/>
          <a:ext cx="4650220" cy="1245480"/>
        </p:xfrm>
        <a:graphic>
          <a:graphicData uri="http://schemas.openxmlformats.org/drawingml/2006/table">
            <a:tbl>
              <a:tblPr firstRow="1" bandRow="1">
                <a:tableStyleId>{5940675A-B579-460E-94D1-54222C63F5DA}</a:tableStyleId>
              </a:tblPr>
              <a:tblGrid>
                <a:gridCol w="1096384">
                  <a:extLst>
                    <a:ext uri="{9D8B030D-6E8A-4147-A177-3AD203B41FA5}">
                      <a16:colId xmlns:a16="http://schemas.microsoft.com/office/drawing/2014/main" val="20000"/>
                    </a:ext>
                  </a:extLst>
                </a:gridCol>
                <a:gridCol w="1068705">
                  <a:extLst>
                    <a:ext uri="{9D8B030D-6E8A-4147-A177-3AD203B41FA5}">
                      <a16:colId xmlns:a16="http://schemas.microsoft.com/office/drawing/2014/main" val="20001"/>
                    </a:ext>
                  </a:extLst>
                </a:gridCol>
                <a:gridCol w="883026">
                  <a:extLst>
                    <a:ext uri="{9D8B030D-6E8A-4147-A177-3AD203B41FA5}">
                      <a16:colId xmlns:a16="http://schemas.microsoft.com/office/drawing/2014/main" val="20002"/>
                    </a:ext>
                  </a:extLst>
                </a:gridCol>
                <a:gridCol w="1602105">
                  <a:extLst>
                    <a:ext uri="{9D8B030D-6E8A-4147-A177-3AD203B41FA5}">
                      <a16:colId xmlns:a16="http://schemas.microsoft.com/office/drawing/2014/main" val="20003"/>
                    </a:ext>
                  </a:extLst>
                </a:gridCol>
              </a:tblGrid>
              <a:tr h="178295">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信用保証協会</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18000" marB="18000" anchor="ctr">
                    <a:lnR w="12700" cap="flat" cmpd="sng" algn="ctr">
                      <a:solidFill>
                        <a:schemeClr val="tx1"/>
                      </a:solidFill>
                      <a:prstDash val="dash"/>
                      <a:round/>
                      <a:headEnd type="none" w="med" len="med"/>
                      <a:tailEnd type="none" w="med" len="med"/>
                    </a:lnR>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信用保証協会</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18000" marB="18000" anchor="ctr">
                    <a:lnL w="12700" cap="flat" cmpd="sng" algn="ctr">
                      <a:solidFill>
                        <a:schemeClr val="tx1"/>
                      </a:solidFill>
                      <a:prstDash val="dash"/>
                      <a:round/>
                      <a:headEnd type="none" w="med" len="med"/>
                      <a:tailEnd type="none" w="med" len="med"/>
                    </a:lnL>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組織統合</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18000" marB="18000" anchor="ctr">
                    <a:lnR w="12700" cap="flat" cmpd="sng" algn="ctr">
                      <a:solidFill>
                        <a:schemeClr val="tx1"/>
                      </a:solidFill>
                      <a:prstDash val="dash"/>
                      <a:round/>
                      <a:headEnd type="none" w="med" len="med"/>
                      <a:tailEnd type="none" w="med" len="med"/>
                    </a:lnR>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en-US" altLang="ja-JP" sz="1100" b="1" dirty="0" smtClean="0">
                          <a:solidFill>
                            <a:schemeClr val="bg1"/>
                          </a:solidFill>
                          <a:latin typeface="Meiryo UI" panose="020B0604030504040204" pitchFamily="50" charset="-128"/>
                          <a:ea typeface="Meiryo UI" panose="020B0604030504040204" pitchFamily="50" charset="-128"/>
                        </a:rPr>
                        <a:t>2014</a:t>
                      </a:r>
                      <a:r>
                        <a:rPr kumimoji="1" lang="ja-JP" altLang="en-US" sz="1100" b="1" dirty="0" smtClean="0">
                          <a:solidFill>
                            <a:schemeClr val="bg1"/>
                          </a:solidFill>
                          <a:latin typeface="Meiryo UI" panose="020B0604030504040204" pitchFamily="50" charset="-128"/>
                          <a:ea typeface="Meiryo UI" panose="020B0604030504040204" pitchFamily="50" charset="-128"/>
                        </a:rPr>
                        <a:t>　経営統合</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18000" marB="18000" anchor="ctr">
                    <a:lnL w="12700" cap="flat" cmpd="sng" algn="ctr">
                      <a:solidFill>
                        <a:schemeClr val="tx1"/>
                      </a:solidFill>
                      <a:prstDash val="dash"/>
                      <a:round/>
                      <a:headEnd type="none" w="med" len="med"/>
                      <a:tailEnd type="none" w="med" len="med"/>
                    </a:lnL>
                    <a:lnT w="28575" cap="flat" cmpd="sng" algn="ctr">
                      <a:solidFill>
                        <a:schemeClr val="tx1"/>
                      </a:solidFill>
                      <a:prstDash val="solid"/>
                      <a:round/>
                      <a:headEnd type="none" w="med" len="med"/>
                      <a:tailEnd type="none" w="med" len="med"/>
                    </a:lnT>
                    <a:solidFill>
                      <a:schemeClr val="tx1">
                        <a:lumMod val="65000"/>
                        <a:lumOff val="35000"/>
                      </a:schemeClr>
                    </a:solidFill>
                  </a:tcPr>
                </a:tc>
                <a:extLst>
                  <a:ext uri="{0D108BD9-81ED-4DB2-BD59-A6C34878D82A}">
                    <a16:rowId xmlns:a16="http://schemas.microsoft.com/office/drawing/2014/main" val="10000"/>
                  </a:ext>
                </a:extLst>
              </a:tr>
              <a:tr h="1019030">
                <a:tc>
                  <a:txBody>
                    <a:bodyPr/>
                    <a:lstStyle/>
                    <a:p>
                      <a:r>
                        <a:rPr kumimoji="1" lang="ja-JP" altLang="en-US" sz="1100" dirty="0" smtClean="0">
                          <a:latin typeface="Meiryo UI" panose="020B0604030504040204" pitchFamily="50" charset="-128"/>
                          <a:ea typeface="Meiryo UI" panose="020B0604030504040204" pitchFamily="50" charset="-128"/>
                        </a:rPr>
                        <a:t>国際交流財団</a:t>
                      </a:r>
                      <a:endParaRPr kumimoji="1" lang="ja-JP" altLang="en-US" sz="1100" dirty="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保健医療財団</a:t>
                      </a:r>
                      <a:endParaRPr kumimoji="1" lang="ja-JP" altLang="en-US" sz="1100" dirty="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道路公社</a:t>
                      </a:r>
                      <a:endParaRPr kumimoji="1" lang="ja-JP" altLang="en-US" sz="1100" dirty="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住宅供給公社</a:t>
                      </a:r>
                      <a:endParaRPr kumimoji="1" lang="ja-JP" altLang="en-US" sz="1100" dirty="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堺泉北埠頭</a:t>
                      </a:r>
                      <a:endParaRPr kumimoji="1" lang="ja-JP" altLang="en-US" sz="1100" dirty="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文化財センター</a:t>
                      </a:r>
                      <a:endParaRPr kumimoji="1" lang="ja-JP" altLang="en-US" sz="1100" dirty="0">
                        <a:latin typeface="Meiryo UI" panose="020B0604030504040204" pitchFamily="50" charset="-128"/>
                        <a:ea typeface="Meiryo UI" panose="020B0604030504040204" pitchFamily="50" charset="-128"/>
                      </a:endParaRPr>
                    </a:p>
                  </a:txBody>
                  <a:tcPr marT="18000" marB="18000" anchor="ctr">
                    <a:lnR w="12700" cap="flat" cmpd="sng" algn="ctr">
                      <a:solidFill>
                        <a:schemeClr val="tx1"/>
                      </a:solidFill>
                      <a:prstDash val="dash"/>
                      <a:round/>
                      <a:headEnd type="none" w="med" len="med"/>
                      <a:tailEnd type="none" w="med" len="med"/>
                    </a:lnR>
                  </a:tcPr>
                </a:tc>
                <a:tc>
                  <a:txBody>
                    <a:bodyPr/>
                    <a:lstStyle/>
                    <a:p>
                      <a:r>
                        <a:rPr kumimoji="1" lang="ja-JP" altLang="en-US" sz="1100" dirty="0" smtClean="0">
                          <a:latin typeface="Meiryo UI" panose="020B0604030504040204" pitchFamily="50" charset="-128"/>
                          <a:ea typeface="Meiryo UI" panose="020B0604030504040204" pitchFamily="50" charset="-128"/>
                        </a:rPr>
                        <a:t>国際交流</a:t>
                      </a:r>
                      <a:r>
                        <a:rPr kumimoji="1" lang="en-US" altLang="ja-JP" sz="1100" dirty="0" smtClean="0">
                          <a:latin typeface="Meiryo UI" panose="020B0604030504040204" pitchFamily="50" charset="-128"/>
                          <a:ea typeface="Meiryo UI" panose="020B0604030504040204" pitchFamily="50" charset="-128"/>
                        </a:rPr>
                        <a:t>C</a:t>
                      </a:r>
                    </a:p>
                    <a:p>
                      <a:r>
                        <a:rPr kumimoji="1" lang="ja-JP" altLang="en-US" sz="1100" dirty="0" smtClean="0">
                          <a:latin typeface="Meiryo UI" panose="020B0604030504040204" pitchFamily="50" charset="-128"/>
                          <a:ea typeface="Meiryo UI" panose="020B0604030504040204" pitchFamily="50" charset="-128"/>
                        </a:rPr>
                        <a:t>環境保健協会</a:t>
                      </a:r>
                      <a:endParaRPr kumimoji="1" lang="en-US" altLang="ja-JP" sz="1100"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道路公社</a:t>
                      </a:r>
                      <a:endParaRPr kumimoji="1" lang="en-US" altLang="ja-JP" sz="1100"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住宅供給公社</a:t>
                      </a:r>
                      <a:endParaRPr kumimoji="1" lang="en-US" altLang="ja-JP" sz="1100"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大阪港埠頭</a:t>
                      </a:r>
                      <a:endParaRPr kumimoji="1" lang="en-US" altLang="ja-JP" sz="1100"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文化財研究所</a:t>
                      </a:r>
                      <a:endParaRPr kumimoji="1" lang="ja-JP" altLang="en-US" sz="1100" dirty="0">
                        <a:latin typeface="Meiryo UI" panose="020B0604030504040204" pitchFamily="50" charset="-128"/>
                        <a:ea typeface="Meiryo UI" panose="020B0604030504040204" pitchFamily="50" charset="-128"/>
                      </a:endParaRPr>
                    </a:p>
                  </a:txBody>
                  <a:tcPr marT="18000" marB="18000" anchor="ctr">
                    <a:lnL w="12700" cap="flat" cmpd="sng" algn="ctr">
                      <a:solidFill>
                        <a:schemeClr val="tx1"/>
                      </a:solidFill>
                      <a:prstDash val="dash"/>
                      <a:round/>
                      <a:headEnd type="none" w="med" len="med"/>
                      <a:tailEnd type="none" w="med" len="med"/>
                    </a:lnL>
                  </a:tcPr>
                </a:tc>
                <a:tc>
                  <a:txBody>
                    <a:bodyPr/>
                    <a:lstStyle/>
                    <a:p>
                      <a:endParaRPr kumimoji="1" lang="ja-JP" altLang="en-US" sz="1100" dirty="0">
                        <a:latin typeface="Meiryo UI" panose="020B0604030504040204" pitchFamily="50" charset="-128"/>
                        <a:ea typeface="Meiryo UI" panose="020B0604030504040204" pitchFamily="50" charset="-128"/>
                      </a:endParaRPr>
                    </a:p>
                  </a:txBody>
                  <a:tcPr marT="18000" marB="18000" anchor="ctr">
                    <a:lnR w="12700" cap="flat" cmpd="sng" algn="ctr">
                      <a:solidFill>
                        <a:schemeClr val="tx1"/>
                      </a:solidFill>
                      <a:prstDash val="dash"/>
                      <a:round/>
                      <a:headEnd type="none" w="med" len="med"/>
                      <a:tailEnd type="none" w="med" len="med"/>
                    </a:lnR>
                  </a:tcPr>
                </a:tc>
                <a:tc>
                  <a:txBody>
                    <a:bodyPr/>
                    <a:lstStyle/>
                    <a:p>
                      <a:endParaRPr kumimoji="1" lang="ja-JP" altLang="en-US" sz="1100" dirty="0">
                        <a:latin typeface="Meiryo UI" panose="020B0604030504040204" pitchFamily="50" charset="-128"/>
                        <a:ea typeface="Meiryo UI" panose="020B0604030504040204" pitchFamily="50" charset="-128"/>
                      </a:endParaRPr>
                    </a:p>
                  </a:txBody>
                  <a:tcPr marT="18000" marB="18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1"/>
                  </a:ext>
                </a:extLst>
              </a:tr>
            </a:tbl>
          </a:graphicData>
        </a:graphic>
      </p:graphicFrame>
      <p:sp>
        <p:nvSpPr>
          <p:cNvPr id="19" name="テキスト ボックス 18"/>
          <p:cNvSpPr txBox="1"/>
          <p:nvPr/>
        </p:nvSpPr>
        <p:spPr>
          <a:xfrm>
            <a:off x="4362719" y="1436821"/>
            <a:ext cx="1863011" cy="307777"/>
          </a:xfrm>
          <a:prstGeom prst="rect">
            <a:avLst/>
          </a:prstGeom>
          <a:noFill/>
        </p:spPr>
        <p:txBody>
          <a:bodyPr wrap="none" rtlCol="0">
            <a:spAutoFit/>
          </a:bodyPr>
          <a:lstStyle/>
          <a:p>
            <a:r>
              <a:rPr lang="ja-JP" altLang="en-US" sz="1400" dirty="0">
                <a:latin typeface="Meiryo UI" panose="020B0604030504040204" pitchFamily="50" charset="-128"/>
                <a:ea typeface="Meiryo UI" panose="020B0604030504040204" pitchFamily="50" charset="-128"/>
              </a:rPr>
              <a:t>１</a:t>
            </a:r>
            <a:r>
              <a:rPr lang="en-US" altLang="ja-JP" sz="1400" dirty="0" smtClean="0">
                <a:latin typeface="Meiryo UI" panose="020B0604030504040204" pitchFamily="50" charset="-128"/>
                <a:ea typeface="Meiryo UI" panose="020B0604030504040204" pitchFamily="50" charset="-128"/>
              </a:rPr>
              <a:t>.</a:t>
            </a:r>
            <a:r>
              <a:rPr lang="ja-JP" altLang="en-US" sz="1400" dirty="0" smtClean="0">
                <a:latin typeface="Meiryo UI" panose="020B0604030504040204" pitchFamily="50" charset="-128"/>
                <a:ea typeface="Meiryo UI" panose="020B0604030504040204" pitchFamily="50" charset="-128"/>
              </a:rPr>
              <a:t>公設試験研究</a:t>
            </a:r>
            <a:r>
              <a:rPr lang="ja-JP" altLang="en-US" sz="1400" dirty="0">
                <a:latin typeface="Meiryo UI" panose="020B0604030504040204" pitchFamily="50" charset="-128"/>
                <a:ea typeface="Meiryo UI" panose="020B0604030504040204" pitchFamily="50" charset="-128"/>
              </a:rPr>
              <a:t>施設</a:t>
            </a:r>
            <a:endParaRPr kumimoji="1" lang="ja-JP" altLang="en-US" sz="1400" dirty="0">
              <a:latin typeface="Meiryo UI" panose="020B0604030504040204" pitchFamily="50" charset="-128"/>
              <a:ea typeface="Meiryo UI" panose="020B0604030504040204" pitchFamily="50" charset="-128"/>
            </a:endParaRPr>
          </a:p>
        </p:txBody>
      </p:sp>
      <p:graphicFrame>
        <p:nvGraphicFramePr>
          <p:cNvPr id="20" name="表 19"/>
          <p:cNvGraphicFramePr>
            <a:graphicFrameLocks noGrp="1"/>
          </p:cNvGraphicFramePr>
          <p:nvPr>
            <p:extLst/>
          </p:nvPr>
        </p:nvGraphicFramePr>
        <p:xfrm>
          <a:off x="4444607" y="1723752"/>
          <a:ext cx="4649774" cy="730973"/>
        </p:xfrm>
        <a:graphic>
          <a:graphicData uri="http://schemas.openxmlformats.org/drawingml/2006/table">
            <a:tbl>
              <a:tblPr firstRow="1" bandRow="1">
                <a:tableStyleId>{5940675A-B579-460E-94D1-54222C63F5DA}</a:tableStyleId>
              </a:tblPr>
              <a:tblGrid>
                <a:gridCol w="1114743">
                  <a:extLst>
                    <a:ext uri="{9D8B030D-6E8A-4147-A177-3AD203B41FA5}">
                      <a16:colId xmlns:a16="http://schemas.microsoft.com/office/drawing/2014/main" val="20000"/>
                    </a:ext>
                  </a:extLst>
                </a:gridCol>
                <a:gridCol w="1049900">
                  <a:extLst>
                    <a:ext uri="{9D8B030D-6E8A-4147-A177-3AD203B41FA5}">
                      <a16:colId xmlns:a16="http://schemas.microsoft.com/office/drawing/2014/main" val="20001"/>
                    </a:ext>
                  </a:extLst>
                </a:gridCol>
                <a:gridCol w="883026">
                  <a:extLst>
                    <a:ext uri="{9D8B030D-6E8A-4147-A177-3AD203B41FA5}">
                      <a16:colId xmlns:a16="http://schemas.microsoft.com/office/drawing/2014/main" val="20002"/>
                    </a:ext>
                  </a:extLst>
                </a:gridCol>
                <a:gridCol w="1602105">
                  <a:extLst>
                    <a:ext uri="{9D8B030D-6E8A-4147-A177-3AD203B41FA5}">
                      <a16:colId xmlns:a16="http://schemas.microsoft.com/office/drawing/2014/main" val="20003"/>
                    </a:ext>
                  </a:extLst>
                </a:gridCol>
              </a:tblGrid>
              <a:tr h="199164">
                <a:tc gridSpan="2">
                  <a:txBody>
                    <a:bodyPr/>
                    <a:lstStyle/>
                    <a:p>
                      <a:pPr algn="ctr"/>
                      <a:r>
                        <a:rPr kumimoji="1" lang="ja-JP" altLang="en-US" sz="1100" b="1" dirty="0" smtClean="0">
                          <a:latin typeface="Meiryo UI" panose="020B0604030504040204" pitchFamily="50" charset="-128"/>
                          <a:ea typeface="Meiryo UI" panose="020B0604030504040204" pitchFamily="50" charset="-128"/>
                        </a:rPr>
                        <a:t>項目</a:t>
                      </a:r>
                      <a:endParaRPr kumimoji="1" lang="ja-JP" altLang="en-US" sz="1100" b="1" dirty="0">
                        <a:latin typeface="Meiryo UI" panose="020B0604030504040204" pitchFamily="50" charset="-128"/>
                        <a:ea typeface="Meiryo UI" panose="020B0604030504040204" pitchFamily="50" charset="-128"/>
                      </a:endParaRPr>
                    </a:p>
                  </a:txBody>
                  <a:tcPr marL="36000" marR="36000" marT="36000" marB="36000" anchor="ctr">
                    <a:lnB w="28575" cap="flat" cmpd="sng" algn="ctr">
                      <a:solidFill>
                        <a:schemeClr val="tx1"/>
                      </a:solidFill>
                      <a:prstDash val="solid"/>
                      <a:round/>
                      <a:headEnd type="none" w="med" len="med"/>
                      <a:tailEnd type="none" w="med" len="med"/>
                    </a:lnB>
                    <a:solidFill>
                      <a:schemeClr val="accent2">
                        <a:lumMod val="40000"/>
                        <a:lumOff val="60000"/>
                      </a:schemeClr>
                    </a:solidFill>
                  </a:tcPr>
                </a:tc>
                <a:tc hMerge="1">
                  <a:txBody>
                    <a:bodyPr/>
                    <a:lstStyle/>
                    <a:p>
                      <a:pPr algn="ctr"/>
                      <a:endParaRPr kumimoji="1" lang="ja-JP" altLang="en-US" sz="1100" b="1" dirty="0">
                        <a:latin typeface="Meiryo UI" panose="020B0604030504040204" pitchFamily="50" charset="-128"/>
                        <a:ea typeface="Meiryo UI" panose="020B0604030504040204" pitchFamily="50" charset="-128"/>
                      </a:endParaRPr>
                    </a:p>
                  </a:txBody>
                  <a:tcPr marT="36000" marB="36000" anchor="ctr">
                    <a:lnB w="28575"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kumimoji="1" lang="ja-JP" altLang="en-US" sz="1100" b="1" dirty="0" smtClean="0">
                          <a:latin typeface="Meiryo UI" panose="020B0604030504040204" pitchFamily="50" charset="-128"/>
                          <a:ea typeface="Meiryo UI" panose="020B0604030504040204" pitchFamily="50" charset="-128"/>
                        </a:rPr>
                        <a:t>方針</a:t>
                      </a:r>
                      <a:endParaRPr kumimoji="1" lang="ja-JP" altLang="en-US" sz="1100" b="1" dirty="0">
                        <a:latin typeface="Meiryo UI" panose="020B0604030504040204" pitchFamily="50" charset="-128"/>
                        <a:ea typeface="Meiryo UI" panose="020B0604030504040204" pitchFamily="50" charset="-128"/>
                      </a:endParaRPr>
                    </a:p>
                  </a:txBody>
                  <a:tcPr marL="36000" marR="36000" marT="36000" marB="36000" anchor="ctr">
                    <a:lnR w="12700" cap="flat" cmpd="sng" algn="ctr">
                      <a:solidFill>
                        <a:schemeClr val="tx1"/>
                      </a:solidFill>
                      <a:prstDash val="dash"/>
                      <a:round/>
                      <a:headEnd type="none" w="med" len="med"/>
                      <a:tailEnd type="none" w="med" len="med"/>
                    </a:lnR>
                    <a:lnB w="28575"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取組内容</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dash"/>
                      <a:round/>
                      <a:headEnd type="none" w="med" len="med"/>
                      <a:tailEnd type="none" w="med" len="med"/>
                    </a:lnL>
                    <a:lnB w="28575"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0"/>
                  </a:ext>
                </a:extLst>
              </a:tr>
              <a:tr h="199164">
                <a:tc>
                  <a:txBody>
                    <a:bodyPr/>
                    <a:lstStyle/>
                    <a:p>
                      <a:r>
                        <a:rPr kumimoji="1" lang="ja-JP" altLang="en-US" sz="1000" b="1" dirty="0" smtClean="0">
                          <a:solidFill>
                            <a:schemeClr val="bg1"/>
                          </a:solidFill>
                          <a:latin typeface="Meiryo UI" panose="020B0604030504040204" pitchFamily="50" charset="-128"/>
                          <a:ea typeface="Meiryo UI" panose="020B0604030504040204" pitchFamily="50" charset="-128"/>
                        </a:rPr>
                        <a:t>産技総合研究所</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marL="36000" marR="36000" marT="36000" marB="36000" anchor="ctr">
                    <a:lnR w="12700" cap="flat" cmpd="sng" algn="ctr">
                      <a:solidFill>
                        <a:schemeClr val="tx1"/>
                      </a:solidFill>
                      <a:prstDash val="dash"/>
                      <a:round/>
                      <a:headEnd type="none" w="med" len="med"/>
                      <a:tailEnd type="none" w="med" len="med"/>
                    </a:lnR>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ja-JP" altLang="en-US" sz="1000" b="1" dirty="0" smtClean="0">
                          <a:solidFill>
                            <a:schemeClr val="bg1"/>
                          </a:solidFill>
                          <a:latin typeface="Meiryo UI" panose="020B0604030504040204" pitchFamily="50" charset="-128"/>
                          <a:ea typeface="Meiryo UI" panose="020B0604030504040204" pitchFamily="50" charset="-128"/>
                        </a:rPr>
                        <a:t>工業研究所</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dash"/>
                      <a:round/>
                      <a:headEnd type="none" w="med" len="med"/>
                      <a:tailEnd type="none" w="med" len="med"/>
                    </a:lnL>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組織統合</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L="36000" marR="36000" marT="36000" marB="36000" anchor="ctr">
                    <a:lnR w="12700" cap="flat" cmpd="sng" algn="ctr">
                      <a:solidFill>
                        <a:schemeClr val="tx1"/>
                      </a:solidFill>
                      <a:prstDash val="dash"/>
                      <a:round/>
                      <a:headEnd type="none" w="med" len="med"/>
                      <a:tailEnd type="none" w="med" len="med"/>
                    </a:lnR>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en-US" altLang="ja-JP" sz="1100" b="1" dirty="0" smtClean="0">
                          <a:solidFill>
                            <a:schemeClr val="bg1"/>
                          </a:solidFill>
                          <a:latin typeface="Meiryo UI" panose="020B0604030504040204" pitchFamily="50" charset="-128"/>
                          <a:ea typeface="Meiryo UI" panose="020B0604030504040204" pitchFamily="50" charset="-128"/>
                        </a:rPr>
                        <a:t>2017</a:t>
                      </a:r>
                      <a:r>
                        <a:rPr kumimoji="1" lang="ja-JP" altLang="en-US" sz="1100" b="1" dirty="0" smtClean="0">
                          <a:solidFill>
                            <a:schemeClr val="bg1"/>
                          </a:solidFill>
                          <a:latin typeface="Meiryo UI" panose="020B0604030504040204" pitchFamily="50" charset="-128"/>
                          <a:ea typeface="Meiryo UI" panose="020B0604030504040204" pitchFamily="50" charset="-128"/>
                        </a:rPr>
                        <a:t>　組織統合</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dash"/>
                      <a:round/>
                      <a:headEnd type="none" w="med" len="med"/>
                      <a:tailEnd type="none" w="med" len="med"/>
                    </a:lnL>
                    <a:lnT w="28575" cap="flat" cmpd="sng" algn="ctr">
                      <a:solidFill>
                        <a:schemeClr val="tx1"/>
                      </a:solidFill>
                      <a:prstDash val="solid"/>
                      <a:round/>
                      <a:headEnd type="none" w="med" len="med"/>
                      <a:tailEnd type="none" w="med" len="med"/>
                    </a:lnT>
                    <a:solidFill>
                      <a:schemeClr val="tx1">
                        <a:lumMod val="65000"/>
                        <a:lumOff val="35000"/>
                      </a:schemeClr>
                    </a:solidFill>
                  </a:tcPr>
                </a:tc>
                <a:extLst>
                  <a:ext uri="{0D108BD9-81ED-4DB2-BD59-A6C34878D82A}">
                    <a16:rowId xmlns:a16="http://schemas.microsoft.com/office/drawing/2014/main" val="10001"/>
                  </a:ext>
                </a:extLst>
              </a:tr>
              <a:tr h="251693">
                <a:tc>
                  <a:txBody>
                    <a:bodyPr/>
                    <a:lstStyle/>
                    <a:p>
                      <a:r>
                        <a:rPr kumimoji="1" lang="ja-JP" altLang="en-US" sz="1000" b="1" dirty="0" smtClean="0">
                          <a:solidFill>
                            <a:schemeClr val="bg1"/>
                          </a:solidFill>
                          <a:latin typeface="Meiryo UI" panose="020B0604030504040204" pitchFamily="50" charset="-128"/>
                          <a:ea typeface="Meiryo UI" panose="020B0604030504040204" pitchFamily="50" charset="-128"/>
                        </a:rPr>
                        <a:t>公衆衛生研究所</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marL="36000" marR="36000" marT="36000" marB="36000" anchor="ctr">
                    <a:lnR w="12700" cap="flat" cmpd="sng" algn="ctr">
                      <a:solidFill>
                        <a:schemeClr val="tx1"/>
                      </a:solidFill>
                      <a:prstDash val="dash"/>
                      <a:round/>
                      <a:headEnd type="none" w="med" len="med"/>
                      <a:tailEnd type="none" w="med" len="med"/>
                    </a:lnR>
                    <a:solidFill>
                      <a:schemeClr val="tx1">
                        <a:lumMod val="65000"/>
                        <a:lumOff val="35000"/>
                      </a:schemeClr>
                    </a:solidFill>
                  </a:tcPr>
                </a:tc>
                <a:tc>
                  <a:txBody>
                    <a:bodyPr/>
                    <a:lstStyle/>
                    <a:p>
                      <a:r>
                        <a:rPr kumimoji="1" lang="ja-JP" altLang="en-US" sz="1050" b="1" dirty="0" smtClean="0">
                          <a:solidFill>
                            <a:schemeClr val="bg1"/>
                          </a:solidFill>
                          <a:latin typeface="Meiryo UI" panose="020B0604030504040204" pitchFamily="50" charset="-128"/>
                          <a:ea typeface="Meiryo UI" panose="020B0604030504040204" pitchFamily="50" charset="-128"/>
                        </a:rPr>
                        <a:t>環境科学研究所</a:t>
                      </a:r>
                      <a:endParaRPr kumimoji="1" lang="ja-JP" altLang="en-US" sz="1050" b="1" dirty="0">
                        <a:solidFill>
                          <a:schemeClr val="bg1"/>
                        </a:solidFill>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dash"/>
                      <a:round/>
                      <a:headEnd type="none" w="med" len="med"/>
                      <a:tailEnd type="none" w="med" len="med"/>
                    </a:lnL>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組織統合</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L="36000" marR="36000" marT="36000" marB="36000" anchor="ctr">
                    <a:lnR w="12700" cap="flat" cmpd="sng" algn="ctr">
                      <a:solidFill>
                        <a:schemeClr val="tx1"/>
                      </a:solidFill>
                      <a:prstDash val="dash"/>
                      <a:round/>
                      <a:headEnd type="none" w="med" len="med"/>
                      <a:tailEnd type="none" w="med" len="med"/>
                    </a:lnR>
                    <a:solidFill>
                      <a:schemeClr val="tx1">
                        <a:lumMod val="65000"/>
                        <a:lumOff val="35000"/>
                      </a:schemeClr>
                    </a:solidFill>
                  </a:tcPr>
                </a:tc>
                <a:tc>
                  <a:txBody>
                    <a:bodyPr/>
                    <a:lstStyle/>
                    <a:p>
                      <a:r>
                        <a:rPr kumimoji="1" lang="en-US" altLang="ja-JP" sz="1100" b="1" dirty="0" smtClean="0">
                          <a:solidFill>
                            <a:schemeClr val="bg1"/>
                          </a:solidFill>
                          <a:latin typeface="Meiryo UI" panose="020B0604030504040204" pitchFamily="50" charset="-128"/>
                          <a:ea typeface="Meiryo UI" panose="020B0604030504040204" pitchFamily="50" charset="-128"/>
                        </a:rPr>
                        <a:t>2017</a:t>
                      </a:r>
                      <a:r>
                        <a:rPr kumimoji="1" lang="ja-JP" altLang="en-US" sz="1100" b="1" dirty="0" smtClean="0">
                          <a:solidFill>
                            <a:schemeClr val="bg1"/>
                          </a:solidFill>
                          <a:latin typeface="Meiryo UI" panose="020B0604030504040204" pitchFamily="50" charset="-128"/>
                          <a:ea typeface="Meiryo UI" panose="020B0604030504040204" pitchFamily="50" charset="-128"/>
                        </a:rPr>
                        <a:t>　組織統合</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dash"/>
                      <a:round/>
                      <a:headEnd type="none" w="med" len="med"/>
                      <a:tailEnd type="none" w="med" len="med"/>
                    </a:lnL>
                    <a:solidFill>
                      <a:schemeClr val="tx1">
                        <a:lumMod val="65000"/>
                        <a:lumOff val="35000"/>
                      </a:schemeClr>
                    </a:solidFill>
                  </a:tcPr>
                </a:tc>
                <a:extLst>
                  <a:ext uri="{0D108BD9-81ED-4DB2-BD59-A6C34878D82A}">
                    <a16:rowId xmlns:a16="http://schemas.microsoft.com/office/drawing/2014/main" val="10002"/>
                  </a:ext>
                </a:extLst>
              </a:tr>
            </a:tbl>
          </a:graphicData>
        </a:graphic>
      </p:graphicFrame>
      <p:sp>
        <p:nvSpPr>
          <p:cNvPr id="21" name="テキスト ボックス 20"/>
          <p:cNvSpPr txBox="1"/>
          <p:nvPr/>
        </p:nvSpPr>
        <p:spPr>
          <a:xfrm>
            <a:off x="4362719" y="2440010"/>
            <a:ext cx="1144865" cy="307777"/>
          </a:xfrm>
          <a:prstGeom prst="rect">
            <a:avLst/>
          </a:prstGeom>
          <a:noFill/>
        </p:spPr>
        <p:txBody>
          <a:bodyPr wrap="none" rtlCol="0">
            <a:spAutoFit/>
          </a:bodyPr>
          <a:lstStyle/>
          <a:p>
            <a:r>
              <a:rPr lang="ja-JP" altLang="en-US" sz="1400" dirty="0">
                <a:latin typeface="Meiryo UI" panose="020B0604030504040204" pitchFamily="50" charset="-128"/>
                <a:ea typeface="Meiryo UI" panose="020B0604030504040204" pitchFamily="50" charset="-128"/>
              </a:rPr>
              <a:t>２</a:t>
            </a:r>
            <a:r>
              <a:rPr lang="en-US" altLang="ja-JP" sz="1400" dirty="0" smtClean="0">
                <a:latin typeface="Meiryo UI" panose="020B0604030504040204" pitchFamily="50" charset="-128"/>
                <a:ea typeface="Meiryo UI" panose="020B0604030504040204" pitchFamily="50" charset="-128"/>
              </a:rPr>
              <a:t>.</a:t>
            </a:r>
            <a:r>
              <a:rPr kumimoji="1" lang="ja-JP" altLang="en-US" sz="1400" dirty="0" smtClean="0">
                <a:latin typeface="Meiryo UI" panose="020B0604030504040204" pitchFamily="50" charset="-128"/>
                <a:ea typeface="Meiryo UI" panose="020B0604030504040204" pitchFamily="50" charset="-128"/>
              </a:rPr>
              <a:t>出資法人</a:t>
            </a:r>
            <a:endParaRPr kumimoji="1" lang="ja-JP" altLang="en-US" sz="1400" dirty="0">
              <a:latin typeface="Meiryo UI" panose="020B0604030504040204" pitchFamily="50" charset="-128"/>
              <a:ea typeface="Meiryo UI" panose="020B0604030504040204" pitchFamily="50" charset="-128"/>
            </a:endParaRPr>
          </a:p>
        </p:txBody>
      </p:sp>
      <p:graphicFrame>
        <p:nvGraphicFramePr>
          <p:cNvPr id="22" name="表 21"/>
          <p:cNvGraphicFramePr>
            <a:graphicFrameLocks noGrp="1"/>
          </p:cNvGraphicFramePr>
          <p:nvPr>
            <p:extLst>
              <p:ext uri="{D42A27DB-BD31-4B8C-83A1-F6EECF244321}">
                <p14:modId xmlns:p14="http://schemas.microsoft.com/office/powerpoint/2010/main" val="2321475878"/>
              </p:ext>
            </p:extLst>
          </p:nvPr>
        </p:nvGraphicFramePr>
        <p:xfrm>
          <a:off x="4417311" y="4268794"/>
          <a:ext cx="4627246" cy="2303880"/>
        </p:xfrm>
        <a:graphic>
          <a:graphicData uri="http://schemas.openxmlformats.org/drawingml/2006/table">
            <a:tbl>
              <a:tblPr firstRow="1" bandRow="1">
                <a:tableStyleId>{5940675A-B579-460E-94D1-54222C63F5DA}</a:tableStyleId>
              </a:tblPr>
              <a:tblGrid>
                <a:gridCol w="1136968">
                  <a:extLst>
                    <a:ext uri="{9D8B030D-6E8A-4147-A177-3AD203B41FA5}">
                      <a16:colId xmlns:a16="http://schemas.microsoft.com/office/drawing/2014/main" val="20000"/>
                    </a:ext>
                  </a:extLst>
                </a:gridCol>
                <a:gridCol w="1100455">
                  <a:extLst>
                    <a:ext uri="{9D8B030D-6E8A-4147-A177-3AD203B41FA5}">
                      <a16:colId xmlns:a16="http://schemas.microsoft.com/office/drawing/2014/main" val="20001"/>
                    </a:ext>
                  </a:extLst>
                </a:gridCol>
                <a:gridCol w="787718">
                  <a:extLst>
                    <a:ext uri="{9D8B030D-6E8A-4147-A177-3AD203B41FA5}">
                      <a16:colId xmlns:a16="http://schemas.microsoft.com/office/drawing/2014/main" val="20002"/>
                    </a:ext>
                  </a:extLst>
                </a:gridCol>
                <a:gridCol w="1602105">
                  <a:extLst>
                    <a:ext uri="{9D8B030D-6E8A-4147-A177-3AD203B41FA5}">
                      <a16:colId xmlns:a16="http://schemas.microsoft.com/office/drawing/2014/main" val="20003"/>
                    </a:ext>
                  </a:extLst>
                </a:gridCol>
              </a:tblGrid>
              <a:tr h="199164">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特別支援学校</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特別支援学校</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ja-JP" altLang="en-US" sz="1100" b="1" dirty="0" smtClean="0">
                          <a:solidFill>
                            <a:schemeClr val="bg1"/>
                          </a:solidFill>
                          <a:latin typeface="Meiryo UI" panose="020B0604030504040204" pitchFamily="50" charset="-128"/>
                          <a:ea typeface="Meiryo UI" panose="020B0604030504040204" pitchFamily="50" charset="-128"/>
                        </a:rPr>
                        <a:t>府へ移管</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lnT w="28575" cap="flat" cmpd="sng" algn="ctr">
                      <a:solidFill>
                        <a:schemeClr val="tx1"/>
                      </a:solidFill>
                      <a:prstDash val="solid"/>
                      <a:round/>
                      <a:headEnd type="none" w="med" len="med"/>
                      <a:tailEnd type="none" w="med" len="med"/>
                    </a:lnT>
                    <a:solidFill>
                      <a:schemeClr val="tx1">
                        <a:lumMod val="65000"/>
                        <a:lumOff val="35000"/>
                      </a:schemeClr>
                    </a:solidFill>
                  </a:tcPr>
                </a:tc>
                <a:tc>
                  <a:txBody>
                    <a:bodyPr/>
                    <a:lstStyle/>
                    <a:p>
                      <a:r>
                        <a:rPr kumimoji="1" lang="en-US" altLang="ja-JP" sz="1100" b="1" dirty="0" smtClean="0">
                          <a:solidFill>
                            <a:schemeClr val="bg1"/>
                          </a:solidFill>
                          <a:latin typeface="Meiryo UI" panose="020B0604030504040204" pitchFamily="50" charset="-128"/>
                          <a:ea typeface="Meiryo UI" panose="020B0604030504040204" pitchFamily="50" charset="-128"/>
                        </a:rPr>
                        <a:t>2016</a:t>
                      </a:r>
                      <a:r>
                        <a:rPr kumimoji="1" lang="ja-JP" altLang="en-US" sz="1100" b="1" dirty="0" smtClean="0">
                          <a:solidFill>
                            <a:schemeClr val="bg1"/>
                          </a:solidFill>
                          <a:latin typeface="Meiryo UI" panose="020B0604030504040204" pitchFamily="50" charset="-128"/>
                          <a:ea typeface="Meiryo UI" panose="020B0604030504040204" pitchFamily="50" charset="-128"/>
                        </a:rPr>
                        <a:t>　市から府へ移管</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lnT w="28575" cap="flat" cmpd="sng" algn="ctr">
                      <a:solidFill>
                        <a:schemeClr val="tx1"/>
                      </a:solidFill>
                      <a:prstDash val="solid"/>
                      <a:round/>
                      <a:headEnd type="none" w="med" len="med"/>
                      <a:tailEnd type="none" w="med" len="med"/>
                    </a:lnT>
                    <a:solidFill>
                      <a:schemeClr val="tx1">
                        <a:lumMod val="65000"/>
                        <a:lumOff val="35000"/>
                      </a:schemeClr>
                    </a:solidFill>
                  </a:tcPr>
                </a:tc>
                <a:extLst>
                  <a:ext uri="{0D108BD9-81ED-4DB2-BD59-A6C34878D82A}">
                    <a16:rowId xmlns:a16="http://schemas.microsoft.com/office/drawing/2014/main" val="10000"/>
                  </a:ext>
                </a:extLst>
              </a:tr>
              <a:tr h="199164">
                <a:tc>
                  <a:txBody>
                    <a:bodyPr/>
                    <a:lstStyle/>
                    <a:p>
                      <a:r>
                        <a:rPr kumimoji="1" lang="ja-JP" altLang="en-US" sz="1000" b="1" dirty="0" smtClean="0">
                          <a:solidFill>
                            <a:schemeClr val="tx1"/>
                          </a:solidFill>
                          <a:latin typeface="Meiryo UI" panose="020B0604030504040204" pitchFamily="50" charset="-128"/>
                          <a:ea typeface="Meiryo UI" panose="020B0604030504040204" pitchFamily="50" charset="-128"/>
                        </a:rPr>
                        <a:t>産業振興機構</a:t>
                      </a:r>
                      <a:endParaRPr kumimoji="1" lang="ja-JP" altLang="en-US" sz="1000" b="1" dirty="0">
                        <a:solidFill>
                          <a:schemeClr val="tx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solidFill>
                      <a:schemeClr val="bg1">
                        <a:lumMod val="85000"/>
                      </a:schemeClr>
                    </a:solidFill>
                  </a:tcPr>
                </a:tc>
                <a:tc>
                  <a:txBody>
                    <a:bodyPr/>
                    <a:lstStyle/>
                    <a:p>
                      <a:r>
                        <a:rPr kumimoji="1" lang="ja-JP" altLang="en-US" sz="900" b="1" dirty="0" smtClean="0">
                          <a:solidFill>
                            <a:schemeClr val="tx1"/>
                          </a:solidFill>
                          <a:latin typeface="Meiryo UI" panose="020B0604030504040204" pitchFamily="50" charset="-128"/>
                          <a:ea typeface="Meiryo UI" panose="020B0604030504040204" pitchFamily="50" charset="-128"/>
                        </a:rPr>
                        <a:t>都市型産業振興</a:t>
                      </a:r>
                      <a:r>
                        <a:rPr kumimoji="1" lang="en-US" altLang="ja-JP" sz="900" b="1" dirty="0" smtClean="0">
                          <a:solidFill>
                            <a:schemeClr val="tx1"/>
                          </a:solidFill>
                          <a:latin typeface="Meiryo UI" panose="020B0604030504040204" pitchFamily="50" charset="-128"/>
                          <a:ea typeface="Meiryo UI" panose="020B0604030504040204" pitchFamily="50" charset="-128"/>
                        </a:rPr>
                        <a:t>C</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solidFill>
                      <a:schemeClr val="bg1">
                        <a:lumMod val="85000"/>
                      </a:schemeClr>
                    </a:solidFill>
                  </a:tcPr>
                </a:tc>
                <a:tc>
                  <a:txBody>
                    <a:bodyPr/>
                    <a:lstStyle/>
                    <a:p>
                      <a:r>
                        <a:rPr kumimoji="1" lang="ja-JP" altLang="en-US" sz="1100" b="1" dirty="0" smtClean="0">
                          <a:solidFill>
                            <a:schemeClr val="tx1"/>
                          </a:solidFill>
                          <a:latin typeface="Meiryo UI" panose="020B0604030504040204" pitchFamily="50" charset="-128"/>
                          <a:ea typeface="Meiryo UI" panose="020B0604030504040204" pitchFamily="50" charset="-128"/>
                        </a:rPr>
                        <a:t>組織統合</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solidFill>
                      <a:schemeClr val="bg1">
                        <a:lumMod val="85000"/>
                      </a:schemeClr>
                    </a:solidFill>
                  </a:tcPr>
                </a:tc>
                <a:tc>
                  <a:txBody>
                    <a:bodyPr/>
                    <a:lstStyle/>
                    <a:p>
                      <a:r>
                        <a:rPr kumimoji="1" lang="en-US" altLang="ja-JP" sz="1100" b="1" dirty="0" smtClean="0">
                          <a:solidFill>
                            <a:schemeClr val="tx1"/>
                          </a:solidFill>
                          <a:latin typeface="Meiryo UI" panose="020B0604030504040204" pitchFamily="50" charset="-128"/>
                          <a:ea typeface="Meiryo UI" panose="020B0604030504040204" pitchFamily="50" charset="-128"/>
                        </a:rPr>
                        <a:t>2019</a:t>
                      </a:r>
                      <a:r>
                        <a:rPr kumimoji="1" lang="ja-JP" altLang="en-US" sz="1100" b="1" dirty="0" smtClean="0">
                          <a:solidFill>
                            <a:schemeClr val="tx1"/>
                          </a:solidFill>
                          <a:latin typeface="Meiryo UI" panose="020B0604030504040204" pitchFamily="50" charset="-128"/>
                          <a:ea typeface="Meiryo UI" panose="020B0604030504040204" pitchFamily="50" charset="-128"/>
                        </a:rPr>
                        <a:t>　法人統合予定</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solidFill>
                      <a:schemeClr val="bg1">
                        <a:lumMod val="85000"/>
                      </a:schemeClr>
                    </a:solidFill>
                  </a:tcPr>
                </a:tc>
                <a:extLst>
                  <a:ext uri="{0D108BD9-81ED-4DB2-BD59-A6C34878D82A}">
                    <a16:rowId xmlns:a16="http://schemas.microsoft.com/office/drawing/2014/main" val="10001"/>
                  </a:ext>
                </a:extLst>
              </a:tr>
              <a:tr h="1510158">
                <a:tc>
                  <a:txBody>
                    <a:bodyPr/>
                    <a:lstStyle/>
                    <a:p>
                      <a:r>
                        <a:rPr kumimoji="1" lang="ja-JP" altLang="en-US" sz="1050" dirty="0" smtClean="0">
                          <a:latin typeface="Meiryo UI" panose="020B0604030504040204" pitchFamily="50" charset="-128"/>
                          <a:ea typeface="Meiryo UI" panose="020B0604030504040204" pitchFamily="50" charset="-128"/>
                        </a:rPr>
                        <a:t>高等学校</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中央図書館</a:t>
                      </a:r>
                      <a:endParaRPr kumimoji="1" lang="ja-JP" altLang="en-US" sz="1050" dirty="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体育会館</a:t>
                      </a:r>
                      <a:endParaRPr kumimoji="1" lang="ja-JP" altLang="en-US" sz="1050" dirty="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門真スポーツ</a:t>
                      </a:r>
                      <a:r>
                        <a:rPr kumimoji="1" lang="en-US" altLang="ja-JP" sz="1050" dirty="0" smtClean="0">
                          <a:latin typeface="Meiryo UI" panose="020B0604030504040204" pitchFamily="50" charset="-128"/>
                          <a:ea typeface="Meiryo UI" panose="020B0604030504040204" pitchFamily="50" charset="-128"/>
                        </a:rPr>
                        <a:t>C</a:t>
                      </a:r>
                      <a:endParaRPr kumimoji="1" lang="ja-JP" altLang="en-US" sz="1050" dirty="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ビッグバン</a:t>
                      </a:r>
                      <a:endParaRPr kumimoji="1" lang="ja-JP" altLang="en-US" sz="1050" dirty="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大阪国際会議場</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青少年施設</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err="1" smtClean="0">
                          <a:latin typeface="Meiryo UI" panose="020B0604030504040204" pitchFamily="50" charset="-128"/>
                          <a:ea typeface="Meiryo UI" panose="020B0604030504040204" pitchFamily="50" charset="-128"/>
                        </a:rPr>
                        <a:t>障がい</a:t>
                      </a:r>
                      <a:r>
                        <a:rPr kumimoji="1" lang="ja-JP" altLang="en-US" sz="1050" dirty="0" smtClean="0">
                          <a:latin typeface="Meiryo UI" panose="020B0604030504040204" pitchFamily="50" charset="-128"/>
                          <a:ea typeface="Meiryo UI" panose="020B0604030504040204" pitchFamily="50" charset="-128"/>
                        </a:rPr>
                        <a:t>者交流</a:t>
                      </a:r>
                      <a:r>
                        <a:rPr kumimoji="1" lang="en-US" altLang="ja-JP" sz="1050" dirty="0" smtClean="0">
                          <a:latin typeface="Meiryo UI" panose="020B0604030504040204" pitchFamily="50" charset="-128"/>
                          <a:ea typeface="Meiryo UI" panose="020B0604030504040204" pitchFamily="50" charset="-128"/>
                        </a:rPr>
                        <a:t>C</a:t>
                      </a:r>
                    </a:p>
                    <a:p>
                      <a:r>
                        <a:rPr kumimoji="1" lang="ja-JP" altLang="en-US" sz="1050" dirty="0" smtClean="0">
                          <a:latin typeface="Meiryo UI" panose="020B0604030504040204" pitchFamily="50" charset="-128"/>
                          <a:ea typeface="Meiryo UI" panose="020B0604030504040204" pitchFamily="50" charset="-128"/>
                        </a:rPr>
                        <a:t>ドーンセンター</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こころ健康総合</a:t>
                      </a:r>
                      <a:r>
                        <a:rPr kumimoji="1" lang="en-US" altLang="ja-JP" sz="1050" dirty="0" smtClean="0">
                          <a:latin typeface="Meiryo UI" panose="020B0604030504040204" pitchFamily="50" charset="-128"/>
                          <a:ea typeface="Meiryo UI" panose="020B0604030504040204" pitchFamily="50" charset="-128"/>
                        </a:rPr>
                        <a:t>C</a:t>
                      </a:r>
                    </a:p>
                    <a:p>
                      <a:r>
                        <a:rPr kumimoji="1" lang="ja-JP" altLang="en-US" sz="1050" dirty="0" smtClean="0">
                          <a:solidFill>
                            <a:schemeClr val="tx1"/>
                          </a:solidFill>
                          <a:latin typeface="Meiryo UI" panose="020B0604030504040204" pitchFamily="50" charset="-128"/>
                          <a:ea typeface="Meiryo UI" panose="020B0604030504040204" pitchFamily="50" charset="-128"/>
                        </a:rPr>
                        <a:t>動物愛護管理</a:t>
                      </a:r>
                      <a:r>
                        <a:rPr kumimoji="1" lang="en-US" altLang="ja-JP" sz="1050" dirty="0" smtClean="0">
                          <a:solidFill>
                            <a:schemeClr val="tx1"/>
                          </a:solidFill>
                          <a:latin typeface="Meiryo UI" panose="020B0604030504040204" pitchFamily="50" charset="-128"/>
                          <a:ea typeface="Meiryo UI" panose="020B0604030504040204" pitchFamily="50" charset="-128"/>
                        </a:rPr>
                        <a:t>C</a:t>
                      </a:r>
                    </a:p>
                  </a:txBody>
                  <a:tcPr marT="36000" marB="36000" anchor="ctr">
                    <a:lnR w="12700" cap="flat" cmpd="sng" algn="ctr">
                      <a:solidFill>
                        <a:schemeClr val="tx1"/>
                      </a:solidFill>
                      <a:prstDash val="dash"/>
                      <a:round/>
                      <a:headEnd type="none" w="med" len="med"/>
                      <a:tailEnd type="none" w="med" len="med"/>
                    </a:lnR>
                  </a:tcPr>
                </a:tc>
                <a:tc>
                  <a:txBody>
                    <a:bodyPr/>
                    <a:lstStyle/>
                    <a:p>
                      <a:r>
                        <a:rPr kumimoji="1" lang="ja-JP" altLang="en-US" sz="1050" dirty="0" smtClean="0">
                          <a:latin typeface="Meiryo UI" panose="020B0604030504040204" pitchFamily="50" charset="-128"/>
                          <a:ea typeface="Meiryo UI" panose="020B0604030504040204" pitchFamily="50" charset="-128"/>
                        </a:rPr>
                        <a:t>高等学校</a:t>
                      </a:r>
                      <a:endParaRPr kumimoji="1" lang="ja-JP" altLang="en-US" sz="1050" dirty="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中央図書館</a:t>
                      </a:r>
                      <a:endParaRPr kumimoji="1" lang="ja-JP" altLang="en-US" sz="1050" dirty="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中央体育館</a:t>
                      </a:r>
                      <a:endParaRPr kumimoji="1" lang="ja-JP" altLang="en-US" sz="1050" dirty="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大阪プール</a:t>
                      </a:r>
                      <a:endParaRPr kumimoji="1" lang="ja-JP" altLang="en-US" sz="1050" dirty="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キッズプラザ大阪</a:t>
                      </a:r>
                      <a:endParaRPr kumimoji="1" lang="ja-JP" altLang="en-US" sz="1050" dirty="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インテックス大阪</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青少年施設</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900" dirty="0" smtClean="0">
                          <a:latin typeface="Meiryo UI" panose="020B0604030504040204" pitchFamily="50" charset="-128"/>
                          <a:ea typeface="Meiryo UI" panose="020B0604030504040204" pitchFamily="50" charset="-128"/>
                        </a:rPr>
                        <a:t>障害者スポーツ</a:t>
                      </a:r>
                      <a:r>
                        <a:rPr kumimoji="1" lang="en-US" altLang="ja-JP" sz="900" dirty="0" smtClean="0">
                          <a:latin typeface="Meiryo UI" panose="020B0604030504040204" pitchFamily="50" charset="-128"/>
                          <a:ea typeface="Meiryo UI" panose="020B0604030504040204" pitchFamily="50" charset="-128"/>
                        </a:rPr>
                        <a:t>C</a:t>
                      </a:r>
                    </a:p>
                    <a:p>
                      <a:r>
                        <a:rPr kumimoji="1" lang="ja-JP" altLang="en-US" sz="1050" dirty="0" smtClean="0">
                          <a:latin typeface="Meiryo UI" panose="020B0604030504040204" pitchFamily="50" charset="-128"/>
                          <a:ea typeface="Meiryo UI" panose="020B0604030504040204" pitchFamily="50" charset="-128"/>
                        </a:rPr>
                        <a:t>クレオ大阪</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こころの健康</a:t>
                      </a:r>
                      <a:r>
                        <a:rPr kumimoji="1" lang="en-US" altLang="ja-JP" sz="1050" dirty="0" smtClean="0">
                          <a:latin typeface="Meiryo UI" panose="020B0604030504040204" pitchFamily="50" charset="-128"/>
                          <a:ea typeface="Meiryo UI" panose="020B0604030504040204" pitchFamily="50" charset="-128"/>
                        </a:rPr>
                        <a:t>C</a:t>
                      </a:r>
                    </a:p>
                    <a:p>
                      <a:r>
                        <a:rPr kumimoji="1" lang="ja-JP" altLang="en-US" sz="1050" dirty="0" smtClean="0">
                          <a:latin typeface="Meiryo UI" panose="020B0604030504040204" pitchFamily="50" charset="-128"/>
                          <a:ea typeface="Meiryo UI" panose="020B0604030504040204" pitchFamily="50" charset="-128"/>
                        </a:rPr>
                        <a:t>動物管理</a:t>
                      </a:r>
                      <a:r>
                        <a:rPr kumimoji="1" lang="en-US" altLang="ja-JP" sz="1050" dirty="0" smtClean="0">
                          <a:latin typeface="Meiryo UI" panose="020B0604030504040204" pitchFamily="50" charset="-128"/>
                          <a:ea typeface="Meiryo UI" panose="020B0604030504040204" pitchFamily="50" charset="-128"/>
                        </a:rPr>
                        <a:t>C</a:t>
                      </a:r>
                      <a:endParaRPr kumimoji="1" lang="ja-JP" altLang="en-US" sz="105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tc>
                  <a:txBody>
                    <a:bodyPr/>
                    <a:lstStyle/>
                    <a:p>
                      <a:endParaRPr kumimoji="1" lang="ja-JP" altLang="en-US" sz="1100" dirty="0">
                        <a:latin typeface="Meiryo UI" panose="020B0604030504040204" pitchFamily="50" charset="-128"/>
                        <a:ea typeface="Meiryo UI" panose="020B0604030504040204" pitchFamily="50" charset="-128"/>
                      </a:endParaRPr>
                    </a:p>
                  </a:txBody>
                  <a:tcPr marT="36000" marB="36000" anchor="ctr">
                    <a:lnR w="12700" cap="flat" cmpd="sng" algn="ctr">
                      <a:solidFill>
                        <a:schemeClr val="tx1"/>
                      </a:solidFill>
                      <a:prstDash val="dash"/>
                      <a:round/>
                      <a:headEnd type="none" w="med" len="med"/>
                      <a:tailEnd type="none" w="med" len="med"/>
                    </a:lnR>
                  </a:tcPr>
                </a:tc>
                <a:tc>
                  <a:txBody>
                    <a:bodyPr/>
                    <a:lstStyle/>
                    <a:p>
                      <a:endParaRPr kumimoji="1" lang="ja-JP" altLang="en-US" sz="1100" dirty="0">
                        <a:latin typeface="Meiryo UI" panose="020B0604030504040204" pitchFamily="50" charset="-128"/>
                        <a:ea typeface="Meiryo UI" panose="020B0604030504040204" pitchFamily="50" charset="-128"/>
                      </a:endParaRPr>
                    </a:p>
                  </a:txBody>
                  <a:tcPr marT="36000" marB="36000" anchor="ctr">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10002"/>
                  </a:ext>
                </a:extLst>
              </a:tr>
            </a:tbl>
          </a:graphicData>
        </a:graphic>
      </p:graphicFrame>
      <p:sp>
        <p:nvSpPr>
          <p:cNvPr id="23" name="テキスト ボックス 22"/>
          <p:cNvSpPr txBox="1"/>
          <p:nvPr/>
        </p:nvSpPr>
        <p:spPr>
          <a:xfrm>
            <a:off x="4362719" y="3972397"/>
            <a:ext cx="1338828" cy="307777"/>
          </a:xfrm>
          <a:prstGeom prst="rect">
            <a:avLst/>
          </a:prstGeom>
          <a:noFill/>
        </p:spPr>
        <p:txBody>
          <a:bodyPr wrap="none" rtlCol="0">
            <a:spAutoFit/>
          </a:bodyPr>
          <a:lstStyle/>
          <a:p>
            <a:r>
              <a:rPr lang="ja-JP" altLang="en-US" sz="1400" dirty="0" smtClean="0">
                <a:latin typeface="Meiryo UI" panose="020B0604030504040204" pitchFamily="50" charset="-128"/>
                <a:ea typeface="Meiryo UI" panose="020B0604030504040204" pitchFamily="50" charset="-128"/>
              </a:rPr>
              <a:t>３</a:t>
            </a:r>
            <a:r>
              <a:rPr lang="en-US" altLang="ja-JP" sz="1400" dirty="0" smtClean="0">
                <a:latin typeface="Meiryo UI" panose="020B0604030504040204" pitchFamily="50" charset="-128"/>
                <a:ea typeface="Meiryo UI" panose="020B0604030504040204" pitchFamily="50" charset="-128"/>
              </a:rPr>
              <a:t>.</a:t>
            </a:r>
            <a:r>
              <a:rPr lang="ja-JP" altLang="en-US" sz="1400" dirty="0">
                <a:latin typeface="Meiryo UI" panose="020B0604030504040204" pitchFamily="50" charset="-128"/>
                <a:ea typeface="Meiryo UI" panose="020B0604030504040204" pitchFamily="50" charset="-128"/>
              </a:rPr>
              <a:t>公</a:t>
            </a:r>
            <a:r>
              <a:rPr lang="ja-JP" altLang="en-US" sz="1400" dirty="0" smtClean="0">
                <a:latin typeface="Meiryo UI" panose="020B0604030504040204" pitchFamily="50" charset="-128"/>
                <a:ea typeface="Meiryo UI" panose="020B0604030504040204" pitchFamily="50" charset="-128"/>
              </a:rPr>
              <a:t>の施設等</a:t>
            </a:r>
            <a:endParaRPr kumimoji="1" lang="ja-JP" altLang="en-US" sz="1400" dirty="0">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5506805" y="914578"/>
            <a:ext cx="2435282" cy="523220"/>
          </a:xfrm>
          <a:prstGeom prst="rect">
            <a:avLst/>
          </a:prstGeom>
          <a:noFill/>
        </p:spPr>
        <p:txBody>
          <a:bodyPr wrap="none" rtlCol="0">
            <a:spAutoFit/>
          </a:bodyPr>
          <a:lstStyle/>
          <a:p>
            <a:r>
              <a:rPr lang="ja-JP" altLang="en-US" sz="1400" b="1" dirty="0" smtClean="0">
                <a:latin typeface="Meiryo UI" panose="020B0604030504040204" pitchFamily="50" charset="-128"/>
                <a:ea typeface="Meiryo UI" panose="020B0604030504040204" pitchFamily="50" charset="-128"/>
              </a:rPr>
              <a:t>３組織が統合、１機能が移管</a:t>
            </a:r>
            <a:endParaRPr lang="en-US" altLang="ja-JP" sz="1400" b="1" dirty="0" smtClean="0">
              <a:latin typeface="Meiryo UI" panose="020B0604030504040204" pitchFamily="50" charset="-128"/>
              <a:ea typeface="Meiryo UI" panose="020B0604030504040204" pitchFamily="50" charset="-128"/>
            </a:endParaRPr>
          </a:p>
          <a:p>
            <a:r>
              <a:rPr kumimoji="1" lang="ja-JP" altLang="en-US" sz="1400" b="1" dirty="0" smtClean="0">
                <a:latin typeface="Meiryo UI" panose="020B0604030504040204" pitchFamily="50" charset="-128"/>
                <a:ea typeface="Meiryo UI" panose="020B0604030504040204" pitchFamily="50" charset="-128"/>
              </a:rPr>
              <a:t>（１組織の統合予定）</a:t>
            </a:r>
            <a:endParaRPr kumimoji="1" lang="ja-JP" altLang="en-US" sz="1400" b="1" dirty="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268335" y="890901"/>
            <a:ext cx="4193777" cy="523220"/>
          </a:xfrm>
          <a:prstGeom prst="rect">
            <a:avLst/>
          </a:prstGeom>
          <a:noFill/>
        </p:spPr>
        <p:txBody>
          <a:bodyPr wrap="none" rtlCol="0">
            <a:spAutoFit/>
          </a:bodyPr>
          <a:lstStyle/>
          <a:p>
            <a:r>
              <a:rPr lang="ja-JP" altLang="en-US" sz="1400" b="1" dirty="0" smtClean="0">
                <a:latin typeface="Meiryo UI" panose="020B0604030504040204" pitchFamily="50" charset="-128"/>
                <a:ea typeface="Meiryo UI" panose="020B0604030504040204" pitchFamily="50" charset="-128"/>
              </a:rPr>
              <a:t>２機能が一元化、１機能が移管、２事業が民営化</a:t>
            </a:r>
            <a:endParaRPr lang="en-US" altLang="ja-JP" sz="1400" b="1" dirty="0" smtClean="0">
              <a:latin typeface="Meiryo UI" panose="020B0604030504040204" pitchFamily="50" charset="-128"/>
              <a:ea typeface="Meiryo UI" panose="020B0604030504040204" pitchFamily="50" charset="-128"/>
            </a:endParaRPr>
          </a:p>
          <a:p>
            <a:r>
              <a:rPr kumimoji="1" lang="ja-JP" altLang="en-US" sz="1400" b="1" dirty="0" smtClean="0">
                <a:latin typeface="Meiryo UI" panose="020B0604030504040204" pitchFamily="50" charset="-128"/>
                <a:ea typeface="Meiryo UI" panose="020B0604030504040204" pitchFamily="50" charset="-128"/>
              </a:rPr>
              <a:t>（１組織の統合予定、１組織の地独法人化予定）</a:t>
            </a:r>
            <a:endParaRPr kumimoji="1" lang="ja-JP" altLang="en-US" sz="1400" b="1" dirty="0">
              <a:latin typeface="Meiryo UI" panose="020B0604030504040204" pitchFamily="50" charset="-128"/>
              <a:ea typeface="Meiryo UI" panose="020B0604030504040204" pitchFamily="50" charset="-128"/>
            </a:endParaRPr>
          </a:p>
        </p:txBody>
      </p:sp>
      <p:sp>
        <p:nvSpPr>
          <p:cNvPr id="3" name="テキスト ボックス 2"/>
          <p:cNvSpPr txBox="1"/>
          <p:nvPr/>
        </p:nvSpPr>
        <p:spPr>
          <a:xfrm>
            <a:off x="6710798" y="3106665"/>
            <a:ext cx="710827" cy="707886"/>
          </a:xfrm>
          <a:prstGeom prst="rect">
            <a:avLst/>
          </a:prstGeom>
          <a:noFill/>
        </p:spPr>
        <p:txBody>
          <a:bodyPr wrap="square" rtlCol="0">
            <a:spAutoFit/>
          </a:bodyPr>
          <a:lstStyle/>
          <a:p>
            <a:r>
              <a:rPr lang="ja-JP" altLang="en-US" sz="1000" dirty="0" smtClean="0">
                <a:latin typeface="Meiryo UI" panose="020B0604030504040204" pitchFamily="50" charset="-128"/>
                <a:ea typeface="Meiryo UI" panose="020B0604030504040204" pitchFamily="50" charset="-128"/>
              </a:rPr>
              <a:t>廃止や自立化など、それぞれの方向性</a:t>
            </a:r>
            <a:endParaRPr kumimoji="1" lang="ja-JP" altLang="en-US" sz="1000" dirty="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7603574" y="3260553"/>
            <a:ext cx="1457884" cy="400110"/>
          </a:xfrm>
          <a:prstGeom prst="rect">
            <a:avLst/>
          </a:prstGeom>
          <a:noFill/>
        </p:spPr>
        <p:txBody>
          <a:bodyPr wrap="square" rtlCol="0">
            <a:spAutoFit/>
          </a:bodyPr>
          <a:lstStyle/>
          <a:p>
            <a:r>
              <a:rPr lang="ja-JP" altLang="en-US" sz="1000" dirty="0" smtClean="0">
                <a:latin typeface="Meiryo UI" panose="020B0604030504040204" pitchFamily="50" charset="-128"/>
                <a:ea typeface="Meiryo UI" panose="020B0604030504040204" pitchFamily="50" charset="-128"/>
              </a:rPr>
              <a:t>それぞれの方向性に基づいた検討</a:t>
            </a:r>
            <a:endParaRPr kumimoji="1" lang="ja-JP" altLang="en-US" sz="1000" dirty="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6693897" y="5273023"/>
            <a:ext cx="710827" cy="1015663"/>
          </a:xfrm>
          <a:prstGeom prst="rect">
            <a:avLst/>
          </a:prstGeom>
          <a:noFill/>
        </p:spPr>
        <p:txBody>
          <a:bodyPr wrap="square" rtlCol="0">
            <a:spAutoFit/>
          </a:bodyPr>
          <a:lstStyle/>
          <a:p>
            <a:r>
              <a:rPr lang="ja-JP" altLang="en-US" sz="1000" dirty="0" smtClean="0">
                <a:latin typeface="Meiryo UI" panose="020B0604030504040204" pitchFamily="50" charset="-128"/>
                <a:ea typeface="Meiryo UI" panose="020B0604030504040204" pitchFamily="50" charset="-128"/>
              </a:rPr>
              <a:t>あり方の見直しや機能再編など、それぞれの方向性</a:t>
            </a:r>
            <a:endParaRPr kumimoji="1" lang="ja-JP" altLang="en-US" sz="1000" dirty="0">
              <a:latin typeface="Meiryo UI" panose="020B0604030504040204" pitchFamily="50" charset="-128"/>
              <a:ea typeface="Meiryo UI" panose="020B0604030504040204" pitchFamily="50" charset="-128"/>
            </a:endParaRPr>
          </a:p>
        </p:txBody>
      </p:sp>
      <p:sp>
        <p:nvSpPr>
          <p:cNvPr id="28" name="テキスト ボックス 27"/>
          <p:cNvSpPr txBox="1"/>
          <p:nvPr/>
        </p:nvSpPr>
        <p:spPr>
          <a:xfrm>
            <a:off x="7545729" y="5426911"/>
            <a:ext cx="1457884" cy="400110"/>
          </a:xfrm>
          <a:prstGeom prst="rect">
            <a:avLst/>
          </a:prstGeom>
          <a:noFill/>
        </p:spPr>
        <p:txBody>
          <a:bodyPr wrap="square" rtlCol="0">
            <a:spAutoFit/>
          </a:bodyPr>
          <a:lstStyle/>
          <a:p>
            <a:r>
              <a:rPr lang="ja-JP" altLang="en-US" sz="1000" dirty="0" smtClean="0">
                <a:latin typeface="Meiryo UI" panose="020B0604030504040204" pitchFamily="50" charset="-128"/>
                <a:ea typeface="Meiryo UI" panose="020B0604030504040204" pitchFamily="50" charset="-128"/>
              </a:rPr>
              <a:t>それぞれの方向性に基づいた検討</a:t>
            </a:r>
            <a:endParaRPr kumimoji="1" lang="ja-JP" altLang="en-US" sz="1000" dirty="0">
              <a:latin typeface="Meiryo UI" panose="020B0604030504040204" pitchFamily="50" charset="-128"/>
              <a:ea typeface="Meiryo UI" panose="020B0604030504040204" pitchFamily="50" charset="-128"/>
            </a:endParaRPr>
          </a:p>
        </p:txBody>
      </p:sp>
      <p:sp>
        <p:nvSpPr>
          <p:cNvPr id="29" name="角丸四角形 28"/>
          <p:cNvSpPr/>
          <p:nvPr/>
        </p:nvSpPr>
        <p:spPr>
          <a:xfrm>
            <a:off x="128790" y="66145"/>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１－②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府市連携／組織統合や機能の最適化</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0508861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角丸四角形 20"/>
          <p:cNvSpPr/>
          <p:nvPr/>
        </p:nvSpPr>
        <p:spPr>
          <a:xfrm>
            <a:off x="309332" y="649921"/>
            <a:ext cx="8604000" cy="360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大阪信用保証協会　　</a:t>
            </a:r>
            <a:r>
              <a:rPr lang="en-US" altLang="ja-JP" sz="1400" b="1" dirty="0" smtClean="0">
                <a:latin typeface="Meiryo UI" panose="020B0604030504040204" pitchFamily="50" charset="-128"/>
                <a:ea typeface="Meiryo UI" panose="020B0604030504040204" pitchFamily="50" charset="-128"/>
              </a:rPr>
              <a:t>[2014.5]</a:t>
            </a:r>
            <a:endParaRPr kumimoji="1" lang="ja-JP" altLang="en-US" sz="1600" b="1" dirty="0">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216000" y="2063916"/>
            <a:ext cx="2628000" cy="307777"/>
          </a:xfrm>
          <a:prstGeom prst="rect">
            <a:avLst/>
          </a:prstGeom>
          <a:solidFill>
            <a:schemeClr val="accent2">
              <a:lumMod val="20000"/>
              <a:lumOff val="80000"/>
            </a:schemeClr>
          </a:solidFill>
          <a:ln>
            <a:solidFill>
              <a:schemeClr val="accent2"/>
            </a:solidFill>
          </a:ln>
        </p:spPr>
        <p:txBody>
          <a:bodyPr wrap="none" rtlCol="0" anchor="ctr" anchorCtr="0">
            <a:noAutofit/>
          </a:bodyPr>
          <a:lstStyle/>
          <a:p>
            <a:pPr algn="ctr"/>
            <a:r>
              <a:rPr kumimoji="1" lang="ja-JP" altLang="en-US" sz="1400" b="1" dirty="0" smtClean="0">
                <a:latin typeface="Meiryo UI" panose="020B0604030504040204" pitchFamily="50" charset="-128"/>
                <a:ea typeface="Meiryo UI" panose="020B0604030504040204" pitchFamily="50" charset="-128"/>
              </a:rPr>
              <a:t>基本財産倍率</a:t>
            </a:r>
            <a:r>
              <a:rPr lang="ja-JP" altLang="en-US" sz="1400" b="1" dirty="0" smtClean="0">
                <a:latin typeface="Meiryo UI" panose="020B0604030504040204" pitchFamily="50" charset="-128"/>
                <a:ea typeface="Meiryo UI" panose="020B0604030504040204" pitchFamily="50" charset="-128"/>
              </a:rPr>
              <a:t>が大幅改善</a:t>
            </a:r>
            <a:endParaRPr kumimoji="1" lang="ja-JP" altLang="en-US" sz="1400" b="1" dirty="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3238357" y="2451216"/>
            <a:ext cx="2810749" cy="461665"/>
          </a:xfrm>
          <a:prstGeom prst="rect">
            <a:avLst/>
          </a:prstGeom>
          <a:noFill/>
        </p:spPr>
        <p:txBody>
          <a:bodyPr wrap="square" rtlCol="0">
            <a:spAutoFit/>
          </a:bodyPr>
          <a:lstStyle/>
          <a:p>
            <a:r>
              <a:rPr lang="ja-JP" altLang="en-US" sz="1200" dirty="0" smtClean="0">
                <a:latin typeface="Meiryo UI" panose="020B0604030504040204" pitchFamily="50" charset="-128"/>
                <a:ea typeface="Meiryo UI" panose="020B0604030504040204" pitchFamily="50" charset="-128"/>
              </a:rPr>
              <a:t>全国ワーストに近かった代位弁済率は、直近で全国平均並みに改善</a:t>
            </a:r>
            <a:endParaRPr kumimoji="1" lang="ja-JP" altLang="en-US" sz="1200" dirty="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226479" y="2453908"/>
            <a:ext cx="2672803" cy="646331"/>
          </a:xfrm>
          <a:prstGeom prst="rect">
            <a:avLst/>
          </a:prstGeom>
          <a:noFill/>
        </p:spPr>
        <p:txBody>
          <a:bodyPr wrap="square" rtlCol="0">
            <a:spAutoFit/>
          </a:bodyPr>
          <a:lstStyle/>
          <a:p>
            <a:r>
              <a:rPr lang="ja-JP" altLang="en-US" sz="1200" dirty="0" smtClean="0">
                <a:latin typeface="Meiryo UI" panose="020B0604030504040204" pitchFamily="50" charset="-128"/>
                <a:ea typeface="Meiryo UI" panose="020B0604030504040204" pitchFamily="50" charset="-128"/>
              </a:rPr>
              <a:t>経営基盤となる基本財産を着実に積み上げ、経営の安定度を示す基本財産倍率は、</a:t>
            </a:r>
            <a:r>
              <a:rPr lang="en-US" altLang="ja-JP" sz="1200" dirty="0" smtClean="0">
                <a:latin typeface="Meiryo UI" panose="020B0604030504040204" pitchFamily="50" charset="-128"/>
                <a:ea typeface="Meiryo UI" panose="020B0604030504040204" pitchFamily="50" charset="-128"/>
              </a:rPr>
              <a:t>2009</a:t>
            </a:r>
            <a:r>
              <a:rPr lang="ja-JP" altLang="en-US" sz="1200" dirty="0" smtClean="0">
                <a:latin typeface="Meiryo UI" panose="020B0604030504040204" pitchFamily="50" charset="-128"/>
                <a:ea typeface="Meiryo UI" panose="020B0604030504040204" pitchFamily="50" charset="-128"/>
              </a:rPr>
              <a:t>年比で約</a:t>
            </a:r>
            <a:r>
              <a:rPr lang="en-US" altLang="ja-JP" sz="1200" dirty="0" smtClean="0">
                <a:latin typeface="Meiryo UI" panose="020B0604030504040204" pitchFamily="50" charset="-128"/>
                <a:ea typeface="Meiryo UI" panose="020B0604030504040204" pitchFamily="50" charset="-128"/>
              </a:rPr>
              <a:t>1/3</a:t>
            </a:r>
            <a:r>
              <a:rPr lang="ja-JP" altLang="en-US" sz="1200" dirty="0" smtClean="0">
                <a:latin typeface="Meiryo UI" panose="020B0604030504040204" pitchFamily="50" charset="-128"/>
                <a:ea typeface="Meiryo UI" panose="020B0604030504040204" pitchFamily="50" charset="-128"/>
              </a:rPr>
              <a:t>に減少</a:t>
            </a:r>
            <a:endParaRPr kumimoji="1" lang="ja-JP" altLang="en-US" sz="1200" dirty="0">
              <a:latin typeface="Meiryo UI" panose="020B0604030504040204" pitchFamily="50" charset="-128"/>
              <a:ea typeface="Meiryo UI" panose="020B0604030504040204" pitchFamily="50" charset="-128"/>
            </a:endParaRPr>
          </a:p>
        </p:txBody>
      </p:sp>
      <p:sp>
        <p:nvSpPr>
          <p:cNvPr id="28" name="テキスト ボックス 27"/>
          <p:cNvSpPr txBox="1"/>
          <p:nvPr/>
        </p:nvSpPr>
        <p:spPr>
          <a:xfrm>
            <a:off x="3238358" y="5751574"/>
            <a:ext cx="2859293" cy="1061829"/>
          </a:xfrm>
          <a:prstGeom prst="rect">
            <a:avLst/>
          </a:prstGeom>
          <a:noFill/>
        </p:spPr>
        <p:txBody>
          <a:bodyPr wrap="square" rtlCol="0">
            <a:spAutoFit/>
          </a:bodyPr>
          <a:lstStyle/>
          <a:p>
            <a:r>
              <a:rPr lang="ja-JP" altLang="en-US" sz="900" b="1" dirty="0">
                <a:latin typeface="Meiryo UI" panose="020B0604030504040204" pitchFamily="50" charset="-128"/>
                <a:ea typeface="Meiryo UI" panose="020B0604030504040204" pitchFamily="50" charset="-128"/>
              </a:rPr>
              <a:t>■</a:t>
            </a:r>
            <a:r>
              <a:rPr kumimoji="1" lang="ja-JP" altLang="en-US" sz="900" b="1" dirty="0" smtClean="0">
                <a:latin typeface="Meiryo UI" panose="020B0604030504040204" pitchFamily="50" charset="-128"/>
                <a:ea typeface="Meiryo UI" panose="020B0604030504040204" pitchFamily="50" charset="-128"/>
              </a:rPr>
              <a:t>代位弁済とは・・</a:t>
            </a:r>
            <a:r>
              <a:rPr lang="ja-JP" altLang="en-US" sz="900" b="1" dirty="0" smtClean="0">
                <a:latin typeface="Meiryo UI" panose="020B0604030504040204" pitchFamily="50" charset="-128"/>
                <a:ea typeface="Meiryo UI" panose="020B0604030504040204" pitchFamily="50" charset="-128"/>
              </a:rPr>
              <a:t>・</a:t>
            </a:r>
            <a:endParaRPr lang="en-US" altLang="ja-JP" sz="9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900" dirty="0" smtClean="0">
                <a:latin typeface="Meiryo UI" panose="020B0604030504040204" pitchFamily="50" charset="-128"/>
                <a:ea typeface="Meiryo UI" panose="020B0604030504040204" pitchFamily="50" charset="-128"/>
              </a:rPr>
              <a:t>信用</a:t>
            </a:r>
            <a:r>
              <a:rPr lang="ja-JP" altLang="en-US" sz="900" dirty="0">
                <a:latin typeface="Meiryo UI" panose="020B0604030504040204" pitchFamily="50" charset="-128"/>
                <a:ea typeface="Meiryo UI" panose="020B0604030504040204" pitchFamily="50" charset="-128"/>
              </a:rPr>
              <a:t>保証付の貸付金等が、中小企業・小規模事業者の倒産などの事由により金融機関へ返済できなくなった場合に、信用保証協会が金融機関に対して貸付残額を支払うこと。</a:t>
            </a:r>
            <a:endParaRPr kumimoji="1" lang="en-US" altLang="ja-JP" sz="900" dirty="0" smtClean="0">
              <a:latin typeface="Meiryo UI" panose="020B0604030504040204" pitchFamily="50" charset="-128"/>
              <a:ea typeface="Meiryo UI" panose="020B0604030504040204" pitchFamily="50" charset="-128"/>
            </a:endParaRPr>
          </a:p>
          <a:p>
            <a:r>
              <a:rPr lang="ja-JP" altLang="en-US" sz="900" b="1" dirty="0">
                <a:latin typeface="Meiryo UI" panose="020B0604030504040204" pitchFamily="50" charset="-128"/>
                <a:ea typeface="Meiryo UI" panose="020B0604030504040204" pitchFamily="50" charset="-128"/>
              </a:rPr>
              <a:t>■</a:t>
            </a:r>
            <a:r>
              <a:rPr lang="ja-JP" altLang="en-US" sz="900" b="1" dirty="0" smtClean="0">
                <a:latin typeface="Meiryo UI" panose="020B0604030504040204" pitchFamily="50" charset="-128"/>
                <a:ea typeface="Meiryo UI" panose="020B0604030504040204" pitchFamily="50" charset="-128"/>
              </a:rPr>
              <a:t>代位弁済</a:t>
            </a:r>
            <a:r>
              <a:rPr lang="ja-JP" altLang="en-US" sz="900" b="1" dirty="0">
                <a:latin typeface="Meiryo UI" panose="020B0604030504040204" pitchFamily="50" charset="-128"/>
                <a:ea typeface="Meiryo UI" panose="020B0604030504040204" pitchFamily="50" charset="-128"/>
              </a:rPr>
              <a:t>率</a:t>
            </a:r>
            <a:r>
              <a:rPr lang="ja-JP" altLang="en-US" sz="900" b="1" dirty="0" smtClean="0">
                <a:latin typeface="Meiryo UI" panose="020B0604030504040204" pitchFamily="50" charset="-128"/>
                <a:ea typeface="Meiryo UI" panose="020B0604030504040204" pitchFamily="50" charset="-128"/>
              </a:rPr>
              <a:t>とは・・・</a:t>
            </a:r>
            <a:r>
              <a:rPr kumimoji="1" lang="ja-JP" altLang="en-US" sz="900" b="1" dirty="0" smtClean="0">
                <a:latin typeface="Meiryo UI" panose="020B0604030504040204" pitchFamily="50" charset="-128"/>
                <a:ea typeface="Meiryo UI" panose="020B0604030504040204" pitchFamily="50" charset="-128"/>
              </a:rPr>
              <a:t>・</a:t>
            </a:r>
            <a:endParaRPr kumimoji="1" lang="en-US" altLang="ja-JP" sz="9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900" dirty="0" smtClean="0">
                <a:latin typeface="Meiryo UI" panose="020B0604030504040204" pitchFamily="50" charset="-128"/>
                <a:ea typeface="Meiryo UI" panose="020B0604030504040204" pitchFamily="50" charset="-128"/>
              </a:rPr>
              <a:t>代位弁済金額</a:t>
            </a:r>
            <a:r>
              <a:rPr kumimoji="1" lang="en-US" altLang="ja-JP" sz="900" dirty="0" smtClean="0">
                <a:latin typeface="Meiryo UI" panose="020B0604030504040204" pitchFamily="50" charset="-128"/>
                <a:ea typeface="Meiryo UI" panose="020B0604030504040204" pitchFamily="50" charset="-128"/>
              </a:rPr>
              <a:t>/</a:t>
            </a:r>
            <a:r>
              <a:rPr kumimoji="1" lang="ja-JP" altLang="en-US" sz="900" dirty="0" smtClean="0">
                <a:latin typeface="Meiryo UI" panose="020B0604030504040204" pitchFamily="50" charset="-128"/>
                <a:ea typeface="Meiryo UI" panose="020B0604030504040204" pitchFamily="50" charset="-128"/>
              </a:rPr>
              <a:t>保証債務平均残高により算出</a:t>
            </a:r>
            <a:endParaRPr kumimoji="1" lang="ja-JP" altLang="en-US" sz="900" dirty="0">
              <a:latin typeface="Meiryo UI" panose="020B0604030504040204" pitchFamily="50" charset="-128"/>
              <a:ea typeface="Meiryo UI" panose="020B0604030504040204" pitchFamily="50" charset="-128"/>
            </a:endParaRPr>
          </a:p>
        </p:txBody>
      </p:sp>
      <p:pic>
        <p:nvPicPr>
          <p:cNvPr id="32" name="図 31"/>
          <p:cNvPicPr>
            <a:picLocks noChangeAspect="1"/>
          </p:cNvPicPr>
          <p:nvPr/>
        </p:nvPicPr>
        <p:blipFill>
          <a:blip r:embed="rId2"/>
          <a:stretch>
            <a:fillRect/>
          </a:stretch>
        </p:blipFill>
        <p:spPr>
          <a:xfrm>
            <a:off x="3238358" y="3126262"/>
            <a:ext cx="2810749" cy="2609984"/>
          </a:xfrm>
          <a:prstGeom prst="rect">
            <a:avLst/>
          </a:prstGeom>
        </p:spPr>
      </p:pic>
      <p:pic>
        <p:nvPicPr>
          <p:cNvPr id="33" name="図 32"/>
          <p:cNvPicPr>
            <a:picLocks noChangeAspect="1"/>
          </p:cNvPicPr>
          <p:nvPr/>
        </p:nvPicPr>
        <p:blipFill>
          <a:blip r:embed="rId3"/>
          <a:stretch>
            <a:fillRect/>
          </a:stretch>
        </p:blipFill>
        <p:spPr>
          <a:xfrm>
            <a:off x="6074653" y="3153967"/>
            <a:ext cx="3027143" cy="2506976"/>
          </a:xfrm>
          <a:prstGeom prst="rect">
            <a:avLst/>
          </a:prstGeom>
        </p:spPr>
      </p:pic>
      <p:sp>
        <p:nvSpPr>
          <p:cNvPr id="35" name="テキスト ボックス 34"/>
          <p:cNvSpPr txBox="1"/>
          <p:nvPr/>
        </p:nvSpPr>
        <p:spPr>
          <a:xfrm>
            <a:off x="6320475" y="2428980"/>
            <a:ext cx="2672743" cy="461665"/>
          </a:xfrm>
          <a:prstGeom prst="rect">
            <a:avLst/>
          </a:prstGeom>
          <a:noFill/>
        </p:spPr>
        <p:txBody>
          <a:bodyPr wrap="square" rtlCol="0">
            <a:spAutoFit/>
          </a:bodyPr>
          <a:lstStyle/>
          <a:p>
            <a:r>
              <a:rPr kumimoji="1" lang="ja-JP" altLang="en-US" sz="1200" dirty="0" smtClean="0">
                <a:latin typeface="Meiryo UI" panose="020B0604030504040204" pitchFamily="50" charset="-128"/>
                <a:ea typeface="Meiryo UI" panose="020B0604030504040204" pitchFamily="50" charset="-128"/>
              </a:rPr>
              <a:t>保証債務残高</a:t>
            </a:r>
            <a:r>
              <a:rPr lang="ja-JP" altLang="en-US" sz="1200" dirty="0">
                <a:latin typeface="Meiryo UI" panose="020B0604030504040204" pitchFamily="50" charset="-128"/>
                <a:ea typeface="Meiryo UI" panose="020B0604030504040204" pitchFamily="50" charset="-128"/>
              </a:rPr>
              <a:t>が</a:t>
            </a:r>
            <a:r>
              <a:rPr kumimoji="1" lang="ja-JP" altLang="en-US" sz="1200" dirty="0" smtClean="0">
                <a:latin typeface="Meiryo UI" panose="020B0604030504040204" pitchFamily="50" charset="-128"/>
                <a:ea typeface="Meiryo UI" panose="020B0604030504040204" pitchFamily="50" charset="-128"/>
              </a:rPr>
              <a:t>減少し、</a:t>
            </a:r>
            <a:r>
              <a:rPr lang="ja-JP" altLang="en-US" sz="1200" dirty="0">
                <a:latin typeface="Meiryo UI" panose="020B0604030504040204" pitchFamily="50" charset="-128"/>
                <a:ea typeface="Meiryo UI" panose="020B0604030504040204" pitchFamily="50" charset="-128"/>
              </a:rPr>
              <a:t>経営</a:t>
            </a:r>
            <a:r>
              <a:rPr lang="ja-JP" altLang="en-US" sz="1200" dirty="0" smtClean="0">
                <a:latin typeface="Meiryo UI" panose="020B0604030504040204" pitchFamily="50" charset="-128"/>
                <a:ea typeface="Meiryo UI" panose="020B0604030504040204" pitchFamily="50" charset="-128"/>
              </a:rPr>
              <a:t>統合後の</a:t>
            </a:r>
            <a:r>
              <a:rPr kumimoji="1" lang="ja-JP" altLang="en-US" sz="1200" dirty="0" smtClean="0">
                <a:latin typeface="Meiryo UI" panose="020B0604030504040204" pitchFamily="50" charset="-128"/>
                <a:ea typeface="Meiryo UI" panose="020B0604030504040204" pitchFamily="50" charset="-128"/>
              </a:rPr>
              <a:t>保証承諾額は増加傾向。</a:t>
            </a:r>
            <a:endParaRPr kumimoji="1" lang="ja-JP" altLang="en-US" sz="1200"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6405090" y="5751574"/>
            <a:ext cx="2458770" cy="400110"/>
          </a:xfrm>
          <a:prstGeom prst="rect">
            <a:avLst/>
          </a:prstGeom>
          <a:noFill/>
        </p:spPr>
        <p:txBody>
          <a:bodyPr wrap="square" rtlCol="0">
            <a:spAutoFit/>
          </a:bodyPr>
          <a:lstStyle/>
          <a:p>
            <a:r>
              <a:rPr lang="ja-JP" altLang="en-US" sz="1000" b="1" dirty="0">
                <a:latin typeface="Meiryo UI" panose="020B0604030504040204" pitchFamily="50" charset="-128"/>
                <a:ea typeface="Meiryo UI" panose="020B0604030504040204" pitchFamily="50" charset="-128"/>
              </a:rPr>
              <a:t>■</a:t>
            </a:r>
            <a:r>
              <a:rPr kumimoji="1" lang="ja-JP" altLang="en-US" sz="1000" b="1" dirty="0" smtClean="0">
                <a:latin typeface="Meiryo UI" panose="020B0604030504040204" pitchFamily="50" charset="-128"/>
                <a:ea typeface="Meiryo UI" panose="020B0604030504040204" pitchFamily="50" charset="-128"/>
              </a:rPr>
              <a:t>保証承諾額とは・・</a:t>
            </a:r>
            <a:r>
              <a:rPr lang="ja-JP" altLang="en-US" sz="1000" b="1" dirty="0" smtClean="0">
                <a:latin typeface="Meiryo UI" panose="020B0604030504040204" pitchFamily="50" charset="-128"/>
                <a:ea typeface="Meiryo UI" panose="020B0604030504040204" pitchFamily="50" charset="-128"/>
              </a:rPr>
              <a:t>・　　</a:t>
            </a:r>
            <a:endParaRPr lang="en-US" altLang="ja-JP" sz="1000" b="1"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000" dirty="0" smtClean="0">
                <a:latin typeface="Meiryo UI" panose="020B0604030504040204" pitchFamily="50" charset="-128"/>
                <a:ea typeface="Meiryo UI" panose="020B0604030504040204" pitchFamily="50" charset="-128"/>
              </a:rPr>
              <a:t>当該年度に、協会が新規に保証した額</a:t>
            </a:r>
            <a:endParaRPr kumimoji="1" lang="ja-JP" altLang="en-US" sz="1000" dirty="0">
              <a:latin typeface="Meiryo UI" panose="020B0604030504040204" pitchFamily="50" charset="-128"/>
              <a:ea typeface="Meiryo UI" panose="020B0604030504040204" pitchFamily="50" charset="-128"/>
            </a:endParaRPr>
          </a:p>
        </p:txBody>
      </p:sp>
      <p:pic>
        <p:nvPicPr>
          <p:cNvPr id="37" name="図 36"/>
          <p:cNvPicPr>
            <a:picLocks noChangeAspect="1"/>
          </p:cNvPicPr>
          <p:nvPr/>
        </p:nvPicPr>
        <p:blipFill>
          <a:blip r:embed="rId4"/>
          <a:stretch>
            <a:fillRect/>
          </a:stretch>
        </p:blipFill>
        <p:spPr>
          <a:xfrm>
            <a:off x="89388" y="3241238"/>
            <a:ext cx="2946987" cy="2469217"/>
          </a:xfrm>
          <a:prstGeom prst="rect">
            <a:avLst/>
          </a:prstGeom>
        </p:spPr>
      </p:pic>
      <p:sp>
        <p:nvSpPr>
          <p:cNvPr id="39" name="テキスト ボックス 38"/>
          <p:cNvSpPr txBox="1"/>
          <p:nvPr/>
        </p:nvSpPr>
        <p:spPr>
          <a:xfrm>
            <a:off x="3297332" y="2063916"/>
            <a:ext cx="2628000" cy="307777"/>
          </a:xfrm>
          <a:prstGeom prst="rect">
            <a:avLst/>
          </a:prstGeom>
          <a:solidFill>
            <a:schemeClr val="accent2">
              <a:lumMod val="20000"/>
              <a:lumOff val="80000"/>
            </a:schemeClr>
          </a:solidFill>
          <a:ln>
            <a:solidFill>
              <a:schemeClr val="accent2"/>
            </a:solidFill>
          </a:ln>
        </p:spPr>
        <p:txBody>
          <a:bodyPr wrap="none" rtlCol="0" anchor="ctr" anchorCtr="0">
            <a:noAutofit/>
          </a:bodyPr>
          <a:lstStyle/>
          <a:p>
            <a:pPr algn="ctr"/>
            <a:r>
              <a:rPr lang="ja-JP" altLang="en-US" sz="1400" b="1" dirty="0">
                <a:latin typeface="Meiryo UI" panose="020B0604030504040204" pitchFamily="50" charset="-128"/>
                <a:ea typeface="Meiryo UI" panose="020B0604030504040204" pitchFamily="50" charset="-128"/>
              </a:rPr>
              <a:t>代位</a:t>
            </a:r>
            <a:r>
              <a:rPr lang="ja-JP" altLang="en-US" sz="1400" b="1" dirty="0" smtClean="0">
                <a:latin typeface="Meiryo UI" panose="020B0604030504040204" pitchFamily="50" charset="-128"/>
                <a:ea typeface="Meiryo UI" panose="020B0604030504040204" pitchFamily="50" charset="-128"/>
              </a:rPr>
              <a:t>弁済率が大幅改善</a:t>
            </a:r>
            <a:endParaRPr kumimoji="1" lang="ja-JP" altLang="en-US" sz="1400" b="1" dirty="0">
              <a:latin typeface="Meiryo UI" panose="020B0604030504040204" pitchFamily="50" charset="-128"/>
              <a:ea typeface="Meiryo UI" panose="020B0604030504040204" pitchFamily="50" charset="-128"/>
            </a:endParaRPr>
          </a:p>
        </p:txBody>
      </p:sp>
      <p:sp>
        <p:nvSpPr>
          <p:cNvPr id="40" name="テキスト ボックス 39"/>
          <p:cNvSpPr txBox="1"/>
          <p:nvPr/>
        </p:nvSpPr>
        <p:spPr>
          <a:xfrm>
            <a:off x="6320475" y="2063916"/>
            <a:ext cx="2628000" cy="307777"/>
          </a:xfrm>
          <a:prstGeom prst="rect">
            <a:avLst/>
          </a:prstGeom>
          <a:solidFill>
            <a:schemeClr val="accent2">
              <a:lumMod val="20000"/>
              <a:lumOff val="80000"/>
            </a:schemeClr>
          </a:solidFill>
          <a:ln>
            <a:solidFill>
              <a:schemeClr val="accent2"/>
            </a:solidFill>
          </a:ln>
        </p:spPr>
        <p:txBody>
          <a:bodyPr wrap="none" rtlCol="0" anchor="ctr" anchorCtr="0">
            <a:noAutofit/>
          </a:bodyPr>
          <a:lstStyle/>
          <a:p>
            <a:pPr algn="ctr"/>
            <a:r>
              <a:rPr lang="ja-JP" altLang="en-US" sz="1400" b="1" dirty="0" smtClean="0">
                <a:latin typeface="Meiryo UI" panose="020B0604030504040204" pitchFamily="50" charset="-128"/>
                <a:ea typeface="Meiryo UI" panose="020B0604030504040204" pitchFamily="50" charset="-128"/>
              </a:rPr>
              <a:t>債務を減らし、保証を確保</a:t>
            </a:r>
            <a:endParaRPr kumimoji="1" lang="ja-JP" altLang="en-US" sz="1400" b="1" dirty="0">
              <a:latin typeface="Meiryo UI" panose="020B0604030504040204" pitchFamily="50" charset="-128"/>
              <a:ea typeface="Meiryo UI" panose="020B0604030504040204" pitchFamily="50" charset="-128"/>
            </a:endParaRPr>
          </a:p>
        </p:txBody>
      </p:sp>
      <p:sp>
        <p:nvSpPr>
          <p:cNvPr id="41" name="テキスト ボックス 40"/>
          <p:cNvSpPr txBox="1"/>
          <p:nvPr/>
        </p:nvSpPr>
        <p:spPr>
          <a:xfrm>
            <a:off x="147332" y="5737926"/>
            <a:ext cx="2696668" cy="1169551"/>
          </a:xfrm>
          <a:prstGeom prst="rect">
            <a:avLst/>
          </a:prstGeom>
          <a:noFill/>
        </p:spPr>
        <p:txBody>
          <a:bodyPr wrap="square" rtlCol="0">
            <a:spAutoFit/>
          </a:bodyPr>
          <a:lstStyle/>
          <a:p>
            <a:r>
              <a:rPr lang="ja-JP" altLang="en-US" sz="1000" b="1" dirty="0" smtClean="0">
                <a:latin typeface="Meiryo UI" panose="020B0604030504040204" pitchFamily="50" charset="-128"/>
                <a:ea typeface="Meiryo UI" panose="020B0604030504040204" pitchFamily="50" charset="-128"/>
              </a:rPr>
              <a:t>■基本財産倍率と</a:t>
            </a:r>
            <a:r>
              <a:rPr lang="ja-JP" altLang="en-US" sz="1000" b="1" dirty="0">
                <a:latin typeface="Meiryo UI" panose="020B0604030504040204" pitchFamily="50" charset="-128"/>
                <a:ea typeface="Meiryo UI" panose="020B0604030504040204" pitchFamily="50" charset="-128"/>
              </a:rPr>
              <a:t>は</a:t>
            </a:r>
            <a:r>
              <a:rPr kumimoji="1" lang="ja-JP" altLang="en-US" sz="1000" b="1" dirty="0" smtClean="0">
                <a:latin typeface="Meiryo UI" panose="020B0604030504040204" pitchFamily="50" charset="-128"/>
                <a:ea typeface="Meiryo UI" panose="020B0604030504040204" pitchFamily="50" charset="-128"/>
              </a:rPr>
              <a:t>・・</a:t>
            </a:r>
            <a:r>
              <a:rPr lang="ja-JP" altLang="en-US" sz="1000" b="1" dirty="0" smtClean="0">
                <a:latin typeface="Meiryo UI" panose="020B0604030504040204" pitchFamily="50" charset="-128"/>
                <a:ea typeface="Meiryo UI" panose="020B0604030504040204" pitchFamily="50" charset="-128"/>
              </a:rPr>
              <a:t>・　　</a:t>
            </a:r>
            <a:endParaRPr lang="en-US" altLang="ja-JP" sz="1000" b="1"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000" dirty="0" smtClean="0">
                <a:latin typeface="Meiryo UI" panose="020B0604030504040204" pitchFamily="50" charset="-128"/>
                <a:ea typeface="Meiryo UI" panose="020B0604030504040204" pitchFamily="50" charset="-128"/>
              </a:rPr>
              <a:t>基本財産は一般</a:t>
            </a:r>
            <a:r>
              <a:rPr lang="ja-JP" altLang="en-US" sz="1000" dirty="0">
                <a:latin typeface="Meiryo UI" panose="020B0604030504040204" pitchFamily="50" charset="-128"/>
                <a:ea typeface="Meiryo UI" panose="020B0604030504040204" pitchFamily="50" charset="-128"/>
              </a:rPr>
              <a:t>企業の資本金に相当するもので、協会が引き受けた保証債務の最終担保的な性格がある</a:t>
            </a:r>
            <a:r>
              <a:rPr lang="ja-JP" altLang="en-US" sz="1000" dirty="0" smtClean="0">
                <a:latin typeface="Meiryo UI" panose="020B0604030504040204" pitchFamily="50" charset="-128"/>
                <a:ea typeface="Meiryo UI" panose="020B0604030504040204" pitchFamily="50" charset="-128"/>
              </a:rPr>
              <a:t>。</a:t>
            </a:r>
            <a:endParaRPr lang="en-US" altLang="ja-JP" sz="10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000" dirty="0" smtClean="0">
                <a:latin typeface="Meiryo UI" panose="020B0604030504040204" pitchFamily="50" charset="-128"/>
                <a:ea typeface="Meiryo UI" panose="020B0604030504040204" pitchFamily="50" charset="-128"/>
              </a:rPr>
              <a:t>基本財産倍率とは、基本財産に対して債務保証残高がいくらあるかを示すもので、小さいほどリスクが小さい</a:t>
            </a:r>
            <a:endParaRPr lang="ja-JP" altLang="en-US" sz="1000" dirty="0">
              <a:latin typeface="Meiryo UI" panose="020B0604030504040204" pitchFamily="50" charset="-128"/>
              <a:ea typeface="Meiryo UI" panose="020B0604030504040204" pitchFamily="50" charset="-128"/>
            </a:endParaRPr>
          </a:p>
        </p:txBody>
      </p:sp>
      <p:sp>
        <p:nvSpPr>
          <p:cNvPr id="4" name="テキスト ボックス 3"/>
          <p:cNvSpPr txBox="1"/>
          <p:nvPr/>
        </p:nvSpPr>
        <p:spPr>
          <a:xfrm>
            <a:off x="586818" y="1087206"/>
            <a:ext cx="7740525" cy="784830"/>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1500" dirty="0" smtClean="0">
                <a:latin typeface="Meiryo UI" panose="020B0604030504040204" pitchFamily="50" charset="-128"/>
                <a:ea typeface="Meiryo UI" panose="020B0604030504040204" pitchFamily="50" charset="-128"/>
              </a:rPr>
              <a:t>統合前の</a:t>
            </a:r>
            <a:r>
              <a:rPr kumimoji="1" lang="en-US" altLang="ja-JP" sz="1500" dirty="0" smtClean="0">
                <a:latin typeface="Meiryo UI" panose="020B0604030504040204" pitchFamily="50" charset="-128"/>
                <a:ea typeface="Meiryo UI" panose="020B0604030504040204" pitchFamily="50" charset="-128"/>
              </a:rPr>
              <a:t>2012</a:t>
            </a:r>
            <a:r>
              <a:rPr kumimoji="1" lang="ja-JP" altLang="en-US" sz="1500" dirty="0" smtClean="0">
                <a:latin typeface="Meiryo UI" panose="020B0604030504040204" pitchFamily="50" charset="-128"/>
                <a:ea typeface="Meiryo UI" panose="020B0604030504040204" pitchFamily="50" charset="-128"/>
              </a:rPr>
              <a:t>年</a:t>
            </a:r>
            <a:r>
              <a:rPr lang="ja-JP" altLang="en-US" sz="1500" dirty="0" smtClean="0">
                <a:latin typeface="Meiryo UI" panose="020B0604030504040204" pitchFamily="50" charset="-128"/>
                <a:ea typeface="Meiryo UI" panose="020B0604030504040204" pitchFamily="50" charset="-128"/>
              </a:rPr>
              <a:t>時点で、法人の担保力を示す基本財産倍率は、市協会が全国ワースト２位、府協会が同３位であったが、基本財産倍率や代位弁済率は改善し、債務を減らしながら融資を増やすなど、経営基盤を着実に強化してきている。</a:t>
            </a:r>
            <a:endParaRPr kumimoji="1" lang="ja-JP" altLang="en-US" sz="1500" dirty="0">
              <a:latin typeface="Meiryo UI" panose="020B0604030504040204" pitchFamily="50" charset="-128"/>
              <a:ea typeface="Meiryo UI" panose="020B0604030504040204" pitchFamily="50" charset="-128"/>
            </a:endParaRPr>
          </a:p>
        </p:txBody>
      </p:sp>
      <p:sp>
        <p:nvSpPr>
          <p:cNvPr id="8" name="テキスト ボックス 7"/>
          <p:cNvSpPr txBox="1"/>
          <p:nvPr/>
        </p:nvSpPr>
        <p:spPr>
          <a:xfrm>
            <a:off x="990379" y="4992807"/>
            <a:ext cx="1473480" cy="261610"/>
          </a:xfrm>
          <a:prstGeom prst="rect">
            <a:avLst/>
          </a:prstGeom>
          <a:noFill/>
        </p:spPr>
        <p:txBody>
          <a:bodyPr wrap="none" rtlCol="0">
            <a:spAutoFit/>
          </a:bodyPr>
          <a:lstStyle/>
          <a:p>
            <a:r>
              <a:rPr lang="ja-JP" altLang="en-US" sz="1100" dirty="0" smtClean="0">
                <a:latin typeface="Meiryo UI" panose="020B0604030504040204" pitchFamily="50" charset="-128"/>
                <a:ea typeface="Meiryo UI" panose="020B0604030504040204" pitchFamily="50" charset="-128"/>
              </a:rPr>
              <a:t>基本財産（棒グラフ）</a:t>
            </a:r>
            <a:endParaRPr kumimoji="1" lang="ja-JP" altLang="en-US" sz="1100" dirty="0">
              <a:latin typeface="Meiryo UI" panose="020B0604030504040204" pitchFamily="50" charset="-128"/>
              <a:ea typeface="Meiryo UI" panose="020B0604030504040204" pitchFamily="50" charset="-128"/>
            </a:endParaRPr>
          </a:p>
        </p:txBody>
      </p:sp>
      <p:sp>
        <p:nvSpPr>
          <p:cNvPr id="42" name="テキスト ボックス 41"/>
          <p:cNvSpPr txBox="1"/>
          <p:nvPr/>
        </p:nvSpPr>
        <p:spPr>
          <a:xfrm>
            <a:off x="6636163" y="4976157"/>
            <a:ext cx="1057674" cy="369332"/>
          </a:xfrm>
          <a:prstGeom prst="rect">
            <a:avLst/>
          </a:prstGeom>
          <a:noFill/>
        </p:spPr>
        <p:txBody>
          <a:bodyPr wrap="square" rtlCol="0">
            <a:spAutoFit/>
          </a:bodyPr>
          <a:lstStyle/>
          <a:p>
            <a:r>
              <a:rPr kumimoji="1" lang="en-US" altLang="ja-JP" sz="900" dirty="0" smtClean="0"/>
              <a:t>※</a:t>
            </a:r>
            <a:r>
              <a:rPr lang="ja-JP" altLang="en-US" sz="900" dirty="0" smtClean="0"/>
              <a:t>統合</a:t>
            </a:r>
            <a:r>
              <a:rPr lang="ja-JP" altLang="en-US" sz="900" dirty="0"/>
              <a:t>前</a:t>
            </a:r>
            <a:r>
              <a:rPr lang="ja-JP" altLang="en-US" sz="900" dirty="0" smtClean="0"/>
              <a:t>は両協</a:t>
            </a:r>
            <a:endParaRPr lang="en-US" altLang="ja-JP" sz="900" dirty="0" smtClean="0"/>
          </a:p>
          <a:p>
            <a:r>
              <a:rPr lang="ja-JP" altLang="en-US" sz="900" dirty="0"/>
              <a:t>　</a:t>
            </a:r>
            <a:r>
              <a:rPr lang="ja-JP" altLang="en-US" sz="900" dirty="0" smtClean="0"/>
              <a:t>会の合計額</a:t>
            </a:r>
            <a:endParaRPr kumimoji="1" lang="ja-JP" altLang="en-US" sz="900" dirty="0"/>
          </a:p>
        </p:txBody>
      </p:sp>
      <p:sp>
        <p:nvSpPr>
          <p:cNvPr id="43" name="スライド番号プレースホルダー 42"/>
          <p:cNvSpPr>
            <a:spLocks noGrp="1"/>
          </p:cNvSpPr>
          <p:nvPr>
            <p:ph type="sldNum" sz="quarter" idx="12"/>
          </p:nvPr>
        </p:nvSpPr>
        <p:spPr>
          <a:xfrm>
            <a:off x="7080250" y="6483351"/>
            <a:ext cx="2057400" cy="365125"/>
          </a:xfrm>
        </p:spPr>
        <p:txBody>
          <a:bodyPr/>
          <a:lstStyle/>
          <a:p>
            <a:fld id="{138CA411-231B-42B9-AF63-97A64194AA60}" type="slidenum">
              <a:rPr kumimoji="1" lang="ja-JP" altLang="en-US" sz="1400" b="1" smtClean="0">
                <a:solidFill>
                  <a:schemeClr val="tx1"/>
                </a:solidFill>
              </a:rPr>
              <a:t>63</a:t>
            </a:fld>
            <a:endParaRPr kumimoji="1" lang="ja-JP" altLang="en-US" sz="1400" b="1">
              <a:solidFill>
                <a:schemeClr val="tx1"/>
              </a:solidFill>
            </a:endParaRPr>
          </a:p>
        </p:txBody>
      </p:sp>
      <p:sp>
        <p:nvSpPr>
          <p:cNvPr id="23" name="角丸四角形 22"/>
          <p:cNvSpPr/>
          <p:nvPr/>
        </p:nvSpPr>
        <p:spPr>
          <a:xfrm>
            <a:off x="128790" y="66145"/>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１－②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府市連携／組織統合や機能の最適化</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6576595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テキスト ボックス 21"/>
          <p:cNvSpPr txBox="1"/>
          <p:nvPr/>
        </p:nvSpPr>
        <p:spPr>
          <a:xfrm>
            <a:off x="399808" y="5592219"/>
            <a:ext cx="3518786" cy="1107996"/>
          </a:xfrm>
          <a:prstGeom prst="rect">
            <a:avLst/>
          </a:prstGeom>
          <a:noFill/>
          <a:ln>
            <a:solidFill>
              <a:schemeClr val="bg1">
                <a:lumMod val="75000"/>
              </a:schemeClr>
            </a:solidFill>
          </a:ln>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＜研究所が目指す姿＞</a:t>
            </a:r>
            <a:endParaRPr kumimoji="1" lang="en-US" altLang="ja-JP" sz="1200" b="1" dirty="0" smtClean="0">
              <a:latin typeface="Meiryo UI" panose="020B0604030504040204" pitchFamily="50" charset="-128"/>
              <a:ea typeface="Meiryo UI" panose="020B0604030504040204" pitchFamily="50" charset="-128"/>
            </a:endParaRPr>
          </a:p>
          <a:p>
            <a:endParaRPr lang="en-US" altLang="ja-JP" sz="1000" dirty="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　　①先見性</a:t>
            </a:r>
            <a:endParaRPr kumimoji="1" lang="en-US" altLang="ja-JP" sz="110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②アピール性</a:t>
            </a:r>
            <a:endParaRPr lang="en-US" altLang="ja-JP" sz="110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③率先性</a:t>
            </a:r>
            <a:endParaRPr lang="en-US" altLang="ja-JP" sz="1100"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　　④信頼性</a:t>
            </a:r>
            <a:endParaRPr kumimoji="1" lang="ja-JP" altLang="en-US" sz="1100" dirty="0">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a:xfrm>
            <a:off x="7080250" y="6492829"/>
            <a:ext cx="2057400" cy="365125"/>
          </a:xfrm>
        </p:spPr>
        <p:txBody>
          <a:bodyPr/>
          <a:lstStyle/>
          <a:p>
            <a:fld id="{138CA411-231B-42B9-AF63-97A64194AA60}" type="slidenum">
              <a:rPr kumimoji="1" lang="ja-JP" altLang="en-US" sz="1400" b="1" smtClean="0">
                <a:solidFill>
                  <a:schemeClr val="tx1"/>
                </a:solidFill>
              </a:rPr>
              <a:t>64</a:t>
            </a:fld>
            <a:endParaRPr kumimoji="1" lang="ja-JP" altLang="en-US" sz="1400" b="1" dirty="0">
              <a:solidFill>
                <a:schemeClr val="tx1"/>
              </a:solidFill>
            </a:endParaRPr>
          </a:p>
        </p:txBody>
      </p:sp>
      <p:sp>
        <p:nvSpPr>
          <p:cNvPr id="7" name="テキスト ボックス 6"/>
          <p:cNvSpPr txBox="1"/>
          <p:nvPr/>
        </p:nvSpPr>
        <p:spPr>
          <a:xfrm>
            <a:off x="376665" y="1482855"/>
            <a:ext cx="3570361" cy="2062103"/>
          </a:xfrm>
          <a:prstGeom prst="rect">
            <a:avLst/>
          </a:prstGeom>
          <a:noFill/>
          <a:ln>
            <a:solidFill>
              <a:schemeClr val="bg1">
                <a:lumMod val="65000"/>
              </a:schemeClr>
            </a:solidFill>
          </a:ln>
        </p:spPr>
        <p:txBody>
          <a:bodyPr wrap="square" rtlCol="0">
            <a:spAutoFit/>
          </a:bodyPr>
          <a:lstStyle/>
          <a:p>
            <a:r>
              <a:rPr lang="ja-JP" altLang="en-US" sz="1100" b="1" dirty="0" smtClean="0">
                <a:latin typeface="Meiryo UI" panose="020B0604030504040204" pitchFamily="50" charset="-128"/>
                <a:ea typeface="Meiryo UI" panose="020B0604030504040204" pitchFamily="50" charset="-128"/>
              </a:rPr>
              <a:t>１</a:t>
            </a:r>
            <a:r>
              <a:rPr lang="ja-JP" altLang="en-US" sz="1100" b="1" dirty="0">
                <a:latin typeface="Meiryo UI" panose="020B0604030504040204" pitchFamily="50" charset="-128"/>
                <a:ea typeface="Meiryo UI" panose="020B0604030504040204" pitchFamily="50" charset="-128"/>
              </a:rPr>
              <a:t>．</a:t>
            </a:r>
            <a:r>
              <a:rPr lang="ja-JP" altLang="en-US" sz="1100" b="1" dirty="0" smtClean="0">
                <a:latin typeface="Meiryo UI" panose="020B0604030504040204" pitchFamily="50" charset="-128"/>
                <a:ea typeface="Meiryo UI" panose="020B0604030504040204" pitchFamily="50" charset="-128"/>
              </a:rPr>
              <a:t>統合による相乗効果</a:t>
            </a:r>
            <a:endParaRPr lang="en-US" altLang="ja-JP" sz="1100" b="1"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1100" dirty="0" smtClean="0">
                <a:latin typeface="Meiryo UI" panose="020B0604030504040204" pitchFamily="50" charset="-128"/>
                <a:ea typeface="Meiryo UI" panose="020B0604030504040204" pitchFamily="50" charset="-128"/>
              </a:rPr>
              <a:t>強みを活かした行政検査依頼の相互補完</a:t>
            </a:r>
            <a:endParaRPr lang="en-US" altLang="ja-JP" sz="1100"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1100" dirty="0" smtClean="0">
                <a:latin typeface="Meiryo UI" panose="020B0604030504040204" pitchFamily="50" charset="-128"/>
                <a:ea typeface="Meiryo UI" panose="020B0604030504040204" pitchFamily="50" charset="-128"/>
              </a:rPr>
              <a:t>研究課題の共同実施、機器の共同利用</a:t>
            </a:r>
            <a:endParaRPr lang="en-US" altLang="ja-JP" sz="1100" dirty="0" smtClean="0">
              <a:latin typeface="Meiryo UI" panose="020B0604030504040204" pitchFamily="50" charset="-128"/>
              <a:ea typeface="Meiryo UI" panose="020B0604030504040204" pitchFamily="50" charset="-128"/>
            </a:endParaRPr>
          </a:p>
          <a:p>
            <a:endParaRPr lang="en-US" altLang="ja-JP" sz="800" dirty="0" smtClean="0">
              <a:latin typeface="Meiryo UI" panose="020B0604030504040204" pitchFamily="50" charset="-128"/>
              <a:ea typeface="Meiryo UI" panose="020B0604030504040204" pitchFamily="50" charset="-128"/>
            </a:endParaRPr>
          </a:p>
          <a:p>
            <a:r>
              <a:rPr lang="ja-JP" altLang="en-US" sz="1100" b="1" dirty="0" smtClean="0">
                <a:latin typeface="Meiryo UI" panose="020B0604030504040204" pitchFamily="50" charset="-128"/>
                <a:ea typeface="Meiryo UI" panose="020B0604030504040204" pitchFamily="50" charset="-128"/>
              </a:rPr>
              <a:t>２．統合による機能強化</a:t>
            </a:r>
            <a:endParaRPr lang="en-US" altLang="ja-JP" sz="1100" b="1"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1100" dirty="0" smtClean="0">
                <a:latin typeface="Meiryo UI" panose="020B0604030504040204" pitchFamily="50" charset="-128"/>
                <a:ea typeface="Meiryo UI" panose="020B0604030504040204" pitchFamily="50" charset="-128"/>
              </a:rPr>
              <a:t>精度</a:t>
            </a:r>
            <a:r>
              <a:rPr lang="ja-JP" altLang="en-US" sz="1100" dirty="0">
                <a:latin typeface="Meiryo UI" panose="020B0604030504040204" pitchFamily="50" charset="-128"/>
                <a:ea typeface="Meiryo UI" panose="020B0604030504040204" pitchFamily="50" charset="-128"/>
              </a:rPr>
              <a:t>管理、危機管理対応の専門部署の設置</a:t>
            </a:r>
          </a:p>
          <a:p>
            <a:pPr marL="285750" indent="-2857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外部人材の登用、実地疫学の専門家の養成</a:t>
            </a:r>
          </a:p>
          <a:p>
            <a:pPr marL="285750" indent="-285750">
              <a:buFont typeface="Arial" panose="020B0604020202020204" pitchFamily="34" charset="0"/>
              <a:buChar char="•"/>
            </a:pPr>
            <a:r>
              <a:rPr lang="ja-JP" altLang="en-US" sz="1100" dirty="0" smtClean="0">
                <a:latin typeface="Meiryo UI" panose="020B0604030504040204" pitchFamily="50" charset="-128"/>
                <a:ea typeface="Meiryo UI" panose="020B0604030504040204" pitchFamily="50" charset="-128"/>
              </a:rPr>
              <a:t>マスメディアに対する積極的なブリーフィング　</a:t>
            </a:r>
            <a:r>
              <a:rPr lang="en-US" altLang="ja-JP" sz="1100" dirty="0" smtClean="0">
                <a:latin typeface="Meiryo UI" panose="020B0604030504040204" pitchFamily="50" charset="-128"/>
                <a:ea typeface="Meiryo UI" panose="020B0604030504040204" pitchFamily="50" charset="-128"/>
              </a:rPr>
              <a:t>【</a:t>
            </a:r>
            <a:r>
              <a:rPr lang="ja-JP" altLang="en-US" sz="1100" dirty="0" smtClean="0">
                <a:latin typeface="Meiryo UI" panose="020B0604030504040204" pitchFamily="50" charset="-128"/>
                <a:ea typeface="Meiryo UI" panose="020B0604030504040204" pitchFamily="50" charset="-128"/>
              </a:rPr>
              <a:t>図１</a:t>
            </a:r>
            <a:r>
              <a:rPr lang="en-US" altLang="ja-JP" sz="1100" dirty="0" smtClean="0">
                <a:latin typeface="Meiryo UI" panose="020B0604030504040204" pitchFamily="50" charset="-128"/>
                <a:ea typeface="Meiryo UI" panose="020B0604030504040204" pitchFamily="50" charset="-128"/>
              </a:rPr>
              <a:t>】</a:t>
            </a:r>
            <a:endParaRPr lang="ja-JP" altLang="en-US" sz="11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endParaRPr lang="en-US" altLang="ja-JP" sz="700" dirty="0">
              <a:latin typeface="Meiryo UI" panose="020B0604030504040204" pitchFamily="50" charset="-128"/>
              <a:ea typeface="Meiryo UI" panose="020B0604030504040204" pitchFamily="50" charset="-128"/>
            </a:endParaRPr>
          </a:p>
          <a:p>
            <a:r>
              <a:rPr lang="ja-JP" altLang="en-US" sz="1100" b="1" dirty="0" smtClean="0">
                <a:latin typeface="Meiryo UI" panose="020B0604030504040204" pitchFamily="50" charset="-128"/>
                <a:ea typeface="Meiryo UI" panose="020B0604030504040204" pitchFamily="50" charset="-128"/>
              </a:rPr>
              <a:t>３．地方独立行政法人化の効果</a:t>
            </a:r>
            <a:endParaRPr lang="en-US" altLang="ja-JP" sz="1100" b="1"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柔軟な組織運営</a:t>
            </a:r>
            <a:endParaRPr lang="en-US" altLang="ja-JP" sz="11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1100" dirty="0" smtClean="0">
                <a:latin typeface="Meiryo UI" panose="020B0604030504040204" pitchFamily="50" charset="-128"/>
                <a:ea typeface="Meiryo UI" panose="020B0604030504040204" pitchFamily="50" charset="-128"/>
              </a:rPr>
              <a:t>阪大と</a:t>
            </a:r>
            <a:r>
              <a:rPr lang="ja-JP" altLang="en-US" sz="1100" dirty="0">
                <a:latin typeface="Meiryo UI" panose="020B0604030504040204" pitchFamily="50" charset="-128"/>
                <a:ea typeface="Meiryo UI" panose="020B0604030504040204" pitchFamily="50" charset="-128"/>
              </a:rPr>
              <a:t>の連携</a:t>
            </a:r>
            <a:r>
              <a:rPr lang="ja-JP" altLang="en-US" sz="1100" dirty="0" smtClean="0">
                <a:latin typeface="Meiryo UI" panose="020B0604030504040204" pitchFamily="50" charset="-128"/>
                <a:ea typeface="Meiryo UI" panose="020B0604030504040204" pitchFamily="50" charset="-128"/>
              </a:rPr>
              <a:t>大学院開設など、他</a:t>
            </a:r>
            <a:r>
              <a:rPr lang="ja-JP" altLang="en-US" sz="1100" dirty="0">
                <a:latin typeface="Meiryo UI" panose="020B0604030504040204" pitchFamily="50" charset="-128"/>
                <a:ea typeface="Meiryo UI" panose="020B0604030504040204" pitchFamily="50" charset="-128"/>
              </a:rPr>
              <a:t>機関との連携</a:t>
            </a:r>
            <a:r>
              <a:rPr lang="ja-JP" altLang="en-US" sz="1100" dirty="0" smtClean="0">
                <a:latin typeface="Meiryo UI" panose="020B0604030504040204" pitchFamily="50" charset="-128"/>
                <a:ea typeface="Meiryo UI" panose="020B0604030504040204" pitchFamily="50" charset="-128"/>
              </a:rPr>
              <a:t>強化</a:t>
            </a:r>
            <a:endParaRPr lang="en-US" altLang="ja-JP" sz="1100" dirty="0" smtClean="0">
              <a:latin typeface="Meiryo UI" panose="020B0604030504040204" pitchFamily="50" charset="-128"/>
              <a:ea typeface="Meiryo UI" panose="020B0604030504040204" pitchFamily="50" charset="-128"/>
            </a:endParaRPr>
          </a:p>
        </p:txBody>
      </p:sp>
      <p:sp>
        <p:nvSpPr>
          <p:cNvPr id="10" name="角丸四角形 9"/>
          <p:cNvSpPr/>
          <p:nvPr/>
        </p:nvSpPr>
        <p:spPr>
          <a:xfrm>
            <a:off x="4454802" y="715404"/>
            <a:ext cx="446400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消防学校　</a:t>
            </a:r>
            <a:r>
              <a:rPr lang="en-US" altLang="ja-JP" sz="1200" b="1" dirty="0" smtClean="0">
                <a:latin typeface="Meiryo UI" panose="020B0604030504040204" pitchFamily="50" charset="-128"/>
                <a:ea typeface="Meiryo UI" panose="020B0604030504040204" pitchFamily="50" charset="-128"/>
              </a:rPr>
              <a:t>[2014.4]</a:t>
            </a:r>
            <a:endParaRPr kumimoji="1" lang="ja-JP" altLang="en-US" sz="1600" b="1" dirty="0">
              <a:latin typeface="Meiryo UI" panose="020B0604030504040204" pitchFamily="50" charset="-128"/>
              <a:ea typeface="Meiryo UI" panose="020B0604030504040204" pitchFamily="50" charset="-128"/>
            </a:endParaRPr>
          </a:p>
        </p:txBody>
      </p:sp>
      <p:sp>
        <p:nvSpPr>
          <p:cNvPr id="11" name="角丸四角形 10"/>
          <p:cNvSpPr/>
          <p:nvPr/>
        </p:nvSpPr>
        <p:spPr>
          <a:xfrm>
            <a:off x="306107" y="715404"/>
            <a:ext cx="374400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大阪健康安全基盤研究所 </a:t>
            </a:r>
            <a:r>
              <a:rPr lang="en-US" altLang="ja-JP" sz="1200" b="1" dirty="0" smtClean="0">
                <a:latin typeface="Meiryo UI" panose="020B0604030504040204" pitchFamily="50" charset="-128"/>
                <a:ea typeface="Meiryo UI" panose="020B0604030504040204" pitchFamily="50" charset="-128"/>
              </a:rPr>
              <a:t>[2017.4]</a:t>
            </a:r>
            <a:endParaRPr kumimoji="1" lang="ja-JP" altLang="en-US" sz="1600" b="1" dirty="0">
              <a:latin typeface="Meiryo UI" panose="020B0604030504040204" pitchFamily="50" charset="-128"/>
              <a:ea typeface="Meiryo UI" panose="020B0604030504040204" pitchFamily="50" charset="-128"/>
            </a:endParaRPr>
          </a:p>
        </p:txBody>
      </p:sp>
      <p:pic>
        <p:nvPicPr>
          <p:cNvPr id="14" name="図 13"/>
          <p:cNvPicPr>
            <a:picLocks noChangeAspect="1"/>
          </p:cNvPicPr>
          <p:nvPr/>
        </p:nvPicPr>
        <p:blipFill>
          <a:blip r:embed="rId2"/>
          <a:stretch>
            <a:fillRect/>
          </a:stretch>
        </p:blipFill>
        <p:spPr>
          <a:xfrm>
            <a:off x="2008998" y="3592245"/>
            <a:ext cx="1938028" cy="1900552"/>
          </a:xfrm>
          <a:prstGeom prst="rect">
            <a:avLst/>
          </a:prstGeom>
        </p:spPr>
      </p:pic>
      <p:pic>
        <p:nvPicPr>
          <p:cNvPr id="12" name="Picture 6" descr="C:\Users\NegishiN\Desktop\改革評価プロジェクト\nhk.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312" y="4493443"/>
            <a:ext cx="1531393" cy="890123"/>
          </a:xfrm>
          <a:prstGeom prst="rect">
            <a:avLst/>
          </a:prstGeom>
          <a:noFill/>
          <a:extLst>
            <a:ext uri="{909E8E84-426E-40DD-AFC4-6F175D3DCCD1}">
              <a14:hiddenFill xmlns:a14="http://schemas.microsoft.com/office/drawing/2010/main">
                <a:solidFill>
                  <a:srgbClr val="FFFFFF"/>
                </a:solidFill>
              </a14:hiddenFill>
            </a:ext>
          </a:extLst>
        </p:spPr>
      </p:pic>
      <p:sp>
        <p:nvSpPr>
          <p:cNvPr id="13" name="正方形/長方形 12"/>
          <p:cNvSpPr/>
          <p:nvPr/>
        </p:nvSpPr>
        <p:spPr>
          <a:xfrm>
            <a:off x="417609" y="4144736"/>
            <a:ext cx="1260280" cy="361637"/>
          </a:xfrm>
          <a:prstGeom prst="rect">
            <a:avLst/>
          </a:prstGeom>
        </p:spPr>
        <p:txBody>
          <a:bodyPr wrap="none">
            <a:spAutoFit/>
          </a:bodyPr>
          <a:lstStyle/>
          <a:p>
            <a:pPr algn="ctr"/>
            <a:r>
              <a:rPr lang="ja-JP" altLang="en-US" sz="1050" b="1" dirty="0" smtClean="0">
                <a:latin typeface="Meiryo UI" panose="020B0604030504040204" pitchFamily="50" charset="-128"/>
                <a:ea typeface="Meiryo UI" panose="020B0604030504040204" pitchFamily="50" charset="-128"/>
                <a:cs typeface="Meiryo UI" panose="020B0604030504040204" pitchFamily="50" charset="-128"/>
              </a:rPr>
              <a:t>テレビ（ＮＨＫ）</a:t>
            </a:r>
            <a:endParaRPr lang="en-US" altLang="ja-JP" sz="1050" b="1" dirty="0" smtClean="0">
              <a:latin typeface="Meiryo UI" panose="020B0604030504040204" pitchFamily="50" charset="-128"/>
              <a:ea typeface="Meiryo UI" panose="020B0604030504040204" pitchFamily="50" charset="-128"/>
              <a:cs typeface="Meiryo UI" panose="020B0604030504040204" pitchFamily="50" charset="-128"/>
            </a:endParaRPr>
          </a:p>
          <a:p>
            <a:pPr algn="ctr"/>
            <a:r>
              <a:rPr lang="ja-JP" altLang="en-US" sz="700" dirty="0" smtClean="0">
                <a:latin typeface="Meiryo UI" panose="020B0604030504040204" pitchFamily="50" charset="-128"/>
                <a:ea typeface="Meiryo UI" panose="020B0604030504040204" pitchFamily="50" charset="-128"/>
                <a:cs typeface="Meiryo UI" panose="020B0604030504040204" pitchFamily="50" charset="-128"/>
              </a:rPr>
              <a:t>（梅毒、風疹、食中毒　等）</a:t>
            </a:r>
            <a:endParaRPr lang="ja-JP" altLang="en-US" sz="7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15" name="角丸四角形 14"/>
          <p:cNvSpPr/>
          <p:nvPr/>
        </p:nvSpPr>
        <p:spPr>
          <a:xfrm>
            <a:off x="4454802" y="3474105"/>
            <a:ext cx="446400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公営住宅　</a:t>
            </a:r>
            <a:r>
              <a:rPr lang="en-US" altLang="ja-JP" sz="1200" b="1" dirty="0" smtClean="0">
                <a:latin typeface="Meiryo UI" panose="020B0604030504040204" pitchFamily="50" charset="-128"/>
                <a:ea typeface="Meiryo UI" panose="020B0604030504040204" pitchFamily="50" charset="-128"/>
              </a:rPr>
              <a:t>[2015.8]</a:t>
            </a:r>
            <a:endParaRPr kumimoji="1" lang="ja-JP" altLang="en-US" sz="1600" b="1" dirty="0">
              <a:latin typeface="Meiryo UI" panose="020B0604030504040204" pitchFamily="50" charset="-128"/>
              <a:ea typeface="Meiryo UI" panose="020B0604030504040204" pitchFamily="50" charset="-128"/>
            </a:endParaRPr>
          </a:p>
        </p:txBody>
      </p:sp>
      <p:pic>
        <p:nvPicPr>
          <p:cNvPr id="6" name="図 5"/>
          <p:cNvPicPr>
            <a:picLocks noChangeAspect="1"/>
          </p:cNvPicPr>
          <p:nvPr/>
        </p:nvPicPr>
        <p:blipFill>
          <a:blip r:embed="rId4"/>
          <a:stretch>
            <a:fillRect/>
          </a:stretch>
        </p:blipFill>
        <p:spPr>
          <a:xfrm>
            <a:off x="2159201" y="5622997"/>
            <a:ext cx="1493999" cy="1077218"/>
          </a:xfrm>
          <a:prstGeom prst="rect">
            <a:avLst/>
          </a:prstGeom>
        </p:spPr>
      </p:pic>
      <p:sp>
        <p:nvSpPr>
          <p:cNvPr id="8" name="テキスト ボックス 7"/>
          <p:cNvSpPr txBox="1"/>
          <p:nvPr/>
        </p:nvSpPr>
        <p:spPr>
          <a:xfrm>
            <a:off x="385701" y="3658115"/>
            <a:ext cx="1636945" cy="430887"/>
          </a:xfrm>
          <a:prstGeom prst="rect">
            <a:avLst/>
          </a:prstGeom>
          <a:noFill/>
        </p:spPr>
        <p:txBody>
          <a:bodyPr wrap="square" rtlCol="0">
            <a:spAutoFit/>
          </a:bodyPr>
          <a:lstStyle/>
          <a:p>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図１</a:t>
            </a:r>
            <a:r>
              <a:rPr lang="en-US" altLang="ja-JP" sz="1050" dirty="0" smtClean="0">
                <a:latin typeface="Meiryo UI" panose="020B0604030504040204" pitchFamily="50" charset="-128"/>
                <a:ea typeface="Meiryo UI" panose="020B0604030504040204" pitchFamily="50" charset="-128"/>
              </a:rPr>
              <a:t>】</a:t>
            </a:r>
            <a:r>
              <a:rPr lang="ja-JP" altLang="en-US" sz="1050" dirty="0" smtClean="0">
                <a:latin typeface="Meiryo UI" panose="020B0604030504040204" pitchFamily="50" charset="-128"/>
                <a:ea typeface="Meiryo UI" panose="020B0604030504040204" pitchFamily="50" charset="-128"/>
              </a:rPr>
              <a:t>積極的な広報で、</a:t>
            </a:r>
            <a:endParaRPr lang="en-US" altLang="ja-JP" sz="1050" dirty="0" smtClean="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　　　存在感をアピール</a:t>
            </a:r>
            <a:endParaRPr kumimoji="1" lang="ja-JP" altLang="en-US" sz="1050" dirty="0">
              <a:latin typeface="Meiryo UI" panose="020B0604030504040204" pitchFamily="50" charset="-128"/>
              <a:ea typeface="Meiryo UI" panose="020B0604030504040204" pitchFamily="50" charset="-128"/>
            </a:endParaRPr>
          </a:p>
        </p:txBody>
      </p:sp>
      <p:sp>
        <p:nvSpPr>
          <p:cNvPr id="9" name="テキスト ボックス 8"/>
          <p:cNvSpPr txBox="1"/>
          <p:nvPr/>
        </p:nvSpPr>
        <p:spPr>
          <a:xfrm>
            <a:off x="314755" y="1092580"/>
            <a:ext cx="3801041" cy="338554"/>
          </a:xfrm>
          <a:prstGeom prst="rect">
            <a:avLst/>
          </a:prstGeom>
          <a:noFill/>
        </p:spPr>
        <p:txBody>
          <a:bodyPr wrap="none" rtlCol="0">
            <a:spAutoFit/>
          </a:bodyPr>
          <a:lstStyle/>
          <a:p>
            <a:r>
              <a:rPr kumimoji="1" lang="ja-JP" altLang="en-US" sz="1600" b="1" dirty="0" smtClean="0">
                <a:latin typeface="Meiryo UI" panose="020B0604030504040204" pitchFamily="50" charset="-128"/>
                <a:ea typeface="Meiryo UI" panose="020B0604030504040204" pitchFamily="50" charset="-128"/>
              </a:rPr>
              <a:t>統合の相乗効果により、様々な機能を強化</a:t>
            </a:r>
            <a:endParaRPr kumimoji="1" lang="ja-JP" altLang="en-US" sz="1600" b="1" dirty="0">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4472562" y="1063794"/>
            <a:ext cx="4446240" cy="861774"/>
          </a:xfrm>
          <a:prstGeom prst="rect">
            <a:avLst/>
          </a:prstGeom>
          <a:noFill/>
        </p:spPr>
        <p:txBody>
          <a:bodyPr wrap="square" rtlCol="0">
            <a:spAutoFit/>
          </a:bodyPr>
          <a:lstStyle/>
          <a:p>
            <a:r>
              <a:rPr lang="ja-JP" altLang="en-US" sz="1600" b="1" dirty="0" smtClean="0">
                <a:latin typeface="Meiryo UI" panose="020B0604030504040204" pitchFamily="50" charset="-128"/>
                <a:ea typeface="Meiryo UI" panose="020B0604030504040204" pitchFamily="50" charset="-128"/>
              </a:rPr>
              <a:t>消防</a:t>
            </a:r>
            <a:r>
              <a:rPr lang="ja-JP" altLang="en-US" sz="1600" b="1" dirty="0">
                <a:latin typeface="Meiryo UI" panose="020B0604030504040204" pitchFamily="50" charset="-128"/>
                <a:ea typeface="Meiryo UI" panose="020B0604030504040204" pitchFamily="50" charset="-128"/>
              </a:rPr>
              <a:t>学校</a:t>
            </a:r>
            <a:r>
              <a:rPr lang="ja-JP" altLang="en-US" sz="1600" b="1" dirty="0" smtClean="0">
                <a:latin typeface="Meiryo UI" panose="020B0604030504040204" pitchFamily="50" charset="-128"/>
                <a:ea typeface="Meiryo UI" panose="020B0604030504040204" pitchFamily="50" charset="-128"/>
              </a:rPr>
              <a:t>の一体運用から３年を経過し、「同じ釜の飯を食べた」卒業生は</a:t>
            </a:r>
            <a:r>
              <a:rPr lang="en-US" altLang="ja-JP" sz="1600" b="1" dirty="0" smtClean="0">
                <a:latin typeface="Meiryo UI" panose="020B0604030504040204" pitchFamily="50" charset="-128"/>
                <a:ea typeface="Meiryo UI" panose="020B0604030504040204" pitchFamily="50" charset="-128"/>
              </a:rPr>
              <a:t>4,362</a:t>
            </a:r>
            <a:r>
              <a:rPr lang="ja-JP" altLang="en-US" sz="1600" b="1" dirty="0" smtClean="0">
                <a:latin typeface="Meiryo UI" panose="020B0604030504040204" pitchFamily="50" charset="-128"/>
                <a:ea typeface="Meiryo UI" panose="020B0604030504040204" pitchFamily="50" charset="-128"/>
              </a:rPr>
              <a:t>人に達する。</a:t>
            </a:r>
            <a:endParaRPr lang="en-US" altLang="ja-JP" sz="1600" b="1" dirty="0" smtClean="0">
              <a:latin typeface="Meiryo UI" panose="020B0604030504040204" pitchFamily="50" charset="-128"/>
              <a:ea typeface="Meiryo UI" panose="020B0604030504040204" pitchFamily="50" charset="-128"/>
            </a:endParaRPr>
          </a:p>
          <a:p>
            <a:endParaRPr kumimoji="1" lang="en-US" altLang="ja-JP" sz="400" b="1" dirty="0" smtClean="0">
              <a:latin typeface="Meiryo UI" panose="020B0604030504040204" pitchFamily="50" charset="-128"/>
              <a:ea typeface="Meiryo UI" panose="020B0604030504040204" pitchFamily="50" charset="-128"/>
            </a:endParaRPr>
          </a:p>
          <a:p>
            <a:r>
              <a:rPr kumimoji="1" lang="en-US" altLang="ja-JP" sz="1400" b="1" dirty="0" smtClean="0">
                <a:latin typeface="Meiryo UI" panose="020B0604030504040204" pitchFamily="50" charset="-128"/>
                <a:ea typeface="Meiryo UI" panose="020B0604030504040204" pitchFamily="50" charset="-128"/>
              </a:rPr>
              <a:t>※</a:t>
            </a:r>
            <a:r>
              <a:rPr kumimoji="1" lang="ja-JP" altLang="en-US" sz="1400" b="1" dirty="0" smtClean="0">
                <a:latin typeface="Meiryo UI" panose="020B0604030504040204" pitchFamily="50" charset="-128"/>
                <a:ea typeface="Meiryo UI" panose="020B0604030504040204" pitchFamily="50" charset="-128"/>
              </a:rPr>
              <a:t>府域全消防員</a:t>
            </a:r>
            <a:r>
              <a:rPr lang="en-US" altLang="ja-JP" sz="1400" b="1" dirty="0">
                <a:latin typeface="Meiryo UI" panose="020B0604030504040204" pitchFamily="50" charset="-128"/>
                <a:ea typeface="Meiryo UI" panose="020B0604030504040204" pitchFamily="50" charset="-128"/>
              </a:rPr>
              <a:t>1</a:t>
            </a:r>
            <a:r>
              <a:rPr kumimoji="1" lang="ja-JP" altLang="en-US" sz="1400" b="1" dirty="0" smtClean="0">
                <a:latin typeface="Meiryo UI" panose="020B0604030504040204" pitchFamily="50" charset="-128"/>
                <a:ea typeface="Meiryo UI" panose="020B0604030504040204" pitchFamily="50" charset="-128"/>
              </a:rPr>
              <a:t>万人</a:t>
            </a:r>
            <a:endParaRPr kumimoji="1" lang="ja-JP" altLang="en-US" sz="1400" b="1" dirty="0">
              <a:latin typeface="Meiryo UI" panose="020B0604030504040204" pitchFamily="50" charset="-128"/>
              <a:ea typeface="Meiryo UI" panose="020B0604030504040204" pitchFamily="50" charset="-128"/>
            </a:endParaRPr>
          </a:p>
        </p:txBody>
      </p:sp>
      <p:sp>
        <p:nvSpPr>
          <p:cNvPr id="33" name="テキスト ボックス 32"/>
          <p:cNvSpPr txBox="1"/>
          <p:nvPr/>
        </p:nvSpPr>
        <p:spPr>
          <a:xfrm>
            <a:off x="4454802" y="3846390"/>
            <a:ext cx="4437678" cy="584775"/>
          </a:xfrm>
          <a:prstGeom prst="rect">
            <a:avLst/>
          </a:prstGeom>
          <a:noFill/>
        </p:spPr>
        <p:txBody>
          <a:bodyPr wrap="square" rtlCol="0">
            <a:spAutoFit/>
          </a:bodyPr>
          <a:lstStyle/>
          <a:p>
            <a:r>
              <a:rPr lang="ja-JP" altLang="en-US" sz="1600" b="1" dirty="0" smtClean="0">
                <a:latin typeface="Meiryo UI" panose="020B0604030504040204" pitchFamily="50" charset="-128"/>
                <a:ea typeface="Meiryo UI" panose="020B0604030504040204" pitchFamily="50" charset="-128"/>
              </a:rPr>
              <a:t>大阪市内にあった府営住宅約</a:t>
            </a:r>
            <a:r>
              <a:rPr lang="en-US" altLang="ja-JP" sz="1600" b="1" dirty="0" smtClean="0">
                <a:latin typeface="Meiryo UI" panose="020B0604030504040204" pitchFamily="50" charset="-128"/>
                <a:ea typeface="Meiryo UI" panose="020B0604030504040204" pitchFamily="50" charset="-128"/>
              </a:rPr>
              <a:t>1.5</a:t>
            </a:r>
            <a:r>
              <a:rPr lang="ja-JP" altLang="en-US" sz="1600" b="1" dirty="0" smtClean="0">
                <a:latin typeface="Meiryo UI" panose="020B0604030504040204" pitchFamily="50" charset="-128"/>
                <a:ea typeface="Meiryo UI" panose="020B0604030504040204" pitchFamily="50" charset="-128"/>
              </a:rPr>
              <a:t>万戸を、市営住宅として移管したことにより、住民の利便性が向上</a:t>
            </a:r>
            <a:endParaRPr kumimoji="1" lang="ja-JP" altLang="en-US" sz="1400" b="1" dirty="0">
              <a:latin typeface="Meiryo UI" panose="020B0604030504040204" pitchFamily="50" charset="-128"/>
              <a:ea typeface="Meiryo UI" panose="020B0604030504040204" pitchFamily="50" charset="-128"/>
            </a:endParaRPr>
          </a:p>
        </p:txBody>
      </p:sp>
      <p:sp>
        <p:nvSpPr>
          <p:cNvPr id="34" name="正方形/長方形 33"/>
          <p:cNvSpPr/>
          <p:nvPr/>
        </p:nvSpPr>
        <p:spPr>
          <a:xfrm>
            <a:off x="7171517" y="4674766"/>
            <a:ext cx="1890112" cy="1615827"/>
          </a:xfrm>
          <a:prstGeom prst="rect">
            <a:avLst/>
          </a:prstGeom>
          <a:ln>
            <a:noFill/>
          </a:ln>
        </p:spPr>
        <p:txBody>
          <a:bodyPr wrap="square">
            <a:spAutoFit/>
          </a:bodyPr>
          <a:lstStyle/>
          <a:p>
            <a:r>
              <a:rPr lang="ja-JP" altLang="en-US" sz="1100" b="1" dirty="0" smtClean="0">
                <a:latin typeface="Meiryo UI" panose="020B0604030504040204" pitchFamily="50" charset="-128"/>
                <a:ea typeface="Meiryo UI" panose="020B0604030504040204" pitchFamily="50" charset="-128"/>
              </a:rPr>
              <a:t>＜改革の効果例＞</a:t>
            </a:r>
            <a:endParaRPr lang="en-US" altLang="ja-JP" sz="1100" b="1" dirty="0" smtClean="0">
              <a:latin typeface="Meiryo UI" panose="020B0604030504040204" pitchFamily="50" charset="-128"/>
              <a:ea typeface="Meiryo UI" panose="020B0604030504040204" pitchFamily="50" charset="-128"/>
            </a:endParaRPr>
          </a:p>
          <a:p>
            <a:endParaRPr lang="en-US" altLang="ja-JP" sz="1100" b="1" dirty="0" smtClean="0">
              <a:latin typeface="Meiryo UI" panose="020B0604030504040204" pitchFamily="50" charset="-128"/>
              <a:ea typeface="Meiryo UI" panose="020B0604030504040204" pitchFamily="50" charset="-128"/>
            </a:endParaRPr>
          </a:p>
          <a:p>
            <a:r>
              <a:rPr lang="ja-JP" altLang="en-US" sz="1100" b="1" dirty="0" smtClean="0">
                <a:latin typeface="Meiryo UI" panose="020B0604030504040204" pitchFamily="50" charset="-128"/>
                <a:ea typeface="Meiryo UI" panose="020B0604030504040204" pitchFamily="50" charset="-128"/>
              </a:rPr>
              <a:t>■府民</a:t>
            </a:r>
            <a:r>
              <a:rPr lang="ja-JP" altLang="en-US" sz="1100" b="1" dirty="0">
                <a:latin typeface="Meiryo UI" panose="020B0604030504040204" pitchFamily="50" charset="-128"/>
                <a:ea typeface="Meiryo UI" panose="020B0604030504040204" pitchFamily="50" charset="-128"/>
              </a:rPr>
              <a:t>・市民に分かりやすい</a:t>
            </a:r>
            <a:r>
              <a:rPr lang="ja-JP" altLang="en-US" sz="1100" b="1" dirty="0" smtClean="0">
                <a:latin typeface="Meiryo UI" panose="020B0604030504040204" pitchFamily="50" charset="-128"/>
                <a:ea typeface="Meiryo UI" panose="020B0604030504040204" pitchFamily="50" charset="-128"/>
              </a:rPr>
              <a:t>サービスの提供</a:t>
            </a:r>
            <a:endParaRPr lang="en-US" altLang="ja-JP" sz="1100" b="1" dirty="0" smtClean="0">
              <a:latin typeface="Meiryo UI" panose="020B0604030504040204" pitchFamily="50" charset="-128"/>
              <a:ea typeface="Meiryo UI" panose="020B0604030504040204" pitchFamily="50" charset="-128"/>
            </a:endParaRPr>
          </a:p>
          <a:p>
            <a:endParaRPr lang="ja-JP" altLang="en-US" sz="1100" b="1"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100" dirty="0" smtClean="0">
                <a:latin typeface="Meiryo UI" panose="020B0604030504040204" pitchFamily="50" charset="-128"/>
                <a:ea typeface="Meiryo UI" panose="020B0604030504040204" pitchFamily="50" charset="-128"/>
              </a:rPr>
              <a:t>市内の府市の公営住宅の</a:t>
            </a:r>
            <a:r>
              <a:rPr lang="ja-JP" altLang="en-US" sz="1100" dirty="0">
                <a:latin typeface="Meiryo UI" panose="020B0604030504040204" pitchFamily="50" charset="-128"/>
                <a:ea typeface="Meiryo UI" panose="020B0604030504040204" pitchFamily="50" charset="-128"/>
              </a:rPr>
              <a:t>募集を一括実施</a:t>
            </a:r>
          </a:p>
          <a:p>
            <a:pPr marL="171450" indent="-171450">
              <a:buFont typeface="Arial" panose="020B0604020202020204" pitchFamily="34" charset="0"/>
              <a:buChar char="•"/>
            </a:pPr>
            <a:r>
              <a:rPr lang="ja-JP" altLang="en-US" sz="1100" dirty="0" smtClean="0">
                <a:latin typeface="Meiryo UI" panose="020B0604030504040204" pitchFamily="50" charset="-128"/>
                <a:ea typeface="Meiryo UI" panose="020B0604030504040204" pitchFamily="50" charset="-128"/>
              </a:rPr>
              <a:t>管理</a:t>
            </a:r>
            <a:r>
              <a:rPr lang="ja-JP" altLang="en-US" sz="1100" dirty="0">
                <a:latin typeface="Meiryo UI" panose="020B0604030504040204" pitchFamily="50" charset="-128"/>
                <a:ea typeface="Meiryo UI" panose="020B0604030504040204" pitchFamily="50" charset="-128"/>
              </a:rPr>
              <a:t>に関する窓口を</a:t>
            </a:r>
            <a:r>
              <a:rPr lang="ja-JP" altLang="en-US" sz="1100" dirty="0" smtClean="0">
                <a:latin typeface="Meiryo UI" panose="020B0604030504040204" pitchFamily="50" charset="-128"/>
                <a:ea typeface="Meiryo UI" panose="020B0604030504040204" pitchFamily="50" charset="-128"/>
              </a:rPr>
              <a:t>一元化</a:t>
            </a:r>
            <a:endParaRPr lang="ja-JP" altLang="en-US" sz="1100" dirty="0">
              <a:latin typeface="Meiryo UI" panose="020B0604030504040204" pitchFamily="50" charset="-128"/>
              <a:ea typeface="Meiryo UI" panose="020B0604030504040204" pitchFamily="50" charset="-128"/>
            </a:endParaRPr>
          </a:p>
        </p:txBody>
      </p:sp>
      <p:graphicFrame>
        <p:nvGraphicFramePr>
          <p:cNvPr id="26" name="表 25"/>
          <p:cNvGraphicFramePr>
            <a:graphicFrameLocks noGrp="1"/>
          </p:cNvGraphicFramePr>
          <p:nvPr>
            <p:extLst/>
          </p:nvPr>
        </p:nvGraphicFramePr>
        <p:xfrm>
          <a:off x="4567314" y="4740186"/>
          <a:ext cx="2574000" cy="762000"/>
        </p:xfrm>
        <a:graphic>
          <a:graphicData uri="http://schemas.openxmlformats.org/drawingml/2006/table">
            <a:tbl>
              <a:tblPr firstRow="1" bandRow="1">
                <a:tableStyleId>{5940675A-B579-460E-94D1-54222C63F5DA}</a:tableStyleId>
              </a:tblPr>
              <a:tblGrid>
                <a:gridCol w="678425">
                  <a:extLst>
                    <a:ext uri="{9D8B030D-6E8A-4147-A177-3AD203B41FA5}">
                      <a16:colId xmlns:a16="http://schemas.microsoft.com/office/drawing/2014/main" val="20000"/>
                    </a:ext>
                  </a:extLst>
                </a:gridCol>
                <a:gridCol w="659375">
                  <a:extLst>
                    <a:ext uri="{9D8B030D-6E8A-4147-A177-3AD203B41FA5}">
                      <a16:colId xmlns:a16="http://schemas.microsoft.com/office/drawing/2014/main" val="20001"/>
                    </a:ext>
                  </a:extLst>
                </a:gridCol>
                <a:gridCol w="576825">
                  <a:extLst>
                    <a:ext uri="{9D8B030D-6E8A-4147-A177-3AD203B41FA5}">
                      <a16:colId xmlns:a16="http://schemas.microsoft.com/office/drawing/2014/main" val="20002"/>
                    </a:ext>
                  </a:extLst>
                </a:gridCol>
                <a:gridCol w="659375">
                  <a:extLst>
                    <a:ext uri="{9D8B030D-6E8A-4147-A177-3AD203B41FA5}">
                      <a16:colId xmlns:a16="http://schemas.microsoft.com/office/drawing/2014/main" val="20003"/>
                    </a:ext>
                  </a:extLst>
                </a:gridCol>
              </a:tblGrid>
              <a:tr h="0">
                <a:tc rowSpan="2">
                  <a:txBody>
                    <a:bodyPr/>
                    <a:lstStyle/>
                    <a:p>
                      <a:endParaRPr kumimoji="1" lang="ja-JP" altLang="en-US" sz="1100" dirty="0">
                        <a:latin typeface="Meiryo UI" panose="020B0604030504040204" pitchFamily="50" charset="-128"/>
                        <a:ea typeface="Meiryo UI" panose="020B0604030504040204" pitchFamily="50" charset="-128"/>
                      </a:endParaRPr>
                    </a:p>
                  </a:txBody>
                  <a:tcPr marL="36000" marR="36000"/>
                </a:tc>
                <a:tc gridSpan="2">
                  <a:txBody>
                    <a:bodyPr/>
                    <a:lstStyle/>
                    <a:p>
                      <a:r>
                        <a:rPr kumimoji="1" lang="ja-JP" altLang="en-US" sz="1100" dirty="0" smtClean="0">
                          <a:latin typeface="Meiryo UI" panose="020B0604030504040204" pitchFamily="50" charset="-128"/>
                          <a:ea typeface="Meiryo UI" panose="020B0604030504040204" pitchFamily="50" charset="-128"/>
                        </a:rPr>
                        <a:t>府営</a:t>
                      </a:r>
                      <a:endParaRPr kumimoji="1" lang="ja-JP" altLang="en-US" sz="1100" dirty="0">
                        <a:latin typeface="Meiryo UI" panose="020B0604030504040204" pitchFamily="50" charset="-128"/>
                        <a:ea typeface="Meiryo UI" panose="020B0604030504040204" pitchFamily="50" charset="-128"/>
                      </a:endParaRPr>
                    </a:p>
                  </a:txBody>
                  <a:tcPr marL="36000" marR="36000">
                    <a:lnB w="12700" cap="flat" cmpd="sng" algn="ctr">
                      <a:noFill/>
                      <a:prstDash val="dash"/>
                      <a:round/>
                      <a:headEnd type="none" w="med" len="med"/>
                      <a:tailEnd type="none" w="med" len="med"/>
                    </a:lnB>
                  </a:tcPr>
                </a:tc>
                <a:tc hMerge="1">
                  <a:txBody>
                    <a:bodyPr/>
                    <a:lstStyle/>
                    <a:p>
                      <a:endParaRPr kumimoji="1" lang="ja-JP" altLang="en-US" sz="1200" dirty="0">
                        <a:latin typeface="Meiryo UI" panose="020B0604030504040204" pitchFamily="50" charset="-128"/>
                        <a:ea typeface="Meiryo UI" panose="020B0604030504040204" pitchFamily="50" charset="-128"/>
                      </a:endParaRPr>
                    </a:p>
                  </a:txBody>
                  <a:tcPr/>
                </a:tc>
                <a:tc rowSpan="2">
                  <a:txBody>
                    <a:bodyPr/>
                    <a:lstStyle/>
                    <a:p>
                      <a:pPr algn="ctr"/>
                      <a:r>
                        <a:rPr kumimoji="1" lang="ja-JP" altLang="en-US" sz="1100" dirty="0" smtClean="0">
                          <a:latin typeface="Meiryo UI" panose="020B0604030504040204" pitchFamily="50" charset="-128"/>
                          <a:ea typeface="Meiryo UI" panose="020B0604030504040204" pitchFamily="50" charset="-128"/>
                        </a:rPr>
                        <a:t>市営</a:t>
                      </a:r>
                      <a:endParaRPr kumimoji="1" lang="ja-JP" altLang="en-US" sz="1100" dirty="0">
                        <a:latin typeface="Meiryo UI" panose="020B0604030504040204" pitchFamily="50" charset="-128"/>
                        <a:ea typeface="Meiryo UI" panose="020B0604030504040204" pitchFamily="50" charset="-128"/>
                      </a:endParaRPr>
                    </a:p>
                  </a:txBody>
                  <a:tcPr marL="36000" marR="36000">
                    <a:solidFill>
                      <a:schemeClr val="accent6">
                        <a:lumMod val="40000"/>
                        <a:lumOff val="60000"/>
                      </a:schemeClr>
                    </a:solidFill>
                  </a:tcPr>
                </a:tc>
                <a:extLst>
                  <a:ext uri="{0D108BD9-81ED-4DB2-BD59-A6C34878D82A}">
                    <a16:rowId xmlns:a16="http://schemas.microsoft.com/office/drawing/2014/main" val="10000"/>
                  </a:ext>
                </a:extLst>
              </a:tr>
              <a:tr h="0">
                <a:tc vMerge="1">
                  <a:txBody>
                    <a:bodyPr/>
                    <a:lstStyle/>
                    <a:p>
                      <a:endParaRPr kumimoji="1" lang="ja-JP" altLang="en-US" sz="1200" dirty="0">
                        <a:latin typeface="Meiryo UI" panose="020B0604030504040204" pitchFamily="50" charset="-128"/>
                        <a:ea typeface="Meiryo UI" panose="020B0604030504040204" pitchFamily="50" charset="-128"/>
                      </a:endParaRPr>
                    </a:p>
                  </a:txBody>
                  <a:tcPr/>
                </a:tc>
                <a:tc>
                  <a:txBody>
                    <a:bodyPr/>
                    <a:lstStyle/>
                    <a:p>
                      <a:endParaRPr kumimoji="1" lang="ja-JP" altLang="en-US" sz="800" dirty="0">
                        <a:latin typeface="Meiryo UI" panose="020B0604030504040204" pitchFamily="50" charset="-128"/>
                        <a:ea typeface="Meiryo UI" panose="020B0604030504040204" pitchFamily="50" charset="-128"/>
                      </a:endParaRPr>
                    </a:p>
                  </a:txBody>
                  <a:tcPr marL="36000" marR="36000">
                    <a:lnR w="12700" cap="flat" cmpd="sng" algn="ctr">
                      <a:solidFill>
                        <a:schemeClr val="tx1"/>
                      </a:solidFill>
                      <a:prstDash val="dash"/>
                      <a:round/>
                      <a:headEnd type="none" w="med" len="med"/>
                      <a:tailEnd type="none" w="med" len="med"/>
                    </a:lnR>
                    <a:lnT w="12700" cap="flat" cmpd="sng" algn="ctr">
                      <a:noFill/>
                      <a:prstDash val="dash"/>
                      <a:round/>
                      <a:headEnd type="none" w="med" len="med"/>
                      <a:tailEnd type="none" w="med" len="med"/>
                    </a:lnT>
                  </a:tcPr>
                </a:tc>
                <a:tc>
                  <a:txBody>
                    <a:bodyPr/>
                    <a:lstStyle/>
                    <a:p>
                      <a:r>
                        <a:rPr kumimoji="1" lang="ja-JP" altLang="en-US" sz="1000" dirty="0" smtClean="0">
                          <a:latin typeface="Meiryo UI" panose="020B0604030504040204" pitchFamily="50" charset="-128"/>
                          <a:ea typeface="Meiryo UI" panose="020B0604030504040204" pitchFamily="50" charset="-128"/>
                        </a:rPr>
                        <a:t>内市内</a:t>
                      </a:r>
                      <a:endParaRPr kumimoji="1" lang="ja-JP" altLang="en-US" sz="1000" dirty="0">
                        <a:latin typeface="Meiryo UI" panose="020B0604030504040204" pitchFamily="50" charset="-128"/>
                        <a:ea typeface="Meiryo UI" panose="020B0604030504040204" pitchFamily="50" charset="-128"/>
                      </a:endParaRPr>
                    </a:p>
                  </a:txBody>
                  <a:tcPr marL="36000" marR="36000">
                    <a:lnL w="12700" cap="flat" cmpd="sng" algn="ctr">
                      <a:solidFill>
                        <a:schemeClr val="tx1"/>
                      </a:solidFill>
                      <a:prstDash val="dash"/>
                      <a:round/>
                      <a:headEnd type="none" w="med" len="med"/>
                      <a:tailEnd type="none" w="med" len="med"/>
                    </a:lnL>
                    <a:lnT w="12700" cap="flat" cmpd="sng" algn="ctr">
                      <a:solidFill>
                        <a:schemeClr val="tx1"/>
                      </a:solidFill>
                      <a:prstDash val="dash"/>
                      <a:round/>
                      <a:headEnd type="none" w="med" len="med"/>
                      <a:tailEnd type="none" w="med" len="med"/>
                    </a:lnT>
                    <a:solidFill>
                      <a:schemeClr val="accent6">
                        <a:lumMod val="40000"/>
                        <a:lumOff val="60000"/>
                      </a:schemeClr>
                    </a:solidFill>
                  </a:tcPr>
                </a:tc>
                <a:tc vMerge="1">
                  <a:txBody>
                    <a:bodyPr/>
                    <a:lstStyle/>
                    <a:p>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193715">
                <a:tc>
                  <a:txBody>
                    <a:bodyPr/>
                    <a:lstStyle/>
                    <a:p>
                      <a:r>
                        <a:rPr kumimoji="1" lang="ja-JP" altLang="en-US" sz="1100" dirty="0" smtClean="0">
                          <a:latin typeface="Meiryo UI" panose="020B0604030504040204" pitchFamily="50" charset="-128"/>
                          <a:ea typeface="Meiryo UI" panose="020B0604030504040204" pitchFamily="50" charset="-128"/>
                        </a:rPr>
                        <a:t>管理戸数</a:t>
                      </a:r>
                      <a:endParaRPr kumimoji="1" lang="ja-JP" altLang="en-US" sz="1100" dirty="0">
                        <a:latin typeface="Meiryo UI" panose="020B0604030504040204" pitchFamily="50" charset="-128"/>
                        <a:ea typeface="Meiryo UI" panose="020B0604030504040204" pitchFamily="50" charset="-128"/>
                      </a:endParaRPr>
                    </a:p>
                  </a:txBody>
                  <a:tcPr marL="36000" marR="36000"/>
                </a:tc>
                <a:tc>
                  <a:txBody>
                    <a:bodyPr/>
                    <a:lstStyle/>
                    <a:p>
                      <a:pPr algn="r"/>
                      <a:r>
                        <a:rPr kumimoji="1" lang="en-US" altLang="ja-JP" sz="1050" dirty="0" smtClean="0">
                          <a:latin typeface="Meiryo UI" panose="020B0604030504040204" pitchFamily="50" charset="-128"/>
                          <a:ea typeface="Meiryo UI" panose="020B0604030504040204" pitchFamily="50" charset="-128"/>
                        </a:rPr>
                        <a:t>137,819</a:t>
                      </a:r>
                      <a:endParaRPr kumimoji="1" lang="ja-JP" altLang="en-US" sz="1050" dirty="0">
                        <a:latin typeface="Meiryo UI" panose="020B0604030504040204" pitchFamily="50" charset="-128"/>
                        <a:ea typeface="Meiryo UI" panose="020B0604030504040204" pitchFamily="50" charset="-128"/>
                      </a:endParaRPr>
                    </a:p>
                  </a:txBody>
                  <a:tcPr marL="36000" marR="36000">
                    <a:lnR w="12700" cap="flat" cmpd="sng" algn="ctr">
                      <a:solidFill>
                        <a:schemeClr val="tx1"/>
                      </a:solidFill>
                      <a:prstDash val="dash"/>
                      <a:round/>
                      <a:headEnd type="none" w="med" len="med"/>
                      <a:tailEnd type="none" w="med" len="med"/>
                    </a:lnR>
                  </a:tcPr>
                </a:tc>
                <a:tc>
                  <a:txBody>
                    <a:bodyPr/>
                    <a:lstStyle/>
                    <a:p>
                      <a:pPr algn="r"/>
                      <a:r>
                        <a:rPr kumimoji="1" lang="en-US" altLang="ja-JP" sz="1050" dirty="0" smtClean="0">
                          <a:latin typeface="Meiryo UI" panose="020B0604030504040204" pitchFamily="50" charset="-128"/>
                          <a:ea typeface="Meiryo UI" panose="020B0604030504040204" pitchFamily="50" charset="-128"/>
                        </a:rPr>
                        <a:t>15,195</a:t>
                      </a:r>
                      <a:endParaRPr kumimoji="1" lang="ja-JP" altLang="en-US" sz="1050" dirty="0">
                        <a:latin typeface="Meiryo UI" panose="020B0604030504040204" pitchFamily="50" charset="-128"/>
                        <a:ea typeface="Meiryo UI" panose="020B0604030504040204" pitchFamily="50" charset="-128"/>
                      </a:endParaRPr>
                    </a:p>
                  </a:txBody>
                  <a:tcPr marL="36000" marR="36000">
                    <a:lnL w="12700" cap="flat" cmpd="sng" algn="ctr">
                      <a:solidFill>
                        <a:schemeClr val="tx1"/>
                      </a:solidFill>
                      <a:prstDash val="dash"/>
                      <a:round/>
                      <a:headEnd type="none" w="med" len="med"/>
                      <a:tailEnd type="none" w="med" len="med"/>
                    </a:lnL>
                    <a:solidFill>
                      <a:schemeClr val="accent6">
                        <a:lumMod val="40000"/>
                        <a:lumOff val="60000"/>
                      </a:schemeClr>
                    </a:solidFill>
                  </a:tcPr>
                </a:tc>
                <a:tc>
                  <a:txBody>
                    <a:bodyPr/>
                    <a:lstStyle/>
                    <a:p>
                      <a:pPr algn="r"/>
                      <a:r>
                        <a:rPr kumimoji="1" lang="en-US" altLang="ja-JP" sz="1050" dirty="0" smtClean="0">
                          <a:latin typeface="Meiryo UI" panose="020B0604030504040204" pitchFamily="50" charset="-128"/>
                          <a:ea typeface="Meiryo UI" panose="020B0604030504040204" pitchFamily="50" charset="-128"/>
                        </a:rPr>
                        <a:t>100,610</a:t>
                      </a:r>
                      <a:endParaRPr kumimoji="1" lang="ja-JP" altLang="en-US" sz="1050" dirty="0">
                        <a:latin typeface="Meiryo UI" panose="020B0604030504040204" pitchFamily="50" charset="-128"/>
                        <a:ea typeface="Meiryo UI" panose="020B0604030504040204" pitchFamily="50" charset="-128"/>
                      </a:endParaRPr>
                    </a:p>
                  </a:txBody>
                  <a:tcPr marL="36000" marR="36000">
                    <a:solidFill>
                      <a:schemeClr val="accent6">
                        <a:lumMod val="40000"/>
                        <a:lumOff val="60000"/>
                      </a:schemeClr>
                    </a:solidFill>
                  </a:tcPr>
                </a:tc>
                <a:extLst>
                  <a:ext uri="{0D108BD9-81ED-4DB2-BD59-A6C34878D82A}">
                    <a16:rowId xmlns:a16="http://schemas.microsoft.com/office/drawing/2014/main" val="10002"/>
                  </a:ext>
                </a:extLst>
              </a:tr>
            </a:tbl>
          </a:graphicData>
        </a:graphic>
      </p:graphicFrame>
      <p:sp>
        <p:nvSpPr>
          <p:cNvPr id="27" name="テキスト ボックス 26"/>
          <p:cNvSpPr txBox="1"/>
          <p:nvPr/>
        </p:nvSpPr>
        <p:spPr>
          <a:xfrm>
            <a:off x="4417050" y="4494059"/>
            <a:ext cx="1521570" cy="261610"/>
          </a:xfrm>
          <a:prstGeom prst="rect">
            <a:avLst/>
          </a:prstGeom>
          <a:noFill/>
        </p:spPr>
        <p:txBody>
          <a:bodyPr wrap="none" rtlCol="0">
            <a:spAutoFit/>
          </a:bodyPr>
          <a:lstStyle/>
          <a:p>
            <a:r>
              <a:rPr kumimoji="1" lang="en-US" altLang="ja-JP" sz="1100" b="1" dirty="0" smtClean="0">
                <a:latin typeface="Meiryo UI" panose="020B0604030504040204" pitchFamily="50" charset="-128"/>
                <a:ea typeface="Meiryo UI" panose="020B0604030504040204" pitchFamily="50" charset="-128"/>
              </a:rPr>
              <a:t>【</a:t>
            </a:r>
            <a:r>
              <a:rPr lang="ja-JP" altLang="en-US" sz="1100" b="1" dirty="0">
                <a:latin typeface="Meiryo UI" panose="020B0604030504040204" pitchFamily="50" charset="-128"/>
                <a:ea typeface="Meiryo UI" panose="020B0604030504040204" pitchFamily="50" charset="-128"/>
              </a:rPr>
              <a:t>移管</a:t>
            </a:r>
            <a:r>
              <a:rPr kumimoji="1" lang="ja-JP" altLang="en-US" sz="1100" b="1" dirty="0" smtClean="0">
                <a:latin typeface="Meiryo UI" panose="020B0604030504040204" pitchFamily="50" charset="-128"/>
                <a:ea typeface="Meiryo UI" panose="020B0604030504040204" pitchFamily="50" charset="-128"/>
              </a:rPr>
              <a:t>前</a:t>
            </a:r>
            <a:r>
              <a:rPr kumimoji="1" lang="ja-JP" altLang="en-US" sz="1050" b="1" dirty="0" smtClean="0">
                <a:latin typeface="Meiryo UI" panose="020B0604030504040204" pitchFamily="50" charset="-128"/>
                <a:ea typeface="Meiryo UI" panose="020B0604030504040204" pitchFamily="50" charset="-128"/>
              </a:rPr>
              <a:t>（</a:t>
            </a:r>
            <a:r>
              <a:rPr kumimoji="1" lang="en-US" altLang="ja-JP" sz="1050" b="1" dirty="0" smtClean="0">
                <a:latin typeface="Meiryo UI" panose="020B0604030504040204" pitchFamily="50" charset="-128"/>
                <a:ea typeface="Meiryo UI" panose="020B0604030504040204" pitchFamily="50" charset="-128"/>
              </a:rPr>
              <a:t>2014.3</a:t>
            </a:r>
            <a:r>
              <a:rPr kumimoji="1" lang="ja-JP" altLang="en-US" sz="1050" b="1" dirty="0" smtClean="0">
                <a:latin typeface="Meiryo UI" panose="020B0604030504040204" pitchFamily="50" charset="-128"/>
                <a:ea typeface="Meiryo UI" panose="020B0604030504040204" pitchFamily="50" charset="-128"/>
              </a:rPr>
              <a:t>）</a:t>
            </a:r>
            <a:r>
              <a:rPr kumimoji="1" lang="en-US" altLang="ja-JP" sz="1100" b="1" dirty="0" smtClean="0">
                <a:latin typeface="Meiryo UI" panose="020B0604030504040204" pitchFamily="50" charset="-128"/>
                <a:ea typeface="Meiryo UI" panose="020B0604030504040204" pitchFamily="50" charset="-128"/>
              </a:rPr>
              <a:t>】</a:t>
            </a:r>
            <a:endParaRPr kumimoji="1" lang="ja-JP" altLang="en-US" sz="1100" b="1" dirty="0">
              <a:latin typeface="Meiryo UI" panose="020B0604030504040204" pitchFamily="50" charset="-128"/>
              <a:ea typeface="Meiryo UI" panose="020B0604030504040204" pitchFamily="50" charset="-128"/>
            </a:endParaRPr>
          </a:p>
        </p:txBody>
      </p:sp>
      <p:graphicFrame>
        <p:nvGraphicFramePr>
          <p:cNvPr id="28" name="表 27"/>
          <p:cNvGraphicFramePr>
            <a:graphicFrameLocks noGrp="1"/>
          </p:cNvGraphicFramePr>
          <p:nvPr>
            <p:extLst/>
          </p:nvPr>
        </p:nvGraphicFramePr>
        <p:xfrm>
          <a:off x="4577864" y="6010002"/>
          <a:ext cx="2544153" cy="518160"/>
        </p:xfrm>
        <a:graphic>
          <a:graphicData uri="http://schemas.openxmlformats.org/drawingml/2006/table">
            <a:tbl>
              <a:tblPr firstRow="1" bandRow="1">
                <a:tableStyleId>{5940675A-B579-460E-94D1-54222C63F5DA}</a:tableStyleId>
              </a:tblPr>
              <a:tblGrid>
                <a:gridCol w="678425">
                  <a:extLst>
                    <a:ext uri="{9D8B030D-6E8A-4147-A177-3AD203B41FA5}">
                      <a16:colId xmlns:a16="http://schemas.microsoft.com/office/drawing/2014/main" val="20000"/>
                    </a:ext>
                  </a:extLst>
                </a:gridCol>
                <a:gridCol w="951328">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tblGrid>
              <a:tr h="193715">
                <a:tc>
                  <a:txBody>
                    <a:bodyPr/>
                    <a:lstStyle/>
                    <a:p>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36000" marR="36000"/>
                </a:tc>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府営</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36000" marR="3600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市営</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36000" marR="36000">
                    <a:lnL w="12700" cap="flat" cmpd="sng" algn="ctr">
                      <a:solidFill>
                        <a:schemeClr val="tx1"/>
                      </a:solidFill>
                      <a:prstDash val="solid"/>
                      <a:round/>
                      <a:headEnd type="none" w="med" len="med"/>
                      <a:tailEnd type="none" w="med" len="med"/>
                    </a:lnL>
                    <a:solidFill>
                      <a:schemeClr val="accent6">
                        <a:lumMod val="40000"/>
                        <a:lumOff val="60000"/>
                      </a:schemeClr>
                    </a:solidFill>
                  </a:tcPr>
                </a:tc>
                <a:extLst>
                  <a:ext uri="{0D108BD9-81ED-4DB2-BD59-A6C34878D82A}">
                    <a16:rowId xmlns:a16="http://schemas.microsoft.com/office/drawing/2014/main" val="10000"/>
                  </a:ext>
                </a:extLst>
              </a:tr>
              <a:tr h="193715">
                <a:tc>
                  <a:txBody>
                    <a:bodyPr/>
                    <a:lstStyle/>
                    <a:p>
                      <a:r>
                        <a:rPr kumimoji="1" lang="ja-JP" altLang="en-US" sz="1100" dirty="0" smtClean="0">
                          <a:solidFill>
                            <a:schemeClr val="tx1"/>
                          </a:solidFill>
                          <a:latin typeface="Meiryo UI" panose="020B0604030504040204" pitchFamily="50" charset="-128"/>
                          <a:ea typeface="Meiryo UI" panose="020B0604030504040204" pitchFamily="50" charset="-128"/>
                        </a:rPr>
                        <a:t>管理戸数</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36000" marR="36000"/>
                </a:tc>
                <a:tc>
                  <a:txBody>
                    <a:bodyPr/>
                    <a:lstStyle/>
                    <a:p>
                      <a:pPr algn="r"/>
                      <a:r>
                        <a:rPr kumimoji="1" lang="en-US" altLang="ja-JP" sz="1050" dirty="0" smtClean="0">
                          <a:solidFill>
                            <a:schemeClr val="tx1"/>
                          </a:solidFill>
                          <a:latin typeface="Meiryo UI" panose="020B0604030504040204" pitchFamily="50" charset="-128"/>
                          <a:ea typeface="Meiryo UI" panose="020B0604030504040204" pitchFamily="50" charset="-128"/>
                        </a:rPr>
                        <a:t>122,577 *</a:t>
                      </a:r>
                      <a:endParaRPr kumimoji="1" lang="ja-JP" altLang="en-US" sz="1050" strike="noStrike" baseline="0" dirty="0">
                        <a:solidFill>
                          <a:schemeClr val="tx1"/>
                        </a:solidFill>
                        <a:latin typeface="Meiryo UI" panose="020B0604030504040204" pitchFamily="50" charset="-128"/>
                        <a:ea typeface="Meiryo UI" panose="020B0604030504040204" pitchFamily="50" charset="-128"/>
                      </a:endParaRPr>
                    </a:p>
                  </a:txBody>
                  <a:tcPr marL="36000" marR="3600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r"/>
                      <a:r>
                        <a:rPr kumimoji="1" lang="en-US" altLang="ja-JP" sz="1050" dirty="0" smtClean="0">
                          <a:solidFill>
                            <a:schemeClr val="tx1"/>
                          </a:solidFill>
                          <a:latin typeface="Meiryo UI" panose="020B0604030504040204" pitchFamily="50" charset="-128"/>
                          <a:ea typeface="Meiryo UI" panose="020B0604030504040204" pitchFamily="50" charset="-128"/>
                        </a:rPr>
                        <a:t>112,403</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marL="36000" marR="36000">
                    <a:lnL w="12700" cap="flat" cmpd="sng" algn="ctr">
                      <a:solidFill>
                        <a:schemeClr val="tx1"/>
                      </a:solidFill>
                      <a:prstDash val="solid"/>
                      <a:round/>
                      <a:headEnd type="none" w="med" len="med"/>
                      <a:tailEnd type="none" w="med" len="med"/>
                    </a:lnL>
                    <a:solidFill>
                      <a:schemeClr val="accent6">
                        <a:lumMod val="40000"/>
                        <a:lumOff val="60000"/>
                      </a:schemeClr>
                    </a:solidFill>
                  </a:tcPr>
                </a:tc>
                <a:extLst>
                  <a:ext uri="{0D108BD9-81ED-4DB2-BD59-A6C34878D82A}">
                    <a16:rowId xmlns:a16="http://schemas.microsoft.com/office/drawing/2014/main" val="10001"/>
                  </a:ext>
                </a:extLst>
              </a:tr>
            </a:tbl>
          </a:graphicData>
        </a:graphic>
      </p:graphicFrame>
      <p:sp>
        <p:nvSpPr>
          <p:cNvPr id="29" name="テキスト ボックス 28"/>
          <p:cNvSpPr txBox="1"/>
          <p:nvPr/>
        </p:nvSpPr>
        <p:spPr>
          <a:xfrm>
            <a:off x="4389494" y="5762281"/>
            <a:ext cx="1521570" cy="261610"/>
          </a:xfrm>
          <a:prstGeom prst="rect">
            <a:avLst/>
          </a:prstGeom>
          <a:noFill/>
        </p:spPr>
        <p:txBody>
          <a:bodyPr wrap="none" rtlCol="0">
            <a:spAutoFit/>
          </a:bodyPr>
          <a:lstStyle/>
          <a:p>
            <a:r>
              <a:rPr kumimoji="1" lang="en-US" altLang="ja-JP" sz="1100" b="1" dirty="0" smtClean="0">
                <a:latin typeface="Meiryo UI" panose="020B0604030504040204" pitchFamily="50" charset="-128"/>
                <a:ea typeface="Meiryo UI" panose="020B0604030504040204" pitchFamily="50" charset="-128"/>
              </a:rPr>
              <a:t>【</a:t>
            </a:r>
            <a:r>
              <a:rPr lang="ja-JP" altLang="en-US" sz="1100" b="1" dirty="0">
                <a:latin typeface="Meiryo UI" panose="020B0604030504040204" pitchFamily="50" charset="-128"/>
                <a:ea typeface="Meiryo UI" panose="020B0604030504040204" pitchFamily="50" charset="-128"/>
              </a:rPr>
              <a:t>移管</a:t>
            </a:r>
            <a:r>
              <a:rPr kumimoji="1" lang="ja-JP" altLang="en-US" sz="1100" b="1" dirty="0" smtClean="0">
                <a:latin typeface="Meiryo UI" panose="020B0604030504040204" pitchFamily="50" charset="-128"/>
                <a:ea typeface="Meiryo UI" panose="020B0604030504040204" pitchFamily="50" charset="-128"/>
              </a:rPr>
              <a:t>後</a:t>
            </a:r>
            <a:r>
              <a:rPr kumimoji="1" lang="ja-JP" altLang="en-US" sz="1050" b="1" dirty="0" smtClean="0">
                <a:latin typeface="Meiryo UI" panose="020B0604030504040204" pitchFamily="50" charset="-128"/>
                <a:ea typeface="Meiryo UI" panose="020B0604030504040204" pitchFamily="50" charset="-128"/>
              </a:rPr>
              <a:t>（</a:t>
            </a:r>
            <a:r>
              <a:rPr kumimoji="1" lang="en-US" altLang="ja-JP" sz="1050" b="1" dirty="0" smtClean="0">
                <a:latin typeface="Meiryo UI" panose="020B0604030504040204" pitchFamily="50" charset="-128"/>
                <a:ea typeface="Meiryo UI" panose="020B0604030504040204" pitchFamily="50" charset="-128"/>
              </a:rPr>
              <a:t>2018.4</a:t>
            </a:r>
            <a:r>
              <a:rPr kumimoji="1" lang="ja-JP" altLang="en-US" sz="1050" b="1" dirty="0" smtClean="0">
                <a:latin typeface="Meiryo UI" panose="020B0604030504040204" pitchFamily="50" charset="-128"/>
                <a:ea typeface="Meiryo UI" panose="020B0604030504040204" pitchFamily="50" charset="-128"/>
              </a:rPr>
              <a:t>）</a:t>
            </a:r>
            <a:r>
              <a:rPr kumimoji="1" lang="en-US" altLang="ja-JP" sz="1100" b="1" dirty="0" smtClean="0">
                <a:latin typeface="Meiryo UI" panose="020B0604030504040204" pitchFamily="50" charset="-128"/>
                <a:ea typeface="Meiryo UI" panose="020B0604030504040204" pitchFamily="50" charset="-128"/>
              </a:rPr>
              <a:t>】</a:t>
            </a:r>
            <a:endParaRPr kumimoji="1" lang="ja-JP" altLang="en-US" sz="1100" b="1" dirty="0">
              <a:latin typeface="Meiryo UI" panose="020B0604030504040204" pitchFamily="50" charset="-128"/>
              <a:ea typeface="Meiryo UI" panose="020B0604030504040204" pitchFamily="50" charset="-128"/>
            </a:endParaRPr>
          </a:p>
        </p:txBody>
      </p:sp>
      <p:sp>
        <p:nvSpPr>
          <p:cNvPr id="30" name="二等辺三角形 29"/>
          <p:cNvSpPr/>
          <p:nvPr/>
        </p:nvSpPr>
        <p:spPr>
          <a:xfrm rot="10800000">
            <a:off x="4557115" y="5566064"/>
            <a:ext cx="2592288" cy="1440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a:p>
        </p:txBody>
      </p:sp>
      <p:sp>
        <p:nvSpPr>
          <p:cNvPr id="31" name="テキスト ボックス 32"/>
          <p:cNvSpPr txBox="1"/>
          <p:nvPr/>
        </p:nvSpPr>
        <p:spPr>
          <a:xfrm>
            <a:off x="4472562" y="6581765"/>
            <a:ext cx="3374800" cy="253916"/>
          </a:xfrm>
          <a:prstGeom prst="rect">
            <a:avLst/>
          </a:prstGeom>
          <a:noFill/>
        </p:spPr>
        <p:txBody>
          <a:bodyPr wrap="square" rtlCol="0">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en-US" altLang="ja-JP" sz="1000" dirty="0" smtClean="0">
                <a:latin typeface="Meiryo UI" panose="020B0604030504040204" pitchFamily="50" charset="-128"/>
                <a:ea typeface="Meiryo UI" panose="020B0604030504040204" pitchFamily="50" charset="-128"/>
              </a:rPr>
              <a:t>* </a:t>
            </a:r>
            <a:r>
              <a:rPr lang="ja-JP" altLang="en-US" sz="1000" dirty="0" smtClean="0">
                <a:latin typeface="Meiryo UI" panose="020B0604030504040204" pitchFamily="50" charset="-128"/>
                <a:ea typeface="Meiryo UI" panose="020B0604030504040204" pitchFamily="50" charset="-128"/>
              </a:rPr>
              <a:t>うち建替事業中の</a:t>
            </a:r>
            <a:r>
              <a:rPr lang="en-US" altLang="ja-JP" sz="1000" dirty="0" smtClean="0">
                <a:latin typeface="Meiryo UI" panose="020B0604030504040204" pitchFamily="50" charset="-128"/>
                <a:ea typeface="Meiryo UI" panose="020B0604030504040204" pitchFamily="50" charset="-128"/>
              </a:rPr>
              <a:t>1,294</a:t>
            </a:r>
            <a:r>
              <a:rPr lang="ja-JP" altLang="en-US" sz="1000" dirty="0" smtClean="0">
                <a:latin typeface="Meiryo UI" panose="020B0604030504040204" pitchFamily="50" charset="-128"/>
                <a:ea typeface="Meiryo UI" panose="020B0604030504040204" pitchFamily="50" charset="-128"/>
              </a:rPr>
              <a:t>戸は事業完了後に移管予定</a:t>
            </a:r>
            <a:endParaRPr lang="en-US" altLang="ja-JP" sz="1000" dirty="0" smtClean="0">
              <a:latin typeface="Meiryo UI" panose="020B0604030504040204" pitchFamily="50" charset="-128"/>
              <a:ea typeface="Meiryo UI" panose="020B0604030504040204" pitchFamily="50" charset="-128"/>
            </a:endParaRPr>
          </a:p>
        </p:txBody>
      </p:sp>
      <p:pic>
        <p:nvPicPr>
          <p:cNvPr id="17" name="図 16"/>
          <p:cNvPicPr>
            <a:picLocks noChangeAspect="1"/>
          </p:cNvPicPr>
          <p:nvPr/>
        </p:nvPicPr>
        <p:blipFill>
          <a:blip r:embed="rId5"/>
          <a:stretch>
            <a:fillRect/>
          </a:stretch>
        </p:blipFill>
        <p:spPr>
          <a:xfrm>
            <a:off x="4600667" y="1988462"/>
            <a:ext cx="3989540" cy="1331567"/>
          </a:xfrm>
          <a:prstGeom prst="rect">
            <a:avLst/>
          </a:prstGeom>
        </p:spPr>
      </p:pic>
      <p:sp>
        <p:nvSpPr>
          <p:cNvPr id="35" name="角丸四角形 34"/>
          <p:cNvSpPr/>
          <p:nvPr/>
        </p:nvSpPr>
        <p:spPr>
          <a:xfrm>
            <a:off x="128790" y="66145"/>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１－②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府市連携／組織統合や機能の最適化</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25590465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スライド番号プレースホルダー 4"/>
          <p:cNvSpPr>
            <a:spLocks noGrp="1"/>
          </p:cNvSpPr>
          <p:nvPr>
            <p:ph type="sldNum" sz="quarter" idx="12"/>
          </p:nvPr>
        </p:nvSpPr>
        <p:spPr>
          <a:xfrm>
            <a:off x="7080250" y="6470651"/>
            <a:ext cx="2057400" cy="365125"/>
          </a:xfrm>
        </p:spPr>
        <p:txBody>
          <a:bodyPr/>
          <a:lstStyle/>
          <a:p>
            <a:fld id="{63BC356D-1576-478B-8647-1361C6E9DFF7}" type="slidenum">
              <a:rPr lang="ja-JP" altLang="en-US" sz="1400" b="1" smtClean="0">
                <a:solidFill>
                  <a:schemeClr val="tx1"/>
                </a:solidFill>
              </a:rPr>
              <a:pPr/>
              <a:t>65</a:t>
            </a:fld>
            <a:endParaRPr lang="ja-JP" altLang="en-US" sz="1400" b="1">
              <a:solidFill>
                <a:schemeClr val="tx1"/>
              </a:solidFill>
            </a:endParaRPr>
          </a:p>
        </p:txBody>
      </p:sp>
      <p:graphicFrame>
        <p:nvGraphicFramePr>
          <p:cNvPr id="2" name="表 1"/>
          <p:cNvGraphicFramePr>
            <a:graphicFrameLocks noGrp="1"/>
          </p:cNvGraphicFramePr>
          <p:nvPr>
            <p:extLst/>
          </p:nvPr>
        </p:nvGraphicFramePr>
        <p:xfrm>
          <a:off x="309375" y="1621330"/>
          <a:ext cx="8545931" cy="4924691"/>
        </p:xfrm>
        <a:graphic>
          <a:graphicData uri="http://schemas.openxmlformats.org/drawingml/2006/table">
            <a:tbl>
              <a:tblPr>
                <a:tableStyleId>{5C22544A-7EE6-4342-B048-85BDC9FD1C3A}</a:tableStyleId>
              </a:tblPr>
              <a:tblGrid>
                <a:gridCol w="2933673">
                  <a:extLst>
                    <a:ext uri="{9D8B030D-6E8A-4147-A177-3AD203B41FA5}">
                      <a16:colId xmlns:a16="http://schemas.microsoft.com/office/drawing/2014/main" val="20000"/>
                    </a:ext>
                  </a:extLst>
                </a:gridCol>
                <a:gridCol w="629213">
                  <a:extLst>
                    <a:ext uri="{9D8B030D-6E8A-4147-A177-3AD203B41FA5}">
                      <a16:colId xmlns:a16="http://schemas.microsoft.com/office/drawing/2014/main" val="20001"/>
                    </a:ext>
                  </a:extLst>
                </a:gridCol>
                <a:gridCol w="4983045">
                  <a:extLst>
                    <a:ext uri="{9D8B030D-6E8A-4147-A177-3AD203B41FA5}">
                      <a16:colId xmlns:a16="http://schemas.microsoft.com/office/drawing/2014/main" val="20002"/>
                    </a:ext>
                  </a:extLst>
                </a:gridCol>
              </a:tblGrid>
              <a:tr h="318701">
                <a:tc>
                  <a:txBody>
                    <a:bodyPr/>
                    <a:lstStyle/>
                    <a:p>
                      <a:pPr algn="ctr" fontAlgn="ctr"/>
                      <a:r>
                        <a:rPr lang="ja-JP" altLang="en-US" sz="1100" b="1" u="none" strike="noStrike" dirty="0">
                          <a:effectLst/>
                          <a:latin typeface="Meiryo UI" panose="020B0604030504040204" pitchFamily="50" charset="-128"/>
                          <a:ea typeface="Meiryo UI" panose="020B0604030504040204" pitchFamily="50" charset="-128"/>
                        </a:rPr>
                        <a:t>計画・ビジョン</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ja-JP" altLang="en-US" sz="1100" b="1" u="none" strike="noStrike" dirty="0" smtClean="0">
                          <a:effectLst/>
                          <a:latin typeface="Meiryo UI" panose="020B0604030504040204" pitchFamily="50" charset="-128"/>
                          <a:ea typeface="Meiryo UI" panose="020B0604030504040204" pitchFamily="50" charset="-128"/>
                        </a:rPr>
                        <a:t>策定年</a:t>
                      </a:r>
                      <a:r>
                        <a:rPr lang="ja-JP" altLang="en-US" sz="1100" b="1" u="none" strike="noStrike" dirty="0">
                          <a:effectLst/>
                          <a:latin typeface="Meiryo UI" panose="020B0604030504040204" pitchFamily="50" charset="-128"/>
                          <a:ea typeface="Meiryo UI" panose="020B0604030504040204" pitchFamily="50" charset="-128"/>
                        </a:rPr>
                        <a:t>　</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ja-JP" altLang="en-US" sz="1100" b="1" u="none" strike="noStrike" dirty="0">
                          <a:effectLst/>
                          <a:latin typeface="Meiryo UI" panose="020B0604030504040204" pitchFamily="50" charset="-128"/>
                          <a:ea typeface="Meiryo UI" panose="020B0604030504040204" pitchFamily="50" charset="-128"/>
                        </a:rPr>
                        <a:t>概要</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0000"/>
                  </a:ext>
                </a:extLst>
              </a:tr>
              <a:tr h="348738">
                <a:tc>
                  <a:txBody>
                    <a:bodyPr/>
                    <a:lstStyle/>
                    <a:p>
                      <a:pPr algn="l" rtl="0" fontAlgn="ctr"/>
                      <a:r>
                        <a:rPr lang="ja-JP" altLang="en-US" sz="1100" b="1" u="none" strike="noStrike" dirty="0">
                          <a:effectLst/>
                          <a:latin typeface="Meiryo UI" panose="020B0604030504040204" pitchFamily="50" charset="-128"/>
                          <a:ea typeface="Meiryo UI" panose="020B0604030504040204" pitchFamily="50" charset="-128"/>
                        </a:rPr>
                        <a:t>大阪の成長戦略</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fontAlgn="ctr"/>
                      <a:r>
                        <a:rPr lang="en-US" altLang="ja-JP" sz="1100" u="none" strike="noStrike" dirty="0">
                          <a:effectLst/>
                          <a:latin typeface="Meiryo UI" panose="020B0604030504040204" pitchFamily="50" charset="-128"/>
                          <a:ea typeface="Meiryo UI" panose="020B0604030504040204" pitchFamily="50" charset="-128"/>
                        </a:rPr>
                        <a:t>2013</a:t>
                      </a:r>
                      <a:r>
                        <a:rPr lang="ja-JP" altLang="en-US" sz="1100" u="none" strike="noStrike" dirty="0">
                          <a:effectLst/>
                          <a:latin typeface="Meiryo UI" panose="020B0604030504040204" pitchFamily="50" charset="-128"/>
                          <a:ea typeface="Meiryo UI" panose="020B0604030504040204" pitchFamily="50" charset="-128"/>
                        </a:rPr>
                        <a:t>～</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l" rtl="0" fontAlgn="ctr"/>
                      <a:r>
                        <a:rPr lang="ja-JP" altLang="en-US" sz="1100" u="none" strike="noStrike" dirty="0">
                          <a:effectLst/>
                          <a:latin typeface="Meiryo UI" panose="020B0604030504040204" pitchFamily="50" charset="-128"/>
                          <a:ea typeface="Meiryo UI" panose="020B0604030504040204" pitchFamily="50" charset="-128"/>
                        </a:rPr>
                        <a:t>今後</a:t>
                      </a:r>
                      <a:r>
                        <a:rPr lang="en-US" altLang="ja-JP" sz="1100" u="none" strike="noStrike" dirty="0">
                          <a:effectLst/>
                          <a:latin typeface="Meiryo UI" panose="020B0604030504040204" pitchFamily="50" charset="-128"/>
                          <a:ea typeface="Meiryo UI" panose="020B0604030504040204" pitchFamily="50" charset="-128"/>
                        </a:rPr>
                        <a:t>10</a:t>
                      </a:r>
                      <a:r>
                        <a:rPr lang="ja-JP" altLang="en-US" sz="1100" u="none" strike="noStrike" dirty="0">
                          <a:effectLst/>
                          <a:latin typeface="Meiryo UI" panose="020B0604030504040204" pitchFamily="50" charset="-128"/>
                          <a:ea typeface="Meiryo UI" panose="020B0604030504040204" pitchFamily="50" charset="-128"/>
                        </a:rPr>
                        <a:t>年間の成長目標を掲げ、それを実現するための短期・中期（</a:t>
                      </a:r>
                      <a:r>
                        <a:rPr lang="en-US" altLang="ja-JP" sz="1100" u="none" strike="noStrike" dirty="0">
                          <a:effectLst/>
                          <a:latin typeface="Meiryo UI" panose="020B0604030504040204" pitchFamily="50" charset="-128"/>
                          <a:ea typeface="Meiryo UI" panose="020B0604030504040204" pitchFamily="50" charset="-128"/>
                        </a:rPr>
                        <a:t>3</a:t>
                      </a:r>
                      <a:r>
                        <a:rPr lang="ja-JP" altLang="en-US" sz="1100" u="none" strike="noStrike" dirty="0">
                          <a:effectLst/>
                          <a:latin typeface="Meiryo UI" panose="020B0604030504040204" pitchFamily="50" charset="-128"/>
                          <a:ea typeface="Meiryo UI" panose="020B0604030504040204" pitchFamily="50" charset="-128"/>
                        </a:rPr>
                        <a:t>年から</a:t>
                      </a:r>
                      <a:r>
                        <a:rPr lang="en-US" altLang="ja-JP" sz="1100" u="none" strike="noStrike" dirty="0">
                          <a:effectLst/>
                          <a:latin typeface="Meiryo UI" panose="020B0604030504040204" pitchFamily="50" charset="-128"/>
                          <a:ea typeface="Meiryo UI" panose="020B0604030504040204" pitchFamily="50" charset="-128"/>
                        </a:rPr>
                        <a:t>5</a:t>
                      </a:r>
                      <a:r>
                        <a:rPr lang="ja-JP" altLang="en-US" sz="1100" u="none" strike="noStrike" dirty="0">
                          <a:effectLst/>
                          <a:latin typeface="Meiryo UI" panose="020B0604030504040204" pitchFamily="50" charset="-128"/>
                          <a:ea typeface="Meiryo UI" panose="020B0604030504040204" pitchFamily="50" charset="-128"/>
                        </a:rPr>
                        <a:t>年）の具体的な取組みの方向を明らかにする。</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01"/>
                  </a:ext>
                </a:extLst>
              </a:tr>
              <a:tr h="348738">
                <a:tc>
                  <a:txBody>
                    <a:bodyPr/>
                    <a:lstStyle/>
                    <a:p>
                      <a:pPr algn="l" rtl="0" fontAlgn="ctr"/>
                      <a:r>
                        <a:rPr lang="ja-JP" altLang="en-US" sz="1100" b="1" u="none" strike="noStrike" dirty="0">
                          <a:effectLst/>
                          <a:latin typeface="Meiryo UI" panose="020B0604030504040204" pitchFamily="50" charset="-128"/>
                          <a:ea typeface="Meiryo UI" panose="020B0604030504040204" pitchFamily="50" charset="-128"/>
                        </a:rPr>
                        <a:t>副首都ビジョン</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fontAlgn="ctr"/>
                      <a:r>
                        <a:rPr lang="en-US" altLang="ja-JP" sz="1100" u="none" strike="noStrike" dirty="0">
                          <a:effectLst/>
                          <a:latin typeface="Meiryo UI" panose="020B0604030504040204" pitchFamily="50" charset="-128"/>
                          <a:ea typeface="Meiryo UI" panose="020B0604030504040204" pitchFamily="50" charset="-128"/>
                        </a:rPr>
                        <a:t>2017</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l" rtl="0" fontAlgn="ctr"/>
                      <a:r>
                        <a:rPr lang="ja-JP" altLang="en-US" sz="1100" u="none" strike="noStrike" dirty="0">
                          <a:effectLst/>
                          <a:latin typeface="Meiryo UI" panose="020B0604030504040204" pitchFamily="50" charset="-128"/>
                          <a:ea typeface="Meiryo UI" panose="020B0604030504040204" pitchFamily="50" charset="-128"/>
                        </a:rPr>
                        <a:t>東西二極の一極として、日本の未来を支え、けん引する「副首都・大阪」の確立、発展に向けた方向性を示す。</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02"/>
                  </a:ext>
                </a:extLst>
              </a:tr>
              <a:tr h="348738">
                <a:tc>
                  <a:txBody>
                    <a:bodyPr/>
                    <a:lstStyle/>
                    <a:p>
                      <a:pPr algn="l" rtl="0" fontAlgn="ct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大阪</a:t>
                      </a:r>
                      <a:r>
                        <a:rPr lang="zh-TW" altLang="en-US" sz="1100" b="1" u="none" strike="noStrike" dirty="0" smtClean="0">
                          <a:solidFill>
                            <a:schemeClr val="tx1"/>
                          </a:solidFill>
                          <a:effectLst/>
                          <a:latin typeface="Meiryo UI" panose="020B0604030504040204" pitchFamily="50" charset="-128"/>
                          <a:ea typeface="Meiryo UI" panose="020B0604030504040204" pitchFamily="50" charset="-128"/>
                        </a:rPr>
                        <a:t>都市</a:t>
                      </a:r>
                      <a:r>
                        <a:rPr lang="zh-TW" altLang="en-US" sz="1100" b="1" u="none" strike="noStrike" dirty="0">
                          <a:solidFill>
                            <a:schemeClr val="tx1"/>
                          </a:solidFill>
                          <a:effectLst/>
                          <a:latin typeface="Meiryo UI" panose="020B0604030504040204" pitchFamily="50" charset="-128"/>
                          <a:ea typeface="Meiryo UI" panose="020B0604030504040204" pitchFamily="50" charset="-128"/>
                        </a:rPr>
                        <a:t>魅力創造戦略</a:t>
                      </a:r>
                      <a:br>
                        <a:rPr lang="zh-TW" altLang="en-US" sz="1100" b="1" u="none" strike="noStrike" dirty="0">
                          <a:solidFill>
                            <a:schemeClr val="tx1"/>
                          </a:solidFill>
                          <a:effectLst/>
                          <a:latin typeface="Meiryo UI" panose="020B0604030504040204" pitchFamily="50" charset="-128"/>
                          <a:ea typeface="Meiryo UI" panose="020B0604030504040204" pitchFamily="50" charset="-128"/>
                        </a:rPr>
                      </a:b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大阪</a:t>
                      </a:r>
                      <a:r>
                        <a:rPr lang="zh-TW" altLang="en-US" sz="1100" b="1" u="none" strike="noStrike" dirty="0" smtClean="0">
                          <a:solidFill>
                            <a:schemeClr val="tx1"/>
                          </a:solidFill>
                          <a:effectLst/>
                          <a:latin typeface="Meiryo UI" panose="020B0604030504040204" pitchFamily="50" charset="-128"/>
                          <a:ea typeface="Meiryo UI" panose="020B0604030504040204" pitchFamily="50" charset="-128"/>
                        </a:rPr>
                        <a:t>都市</a:t>
                      </a:r>
                      <a:r>
                        <a:rPr lang="zh-TW" altLang="en-US" sz="1100" b="1" u="none" strike="noStrike" dirty="0">
                          <a:solidFill>
                            <a:schemeClr val="tx1"/>
                          </a:solidFill>
                          <a:effectLst/>
                          <a:latin typeface="Meiryo UI" panose="020B0604030504040204" pitchFamily="50" charset="-128"/>
                          <a:ea typeface="Meiryo UI" panose="020B0604030504040204" pitchFamily="50" charset="-128"/>
                        </a:rPr>
                        <a:t>魅力創造戦略</a:t>
                      </a:r>
                      <a:r>
                        <a:rPr lang="en-US" altLang="zh-TW" sz="1100" b="1" u="none" strike="noStrike" dirty="0">
                          <a:solidFill>
                            <a:schemeClr val="tx1"/>
                          </a:solidFill>
                          <a:effectLst/>
                          <a:latin typeface="Meiryo UI" panose="020B0604030504040204" pitchFamily="50" charset="-128"/>
                          <a:ea typeface="Meiryo UI" panose="020B0604030504040204" pitchFamily="50" charset="-128"/>
                        </a:rPr>
                        <a:t>2020</a:t>
                      </a:r>
                      <a:endParaRPr lang="en-US" altLang="zh-TW" sz="11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2012</a:t>
                      </a:r>
                      <a:br>
                        <a:rPr lang="en-US" altLang="ja-JP" sz="1100" u="none" strike="noStrike" dirty="0">
                          <a:solidFill>
                            <a:schemeClr val="tx1"/>
                          </a:solidFill>
                          <a:effectLst/>
                          <a:latin typeface="Meiryo UI" panose="020B0604030504040204" pitchFamily="50" charset="-128"/>
                          <a:ea typeface="Meiryo UI" panose="020B0604030504040204" pitchFamily="50" charset="-128"/>
                        </a:rPr>
                      </a:br>
                      <a:r>
                        <a:rPr lang="en-US" altLang="ja-JP" sz="1100" u="none" strike="noStrike" dirty="0">
                          <a:solidFill>
                            <a:schemeClr val="tx1"/>
                          </a:solidFill>
                          <a:effectLst/>
                          <a:latin typeface="Meiryo UI" panose="020B0604030504040204" pitchFamily="50" charset="-128"/>
                          <a:ea typeface="Meiryo UI" panose="020B0604030504040204" pitchFamily="50" charset="-128"/>
                        </a:rPr>
                        <a:t>2016</a:t>
                      </a:r>
                      <a:endParaRPr lang="en-US" altLang="ja-JP"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世界的な創造都市に向けた観光・国際交流・文化・スポーツの各施策の上位概念となる府市共通の戦略。</a:t>
                      </a: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23609">
                <a:tc>
                  <a:txBody>
                    <a:bodyPr/>
                    <a:lstStyle/>
                    <a:p>
                      <a:pPr algn="l" rtl="0" fontAlgn="ctr"/>
                      <a:r>
                        <a:rPr lang="ja-JP" altLang="en-US" sz="1100" b="1" u="none" strike="noStrike" dirty="0">
                          <a:solidFill>
                            <a:schemeClr val="tx1"/>
                          </a:solidFill>
                          <a:effectLst/>
                          <a:latin typeface="Meiryo UI" panose="020B0604030504040204" pitchFamily="50" charset="-128"/>
                          <a:ea typeface="Meiryo UI" panose="020B0604030504040204" pitchFamily="50" charset="-128"/>
                        </a:rPr>
                        <a:t>グランドデザイン・大阪</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a:solidFill>
                            <a:schemeClr val="tx1"/>
                          </a:solidFill>
                          <a:effectLst/>
                          <a:latin typeface="Meiryo UI" panose="020B0604030504040204" pitchFamily="50" charset="-128"/>
                          <a:ea typeface="Meiryo UI" panose="020B0604030504040204" pitchFamily="50" charset="-128"/>
                        </a:rPr>
                        <a:t>2012</a:t>
                      </a:r>
                      <a:endParaRPr lang="en-US" altLang="ja-JP" sz="1100" b="0" i="0" u="none" strike="noStrike">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府域全域の方向性を示す「将来ビジョン・大阪」にもとづき、</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2050</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年を目標とする大都市・大阪の都市空間の将来像を示す。 </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35922">
                <a:tc>
                  <a:txBody>
                    <a:bodyPr/>
                    <a:lstStyle/>
                    <a:p>
                      <a:pPr algn="l" rtl="0" fontAlgn="ctr"/>
                      <a:r>
                        <a:rPr lang="ja-JP" altLang="en-US" sz="1100" b="1" u="none" strike="noStrike" dirty="0">
                          <a:solidFill>
                            <a:schemeClr val="tx1"/>
                          </a:solidFill>
                          <a:effectLst/>
                          <a:latin typeface="Meiryo UI" panose="020B0604030504040204" pitchFamily="50" charset="-128"/>
                          <a:ea typeface="Meiryo UI" panose="020B0604030504040204" pitchFamily="50" charset="-128"/>
                        </a:rPr>
                        <a:t>経営形態の見直し検討項目</a:t>
                      </a:r>
                      <a:r>
                        <a:rPr lang="en-US" altLang="ja-JP" sz="1100" b="1" u="none" strike="noStrike" dirty="0">
                          <a:solidFill>
                            <a:schemeClr val="tx1"/>
                          </a:solidFill>
                          <a:effectLst/>
                          <a:latin typeface="Meiryo UI" panose="020B0604030504040204" pitchFamily="50" charset="-128"/>
                          <a:ea typeface="Meiryo UI" panose="020B0604030504040204" pitchFamily="50" charset="-128"/>
                        </a:rPr>
                        <a:t>(A</a:t>
                      </a:r>
                      <a:r>
                        <a:rPr lang="ja-JP" altLang="en-US" sz="1100" b="1" u="none" strike="noStrike" dirty="0">
                          <a:solidFill>
                            <a:schemeClr val="tx1"/>
                          </a:solidFill>
                          <a:effectLst/>
                          <a:latin typeface="Meiryo UI" panose="020B0604030504040204" pitchFamily="50" charset="-128"/>
                          <a:ea typeface="Meiryo UI" panose="020B0604030504040204" pitchFamily="50" charset="-128"/>
                        </a:rPr>
                        <a:t>項目</a:t>
                      </a:r>
                      <a:r>
                        <a:rPr lang="en-US" altLang="ja-JP" sz="1100" b="1" u="none" strike="noStrike" dirty="0" smtClean="0">
                          <a:solidFill>
                            <a:schemeClr val="tx1"/>
                          </a:solidFill>
                          <a:effectLst/>
                          <a:latin typeface="Meiryo UI" panose="020B0604030504040204" pitchFamily="50" charset="-128"/>
                          <a:ea typeface="Meiryo UI" panose="020B0604030504040204" pitchFamily="50" charset="-128"/>
                        </a:rPr>
                        <a:t>)</a:t>
                      </a: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と類似</a:t>
                      </a:r>
                      <a:r>
                        <a:rPr lang="ja-JP" altLang="en-US" sz="1100" b="1" u="none" strike="noStrike" dirty="0">
                          <a:solidFill>
                            <a:schemeClr val="tx1"/>
                          </a:solidFill>
                          <a:effectLst/>
                          <a:latin typeface="Meiryo UI" panose="020B0604030504040204" pitchFamily="50" charset="-128"/>
                          <a:ea typeface="Meiryo UI" panose="020B0604030504040204" pitchFamily="50" charset="-128"/>
                        </a:rPr>
                        <a:t>･重複している行政サービス</a:t>
                      </a:r>
                      <a:r>
                        <a:rPr lang="en-US" altLang="ja-JP" sz="1100" b="1" u="none" strike="noStrike" dirty="0">
                          <a:solidFill>
                            <a:schemeClr val="tx1"/>
                          </a:solidFill>
                          <a:effectLst/>
                          <a:latin typeface="Meiryo UI" panose="020B0604030504040204" pitchFamily="50" charset="-128"/>
                          <a:ea typeface="Meiryo UI" panose="020B0604030504040204" pitchFamily="50" charset="-128"/>
                        </a:rPr>
                        <a:t>(B</a:t>
                      </a:r>
                      <a:r>
                        <a:rPr lang="ja-JP" altLang="en-US" sz="1100" b="1" u="none" strike="noStrike" dirty="0">
                          <a:solidFill>
                            <a:schemeClr val="tx1"/>
                          </a:solidFill>
                          <a:effectLst/>
                          <a:latin typeface="Meiryo UI" panose="020B0604030504040204" pitchFamily="50" charset="-128"/>
                          <a:ea typeface="Meiryo UI" panose="020B0604030504040204" pitchFamily="50" charset="-128"/>
                        </a:rPr>
                        <a:t>項目</a:t>
                      </a:r>
                      <a:r>
                        <a:rPr lang="en-US" altLang="ja-JP" sz="1100" b="1" u="none" strike="noStrike" dirty="0" smtClean="0">
                          <a:solidFill>
                            <a:schemeClr val="tx1"/>
                          </a:solidFill>
                          <a:effectLst/>
                          <a:latin typeface="Meiryo UI" panose="020B0604030504040204" pitchFamily="50" charset="-128"/>
                          <a:ea typeface="Meiryo UI" panose="020B0604030504040204" pitchFamily="50" charset="-128"/>
                        </a:rPr>
                        <a:t>)</a:t>
                      </a: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の基本的</a:t>
                      </a:r>
                      <a:r>
                        <a:rPr lang="ja-JP" altLang="en-US" sz="1100" b="1" u="none" strike="noStrike" dirty="0">
                          <a:solidFill>
                            <a:schemeClr val="tx1"/>
                          </a:solidFill>
                          <a:effectLst/>
                          <a:latin typeface="Meiryo UI" panose="020B0604030504040204" pitchFamily="50" charset="-128"/>
                          <a:ea typeface="Meiryo UI" panose="020B0604030504040204" pitchFamily="50" charset="-128"/>
                        </a:rPr>
                        <a:t>方向性</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2012</a:t>
                      </a:r>
                      <a:endParaRPr lang="en-US" altLang="ja-JP"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a:solidFill>
                            <a:schemeClr val="tx1"/>
                          </a:solidFill>
                          <a:effectLst/>
                          <a:latin typeface="Meiryo UI" panose="020B0604030504040204" pitchFamily="50" charset="-128"/>
                          <a:ea typeface="Meiryo UI" panose="020B0604030504040204" pitchFamily="50" charset="-128"/>
                        </a:rPr>
                        <a:t>経営形態の見直し検討項目</a:t>
                      </a:r>
                      <a:r>
                        <a:rPr lang="en-US" altLang="ja-JP" sz="1100" u="none" strike="noStrike" dirty="0">
                          <a:solidFill>
                            <a:schemeClr val="tx1"/>
                          </a:solidFill>
                          <a:effectLst/>
                          <a:latin typeface="Meiryo UI" panose="020B0604030504040204" pitchFamily="50" charset="-128"/>
                          <a:ea typeface="Meiryo UI" panose="020B0604030504040204" pitchFamily="50" charset="-128"/>
                        </a:rPr>
                        <a:t>(A</a:t>
                      </a:r>
                      <a:r>
                        <a:rPr lang="ja-JP" altLang="en-US" sz="1100" u="none" strike="noStrike" dirty="0">
                          <a:solidFill>
                            <a:schemeClr val="tx1"/>
                          </a:solidFill>
                          <a:effectLst/>
                          <a:latin typeface="Meiryo UI" panose="020B0604030504040204" pitchFamily="50" charset="-128"/>
                          <a:ea typeface="Meiryo UI" panose="020B0604030504040204" pitchFamily="50" charset="-128"/>
                        </a:rPr>
                        <a:t>項目</a:t>
                      </a:r>
                      <a:r>
                        <a:rPr lang="en-US" altLang="ja-JP" sz="1100" u="none" strike="noStrike" dirty="0">
                          <a:solidFill>
                            <a:schemeClr val="tx1"/>
                          </a:solidFill>
                          <a:effectLst/>
                          <a:latin typeface="Meiryo UI" panose="020B0604030504040204" pitchFamily="50" charset="-128"/>
                          <a:ea typeface="Meiryo UI" panose="020B0604030504040204" pitchFamily="50" charset="-128"/>
                        </a:rPr>
                        <a:t>)</a:t>
                      </a:r>
                      <a:r>
                        <a:rPr lang="ja-JP" altLang="en-US" sz="1100" u="none" strike="noStrike" dirty="0" err="1">
                          <a:solidFill>
                            <a:schemeClr val="tx1"/>
                          </a:solidFill>
                          <a:effectLst/>
                          <a:latin typeface="Meiryo UI" panose="020B0604030504040204" pitchFamily="50" charset="-128"/>
                          <a:ea typeface="Meiryo UI" panose="020B0604030504040204" pitchFamily="50" charset="-128"/>
                        </a:rPr>
                        <a:t>、</a:t>
                      </a:r>
                      <a:r>
                        <a:rPr lang="ja-JP" altLang="en-US" sz="1100" u="none" strike="noStrike" dirty="0">
                          <a:solidFill>
                            <a:schemeClr val="tx1"/>
                          </a:solidFill>
                          <a:effectLst/>
                          <a:latin typeface="Meiryo UI" panose="020B0604030504040204" pitchFamily="50" charset="-128"/>
                          <a:ea typeface="Meiryo UI" panose="020B0604030504040204" pitchFamily="50" charset="-128"/>
                        </a:rPr>
                        <a:t>類似･重複している行政サービス</a:t>
                      </a:r>
                      <a:r>
                        <a:rPr lang="en-US" altLang="ja-JP" sz="1100" u="none" strike="noStrike" dirty="0">
                          <a:solidFill>
                            <a:schemeClr val="tx1"/>
                          </a:solidFill>
                          <a:effectLst/>
                          <a:latin typeface="Meiryo UI" panose="020B0604030504040204" pitchFamily="50" charset="-128"/>
                          <a:ea typeface="Meiryo UI" panose="020B0604030504040204" pitchFamily="50" charset="-128"/>
                        </a:rPr>
                        <a:t>(B</a:t>
                      </a:r>
                      <a:r>
                        <a:rPr lang="ja-JP" altLang="en-US" sz="1100" u="none" strike="noStrike" dirty="0">
                          <a:solidFill>
                            <a:schemeClr val="tx1"/>
                          </a:solidFill>
                          <a:effectLst/>
                          <a:latin typeface="Meiryo UI" panose="020B0604030504040204" pitchFamily="50" charset="-128"/>
                          <a:ea typeface="Meiryo UI" panose="020B0604030504040204" pitchFamily="50" charset="-128"/>
                        </a:rPr>
                        <a:t>項目</a:t>
                      </a:r>
                      <a:r>
                        <a:rPr lang="en-US" altLang="ja-JP" sz="1100" u="none" strike="noStrike" dirty="0">
                          <a:solidFill>
                            <a:schemeClr val="tx1"/>
                          </a:solidFill>
                          <a:effectLst/>
                          <a:latin typeface="Meiryo UI" panose="020B0604030504040204" pitchFamily="50" charset="-128"/>
                          <a:ea typeface="Meiryo UI" panose="020B0604030504040204" pitchFamily="50" charset="-128"/>
                        </a:rPr>
                        <a:t>)</a:t>
                      </a:r>
                      <a:r>
                        <a:rPr lang="ja-JP" altLang="en-US" sz="1100" u="none" strike="noStrike" dirty="0">
                          <a:solidFill>
                            <a:schemeClr val="tx1"/>
                          </a:solidFill>
                          <a:effectLst/>
                          <a:latin typeface="Meiryo UI" panose="020B0604030504040204" pitchFamily="50" charset="-128"/>
                          <a:ea typeface="Meiryo UI" panose="020B0604030504040204" pitchFamily="50" charset="-128"/>
                        </a:rPr>
                        <a:t>についての基本的</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方向性。</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423609">
                <a:tc>
                  <a:txBody>
                    <a:bodyPr/>
                    <a:lstStyle/>
                    <a:p>
                      <a:pPr algn="l" rtl="0" fontAlgn="ctr"/>
                      <a:r>
                        <a:rPr lang="ja-JP" altLang="en-US" sz="1100" b="1" u="none" strike="noStrike" dirty="0">
                          <a:effectLst/>
                          <a:latin typeface="Meiryo UI" panose="020B0604030504040204" pitchFamily="50" charset="-128"/>
                          <a:ea typeface="Meiryo UI" panose="020B0604030504040204" pitchFamily="50" charset="-128"/>
                        </a:rPr>
                        <a:t>大阪府立高等学校・大阪市立高等学校再編整備計画</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a:effectLst/>
                          <a:latin typeface="Meiryo UI" panose="020B0604030504040204" pitchFamily="50" charset="-128"/>
                          <a:ea typeface="Meiryo UI" panose="020B0604030504040204" pitchFamily="50" charset="-128"/>
                        </a:rPr>
                        <a:t>2013</a:t>
                      </a:r>
                      <a:br>
                        <a:rPr lang="en-US" altLang="ja-JP" sz="1100" u="none" strike="noStrike" dirty="0">
                          <a:effectLst/>
                          <a:latin typeface="Meiryo UI" panose="020B0604030504040204" pitchFamily="50" charset="-128"/>
                          <a:ea typeface="Meiryo UI" panose="020B0604030504040204" pitchFamily="50" charset="-128"/>
                        </a:rPr>
                      </a:br>
                      <a:r>
                        <a:rPr lang="en-US" altLang="ja-JP" sz="1100" u="none" strike="noStrike" dirty="0">
                          <a:effectLst/>
                          <a:latin typeface="Meiryo UI" panose="020B0604030504040204" pitchFamily="50" charset="-128"/>
                          <a:ea typeface="Meiryo UI" panose="020B0604030504040204" pitchFamily="50" charset="-128"/>
                        </a:rPr>
                        <a:t>2018</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a:effectLst/>
                          <a:latin typeface="Meiryo UI" panose="020B0604030504040204" pitchFamily="50" charset="-128"/>
                          <a:ea typeface="Meiryo UI" panose="020B0604030504040204" pitchFamily="50" charset="-128"/>
                        </a:rPr>
                        <a:t>多様な課程や学科等を備える高等学校教育について、広域的な視点で対応する方がより効果的・効率的であるという観点から、再編整備</a:t>
                      </a:r>
                      <a:r>
                        <a:rPr lang="ja-JP" altLang="en-US" sz="1100" u="none" strike="noStrike" dirty="0" smtClean="0">
                          <a:effectLst/>
                          <a:latin typeface="Meiryo UI" panose="020B0604030504040204" pitchFamily="50" charset="-128"/>
                          <a:ea typeface="Meiryo UI" panose="020B0604030504040204" pitchFamily="50" charset="-128"/>
                        </a:rPr>
                        <a:t>計画を策定。</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300090">
                <a:tc>
                  <a:txBody>
                    <a:bodyPr/>
                    <a:lstStyle/>
                    <a:p>
                      <a:pPr algn="l" rtl="0" fontAlgn="ctr"/>
                      <a:r>
                        <a:rPr lang="ja-JP" altLang="en-US" sz="1100" b="1" u="none" strike="noStrike" dirty="0">
                          <a:effectLst/>
                          <a:latin typeface="Meiryo UI" panose="020B0604030504040204" pitchFamily="50" charset="-128"/>
                          <a:ea typeface="Meiryo UI" panose="020B0604030504040204" pitchFamily="50" charset="-128"/>
                        </a:rPr>
                        <a:t>文化振興計画</a:t>
                      </a:r>
                      <a:br>
                        <a:rPr lang="ja-JP" altLang="en-US" sz="1100" b="1" u="none" strike="noStrike" dirty="0">
                          <a:effectLst/>
                          <a:latin typeface="Meiryo UI" panose="020B0604030504040204" pitchFamily="50" charset="-128"/>
                          <a:ea typeface="Meiryo UI" panose="020B0604030504040204" pitchFamily="50" charset="-128"/>
                        </a:rPr>
                      </a:br>
                      <a:r>
                        <a:rPr lang="ja-JP" altLang="en-US" sz="1100" b="1" u="none" strike="noStrike" dirty="0">
                          <a:effectLst/>
                          <a:latin typeface="Meiryo UI" panose="020B0604030504040204" pitchFamily="50" charset="-128"/>
                          <a:ea typeface="Meiryo UI" panose="020B0604030504040204" pitchFamily="50" charset="-128"/>
                        </a:rPr>
                        <a:t>　</a:t>
                      </a:r>
                      <a:r>
                        <a:rPr lang="en-US" altLang="ja-JP" sz="1100" b="1" u="none" strike="noStrike" dirty="0">
                          <a:effectLst/>
                          <a:latin typeface="Meiryo UI" panose="020B0604030504040204" pitchFamily="50" charset="-128"/>
                          <a:ea typeface="Meiryo UI" panose="020B0604030504040204" pitchFamily="50" charset="-128"/>
                        </a:rPr>
                        <a:t>※</a:t>
                      </a:r>
                      <a:r>
                        <a:rPr lang="ja-JP" altLang="en-US" sz="1100" b="1" u="none" strike="noStrike" dirty="0">
                          <a:effectLst/>
                          <a:latin typeface="Meiryo UI" panose="020B0604030504040204" pitchFamily="50" charset="-128"/>
                          <a:ea typeface="Meiryo UI" panose="020B0604030504040204" pitchFamily="50" charset="-128"/>
                        </a:rPr>
                        <a:t>府市それぞれ策定</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a:effectLst/>
                          <a:latin typeface="Meiryo UI" panose="020B0604030504040204" pitchFamily="50" charset="-128"/>
                          <a:ea typeface="Meiryo UI" panose="020B0604030504040204" pitchFamily="50" charset="-128"/>
                        </a:rPr>
                        <a:t>2013</a:t>
                      </a:r>
                      <a:br>
                        <a:rPr lang="en-US" altLang="ja-JP" sz="1100" u="none" strike="noStrike" dirty="0">
                          <a:effectLst/>
                          <a:latin typeface="Meiryo UI" panose="020B0604030504040204" pitchFamily="50" charset="-128"/>
                          <a:ea typeface="Meiryo UI" panose="020B0604030504040204" pitchFamily="50" charset="-128"/>
                        </a:rPr>
                      </a:br>
                      <a:r>
                        <a:rPr lang="en-US" altLang="ja-JP" sz="1100" u="none" strike="noStrike" dirty="0">
                          <a:effectLst/>
                          <a:latin typeface="Meiryo UI" panose="020B0604030504040204" pitchFamily="50" charset="-128"/>
                          <a:ea typeface="Meiryo UI" panose="020B0604030504040204" pitchFamily="50" charset="-128"/>
                        </a:rPr>
                        <a:t>2016</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a:effectLst/>
                          <a:latin typeface="Meiryo UI" panose="020B0604030504040204" pitchFamily="50" charset="-128"/>
                          <a:ea typeface="Meiryo UI" panose="020B0604030504040204" pitchFamily="50" charset="-128"/>
                        </a:rPr>
                        <a:t>文化の振興に関する施策の総合的かつ計画的な推進を</a:t>
                      </a:r>
                      <a:r>
                        <a:rPr lang="ja-JP" altLang="en-US" sz="1100" u="none" strike="noStrike" dirty="0" smtClean="0">
                          <a:effectLst/>
                          <a:latin typeface="Meiryo UI" panose="020B0604030504040204" pitchFamily="50" charset="-128"/>
                          <a:ea typeface="Meiryo UI" panose="020B0604030504040204" pitchFamily="50" charset="-128"/>
                        </a:rPr>
                        <a:t>図る。</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300090">
                <a:tc>
                  <a:txBody>
                    <a:bodyPr/>
                    <a:lstStyle/>
                    <a:p>
                      <a:pPr algn="l" rtl="0" fontAlgn="ctr"/>
                      <a:r>
                        <a:rPr lang="ja-JP" altLang="en-US" sz="1100" b="1" u="none" strike="noStrike" dirty="0">
                          <a:effectLst/>
                          <a:latin typeface="Meiryo UI" panose="020B0604030504040204" pitchFamily="50" charset="-128"/>
                          <a:ea typeface="Meiryo UI" panose="020B0604030504040204" pitchFamily="50" charset="-128"/>
                        </a:rPr>
                        <a:t>大阪府市新大学構想（提言）</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ctr" fontAlgn="ctr"/>
                      <a:r>
                        <a:rPr lang="en-US" altLang="ja-JP" sz="1100" u="none" strike="noStrike" dirty="0">
                          <a:effectLst/>
                          <a:latin typeface="Meiryo UI" panose="020B0604030504040204" pitchFamily="50" charset="-128"/>
                          <a:ea typeface="Meiryo UI" panose="020B0604030504040204" pitchFamily="50" charset="-128"/>
                        </a:rPr>
                        <a:t>2013</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l" rtl="0" fontAlgn="ctr"/>
                      <a:r>
                        <a:rPr lang="ja-JP" altLang="en-US" sz="1100" u="none" strike="noStrike" dirty="0">
                          <a:effectLst/>
                          <a:latin typeface="Meiryo UI" panose="020B0604030504040204" pitchFamily="50" charset="-128"/>
                          <a:ea typeface="Meiryo UI" panose="020B0604030504040204" pitchFamily="50" charset="-128"/>
                        </a:rPr>
                        <a:t>府立大学・市立大学の現状・課題や、統合後の新大学の姿、運営体制等を</a:t>
                      </a:r>
                      <a:r>
                        <a:rPr lang="ja-JP" altLang="en-US" sz="1100" u="none" strike="noStrike" dirty="0" smtClean="0">
                          <a:effectLst/>
                          <a:latin typeface="Meiryo UI" panose="020B0604030504040204" pitchFamily="50" charset="-128"/>
                          <a:ea typeface="Meiryo UI" panose="020B0604030504040204" pitchFamily="50" charset="-128"/>
                        </a:rPr>
                        <a:t>提言。</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extLst>
                  <a:ext uri="{0D108BD9-81ED-4DB2-BD59-A6C34878D82A}">
                    <a16:rowId xmlns:a16="http://schemas.microsoft.com/office/drawing/2014/main" val="10008"/>
                  </a:ext>
                </a:extLst>
              </a:tr>
              <a:tr h="278990">
                <a:tc>
                  <a:txBody>
                    <a:bodyPr/>
                    <a:lstStyle/>
                    <a:p>
                      <a:pPr algn="l" rtl="0" fontAlgn="ctr"/>
                      <a:r>
                        <a:rPr lang="ja-JP" altLang="en-US" sz="1100" b="1" u="none" strike="noStrike" dirty="0">
                          <a:effectLst/>
                          <a:latin typeface="Meiryo UI" panose="020B0604030504040204" pitchFamily="50" charset="-128"/>
                          <a:ea typeface="Meiryo UI" panose="020B0604030504040204" pitchFamily="50" charset="-128"/>
                        </a:rPr>
                        <a:t>新大学ビジョン</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a:effectLst/>
                          <a:latin typeface="Meiryo UI" panose="020B0604030504040204" pitchFamily="50" charset="-128"/>
                          <a:ea typeface="Meiryo UI" panose="020B0604030504040204" pitchFamily="50" charset="-128"/>
                        </a:rPr>
                        <a:t>2013</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a:effectLst/>
                          <a:latin typeface="Meiryo UI" panose="020B0604030504040204" pitchFamily="50" charset="-128"/>
                          <a:ea typeface="Meiryo UI" panose="020B0604030504040204" pitchFamily="50" charset="-128"/>
                        </a:rPr>
                        <a:t>新大学構想を踏まえ、新大学のあり方とその骨格を明らかに</a:t>
                      </a:r>
                      <a:r>
                        <a:rPr lang="ja-JP" altLang="en-US" sz="1100" u="none" strike="noStrike" dirty="0" smtClean="0">
                          <a:effectLst/>
                          <a:latin typeface="Meiryo UI" panose="020B0604030504040204" pitchFamily="50" charset="-128"/>
                          <a:ea typeface="Meiryo UI" panose="020B0604030504040204" pitchFamily="50" charset="-128"/>
                        </a:rPr>
                        <a:t>する。</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r h="300090">
                <a:tc>
                  <a:txBody>
                    <a:bodyPr/>
                    <a:lstStyle/>
                    <a:p>
                      <a:pPr algn="l" rtl="0" fontAlgn="ctr"/>
                      <a:r>
                        <a:rPr lang="ja-JP" altLang="en-US" sz="1100" b="1" u="none" strike="noStrike" dirty="0">
                          <a:effectLst/>
                          <a:latin typeface="Meiryo UI" panose="020B0604030504040204" pitchFamily="50" charset="-128"/>
                          <a:ea typeface="Meiryo UI" panose="020B0604030504040204" pitchFamily="50" charset="-128"/>
                        </a:rPr>
                        <a:t>大阪府市エネルギー戦略（提言）</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a:effectLst/>
                          <a:latin typeface="Meiryo UI" panose="020B0604030504040204" pitchFamily="50" charset="-128"/>
                          <a:ea typeface="Meiryo UI" panose="020B0604030504040204" pitchFamily="50" charset="-128"/>
                        </a:rPr>
                        <a:t>2013</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a:effectLst/>
                          <a:latin typeface="Meiryo UI" panose="020B0604030504040204" pitchFamily="50" charset="-128"/>
                          <a:ea typeface="Meiryo UI" panose="020B0604030504040204" pitchFamily="50" charset="-128"/>
                        </a:rPr>
                        <a:t>「新たなエネルギー社会の形成による新成長の実現」に向けた戦略を</a:t>
                      </a:r>
                      <a:r>
                        <a:rPr lang="ja-JP" altLang="en-US" sz="1100" u="none" strike="noStrike" dirty="0" smtClean="0">
                          <a:effectLst/>
                          <a:latin typeface="Meiryo UI" panose="020B0604030504040204" pitchFamily="50" charset="-128"/>
                          <a:ea typeface="Meiryo UI" panose="020B0604030504040204" pitchFamily="50" charset="-128"/>
                        </a:rPr>
                        <a:t>提言。</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0"/>
                  </a:ext>
                </a:extLst>
              </a:tr>
              <a:tr h="300090">
                <a:tc>
                  <a:txBody>
                    <a:bodyPr/>
                    <a:lstStyle/>
                    <a:p>
                      <a:pPr algn="l" rtl="0" fontAlgn="ctr"/>
                      <a:r>
                        <a:rPr lang="ja-JP" altLang="en-US" sz="1100" b="1" u="none" strike="noStrike" dirty="0">
                          <a:effectLst/>
                          <a:latin typeface="Meiryo UI" panose="020B0604030504040204" pitchFamily="50" charset="-128"/>
                          <a:ea typeface="Meiryo UI" panose="020B0604030504040204" pitchFamily="50" charset="-128"/>
                        </a:rPr>
                        <a:t>大阪府市医療戦略（提言）</a:t>
                      </a:r>
                      <a:endParaRPr lang="ja-JP"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a:effectLst/>
                          <a:latin typeface="Meiryo UI" panose="020B0604030504040204" pitchFamily="50" charset="-128"/>
                          <a:ea typeface="Meiryo UI" panose="020B0604030504040204" pitchFamily="50" charset="-128"/>
                        </a:rPr>
                        <a:t>2014</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a:effectLst/>
                          <a:latin typeface="Meiryo UI" panose="020B0604030504040204" pitchFamily="50" charset="-128"/>
                          <a:ea typeface="Meiryo UI" panose="020B0604030504040204" pitchFamily="50" charset="-128"/>
                        </a:rPr>
                        <a:t>大阪の潜在的なメリットを生かし、健康寿命の延伸による</a:t>
                      </a:r>
                      <a:r>
                        <a:rPr lang="en-US" altLang="ja-JP" sz="1100" u="none" strike="noStrike" dirty="0">
                          <a:effectLst/>
                          <a:latin typeface="Meiryo UI" panose="020B0604030504040204" pitchFamily="50" charset="-128"/>
                          <a:ea typeface="Meiryo UI" panose="020B0604030504040204" pitchFamily="50" charset="-128"/>
                        </a:rPr>
                        <a:t>QOL</a:t>
                      </a:r>
                      <a:r>
                        <a:rPr lang="ja-JP" altLang="en-US" sz="1100" u="none" strike="noStrike" dirty="0">
                          <a:effectLst/>
                          <a:latin typeface="Meiryo UI" panose="020B0604030504040204" pitchFamily="50" charset="-128"/>
                          <a:ea typeface="Meiryo UI" panose="020B0604030504040204" pitchFamily="50" charset="-128"/>
                        </a:rPr>
                        <a:t>の向上と経済成⻑を同時に実現するための戦略を</a:t>
                      </a:r>
                      <a:r>
                        <a:rPr lang="ja-JP" altLang="en-US" sz="1100" u="none" strike="noStrike" dirty="0" smtClean="0">
                          <a:effectLst/>
                          <a:latin typeface="Meiryo UI" panose="020B0604030504040204" pitchFamily="50" charset="-128"/>
                          <a:ea typeface="Meiryo UI" panose="020B0604030504040204" pitchFamily="50" charset="-128"/>
                        </a:rPr>
                        <a:t>提言。</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1"/>
                  </a:ext>
                </a:extLst>
              </a:tr>
              <a:tr h="300090">
                <a:tc>
                  <a:txBody>
                    <a:bodyPr/>
                    <a:lstStyle/>
                    <a:p>
                      <a:pPr algn="l" rtl="0" fontAlgn="ctr"/>
                      <a:r>
                        <a:rPr lang="zh-TW" altLang="en-US" sz="1100" b="1" u="none" strike="noStrike" dirty="0">
                          <a:effectLst/>
                          <a:latin typeface="Meiryo UI" panose="020B0604030504040204" pitchFamily="50" charset="-128"/>
                          <a:ea typeface="Meiryo UI" panose="020B0604030504040204" pitchFamily="50" charset="-128"/>
                        </a:rPr>
                        <a:t>大阪府市規制改革会議提言（提言）</a:t>
                      </a:r>
                      <a:endParaRPr lang="zh-TW" altLang="en-US" sz="1100" b="1"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altLang="ja-JP" sz="1100" u="none" strike="noStrike" dirty="0">
                          <a:effectLst/>
                          <a:latin typeface="Meiryo UI" panose="020B0604030504040204" pitchFamily="50" charset="-128"/>
                          <a:ea typeface="Meiryo UI" panose="020B0604030504040204" pitchFamily="50" charset="-128"/>
                        </a:rPr>
                        <a:t>2014</a:t>
                      </a:r>
                      <a:endParaRPr lang="en-US" altLang="ja-JP"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ja-JP" altLang="en-US" sz="1100" u="none" strike="noStrike" dirty="0">
                          <a:effectLst/>
                          <a:latin typeface="Meiryo UI" panose="020B0604030504040204" pitchFamily="50" charset="-128"/>
                          <a:ea typeface="Meiryo UI" panose="020B0604030504040204" pitchFamily="50" charset="-128"/>
                        </a:rPr>
                        <a:t>成長戦略の推進及び大阪の産業の活性化等に資するための規制緩和及び制度の改善を</a:t>
                      </a:r>
                      <a:r>
                        <a:rPr lang="ja-JP" altLang="en-US" sz="1100" u="none" strike="noStrike" dirty="0" smtClean="0">
                          <a:effectLst/>
                          <a:latin typeface="Meiryo UI" panose="020B0604030504040204" pitchFamily="50" charset="-128"/>
                          <a:ea typeface="Meiryo UI" panose="020B0604030504040204" pitchFamily="50" charset="-128"/>
                        </a:rPr>
                        <a:t>提言。</a:t>
                      </a:r>
                      <a:endParaRPr lang="ja-JP" altLang="en-US" sz="1100" b="0" i="0" u="none" strike="noStrike" dirty="0">
                        <a:solidFill>
                          <a:srgbClr val="000000"/>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2"/>
                  </a:ext>
                </a:extLst>
              </a:tr>
            </a:tbl>
          </a:graphicData>
        </a:graphic>
      </p:graphicFrame>
      <p:sp>
        <p:nvSpPr>
          <p:cNvPr id="11" name="テキスト ボックス 10"/>
          <p:cNvSpPr txBox="1"/>
          <p:nvPr/>
        </p:nvSpPr>
        <p:spPr>
          <a:xfrm>
            <a:off x="314754" y="848689"/>
            <a:ext cx="8483656" cy="584775"/>
          </a:xfrm>
          <a:prstGeom prst="rect">
            <a:avLst/>
          </a:prstGeom>
          <a:noFill/>
        </p:spPr>
        <p:txBody>
          <a:bodyPr wrap="square" rtlCol="0">
            <a:spAutoFit/>
          </a:bodyPr>
          <a:lstStyle/>
          <a:p>
            <a:pPr marL="285750" indent="-285750">
              <a:buFont typeface="Wingdings" panose="05000000000000000000" pitchFamily="2" charset="2"/>
              <a:buChar char="n"/>
            </a:pPr>
            <a:r>
              <a:rPr lang="ja-JP" altLang="en-US" sz="1600" b="1" dirty="0" smtClean="0">
                <a:latin typeface="Meiryo UI" panose="020B0604030504040204" pitchFamily="50" charset="-128"/>
                <a:ea typeface="Meiryo UI" panose="020B0604030504040204" pitchFamily="50" charset="-128"/>
              </a:rPr>
              <a:t>広域行政の大阪府と、</a:t>
            </a:r>
            <a:r>
              <a:rPr kumimoji="1" lang="ja-JP" altLang="en-US" sz="1600" b="1" dirty="0" smtClean="0">
                <a:latin typeface="Meiryo UI" panose="020B0604030504040204" pitchFamily="50" charset="-128"/>
                <a:ea typeface="Meiryo UI" panose="020B0604030504040204" pitchFamily="50" charset="-128"/>
              </a:rPr>
              <a:t>政令指定都市の大阪市が、ともに大都市大阪の成長戦略や広域計画を策定することにより、グローバルな都市間競争に対抗しうる、強靭な都市経営が可能となる。</a:t>
            </a:r>
            <a:endParaRPr kumimoji="1" lang="ja-JP" altLang="en-US" sz="1600" b="1" dirty="0">
              <a:latin typeface="Meiryo UI" panose="020B0604030504040204" pitchFamily="50" charset="-128"/>
              <a:ea typeface="Meiryo UI" panose="020B0604030504040204" pitchFamily="50" charset="-128"/>
            </a:endParaRPr>
          </a:p>
        </p:txBody>
      </p:sp>
      <p:sp>
        <p:nvSpPr>
          <p:cNvPr id="12" name="角丸四角形 11"/>
          <p:cNvSpPr/>
          <p:nvPr/>
        </p:nvSpPr>
        <p:spPr>
          <a:xfrm>
            <a:off x="128790" y="66145"/>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１－③</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府市連携／戦略の一元化</a:t>
            </a:r>
            <a:endParaRPr kumimoji="1" lang="ja-JP" altLang="en-US" b="1" dirty="0">
              <a:solidFill>
                <a:schemeClr val="tx1"/>
              </a:solidFill>
              <a:latin typeface="Meiryo UI" panose="020B0604030504040204" pitchFamily="50" charset="-128"/>
              <a:ea typeface="Meiryo UI" panose="020B0604030504040204" pitchFamily="50" charset="-128"/>
            </a:endParaRPr>
          </a:p>
        </p:txBody>
      </p:sp>
      <p:cxnSp>
        <p:nvCxnSpPr>
          <p:cNvPr id="13" name="直線コネクタ 12"/>
          <p:cNvCxnSpPr/>
          <p:nvPr/>
        </p:nvCxnSpPr>
        <p:spPr>
          <a:xfrm>
            <a:off x="200964" y="570670"/>
            <a:ext cx="864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936781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7110537" y="6473411"/>
            <a:ext cx="2057400" cy="365125"/>
          </a:xfrm>
        </p:spPr>
        <p:txBody>
          <a:bodyPr/>
          <a:lstStyle/>
          <a:p>
            <a:fld id="{63BC356D-1576-478B-8647-1361C6E9DFF7}" type="slidenum">
              <a:rPr lang="ja-JP" altLang="en-US" sz="1400" b="1" smtClean="0">
                <a:solidFill>
                  <a:schemeClr val="tx1"/>
                </a:solidFill>
              </a:rPr>
              <a:pPr/>
              <a:t>66</a:t>
            </a:fld>
            <a:endParaRPr lang="ja-JP" altLang="en-US" sz="1400" b="1">
              <a:solidFill>
                <a:schemeClr val="tx1"/>
              </a:solidFill>
            </a:endParaRPr>
          </a:p>
        </p:txBody>
      </p:sp>
      <p:sp>
        <p:nvSpPr>
          <p:cNvPr id="16" name="テキスト ボックス 15"/>
          <p:cNvSpPr txBox="1"/>
          <p:nvPr/>
        </p:nvSpPr>
        <p:spPr>
          <a:xfrm>
            <a:off x="236191" y="662394"/>
            <a:ext cx="8483656" cy="584775"/>
          </a:xfrm>
          <a:prstGeom prst="rect">
            <a:avLst/>
          </a:prstGeom>
          <a:noFill/>
        </p:spPr>
        <p:txBody>
          <a:bodyPr wrap="square" rtlCol="0">
            <a:spAutoFit/>
          </a:bodyPr>
          <a:lstStyle/>
          <a:p>
            <a:pPr marL="285750" indent="-285750">
              <a:buFont typeface="Wingdings" panose="05000000000000000000" pitchFamily="2" charset="2"/>
              <a:buChar char="n"/>
            </a:pPr>
            <a:r>
              <a:rPr lang="ja-JP" altLang="en-US" sz="1600" b="1" dirty="0" smtClean="0">
                <a:latin typeface="Meiryo UI" panose="020B0604030504040204" pitchFamily="50" charset="-128"/>
                <a:ea typeface="Meiryo UI" panose="020B0604030504040204" pitchFamily="50" charset="-128"/>
              </a:rPr>
              <a:t>大阪府と</a:t>
            </a:r>
            <a:r>
              <a:rPr kumimoji="1" lang="ja-JP" altLang="en-US" sz="1600" b="1" dirty="0" smtClean="0">
                <a:latin typeface="Meiryo UI" panose="020B0604030504040204" pitchFamily="50" charset="-128"/>
                <a:ea typeface="Meiryo UI" panose="020B0604030504040204" pitchFamily="50" charset="-128"/>
              </a:rPr>
              <a:t>大阪市が、都市基盤整備やビックプロジェクトを共同で推進することにより、これまで停滞気味であった都市格の向上に寄与。</a:t>
            </a:r>
            <a:endParaRPr kumimoji="1" lang="ja-JP" altLang="en-US" sz="1600" b="1" dirty="0">
              <a:latin typeface="Meiryo UI" panose="020B0604030504040204" pitchFamily="50" charset="-128"/>
              <a:ea typeface="Meiryo UI" panose="020B0604030504040204" pitchFamily="50" charset="-128"/>
            </a:endParaRPr>
          </a:p>
        </p:txBody>
      </p:sp>
      <p:cxnSp>
        <p:nvCxnSpPr>
          <p:cNvPr id="23" name="直線コネクタ 22"/>
          <p:cNvCxnSpPr/>
          <p:nvPr/>
        </p:nvCxnSpPr>
        <p:spPr>
          <a:xfrm>
            <a:off x="252480" y="544912"/>
            <a:ext cx="864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角丸四角形 25"/>
          <p:cNvSpPr/>
          <p:nvPr/>
        </p:nvSpPr>
        <p:spPr>
          <a:xfrm>
            <a:off x="163065" y="1307928"/>
            <a:ext cx="1439200" cy="288784"/>
          </a:xfrm>
          <a:prstGeom prst="roundRect">
            <a:avLst/>
          </a:prstGeom>
          <a:solidFill>
            <a:schemeClr val="accent6">
              <a:lumMod val="20000"/>
              <a:lumOff val="8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都市基盤整備</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29" name="角丸四角形 28"/>
          <p:cNvSpPr/>
          <p:nvPr/>
        </p:nvSpPr>
        <p:spPr>
          <a:xfrm>
            <a:off x="142519" y="4571202"/>
            <a:ext cx="1439200" cy="288784"/>
          </a:xfrm>
          <a:prstGeom prst="roundRect">
            <a:avLst/>
          </a:prstGeom>
          <a:solidFill>
            <a:schemeClr val="accent6">
              <a:lumMod val="20000"/>
              <a:lumOff val="8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大規模プロジェクト</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30" name="角丸四角形 29"/>
          <p:cNvSpPr/>
          <p:nvPr/>
        </p:nvSpPr>
        <p:spPr>
          <a:xfrm>
            <a:off x="4577634" y="1286084"/>
            <a:ext cx="1439200" cy="288784"/>
          </a:xfrm>
          <a:prstGeom prst="roundRect">
            <a:avLst/>
          </a:prstGeom>
          <a:solidFill>
            <a:schemeClr val="accent6">
              <a:lumMod val="20000"/>
              <a:lumOff val="8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大規模イベント</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sp>
        <p:nvSpPr>
          <p:cNvPr id="32" name="角丸四角形 31"/>
          <p:cNvSpPr/>
          <p:nvPr/>
        </p:nvSpPr>
        <p:spPr>
          <a:xfrm>
            <a:off x="4542571" y="3373007"/>
            <a:ext cx="1439200" cy="288784"/>
          </a:xfrm>
          <a:prstGeom prst="roundRect">
            <a:avLst/>
          </a:prstGeom>
          <a:solidFill>
            <a:schemeClr val="accent6">
              <a:lumMod val="20000"/>
              <a:lumOff val="8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rPr>
              <a:t>その他</a:t>
            </a:r>
            <a:endParaRPr kumimoji="1" lang="ja-JP" altLang="en-US" sz="1200" b="1" dirty="0">
              <a:solidFill>
                <a:schemeClr val="tx1"/>
              </a:solidFill>
              <a:latin typeface="Meiryo UI" panose="020B0604030504040204" pitchFamily="50" charset="-128"/>
              <a:ea typeface="Meiryo UI" panose="020B0604030504040204" pitchFamily="50" charset="-128"/>
            </a:endParaRPr>
          </a:p>
        </p:txBody>
      </p:sp>
      <p:graphicFrame>
        <p:nvGraphicFramePr>
          <p:cNvPr id="15" name="表 14"/>
          <p:cNvGraphicFramePr>
            <a:graphicFrameLocks noGrp="1"/>
          </p:cNvGraphicFramePr>
          <p:nvPr>
            <p:extLst/>
          </p:nvPr>
        </p:nvGraphicFramePr>
        <p:xfrm>
          <a:off x="4536940" y="1652338"/>
          <a:ext cx="4355540" cy="1629120"/>
        </p:xfrm>
        <a:graphic>
          <a:graphicData uri="http://schemas.openxmlformats.org/drawingml/2006/table">
            <a:tbl>
              <a:tblPr>
                <a:tableStyleId>{5C22544A-7EE6-4342-B048-85BDC9FD1C3A}</a:tableStyleId>
              </a:tblPr>
              <a:tblGrid>
                <a:gridCol w="1550277">
                  <a:extLst>
                    <a:ext uri="{9D8B030D-6E8A-4147-A177-3AD203B41FA5}">
                      <a16:colId xmlns:a16="http://schemas.microsoft.com/office/drawing/2014/main" val="20000"/>
                    </a:ext>
                  </a:extLst>
                </a:gridCol>
                <a:gridCol w="2805263">
                  <a:extLst>
                    <a:ext uri="{9D8B030D-6E8A-4147-A177-3AD203B41FA5}">
                      <a16:colId xmlns:a16="http://schemas.microsoft.com/office/drawing/2014/main" val="20001"/>
                    </a:ext>
                  </a:extLst>
                </a:gridCol>
              </a:tblGrid>
              <a:tr h="238223">
                <a:tc>
                  <a:txBody>
                    <a:bodyPr/>
                    <a:lstStyle/>
                    <a:p>
                      <a:pPr algn="ctr" rtl="0" fontAlgn="ctr"/>
                      <a:r>
                        <a:rPr lang="ja-JP" altLang="en-US" sz="1100" b="1" u="none" strike="noStrike" dirty="0">
                          <a:solidFill>
                            <a:schemeClr val="tx1"/>
                          </a:solidFill>
                          <a:effectLst/>
                          <a:latin typeface="Meiryo UI" panose="020B0604030504040204" pitchFamily="50" charset="-128"/>
                          <a:ea typeface="Meiryo UI" panose="020B0604030504040204" pitchFamily="50" charset="-128"/>
                        </a:rPr>
                        <a:t>プロジェクト名</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rtl="0" fontAlgn="ct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取組み状況</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0000"/>
                  </a:ext>
                </a:extLst>
              </a:tr>
              <a:tr h="404872">
                <a:tc>
                  <a:txBody>
                    <a:bodyPr/>
                    <a:lstStyle/>
                    <a:p>
                      <a:pPr algn="l" rtl="0" fontAlgn="ctr"/>
                      <a:r>
                        <a:rPr lang="ja-JP" altLang="en-US" sz="1100" u="none" strike="noStrike" dirty="0">
                          <a:solidFill>
                            <a:schemeClr val="tx1"/>
                          </a:solidFill>
                          <a:effectLst/>
                          <a:latin typeface="Meiryo UI" panose="020B0604030504040204" pitchFamily="50" charset="-128"/>
                          <a:ea typeface="Meiryo UI" panose="020B0604030504040204" pitchFamily="50" charset="-128"/>
                        </a:rPr>
                        <a:t>大阪マラソン</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2011</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市などで</a:t>
                      </a:r>
                      <a:r>
                        <a:rPr lang="ja-JP" altLang="en-US" sz="1100" u="none" strike="noStrike" dirty="0">
                          <a:solidFill>
                            <a:schemeClr val="tx1"/>
                          </a:solidFill>
                          <a:effectLst/>
                          <a:latin typeface="Meiryo UI" panose="020B0604030504040204" pitchFamily="50" charset="-128"/>
                          <a:ea typeface="Meiryo UI" panose="020B0604030504040204" pitchFamily="50" charset="-128"/>
                        </a:rPr>
                        <a:t>、毎年開催</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　集客数</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142.5</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万人</a:t>
                      </a:r>
                      <a:r>
                        <a:rPr lang="ja-JP" altLang="en-US" sz="1100" u="none" strike="noStrike" dirty="0">
                          <a:solidFill>
                            <a:schemeClr val="tx1"/>
                          </a:solidFill>
                          <a:effectLst/>
                          <a:latin typeface="Meiryo UI" panose="020B0604030504040204" pitchFamily="50" charset="-128"/>
                          <a:ea typeface="Meiryo UI" panose="020B0604030504040204" pitchFamily="50" charset="-128"/>
                        </a:rPr>
                        <a:t>（</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2018</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71520">
                <a:tc>
                  <a:txBody>
                    <a:bodyPr/>
                    <a:lstStyle/>
                    <a:p>
                      <a:pPr algn="l"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御堂筋イベント</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2013</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市などで</a:t>
                      </a:r>
                      <a:r>
                        <a:rPr lang="ja-JP" altLang="en-US" sz="1100" u="none" strike="noStrike" dirty="0">
                          <a:solidFill>
                            <a:schemeClr val="tx1"/>
                          </a:solidFill>
                          <a:effectLst/>
                          <a:latin typeface="Meiryo UI" panose="020B0604030504040204" pitchFamily="50" charset="-128"/>
                          <a:ea typeface="Meiryo UI" panose="020B0604030504040204" pitchFamily="50" charset="-128"/>
                        </a:rPr>
                        <a:t>、イベントを同時開催</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2014</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市経済界共同で共催</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　集客数</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約</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40</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万人</a:t>
                      </a:r>
                      <a:r>
                        <a:rPr lang="ja-JP" altLang="en-US" sz="1100" u="none" strike="noStrike" dirty="0">
                          <a:solidFill>
                            <a:schemeClr val="tx1"/>
                          </a:solidFill>
                          <a:effectLst/>
                          <a:latin typeface="Meiryo UI" panose="020B0604030504040204" pitchFamily="50" charset="-128"/>
                          <a:ea typeface="Meiryo UI" panose="020B0604030504040204" pitchFamily="50" charset="-128"/>
                        </a:rPr>
                        <a:t>（</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2018</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04872">
                <a:tc>
                  <a:txBody>
                    <a:bodyPr/>
                    <a:lstStyle/>
                    <a:p>
                      <a:pPr algn="l"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大阪・光</a:t>
                      </a:r>
                      <a:r>
                        <a:rPr lang="ja-JP" altLang="en-US" sz="1100" u="none" strike="noStrike" dirty="0">
                          <a:solidFill>
                            <a:schemeClr val="tx1"/>
                          </a:solidFill>
                          <a:effectLst/>
                          <a:latin typeface="Meiryo UI" panose="020B0604030504040204" pitchFamily="50" charset="-128"/>
                          <a:ea typeface="Meiryo UI" panose="020B0604030504040204" pitchFamily="50" charset="-128"/>
                        </a:rPr>
                        <a:t>の饗宴</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2013</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府市民間のイベントを連携して開催</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　来場者数　約</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1,367</a:t>
                      </a:r>
                      <a:r>
                        <a:rPr lang="ja-JP" altLang="en-US" sz="1100" u="none" strike="noStrike" dirty="0">
                          <a:solidFill>
                            <a:schemeClr val="tx1"/>
                          </a:solidFill>
                          <a:effectLst/>
                          <a:latin typeface="Meiryo UI" panose="020B0604030504040204" pitchFamily="50" charset="-128"/>
                          <a:ea typeface="Meiryo UI" panose="020B0604030504040204" pitchFamily="50" charset="-128"/>
                        </a:rPr>
                        <a:t>万人（</a:t>
                      </a:r>
                      <a:r>
                        <a:rPr lang="en-US" altLang="ja-JP" sz="1100" u="none" strike="noStrike" dirty="0">
                          <a:solidFill>
                            <a:schemeClr val="tx1"/>
                          </a:solidFill>
                          <a:effectLst/>
                          <a:latin typeface="Meiryo UI" panose="020B0604030504040204" pitchFamily="50" charset="-128"/>
                          <a:ea typeface="Meiryo UI" panose="020B0604030504040204" pitchFamily="50" charset="-128"/>
                        </a:rPr>
                        <a:t>2017</a:t>
                      </a:r>
                      <a:r>
                        <a:rPr lang="ja-JP" altLang="en-US" sz="1100" u="none" strike="noStrike" dirty="0">
                          <a:solidFill>
                            <a:schemeClr val="tx1"/>
                          </a:solidFill>
                          <a:effectLst/>
                          <a:latin typeface="Meiryo UI" panose="020B0604030504040204" pitchFamily="50" charset="-128"/>
                          <a:ea typeface="Meiryo UI" panose="020B0604030504040204" pitchFamily="50" charset="-128"/>
                        </a:rPr>
                        <a:t>）</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graphicFrame>
        <p:nvGraphicFramePr>
          <p:cNvPr id="18" name="表 17"/>
          <p:cNvGraphicFramePr>
            <a:graphicFrameLocks noGrp="1"/>
          </p:cNvGraphicFramePr>
          <p:nvPr>
            <p:extLst/>
          </p:nvPr>
        </p:nvGraphicFramePr>
        <p:xfrm>
          <a:off x="4549818" y="3699459"/>
          <a:ext cx="4342661" cy="2952095"/>
        </p:xfrm>
        <a:graphic>
          <a:graphicData uri="http://schemas.openxmlformats.org/drawingml/2006/table">
            <a:tbl>
              <a:tblPr>
                <a:tableStyleId>{5C22544A-7EE6-4342-B048-85BDC9FD1C3A}</a:tableStyleId>
              </a:tblPr>
              <a:tblGrid>
                <a:gridCol w="1545693">
                  <a:extLst>
                    <a:ext uri="{9D8B030D-6E8A-4147-A177-3AD203B41FA5}">
                      <a16:colId xmlns:a16="http://schemas.microsoft.com/office/drawing/2014/main" val="20000"/>
                    </a:ext>
                  </a:extLst>
                </a:gridCol>
                <a:gridCol w="2796968">
                  <a:extLst>
                    <a:ext uri="{9D8B030D-6E8A-4147-A177-3AD203B41FA5}">
                      <a16:colId xmlns:a16="http://schemas.microsoft.com/office/drawing/2014/main" val="20001"/>
                    </a:ext>
                  </a:extLst>
                </a:gridCol>
              </a:tblGrid>
              <a:tr h="418260">
                <a:tc>
                  <a:txBody>
                    <a:bodyPr/>
                    <a:lstStyle/>
                    <a:p>
                      <a:pPr algn="l"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水都大阪</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2013</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a:t>
                      </a: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水と光のまちづくり推進会議を設置</a:t>
                      </a:r>
                      <a:endPar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　</a:t>
                      </a:r>
                      <a:r>
                        <a:rPr lang="ja-JP" altLang="en-US" sz="1100" b="0" i="0" u="none" strike="noStrike" baseline="0" dirty="0" smtClean="0">
                          <a:solidFill>
                            <a:schemeClr val="tx1"/>
                          </a:solidFill>
                          <a:effectLst/>
                          <a:latin typeface="Meiryo UI" panose="020B0604030504040204" pitchFamily="50" charset="-128"/>
                          <a:ea typeface="Meiryo UI" panose="020B0604030504040204" pitchFamily="50" charset="-128"/>
                        </a:rPr>
                        <a:t>舟運利用者数　</a:t>
                      </a:r>
                      <a:r>
                        <a:rPr lang="en-US" altLang="ja-JP" sz="1100" b="0" i="0" u="none" strike="noStrike" baseline="0" dirty="0" smtClean="0">
                          <a:solidFill>
                            <a:schemeClr val="tx1"/>
                          </a:solidFill>
                          <a:effectLst/>
                          <a:latin typeface="Meiryo UI" panose="020B0604030504040204" pitchFamily="50" charset="-128"/>
                          <a:ea typeface="Meiryo UI" panose="020B0604030504040204" pitchFamily="50" charset="-128"/>
                        </a:rPr>
                        <a:t>120</a:t>
                      </a:r>
                      <a:r>
                        <a:rPr lang="ja-JP" altLang="en-US" sz="1100" b="0" i="0" u="none" strike="noStrike" baseline="0" dirty="0" smtClean="0">
                          <a:solidFill>
                            <a:schemeClr val="tx1"/>
                          </a:solidFill>
                          <a:effectLst/>
                          <a:latin typeface="Meiryo UI" panose="020B0604030504040204" pitchFamily="50" charset="-128"/>
                          <a:ea typeface="Meiryo UI" panose="020B0604030504040204" pitchFamily="50" charset="-128"/>
                        </a:rPr>
                        <a:t>万人（</a:t>
                      </a:r>
                      <a:r>
                        <a:rPr lang="en-US" altLang="ja-JP" sz="1100" b="0" i="0" u="none" strike="noStrike" baseline="0" dirty="0" smtClean="0">
                          <a:solidFill>
                            <a:schemeClr val="tx1"/>
                          </a:solidFill>
                          <a:effectLst/>
                          <a:latin typeface="Meiryo UI" panose="020B0604030504040204" pitchFamily="50" charset="-128"/>
                          <a:ea typeface="Meiryo UI" panose="020B0604030504040204" pitchFamily="50" charset="-128"/>
                        </a:rPr>
                        <a:t>2017</a:t>
                      </a:r>
                      <a:r>
                        <a:rPr lang="ja-JP" altLang="en-US" sz="1100" b="0" i="0" u="none" strike="noStrike" baseline="0" dirty="0" smtClean="0">
                          <a:solidFill>
                            <a:schemeClr val="tx1"/>
                          </a:solidFill>
                          <a:effectLst/>
                          <a:latin typeface="Meiryo UI" panose="020B0604030504040204" pitchFamily="50" charset="-128"/>
                          <a:ea typeface="Meiryo UI" panose="020B0604030504040204" pitchFamily="50" charset="-128"/>
                        </a:rPr>
                        <a:t>）</a:t>
                      </a:r>
                      <a:endParaRPr lang="ja-JP" altLang="en-US" sz="1100" b="0" i="0" u="none" strike="noStrike" baseline="0"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762578">
                <a:tc>
                  <a:txBody>
                    <a:bodyPr/>
                    <a:lstStyle/>
                    <a:p>
                      <a:pPr algn="l"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大阪アーツカウンシル</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2013</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市文化振興会議にアーツカウンシル</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p>
                      <a:pPr algn="l"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　　　　　　部会</a:t>
                      </a:r>
                      <a:r>
                        <a:rPr lang="ja-JP" altLang="en-US" sz="1100" u="none" strike="noStrike" dirty="0">
                          <a:solidFill>
                            <a:schemeClr val="tx1"/>
                          </a:solidFill>
                          <a:effectLst/>
                          <a:latin typeface="Meiryo UI" panose="020B0604030504040204" pitchFamily="50" charset="-128"/>
                          <a:ea typeface="Meiryo UI" panose="020B0604030504040204" pitchFamily="50" charset="-128"/>
                        </a:rPr>
                        <a:t>を設置</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　評価</a:t>
                      </a:r>
                      <a:r>
                        <a:rPr lang="ja-JP" altLang="en-US" sz="1100" u="none" strike="noStrike" dirty="0">
                          <a:solidFill>
                            <a:schemeClr val="tx1"/>
                          </a:solidFill>
                          <a:effectLst/>
                          <a:latin typeface="Meiryo UI" panose="020B0604030504040204" pitchFamily="50" charset="-128"/>
                          <a:ea typeface="Meiryo UI" panose="020B0604030504040204" pitchFamily="50" charset="-128"/>
                        </a:rPr>
                        <a:t>対象</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事業：府</a:t>
                      </a:r>
                      <a:r>
                        <a:rPr lang="ja-JP" altLang="en-US" sz="1100" u="none" strike="noStrike" dirty="0">
                          <a:solidFill>
                            <a:schemeClr val="tx1"/>
                          </a:solidFill>
                          <a:effectLst/>
                          <a:latin typeface="Meiryo UI" panose="020B0604030504040204" pitchFamily="50" charset="-128"/>
                          <a:ea typeface="Meiryo UI" panose="020B0604030504040204" pitchFamily="50" charset="-128"/>
                        </a:rPr>
                        <a:t>約</a:t>
                      </a:r>
                      <a:r>
                        <a:rPr lang="en-US" altLang="ja-JP" sz="1100" u="none" strike="noStrike" dirty="0">
                          <a:solidFill>
                            <a:schemeClr val="tx1"/>
                          </a:solidFill>
                          <a:effectLst/>
                          <a:latin typeface="Meiryo UI" panose="020B0604030504040204" pitchFamily="50" charset="-128"/>
                          <a:ea typeface="Meiryo UI" panose="020B0604030504040204" pitchFamily="50" charset="-128"/>
                        </a:rPr>
                        <a:t>3.6</a:t>
                      </a:r>
                      <a:r>
                        <a:rPr lang="ja-JP" altLang="en-US" sz="1100" u="none" strike="noStrike" dirty="0">
                          <a:solidFill>
                            <a:schemeClr val="tx1"/>
                          </a:solidFill>
                          <a:effectLst/>
                          <a:latin typeface="Meiryo UI" panose="020B0604030504040204" pitchFamily="50" charset="-128"/>
                          <a:ea typeface="Meiryo UI" panose="020B0604030504040204" pitchFamily="50" charset="-128"/>
                        </a:rPr>
                        <a:t>億円</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p>
                      <a:pPr algn="l" fontAlgn="ct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2018</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予算）　　市</a:t>
                      </a:r>
                      <a:r>
                        <a:rPr lang="ja-JP" altLang="en-US" sz="1100" u="none" strike="noStrike" dirty="0">
                          <a:solidFill>
                            <a:schemeClr val="tx1"/>
                          </a:solidFill>
                          <a:effectLst/>
                          <a:latin typeface="Meiryo UI" panose="020B0604030504040204" pitchFamily="50" charset="-128"/>
                          <a:ea typeface="Meiryo UI" panose="020B0604030504040204" pitchFamily="50" charset="-128"/>
                        </a:rPr>
                        <a:t>約</a:t>
                      </a:r>
                      <a:r>
                        <a:rPr lang="en-US" altLang="ja-JP" sz="1100" u="none" strike="noStrike" dirty="0">
                          <a:solidFill>
                            <a:schemeClr val="tx1"/>
                          </a:solidFill>
                          <a:effectLst/>
                          <a:latin typeface="Meiryo UI" panose="020B0604030504040204" pitchFamily="50" charset="-128"/>
                          <a:ea typeface="Meiryo UI" panose="020B0604030504040204" pitchFamily="50" charset="-128"/>
                        </a:rPr>
                        <a:t>3.6</a:t>
                      </a:r>
                      <a:r>
                        <a:rPr lang="ja-JP" altLang="en-US" sz="1100" u="none" strike="noStrike" dirty="0">
                          <a:solidFill>
                            <a:schemeClr val="tx1"/>
                          </a:solidFill>
                          <a:effectLst/>
                          <a:latin typeface="Meiryo UI" panose="020B0604030504040204" pitchFamily="50" charset="-128"/>
                          <a:ea typeface="Meiryo UI" panose="020B0604030504040204" pitchFamily="50" charset="-128"/>
                        </a:rPr>
                        <a:t>億</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円</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0419">
                <a:tc>
                  <a:txBody>
                    <a:bodyPr/>
                    <a:lstStyle/>
                    <a:p>
                      <a:pPr algn="l"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大阪観光局</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2013</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　府市経済界が連携して、</a:t>
                      </a:r>
                      <a:endPar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endParaRPr>
                    </a:p>
                    <a:p>
                      <a:pPr algn="l"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　　　　　　大阪観光局事業を発足</a:t>
                      </a:r>
                    </a:p>
                    <a:p>
                      <a:pPr algn="l"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2015</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　（公財）大阪観光局を設立</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762578">
                <a:tc>
                  <a:txBody>
                    <a:bodyPr/>
                    <a:lstStyle/>
                    <a:p>
                      <a:pPr algn="l" fontAlgn="ctr"/>
                      <a:r>
                        <a:rPr lang="ja-JP" altLang="en-US" sz="1100" u="none" strike="noStrike" dirty="0">
                          <a:solidFill>
                            <a:schemeClr val="tx1"/>
                          </a:solidFill>
                          <a:effectLst/>
                          <a:latin typeface="Meiryo UI" panose="020B0604030504040204" pitchFamily="50" charset="-128"/>
                          <a:ea typeface="Meiryo UI" panose="020B0604030504040204" pitchFamily="50" charset="-128"/>
                        </a:rPr>
                        <a:t>特区</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395" rtl="0" eaLnBrk="1" fontAlgn="ctr" latinLnBrk="0" hangingPunct="1">
                        <a:lnSpc>
                          <a:spcPct val="100000"/>
                        </a:lnSpc>
                        <a:spcBef>
                          <a:spcPts val="0"/>
                        </a:spcBef>
                        <a:spcAft>
                          <a:spcPts val="0"/>
                        </a:spcAft>
                        <a:buClrTx/>
                        <a:buSzTx/>
                        <a:buFontTx/>
                        <a:buNone/>
                        <a:tabLst/>
                        <a:defRPr/>
                      </a:pP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2011</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　関西イノベーション国際戦略総合特区</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395" rtl="0" eaLnBrk="1" fontAlgn="ctr" latinLnBrk="0" hangingPunct="1">
                        <a:lnSpc>
                          <a:spcPct val="100000"/>
                        </a:lnSpc>
                        <a:spcBef>
                          <a:spcPts val="0"/>
                        </a:spcBef>
                        <a:spcAft>
                          <a:spcPts val="0"/>
                        </a:spcAft>
                        <a:buClrTx/>
                        <a:buSzTx/>
                        <a:buFontTx/>
                        <a:buNone/>
                        <a:tabLst/>
                        <a:defRPr/>
                      </a:pP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　　　　　事業開始</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p>
                      <a:pPr algn="l" fontAlgn="ct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2012</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府市連携して「特区税制」</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スタート</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p>
                      <a:pPr algn="l" fontAlgn="ct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2014</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　関西圏が国家戦略特別区域に指定</a:t>
                      </a: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18260">
                <a:tc>
                  <a:txBody>
                    <a:bodyPr/>
                    <a:lstStyle/>
                    <a:p>
                      <a:pPr algn="l" fontAlgn="ctr"/>
                      <a:r>
                        <a:rPr lang="ja-JP" altLang="en-US" sz="1100" u="none" strike="noStrike">
                          <a:solidFill>
                            <a:schemeClr val="tx1"/>
                          </a:solidFill>
                          <a:effectLst/>
                          <a:latin typeface="Meiryo UI" panose="020B0604030504040204" pitchFamily="50" charset="-128"/>
                          <a:ea typeface="Meiryo UI" panose="020B0604030504040204" pitchFamily="50" charset="-128"/>
                        </a:rPr>
                        <a:t>被災地の廃棄物の広域処理</a:t>
                      </a:r>
                      <a:endParaRPr lang="ja-JP" altLang="en-US" sz="1100" b="0" i="0" u="none" strike="noStrike">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2012</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2013 </a:t>
                      </a:r>
                      <a:r>
                        <a:rPr lang="ja-JP" altLang="en-US" sz="1100" u="none" strike="noStrike" dirty="0">
                          <a:solidFill>
                            <a:schemeClr val="tx1"/>
                          </a:solidFill>
                          <a:effectLst/>
                          <a:latin typeface="Meiryo UI" panose="020B0604030504040204" pitchFamily="50" charset="-128"/>
                          <a:ea typeface="Meiryo UI" panose="020B0604030504040204" pitchFamily="50" charset="-128"/>
                        </a:rPr>
                        <a:t>府市共同で、東日本大震災の被災地の廃棄物を受け入れ</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処理</a:t>
                      </a:r>
                      <a:r>
                        <a:rPr lang="ja-JP" altLang="en-US" sz="900" u="none" strike="noStrike" dirty="0" smtClean="0">
                          <a:solidFill>
                            <a:schemeClr val="tx1"/>
                          </a:solidFill>
                          <a:effectLst/>
                          <a:latin typeface="Meiryo UI" panose="020B0604030504040204" pitchFamily="50" charset="-128"/>
                          <a:ea typeface="Meiryo UI" panose="020B0604030504040204" pitchFamily="50" charset="-128"/>
                        </a:rPr>
                        <a:t>（</a:t>
                      </a:r>
                      <a:r>
                        <a:rPr lang="ja-JP" altLang="en-US" sz="900" u="none" strike="noStrike" dirty="0">
                          <a:solidFill>
                            <a:schemeClr val="tx1"/>
                          </a:solidFill>
                          <a:effectLst/>
                          <a:latin typeface="Meiryo UI" panose="020B0604030504040204" pitchFamily="50" charset="-128"/>
                          <a:ea typeface="Meiryo UI" panose="020B0604030504040204" pitchFamily="50" charset="-128"/>
                        </a:rPr>
                        <a:t>約１万５千トン）</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graphicFrame>
        <p:nvGraphicFramePr>
          <p:cNvPr id="19" name="表 18"/>
          <p:cNvGraphicFramePr>
            <a:graphicFrameLocks noGrp="1"/>
          </p:cNvGraphicFramePr>
          <p:nvPr>
            <p:extLst/>
          </p:nvPr>
        </p:nvGraphicFramePr>
        <p:xfrm>
          <a:off x="127007" y="4895052"/>
          <a:ext cx="4248000" cy="1756501"/>
        </p:xfrm>
        <a:graphic>
          <a:graphicData uri="http://schemas.openxmlformats.org/drawingml/2006/table">
            <a:tbl>
              <a:tblPr>
                <a:tableStyleId>{5C22544A-7EE6-4342-B048-85BDC9FD1C3A}</a:tableStyleId>
              </a:tblPr>
              <a:tblGrid>
                <a:gridCol w="1512000">
                  <a:extLst>
                    <a:ext uri="{9D8B030D-6E8A-4147-A177-3AD203B41FA5}">
                      <a16:colId xmlns:a16="http://schemas.microsoft.com/office/drawing/2014/main" val="20000"/>
                    </a:ext>
                  </a:extLst>
                </a:gridCol>
                <a:gridCol w="2736000">
                  <a:extLst>
                    <a:ext uri="{9D8B030D-6E8A-4147-A177-3AD203B41FA5}">
                      <a16:colId xmlns:a16="http://schemas.microsoft.com/office/drawing/2014/main" val="20001"/>
                    </a:ext>
                  </a:extLst>
                </a:gridCol>
              </a:tblGrid>
              <a:tr h="614499">
                <a:tc>
                  <a:txBody>
                    <a:bodyPr/>
                    <a:lstStyle/>
                    <a:p>
                      <a:pPr algn="l" rtl="0" fontAlgn="ctr"/>
                      <a:r>
                        <a:rPr lang="ja-JP" altLang="en-US" sz="1100" u="none" strike="noStrike" dirty="0">
                          <a:solidFill>
                            <a:schemeClr val="tx1"/>
                          </a:solidFill>
                          <a:effectLst/>
                          <a:latin typeface="Meiryo UI" panose="020B0604030504040204" pitchFamily="50" charset="-128"/>
                          <a:ea typeface="Meiryo UI" panose="020B0604030504040204" pitchFamily="50" charset="-128"/>
                        </a:rPr>
                        <a:t>万博誘致</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2015</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　府市などで万博誘致検討</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2017</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万博</a:t>
                      </a:r>
                      <a:r>
                        <a:rPr lang="ja-JP" altLang="en-US" sz="1100" u="none" strike="noStrike" dirty="0">
                          <a:solidFill>
                            <a:schemeClr val="tx1"/>
                          </a:solidFill>
                          <a:effectLst/>
                          <a:latin typeface="Meiryo UI" panose="020B0604030504040204" pitchFamily="50" charset="-128"/>
                          <a:ea typeface="Meiryo UI" panose="020B0604030504040204" pitchFamily="50" charset="-128"/>
                        </a:rPr>
                        <a:t>開催</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申請</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395" rtl="0" eaLnBrk="1" fontAlgn="ctr" latinLnBrk="0" hangingPunct="1">
                        <a:lnSpc>
                          <a:spcPct val="100000"/>
                        </a:lnSpc>
                        <a:spcBef>
                          <a:spcPts val="0"/>
                        </a:spcBef>
                        <a:spcAft>
                          <a:spcPts val="0"/>
                        </a:spcAft>
                        <a:buClrTx/>
                        <a:buSzTx/>
                        <a:buFontTx/>
                        <a:buNone/>
                        <a:tabLst/>
                        <a:defRPr/>
                      </a:pPr>
                      <a:r>
                        <a:rPr lang="en-US" altLang="ja-JP" sz="1100" b="0" i="0" u="none" strike="noStrike" dirty="0" smtClean="0">
                          <a:solidFill>
                            <a:schemeClr val="tx1"/>
                          </a:solidFill>
                          <a:effectLst/>
                          <a:latin typeface="Meiryo UI" panose="020B0604030504040204" pitchFamily="50" charset="-128"/>
                          <a:ea typeface="Meiryo UI" panose="020B0604030504040204" pitchFamily="50" charset="-128"/>
                        </a:rPr>
                        <a:t>2018</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　大阪・関西における万博開催決定</a:t>
                      </a: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93578">
                <a:tc>
                  <a:txBody>
                    <a:bodyPr/>
                    <a:lstStyle/>
                    <a:p>
                      <a:pPr algn="l" rtl="0" fontAlgn="ctr"/>
                      <a:r>
                        <a:rPr lang="en-US" sz="1100" u="none" strike="noStrike" dirty="0">
                          <a:solidFill>
                            <a:schemeClr val="tx1"/>
                          </a:solidFill>
                          <a:effectLst/>
                          <a:latin typeface="Meiryo UI" panose="020B0604030504040204" pitchFamily="50" charset="-128"/>
                          <a:ea typeface="Meiryo UI" panose="020B0604030504040204" pitchFamily="50" charset="-128"/>
                        </a:rPr>
                        <a:t>IR</a:t>
                      </a:r>
                      <a:r>
                        <a:rPr lang="ja-JP" altLang="en-US" sz="1100" u="none" strike="noStrike" dirty="0">
                          <a:solidFill>
                            <a:schemeClr val="tx1"/>
                          </a:solidFill>
                          <a:effectLst/>
                          <a:latin typeface="Meiryo UI" panose="020B0604030504040204" pitchFamily="50" charset="-128"/>
                          <a:ea typeface="Meiryo UI" panose="020B0604030504040204" pitchFamily="50" charset="-128"/>
                        </a:rPr>
                        <a:t>誘致</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2013</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府市で</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IR</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立地検討</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2017</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府市</a:t>
                      </a:r>
                      <a:r>
                        <a:rPr lang="ja-JP" altLang="en-US" sz="1100" u="none" strike="noStrike" dirty="0">
                          <a:solidFill>
                            <a:schemeClr val="tx1"/>
                          </a:solidFill>
                          <a:effectLst/>
                          <a:latin typeface="Meiryo UI" panose="020B0604030504040204" pitchFamily="50" charset="-128"/>
                          <a:ea typeface="Meiryo UI" panose="020B0604030504040204" pitchFamily="50" charset="-128"/>
                        </a:rPr>
                        <a:t>共同の内部</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組織</a:t>
                      </a:r>
                      <a:r>
                        <a:rPr lang="en-US" altLang="ja-JP" sz="1000" u="none" strike="noStrike" dirty="0" smtClean="0">
                          <a:solidFill>
                            <a:schemeClr val="tx1"/>
                          </a:solidFill>
                          <a:effectLst/>
                          <a:latin typeface="Meiryo UI" panose="020B0604030504040204" pitchFamily="50" charset="-128"/>
                          <a:ea typeface="Meiryo UI" panose="020B0604030504040204" pitchFamily="50" charset="-128"/>
                        </a:rPr>
                        <a:t>(IR</a:t>
                      </a:r>
                      <a:r>
                        <a:rPr lang="ja-JP" altLang="en-US" sz="1000" u="none" strike="noStrike" dirty="0" smtClean="0">
                          <a:solidFill>
                            <a:schemeClr val="tx1"/>
                          </a:solidFill>
                          <a:effectLst/>
                          <a:latin typeface="Meiryo UI" panose="020B0604030504040204" pitchFamily="50" charset="-128"/>
                          <a:ea typeface="Meiryo UI" panose="020B0604030504040204" pitchFamily="50" charset="-128"/>
                        </a:rPr>
                        <a:t>推進局</a:t>
                      </a:r>
                      <a:r>
                        <a:rPr lang="en-US" altLang="ja-JP" sz="1000" u="none" strike="noStrike" dirty="0" smtClean="0">
                          <a:solidFill>
                            <a:schemeClr val="tx1"/>
                          </a:solidFill>
                          <a:effectLst/>
                          <a:latin typeface="Meiryo UI" panose="020B0604030504040204" pitchFamily="50" charset="-128"/>
                          <a:ea typeface="Meiryo UI" panose="020B0604030504040204" pitchFamily="50" charset="-128"/>
                        </a:rPr>
                        <a:t>)</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設置</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48424">
                <a:tc>
                  <a:txBody>
                    <a:bodyPr/>
                    <a:lstStyle/>
                    <a:p>
                      <a:pPr algn="l" rtl="0" fontAlgn="ct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2019</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年</a:t>
                      </a:r>
                      <a:r>
                        <a:rPr lang="en-US" altLang="ja-JP" sz="1100" u="none" strike="noStrike" dirty="0" smtClean="0">
                          <a:solidFill>
                            <a:schemeClr val="tx1"/>
                          </a:solidFill>
                          <a:effectLst/>
                          <a:latin typeface="Meiryo UI" panose="020B0604030504040204" pitchFamily="50" charset="-128"/>
                          <a:ea typeface="Meiryo UI" panose="020B0604030504040204" pitchFamily="50" charset="-128"/>
                        </a:rPr>
                        <a:t>G20</a:t>
                      </a:r>
                      <a:r>
                        <a:rPr lang="ja-JP" altLang="en-US" sz="1100" u="none" strike="noStrike" dirty="0">
                          <a:solidFill>
                            <a:schemeClr val="tx1"/>
                          </a:solidFill>
                          <a:effectLst/>
                          <a:latin typeface="Meiryo UI" panose="020B0604030504040204" pitchFamily="50" charset="-128"/>
                          <a:ea typeface="Meiryo UI" panose="020B0604030504040204" pitchFamily="50" charset="-128"/>
                        </a:rPr>
                        <a:t>大阪</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サミット</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2017</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府市共同で国に応募</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en-US" altLang="ja-JP" sz="1100" u="none" strike="noStrike" dirty="0">
                          <a:solidFill>
                            <a:schemeClr val="tx1"/>
                          </a:solidFill>
                          <a:effectLst/>
                          <a:latin typeface="Meiryo UI" panose="020B0604030504040204" pitchFamily="50" charset="-128"/>
                          <a:ea typeface="Meiryo UI" panose="020B0604030504040204" pitchFamily="50" charset="-128"/>
                        </a:rPr>
                        <a:t>2018</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大阪での開催決定</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ja-JP" altLang="en-US" sz="1100" u="none" strike="noStrike" dirty="0">
                          <a:solidFill>
                            <a:schemeClr val="tx1"/>
                          </a:solidFill>
                          <a:effectLst/>
                          <a:latin typeface="Meiryo UI" panose="020B0604030504040204" pitchFamily="50" charset="-128"/>
                          <a:ea typeface="Meiryo UI" panose="020B0604030504040204" pitchFamily="50" charset="-128"/>
                        </a:rPr>
                        <a:t>　　　　　</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府市経済界共同で開催準備</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p:graphicFrame>
        <p:nvGraphicFramePr>
          <p:cNvPr id="20" name="表 19"/>
          <p:cNvGraphicFramePr>
            <a:graphicFrameLocks noGrp="1"/>
          </p:cNvGraphicFramePr>
          <p:nvPr>
            <p:extLst/>
          </p:nvPr>
        </p:nvGraphicFramePr>
        <p:xfrm>
          <a:off x="127007" y="1669627"/>
          <a:ext cx="4248000" cy="2756100"/>
        </p:xfrm>
        <a:graphic>
          <a:graphicData uri="http://schemas.openxmlformats.org/drawingml/2006/table">
            <a:tbl>
              <a:tblPr>
                <a:tableStyleId>{5C22544A-7EE6-4342-B048-85BDC9FD1C3A}</a:tableStyleId>
              </a:tblPr>
              <a:tblGrid>
                <a:gridCol w="1512000">
                  <a:extLst>
                    <a:ext uri="{9D8B030D-6E8A-4147-A177-3AD203B41FA5}">
                      <a16:colId xmlns:a16="http://schemas.microsoft.com/office/drawing/2014/main" val="20000"/>
                    </a:ext>
                  </a:extLst>
                </a:gridCol>
                <a:gridCol w="2736000">
                  <a:extLst>
                    <a:ext uri="{9D8B030D-6E8A-4147-A177-3AD203B41FA5}">
                      <a16:colId xmlns:a16="http://schemas.microsoft.com/office/drawing/2014/main" val="20001"/>
                    </a:ext>
                  </a:extLst>
                </a:gridCol>
              </a:tblGrid>
              <a:tr h="0">
                <a:tc>
                  <a:txBody>
                    <a:bodyPr/>
                    <a:lstStyle/>
                    <a:p>
                      <a:pPr algn="ctr" rtl="0" fontAlgn="ctr"/>
                      <a:r>
                        <a:rPr lang="ja-JP" altLang="en-US" sz="1100" b="1" u="none" strike="noStrike" dirty="0">
                          <a:solidFill>
                            <a:schemeClr val="tx1"/>
                          </a:solidFill>
                          <a:effectLst/>
                          <a:latin typeface="Meiryo UI" panose="020B0604030504040204" pitchFamily="50" charset="-128"/>
                          <a:ea typeface="Meiryo UI" panose="020B0604030504040204" pitchFamily="50" charset="-128"/>
                        </a:rPr>
                        <a:t>プロジェクト名</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rtl="0" fontAlgn="ctr"/>
                      <a:r>
                        <a:rPr lang="ja-JP" altLang="en-US" sz="1100" b="1" u="none" strike="noStrike" dirty="0" smtClean="0">
                          <a:solidFill>
                            <a:schemeClr val="tx1"/>
                          </a:solidFill>
                          <a:effectLst/>
                          <a:latin typeface="Meiryo UI" panose="020B0604030504040204" pitchFamily="50" charset="-128"/>
                          <a:ea typeface="Meiryo UI" panose="020B0604030504040204" pitchFamily="50" charset="-128"/>
                        </a:rPr>
                        <a:t>取組み状況</a:t>
                      </a:r>
                      <a:endParaRPr lang="ja-JP" altLang="en-US" sz="1100" b="1"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0000"/>
                  </a:ext>
                </a:extLst>
              </a:tr>
              <a:tr h="143905">
                <a:tc>
                  <a:txBody>
                    <a:bodyPr/>
                    <a:lstStyle/>
                    <a:p>
                      <a:pPr marL="0" marR="0" lvl="0" indent="0" algn="l" defTabSz="914395" rtl="0" eaLnBrk="1" fontAlgn="ctr" latinLnBrk="0" hangingPunct="1">
                        <a:lnSpc>
                          <a:spcPct val="100000"/>
                        </a:lnSpc>
                        <a:spcBef>
                          <a:spcPts val="0"/>
                        </a:spcBef>
                        <a:spcAft>
                          <a:spcPts val="0"/>
                        </a:spcAft>
                        <a:buClrTx/>
                        <a:buSzTx/>
                        <a:buFontTx/>
                        <a:buNone/>
                        <a:tabLst/>
                        <a:defRPr/>
                      </a:pPr>
                      <a:r>
                        <a:rPr lang="zh-TW" altLang="en-US" sz="1100" u="none" strike="noStrike" dirty="0">
                          <a:solidFill>
                            <a:schemeClr val="tx1"/>
                          </a:solidFill>
                          <a:effectLst/>
                          <a:latin typeface="Meiryo UI" panose="020B0604030504040204" pitchFamily="50" charset="-128"/>
                          <a:ea typeface="Meiryo UI" panose="020B0604030504040204" pitchFamily="50" charset="-128"/>
                        </a:rPr>
                        <a:t>淀川左岸線</a:t>
                      </a:r>
                      <a:r>
                        <a:rPr lang="zh-TW" altLang="en-US" sz="1100" u="none" strike="noStrike" dirty="0" smtClean="0">
                          <a:solidFill>
                            <a:schemeClr val="tx1"/>
                          </a:solidFill>
                          <a:effectLst/>
                          <a:latin typeface="Meiryo UI" panose="020B0604030504040204" pitchFamily="50" charset="-128"/>
                          <a:ea typeface="Meiryo UI" panose="020B0604030504040204" pitchFamily="50" charset="-128"/>
                        </a:rPr>
                        <a:t>延伸</a:t>
                      </a:r>
                      <a:endParaRPr lang="en-US" altLang="zh-TW" sz="110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395" rtl="0" eaLnBrk="1" fontAlgn="ctr" latinLnBrk="0" hangingPunct="1">
                        <a:lnSpc>
                          <a:spcPct val="100000"/>
                        </a:lnSpc>
                        <a:spcBef>
                          <a:spcPts val="0"/>
                        </a:spcBef>
                        <a:spcAft>
                          <a:spcPts val="0"/>
                        </a:spcAft>
                        <a:buClrTx/>
                        <a:buSzTx/>
                        <a:buFontTx/>
                        <a:buNone/>
                        <a:tabLst/>
                        <a:defRPr/>
                      </a:pP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（高速道路の未整備路線の整備）</a:t>
                      </a:r>
                      <a:endParaRPr lang="en-US" altLang="zh-TW" sz="1100" u="none" strike="noStrike" dirty="0" smtClean="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2012</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府市共同で、国にアセス協力を依頼</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en-US" altLang="ja-JP" sz="1100" u="none" strike="noStrike" dirty="0">
                          <a:solidFill>
                            <a:schemeClr val="tx1"/>
                          </a:solidFill>
                          <a:effectLst/>
                          <a:latin typeface="Meiryo UI" panose="020B0604030504040204" pitchFamily="50" charset="-128"/>
                          <a:ea typeface="Meiryo UI" panose="020B0604030504040204" pitchFamily="50" charset="-128"/>
                        </a:rPr>
                        <a:t>2017</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事業開始</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200339">
                <a:tc>
                  <a:txBody>
                    <a:bodyPr/>
                    <a:lstStyle/>
                    <a:p>
                      <a:pPr algn="l" rtl="0" fontAlgn="ct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防潮堤の液状化対策</a:t>
                      </a:r>
                      <a:r>
                        <a:rPr lang="ja-JP" altLang="en-US" sz="1050" b="0" i="0" u="none" strike="noStrike" dirty="0" smtClean="0">
                          <a:solidFill>
                            <a:schemeClr val="tx1"/>
                          </a:solidFill>
                          <a:effectLst/>
                          <a:latin typeface="Meiryo UI" panose="020B0604030504040204" pitchFamily="50" charset="-128"/>
                          <a:ea typeface="Meiryo UI" panose="020B0604030504040204" pitchFamily="50" charset="-128"/>
                        </a:rPr>
                        <a:t>（南海トラフ巨大地震対策</a:t>
                      </a:r>
                      <a:r>
                        <a:rPr lang="ja-JP" altLang="en-US" sz="1100" b="0" i="0" u="none" strike="noStrike" dirty="0" smtClean="0">
                          <a:solidFill>
                            <a:schemeClr val="tx1"/>
                          </a:solidFill>
                          <a:effectLst/>
                          <a:latin typeface="Meiryo UI" panose="020B0604030504040204" pitchFamily="50" charset="-128"/>
                          <a:ea typeface="Meiryo UI" panose="020B0604030504040204" pitchFamily="50" charset="-128"/>
                        </a:rPr>
                        <a:t>）</a:t>
                      </a: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2013</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府市で整備計画を策定</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en-US" altLang="ja-JP" sz="1100" u="none" strike="noStrike" dirty="0">
                          <a:solidFill>
                            <a:schemeClr val="tx1"/>
                          </a:solidFill>
                          <a:effectLst/>
                          <a:latin typeface="Meiryo UI" panose="020B0604030504040204" pitchFamily="50" charset="-128"/>
                          <a:ea typeface="Meiryo UI" panose="020B0604030504040204" pitchFamily="50" charset="-128"/>
                        </a:rPr>
                        <a:t>2014</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事業開始</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237020">
                <a:tc>
                  <a:txBody>
                    <a:bodyPr/>
                    <a:lstStyle/>
                    <a:p>
                      <a:pPr marL="0" marR="0" lvl="0" indent="0" algn="l" defTabSz="914395" rtl="0" eaLnBrk="1" fontAlgn="ctr" latinLnBrk="0" hangingPunct="1">
                        <a:lnSpc>
                          <a:spcPct val="100000"/>
                        </a:lnSpc>
                        <a:spcBef>
                          <a:spcPts val="0"/>
                        </a:spcBef>
                        <a:spcAft>
                          <a:spcPts val="0"/>
                        </a:spcAft>
                        <a:buClrTx/>
                        <a:buSzTx/>
                        <a:buFontTx/>
                        <a:buNone/>
                        <a:tabLst/>
                        <a:defRPr/>
                      </a:pPr>
                      <a:r>
                        <a:rPr lang="ja-JP" altLang="en-US" sz="1100" u="none" strike="noStrike" dirty="0">
                          <a:solidFill>
                            <a:schemeClr val="tx1"/>
                          </a:solidFill>
                          <a:effectLst/>
                          <a:latin typeface="Meiryo UI" panose="020B0604030504040204" pitchFamily="50" charset="-128"/>
                          <a:ea typeface="Meiryo UI" panose="020B0604030504040204" pitchFamily="50" charset="-128"/>
                        </a:rPr>
                        <a:t>なにわ筋</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線</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p>
                      <a:pPr marL="0" marR="0" lvl="0" indent="0" algn="l" defTabSz="914395" rtl="0" eaLnBrk="1" fontAlgn="ctr" latinLnBrk="0" hangingPunct="1">
                        <a:lnSpc>
                          <a:spcPct val="100000"/>
                        </a:lnSpc>
                        <a:spcBef>
                          <a:spcPts val="0"/>
                        </a:spcBef>
                        <a:spcAft>
                          <a:spcPts val="0"/>
                        </a:spcAft>
                        <a:buClrTx/>
                        <a:buSzTx/>
                        <a:buFontTx/>
                        <a:buNone/>
                        <a:tabLst/>
                        <a:defRPr/>
                      </a:pPr>
                      <a:r>
                        <a:rPr lang="ja-JP" altLang="en-US" sz="1050" u="none" strike="noStrike" dirty="0" smtClean="0">
                          <a:solidFill>
                            <a:schemeClr val="tx1"/>
                          </a:solidFill>
                          <a:effectLst/>
                          <a:latin typeface="Meiryo UI" panose="020B0604030504040204" pitchFamily="50" charset="-128"/>
                          <a:ea typeface="Meiryo UI" panose="020B0604030504040204" pitchFamily="50" charset="-128"/>
                        </a:rPr>
                        <a:t>（</a:t>
                      </a:r>
                      <a:r>
                        <a:rPr lang="ja-JP" altLang="en-US" sz="1050" b="0" i="0" u="none" strike="noStrike" dirty="0" smtClean="0">
                          <a:solidFill>
                            <a:schemeClr val="tx1"/>
                          </a:solidFill>
                          <a:effectLst/>
                          <a:latin typeface="Meiryo UI" panose="020B0604030504040204" pitchFamily="50" charset="-128"/>
                          <a:ea typeface="Meiryo UI" panose="020B0604030504040204" pitchFamily="50" charset="-128"/>
                        </a:rPr>
                        <a:t>大阪市を南北に縦貫する鉄道路線の整備）</a:t>
                      </a: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2014</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府市鉄道事業者の検討会を設置</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en-US" altLang="ja-JP" sz="1100" u="none" strike="noStrike" dirty="0">
                          <a:solidFill>
                            <a:schemeClr val="tx1"/>
                          </a:solidFill>
                          <a:effectLst/>
                          <a:latin typeface="Meiryo UI" panose="020B0604030504040204" pitchFamily="50" charset="-128"/>
                          <a:ea typeface="Meiryo UI" panose="020B0604030504040204" pitchFamily="50" charset="-128"/>
                        </a:rPr>
                        <a:t>2017</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府市で事業化に向けた方針を決定</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208804">
                <a:tc>
                  <a:txBody>
                    <a:bodyPr/>
                    <a:lstStyle/>
                    <a:p>
                      <a:pPr algn="l" rtl="0" fontAlgn="ctr"/>
                      <a:r>
                        <a:rPr lang="ja-JP" altLang="en-US" sz="1100" u="none" strike="noStrike" dirty="0">
                          <a:solidFill>
                            <a:schemeClr val="tx1"/>
                          </a:solidFill>
                          <a:effectLst/>
                          <a:latin typeface="Meiryo UI" panose="020B0604030504040204" pitchFamily="50" charset="-128"/>
                          <a:ea typeface="Meiryo UI" panose="020B0604030504040204" pitchFamily="50" charset="-128"/>
                        </a:rPr>
                        <a:t>うめきた</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２期</a:t>
                      </a:r>
                      <a:endParaRPr lang="en-US" altLang="ja-JP" sz="1100" u="none" strike="noStrike" dirty="0" smtClean="0">
                        <a:solidFill>
                          <a:schemeClr val="tx1"/>
                        </a:solidFill>
                        <a:effectLst/>
                        <a:latin typeface="Meiryo UI" panose="020B0604030504040204" pitchFamily="50" charset="-128"/>
                        <a:ea typeface="Meiryo UI" panose="020B0604030504040204" pitchFamily="50" charset="-128"/>
                      </a:endParaRPr>
                    </a:p>
                    <a:p>
                      <a:pPr algn="l" rtl="0" fontAlgn="ctr"/>
                      <a:r>
                        <a:rPr lang="ja-JP" altLang="en-US" sz="1050" b="0" i="0" u="none" strike="noStrike" dirty="0" smtClean="0">
                          <a:solidFill>
                            <a:schemeClr val="tx1"/>
                          </a:solidFill>
                          <a:effectLst/>
                          <a:latin typeface="Meiryo UI" panose="020B0604030504040204" pitchFamily="50" charset="-128"/>
                          <a:ea typeface="Meiryo UI" panose="020B0604030504040204" pitchFamily="50" charset="-128"/>
                        </a:rPr>
                        <a:t>（</a:t>
                      </a:r>
                      <a:r>
                        <a:rPr lang="en-US" altLang="ja-JP" sz="1050" b="0" i="0" u="none" strike="noStrike" dirty="0" smtClean="0">
                          <a:solidFill>
                            <a:schemeClr val="tx1"/>
                          </a:solidFill>
                          <a:effectLst/>
                          <a:latin typeface="Meiryo UI" panose="020B0604030504040204" pitchFamily="50" charset="-128"/>
                          <a:ea typeface="Meiryo UI" panose="020B0604030504040204" pitchFamily="50" charset="-128"/>
                        </a:rPr>
                        <a:t>JR</a:t>
                      </a:r>
                      <a:r>
                        <a:rPr lang="ja-JP" altLang="en-US" sz="1050" b="0" i="0" u="none" strike="noStrike" dirty="0" smtClean="0">
                          <a:solidFill>
                            <a:schemeClr val="tx1"/>
                          </a:solidFill>
                          <a:effectLst/>
                          <a:latin typeface="Meiryo UI" panose="020B0604030504040204" pitchFamily="50" charset="-128"/>
                          <a:ea typeface="Meiryo UI" panose="020B0604030504040204" pitchFamily="50" charset="-128"/>
                        </a:rPr>
                        <a:t>大阪駅北側の再開発）</a:t>
                      </a: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2012</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大阪駅周辺地域部会</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設置</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en-US" altLang="ja-JP" sz="1100" u="none" strike="noStrike" dirty="0">
                          <a:solidFill>
                            <a:schemeClr val="tx1"/>
                          </a:solidFill>
                          <a:effectLst/>
                          <a:latin typeface="Meiryo UI" panose="020B0604030504040204" pitchFamily="50" charset="-128"/>
                          <a:ea typeface="Meiryo UI" panose="020B0604030504040204" pitchFamily="50" charset="-128"/>
                        </a:rPr>
                        <a:t>2015</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うめきた２期区域まちづくりの方針策定</a:t>
                      </a:r>
                      <a:br>
                        <a:rPr lang="ja-JP" altLang="en-US" sz="1100" u="none" strike="noStrike" dirty="0">
                          <a:solidFill>
                            <a:schemeClr val="tx1"/>
                          </a:solidFill>
                          <a:effectLst/>
                          <a:latin typeface="Meiryo UI" panose="020B0604030504040204" pitchFamily="50" charset="-128"/>
                          <a:ea typeface="Meiryo UI" panose="020B0604030504040204" pitchFamily="50" charset="-128"/>
                        </a:rPr>
                      </a:br>
                      <a:r>
                        <a:rPr lang="en-US" altLang="ja-JP" sz="1100" u="none" strike="noStrike" dirty="0">
                          <a:solidFill>
                            <a:schemeClr val="tx1"/>
                          </a:solidFill>
                          <a:effectLst/>
                          <a:latin typeface="Meiryo UI" panose="020B0604030504040204" pitchFamily="50" charset="-128"/>
                          <a:ea typeface="Meiryo UI" panose="020B0604030504040204" pitchFamily="50" charset="-128"/>
                        </a:rPr>
                        <a:t>2018</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開発事業者決定</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110045">
                <a:tc>
                  <a:txBody>
                    <a:bodyPr/>
                    <a:lstStyle/>
                    <a:p>
                      <a:pPr algn="l" rtl="0" fontAlgn="ctr"/>
                      <a:r>
                        <a:rPr lang="ja-JP" altLang="en-US" sz="1100" u="none" strike="noStrike" dirty="0">
                          <a:solidFill>
                            <a:schemeClr val="tx1"/>
                          </a:solidFill>
                          <a:effectLst/>
                          <a:latin typeface="Meiryo UI" panose="020B0604030504040204" pitchFamily="50" charset="-128"/>
                          <a:ea typeface="Meiryo UI" panose="020B0604030504040204" pitchFamily="50" charset="-128"/>
                        </a:rPr>
                        <a:t>夢</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洲のまちづくり</a:t>
                      </a:r>
                      <a:endParaRPr lang="ja-JP" altLang="en-US" sz="1100" b="0" i="0" u="none" strike="noStrike"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952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r>
                        <a:rPr lang="en-US" altLang="ja-JP" sz="1100" u="none" strike="noStrike" dirty="0">
                          <a:solidFill>
                            <a:schemeClr val="tx1"/>
                          </a:solidFill>
                          <a:effectLst/>
                          <a:latin typeface="Meiryo UI" panose="020B0604030504040204" pitchFamily="50" charset="-128"/>
                          <a:ea typeface="Meiryo UI" panose="020B0604030504040204" pitchFamily="50" charset="-128"/>
                        </a:rPr>
                        <a:t>2017</a:t>
                      </a:r>
                      <a:r>
                        <a:rPr lang="ja-JP" altLang="en-US" sz="1100" u="none" strike="noStrike" dirty="0">
                          <a:solidFill>
                            <a:schemeClr val="tx1"/>
                          </a:solidFill>
                          <a:effectLst/>
                          <a:latin typeface="Meiryo UI" panose="020B0604030504040204" pitchFamily="50" charset="-128"/>
                          <a:ea typeface="Meiryo UI" panose="020B0604030504040204" pitchFamily="50" charset="-128"/>
                        </a:rPr>
                        <a:t>　夢洲まちづくり</a:t>
                      </a:r>
                      <a:r>
                        <a:rPr lang="ja-JP" altLang="en-US" sz="1100" u="none" strike="noStrike" dirty="0" smtClean="0">
                          <a:solidFill>
                            <a:schemeClr val="tx1"/>
                          </a:solidFill>
                          <a:effectLst/>
                          <a:latin typeface="Meiryo UI" panose="020B0604030504040204" pitchFamily="50" charset="-128"/>
                          <a:ea typeface="Meiryo UI" panose="020B0604030504040204" pitchFamily="50" charset="-128"/>
                        </a:rPr>
                        <a:t>構想策定</a:t>
                      </a:r>
                      <a:endParaRPr lang="ja-JP" altLang="en-US" sz="1100" b="0" i="0" u="none" strike="dblStrike" baseline="0" dirty="0">
                        <a:solidFill>
                          <a:schemeClr val="tx1"/>
                        </a:solidFill>
                        <a:effectLst/>
                        <a:latin typeface="Meiryo UI" panose="020B0604030504040204" pitchFamily="50" charset="-128"/>
                        <a:ea typeface="Meiryo UI" panose="020B0604030504040204" pitchFamily="50" charset="-128"/>
                      </a:endParaRPr>
                    </a:p>
                  </a:txBody>
                  <a:tcPr marL="36000" marR="36000" marT="36000" marB="36000" anchor="ctr">
                    <a:lnL w="9525" cap="flat" cmpd="sng" algn="ctr">
                      <a:solidFill>
                        <a:schemeClr val="tx1"/>
                      </a:solidFill>
                      <a:prstDash val="sysDot"/>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
        <p:nvSpPr>
          <p:cNvPr id="17" name="角丸四角形 16"/>
          <p:cNvSpPr/>
          <p:nvPr/>
        </p:nvSpPr>
        <p:spPr>
          <a:xfrm>
            <a:off x="128790" y="66145"/>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１－③</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府市連携／プロジェクトの一元化</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586506372"/>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67</a:t>
            </a:fld>
            <a:endParaRPr lang="ja-JP" altLang="en-US"/>
          </a:p>
        </p:txBody>
      </p:sp>
      <p:cxnSp>
        <p:nvCxnSpPr>
          <p:cNvPr id="5" name="直線コネクタ 4"/>
          <p:cNvCxnSpPr/>
          <p:nvPr/>
        </p:nvCxnSpPr>
        <p:spPr>
          <a:xfrm>
            <a:off x="147332" y="530262"/>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 name="表 2"/>
          <p:cNvGraphicFramePr>
            <a:graphicFrameLocks noGrp="1"/>
          </p:cNvGraphicFramePr>
          <p:nvPr>
            <p:extLst/>
          </p:nvPr>
        </p:nvGraphicFramePr>
        <p:xfrm>
          <a:off x="323850" y="665474"/>
          <a:ext cx="8493567" cy="6039103"/>
        </p:xfrm>
        <a:graphic>
          <a:graphicData uri="http://schemas.openxmlformats.org/drawingml/2006/table">
            <a:tbl>
              <a:tblPr firstRow="1" bandRow="1">
                <a:tableStyleId>{5940675A-B579-460E-94D1-54222C63F5DA}</a:tableStyleId>
              </a:tblPr>
              <a:tblGrid>
                <a:gridCol w="829443">
                  <a:extLst>
                    <a:ext uri="{9D8B030D-6E8A-4147-A177-3AD203B41FA5}">
                      <a16:colId xmlns:a16="http://schemas.microsoft.com/office/drawing/2014/main" val="2458811462"/>
                    </a:ext>
                  </a:extLst>
                </a:gridCol>
                <a:gridCol w="1087192">
                  <a:extLst>
                    <a:ext uri="{9D8B030D-6E8A-4147-A177-3AD203B41FA5}">
                      <a16:colId xmlns:a16="http://schemas.microsoft.com/office/drawing/2014/main" val="2005192100"/>
                    </a:ext>
                  </a:extLst>
                </a:gridCol>
                <a:gridCol w="2074654">
                  <a:extLst>
                    <a:ext uri="{9D8B030D-6E8A-4147-A177-3AD203B41FA5}">
                      <a16:colId xmlns:a16="http://schemas.microsoft.com/office/drawing/2014/main" val="581732490"/>
                    </a:ext>
                  </a:extLst>
                </a:gridCol>
                <a:gridCol w="2251139">
                  <a:extLst>
                    <a:ext uri="{9D8B030D-6E8A-4147-A177-3AD203B41FA5}">
                      <a16:colId xmlns:a16="http://schemas.microsoft.com/office/drawing/2014/main" val="3315289617"/>
                    </a:ext>
                  </a:extLst>
                </a:gridCol>
                <a:gridCol w="2251139">
                  <a:extLst>
                    <a:ext uri="{9D8B030D-6E8A-4147-A177-3AD203B41FA5}">
                      <a16:colId xmlns:a16="http://schemas.microsoft.com/office/drawing/2014/main" val="1633748337"/>
                    </a:ext>
                  </a:extLst>
                </a:gridCol>
              </a:tblGrid>
              <a:tr h="241507">
                <a:tc gridSpan="2">
                  <a:txBody>
                    <a:bodyPr/>
                    <a:lstStyle/>
                    <a:p>
                      <a:pPr algn="ctr"/>
                      <a:r>
                        <a:rPr kumimoji="1" lang="ja-JP" altLang="en-US" sz="1000" b="1" dirty="0" smtClean="0">
                          <a:solidFill>
                            <a:schemeClr val="bg1"/>
                          </a:solidFill>
                          <a:latin typeface="Meiryo UI" panose="020B0604030504040204" pitchFamily="50" charset="-128"/>
                          <a:ea typeface="Meiryo UI" panose="020B0604030504040204" pitchFamily="50" charset="-128"/>
                        </a:rPr>
                        <a:t>年度</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hMerge="1">
                  <a:txBody>
                    <a:bodyPr/>
                    <a:lstStyle/>
                    <a:p>
                      <a:pPr algn="ct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2008</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2011</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2012</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2014</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2015</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2018</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014395087"/>
                  </a:ext>
                </a:extLst>
              </a:tr>
              <a:tr h="498107">
                <a:tc row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施設運営への民間手法の導入</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(19)</a:t>
                      </a:r>
                    </a:p>
                    <a:p>
                      <a:r>
                        <a:rPr kumimoji="1" lang="en-US" altLang="ja-JP" sz="1000" dirty="0" smtClean="0">
                          <a:solidFill>
                            <a:schemeClr val="tx1"/>
                          </a:solidFill>
                          <a:latin typeface="Meiryo UI" panose="020B0604030504040204" pitchFamily="50" charset="-128"/>
                          <a:ea typeface="Meiryo UI" panose="020B0604030504040204" pitchFamily="50" charset="-128"/>
                        </a:rPr>
                        <a:t>【28】</a:t>
                      </a:r>
                    </a:p>
                  </a:txBody>
                  <a:tcPr>
                    <a:lnR w="3175" cap="flat" cmpd="sng" algn="ctr">
                      <a:solidFill>
                        <a:schemeClr val="tx1"/>
                      </a:solidFill>
                      <a:prstDash val="sysDot"/>
                      <a:round/>
                      <a:headEnd type="none" w="med" len="med"/>
                      <a:tailEnd type="none" w="med" len="med"/>
                    </a:lnR>
                  </a:tcPr>
                </a:tc>
                <a:tc>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指定管理</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B w="3175" cap="flat" cmpd="sng" algn="ctr">
                      <a:solidFill>
                        <a:schemeClr val="tx1"/>
                      </a:solidFill>
                      <a:prstDash val="sysDot"/>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2009</a:t>
                      </a:r>
                      <a:r>
                        <a:rPr kumimoji="1" lang="ja-JP" altLang="en-US"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／評価に外部有識者意見</a:t>
                      </a:r>
                      <a:r>
                        <a:rPr kumimoji="1" lang="en-US" altLang="ja-JP"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ja-JP" altLang="en-US"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市</a:t>
                      </a:r>
                      <a:r>
                        <a:rPr kumimoji="1" lang="en-US" altLang="ja-JP"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2012</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／外部有識者モニタリング必須</a:t>
                      </a:r>
                      <a:endPar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　化</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府</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endParaRPr kumimoji="1" lang="ja-JP" altLang="en-US" sz="105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n-cs"/>
                        </a:rPr>
                        <a:t>●</a:t>
                      </a:r>
                      <a:r>
                        <a:rPr kumimoji="1" lang="en-US" altLang="ja-JP" sz="9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n-cs"/>
                        </a:rPr>
                        <a:t>2017</a:t>
                      </a:r>
                      <a:r>
                        <a:rPr kumimoji="1" lang="ja-JP" altLang="en-US" sz="9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n-cs"/>
                        </a:rPr>
                        <a:t>／評価が低い指定管理者に対する</a:t>
                      </a:r>
                      <a:endParaRPr kumimoji="1" lang="en-US" altLang="ja-JP" sz="9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n-cs"/>
                        </a:rPr>
                        <a:t>　次期公募時の減点制度の導入</a:t>
                      </a:r>
                      <a:r>
                        <a:rPr kumimoji="1" lang="en-US" altLang="ja-JP" sz="9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n-cs"/>
                        </a:rPr>
                        <a:t>(</a:t>
                      </a:r>
                      <a:r>
                        <a:rPr kumimoji="1" lang="ja-JP" altLang="en-US" sz="9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n-cs"/>
                        </a:rPr>
                        <a:t>府</a:t>
                      </a:r>
                      <a:r>
                        <a:rPr kumimoji="1" lang="en-US" altLang="ja-JP" sz="900" b="0" i="0" u="none" strike="noStrike" kern="1200" cap="none" spc="0" normalizeH="0" baseline="0" noProof="0" dirty="0" smtClean="0">
                          <a:ln>
                            <a:noFill/>
                          </a:ln>
                          <a:solidFill>
                            <a:prstClr val="black"/>
                          </a:solidFill>
                          <a:effectLst/>
                          <a:uLnTx/>
                          <a:uFillTx/>
                          <a:latin typeface="Meiryo UI" panose="020B0604030504040204" pitchFamily="50" charset="-128"/>
                          <a:ea typeface="Meiryo UI" panose="020B0604030504040204" pitchFamily="50" charset="-128"/>
                          <a:cs typeface="+mn-cs"/>
                        </a:rPr>
                        <a:t>)</a:t>
                      </a:r>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723187827"/>
                  </a:ext>
                </a:extLst>
              </a:tr>
              <a:tr h="392448">
                <a:tc vMerge="1">
                  <a:txBody>
                    <a:bodyPr/>
                    <a:lstStyle/>
                    <a:p>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PFI</a:t>
                      </a:r>
                      <a:r>
                        <a:rPr kumimoji="1" lang="ja-JP" altLang="en-US" sz="1000" dirty="0" smtClean="0">
                          <a:solidFill>
                            <a:schemeClr val="tx1"/>
                          </a:solidFill>
                          <a:latin typeface="Meiryo UI" panose="020B0604030504040204" pitchFamily="50" charset="-128"/>
                          <a:ea typeface="Meiryo UI" panose="020B0604030504040204" pitchFamily="50" charset="-128"/>
                        </a:rPr>
                        <a:t>事業</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770764"/>
                  </a:ext>
                </a:extLst>
              </a:tr>
              <a:tr h="1599981">
                <a:tc row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経営形態の見直し</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(19</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22</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77)</a:t>
                      </a:r>
                    </a:p>
                    <a:p>
                      <a:r>
                        <a:rPr kumimoji="1" lang="en-US" altLang="ja-JP" sz="1000" dirty="0" smtClean="0">
                          <a:solidFill>
                            <a:schemeClr val="tx1"/>
                          </a:solidFill>
                          <a:latin typeface="Meiryo UI" panose="020B0604030504040204" pitchFamily="50" charset="-128"/>
                          <a:ea typeface="Meiryo UI" panose="020B0604030504040204" pitchFamily="50" charset="-128"/>
                        </a:rPr>
                        <a:t>【20</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27</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80</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86】</a:t>
                      </a:r>
                    </a:p>
                  </a:txBody>
                  <a:tcPr>
                    <a:lnR w="3175" cap="flat" cmpd="sng" algn="ctr">
                      <a:solidFill>
                        <a:schemeClr val="tx1"/>
                      </a:solidFill>
                      <a:prstDash val="sysDot"/>
                      <a:round/>
                      <a:headEnd type="none" w="med" len="med"/>
                      <a:tailEnd type="none" w="med" len="med"/>
                    </a:lnR>
                  </a:tcPr>
                </a:tc>
                <a:tc>
                  <a:txBody>
                    <a:bodyPr/>
                    <a:lstStyle/>
                    <a:p>
                      <a:r>
                        <a:rPr kumimoji="1" lang="ja-JP" altLang="en-US" sz="1000" b="1" dirty="0" smtClean="0">
                          <a:solidFill>
                            <a:schemeClr val="tx1"/>
                          </a:solidFill>
                          <a:latin typeface="Meiryo UI" panose="020B0604030504040204" pitchFamily="50" charset="-128"/>
                          <a:ea typeface="Meiryo UI" panose="020B0604030504040204" pitchFamily="50" charset="-128"/>
                        </a:rPr>
                        <a:t>民営化</a:t>
                      </a:r>
                      <a:endParaRPr kumimoji="1" lang="en-US" altLang="ja-JP" sz="1000" b="1"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①地下鉄</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②バス</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③水道</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④下水道</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⑤幼稚園</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⑥保育所</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⑦一般廃棄物</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⑧中央卸売市場</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⑨高速道路</a:t>
                      </a:r>
                    </a:p>
                  </a:txBody>
                  <a:tcPr>
                    <a:lnL w="3175" cap="flat" cmpd="sng" algn="ctr">
                      <a:solidFill>
                        <a:schemeClr val="tx1"/>
                      </a:solidFill>
                      <a:prstDash val="sysDot"/>
                      <a:round/>
                      <a:headEnd type="none" w="med" len="med"/>
                      <a:tailEnd type="none" w="med" len="med"/>
                    </a:lnL>
                  </a:tcPr>
                </a:tc>
                <a:tc>
                  <a:txBody>
                    <a:bodyPr/>
                    <a:lstStyle/>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28934964"/>
                  </a:ext>
                </a:extLst>
              </a:tr>
              <a:tr h="1680350">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ja-JP" altLang="en-US" sz="1000" b="1" dirty="0" smtClean="0">
                          <a:solidFill>
                            <a:schemeClr val="tx1"/>
                          </a:solidFill>
                          <a:latin typeface="Meiryo UI" panose="020B0604030504040204" pitchFamily="50" charset="-128"/>
                          <a:ea typeface="Meiryo UI" panose="020B0604030504040204" pitchFamily="50" charset="-128"/>
                        </a:rPr>
                        <a:t>地独法人化</a:t>
                      </a:r>
                      <a:endParaRPr kumimoji="1" lang="en-US" altLang="ja-JP" sz="1000" b="1"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①大学</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②病院</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③産業公設試</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④衛生公設試</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⑤農業公設試</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⑥博物館</a:t>
                      </a:r>
                    </a:p>
                  </a:txBody>
                  <a:tcPr>
                    <a:lnL w="3175" cap="flat" cmpd="sng" algn="ctr">
                      <a:solidFill>
                        <a:schemeClr val="tx1"/>
                      </a:solidFill>
                      <a:prstDash val="sysDot"/>
                      <a:round/>
                      <a:headEnd type="none" w="med" len="med"/>
                      <a:tailEnd type="none" w="med" len="med"/>
                    </a:lnL>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34581456"/>
                  </a:ext>
                </a:extLst>
              </a:tr>
              <a:tr h="647975">
                <a:tc rowSpan="2">
                  <a:txBody>
                    <a:bodyPr/>
                    <a:lstStyle/>
                    <a:p>
                      <a:r>
                        <a:rPr kumimoji="1" lang="ja-JP" altLang="en-US" sz="1000" dirty="0" smtClean="0">
                          <a:solidFill>
                            <a:schemeClr val="tx1"/>
                          </a:solidFill>
                          <a:latin typeface="Meiryo UI" panose="020B0604030504040204" pitchFamily="50" charset="-128"/>
                          <a:ea typeface="Meiryo UI" panose="020B0604030504040204" pitchFamily="50" charset="-128"/>
                        </a:rPr>
                        <a:t>民とのパートナーシップ</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(20</a:t>
                      </a:r>
                      <a:r>
                        <a:rPr kumimoji="1" lang="ja-JP" altLang="en-US" sz="1000" dirty="0" err="1"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21)</a:t>
                      </a:r>
                    </a:p>
                    <a:p>
                      <a:r>
                        <a:rPr kumimoji="1" lang="en-US" altLang="ja-JP" sz="1000" dirty="0" smtClean="0">
                          <a:solidFill>
                            <a:schemeClr val="tx1"/>
                          </a:solidFill>
                          <a:latin typeface="Meiryo UI" panose="020B0604030504040204" pitchFamily="50" charset="-128"/>
                          <a:ea typeface="Meiryo UI" panose="020B0604030504040204" pitchFamily="50" charset="-128"/>
                        </a:rPr>
                        <a:t>【29</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31】</a:t>
                      </a:r>
                    </a:p>
                    <a:p>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ja-JP" altLang="en-US" sz="1000" b="1" dirty="0" smtClean="0">
                          <a:solidFill>
                            <a:schemeClr val="tx1"/>
                          </a:solidFill>
                          <a:latin typeface="Meiryo UI" panose="020B0604030504040204" pitchFamily="50" charset="-128"/>
                          <a:ea typeface="Meiryo UI" panose="020B0604030504040204" pitchFamily="50" charset="-128"/>
                        </a:rPr>
                        <a:t>大阪型民活</a:t>
                      </a:r>
                      <a:endParaRPr kumimoji="1" lang="en-US" altLang="ja-JP" sz="1000" b="1"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①大阪城公園</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a:t>
                      </a:r>
                      <a:r>
                        <a:rPr kumimoji="1" lang="en-US" altLang="ja-JP" sz="1000" dirty="0" smtClean="0">
                          <a:solidFill>
                            <a:schemeClr val="tx1"/>
                          </a:solidFill>
                          <a:latin typeface="Meiryo UI" panose="020B0604030504040204" pitchFamily="50" charset="-128"/>
                          <a:ea typeface="Meiryo UI" panose="020B0604030504040204" pitchFamily="50" charset="-128"/>
                        </a:rPr>
                        <a:t>PMO</a:t>
                      </a:r>
                    </a:p>
                    <a:p>
                      <a:r>
                        <a:rPr kumimoji="1" lang="ja-JP" altLang="en-US" sz="1000" dirty="0" smtClean="0">
                          <a:solidFill>
                            <a:schemeClr val="tx1"/>
                          </a:solidFill>
                          <a:latin typeface="Meiryo UI" panose="020B0604030504040204" pitchFamily="50" charset="-128"/>
                          <a:ea typeface="Meiryo UI" panose="020B0604030504040204" pitchFamily="50" charset="-128"/>
                        </a:rPr>
                        <a:t>②</a:t>
                      </a:r>
                      <a:r>
                        <a:rPr kumimoji="1" lang="ja-JP" altLang="en-US" sz="1000" dirty="0" err="1" smtClean="0">
                          <a:solidFill>
                            <a:schemeClr val="tx1"/>
                          </a:solidFill>
                          <a:latin typeface="Meiryo UI" panose="020B0604030504040204" pitchFamily="50" charset="-128"/>
                          <a:ea typeface="Meiryo UI" panose="020B0604030504040204" pitchFamily="50" charset="-128"/>
                        </a:rPr>
                        <a:t>てんしば</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748623411"/>
                  </a:ext>
                </a:extLst>
              </a:tr>
              <a:tr h="907878">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a:txBody>
                    <a:bodyPr/>
                    <a:lstStyle/>
                    <a:p>
                      <a:r>
                        <a:rPr kumimoji="1" lang="ja-JP" altLang="en-US" sz="1000" b="1" dirty="0" smtClean="0">
                          <a:solidFill>
                            <a:schemeClr val="tx1"/>
                          </a:solidFill>
                          <a:latin typeface="Meiryo UI" panose="020B0604030504040204" pitchFamily="50" charset="-128"/>
                          <a:ea typeface="Meiryo UI" panose="020B0604030504040204" pitchFamily="50" charset="-128"/>
                        </a:rPr>
                        <a:t>公民連携</a:t>
                      </a:r>
                      <a:endParaRPr kumimoji="1" lang="en-US" altLang="ja-JP" sz="1000" b="1"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①公民戦略連携</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デスク</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②包括連携協定</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2009</a:t>
                      </a:r>
                      <a:r>
                        <a:rPr kumimoji="1" lang="ja-JP" altLang="en-US"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／企業との包括連携協定を開始</a:t>
                      </a:r>
                      <a:r>
                        <a:rPr kumimoji="1" lang="en-US" altLang="ja-JP"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ja-JP" altLang="en-US"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府</a:t>
                      </a:r>
                      <a:r>
                        <a:rPr kumimoji="1" lang="en-US" altLang="ja-JP" sz="9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6497526"/>
                  </a:ext>
                </a:extLst>
              </a:tr>
            </a:tbl>
          </a:graphicData>
        </a:graphic>
      </p:graphicFrame>
      <p:sp>
        <p:nvSpPr>
          <p:cNvPr id="23" name="テキスト ボックス 22"/>
          <p:cNvSpPr txBox="1"/>
          <p:nvPr/>
        </p:nvSpPr>
        <p:spPr>
          <a:xfrm>
            <a:off x="6479023" y="133987"/>
            <a:ext cx="2414444"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　　　　凡例：〇着手　◎進行中　●実施済み</a:t>
            </a:r>
            <a:endParaRPr lang="en-US" altLang="ja-JP" sz="900" dirty="0" smtClean="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　</a:t>
            </a:r>
            <a:r>
              <a:rPr kumimoji="1" lang="ja-JP" altLang="en-US"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府</a:t>
            </a:r>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en-US" altLang="ja-JP"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点検</a:t>
            </a:r>
            <a:r>
              <a:rPr lang="ja-JP" altLang="en-US" sz="900" dirty="0">
                <a:latin typeface="Meiryo UI" panose="020B0604030504040204" pitchFamily="50" charset="-128"/>
                <a:ea typeface="Meiryo UI" panose="020B0604030504040204" pitchFamily="50" charset="-128"/>
              </a:rPr>
              <a:t>・棚卸結果の整理</a:t>
            </a:r>
            <a:r>
              <a:rPr lang="ja-JP" altLang="en-US" sz="900" dirty="0" smtClean="0">
                <a:latin typeface="Meiryo UI" panose="020B0604030504040204" pitchFamily="50" charset="-128"/>
                <a:ea typeface="Meiryo UI" panose="020B0604030504040204" pitchFamily="50" charset="-128"/>
              </a:rPr>
              <a:t>番号</a:t>
            </a:r>
            <a:endParaRPr lang="ja-JP" altLang="en-US" sz="900" dirty="0">
              <a:latin typeface="Meiryo UI" panose="020B0604030504040204" pitchFamily="50" charset="-128"/>
              <a:ea typeface="Meiryo UI" panose="020B0604030504040204" pitchFamily="50" charset="-128"/>
            </a:endParaRPr>
          </a:p>
        </p:txBody>
      </p:sp>
      <p:sp>
        <p:nvSpPr>
          <p:cNvPr id="10" name="テキスト ボックス 9"/>
          <p:cNvSpPr txBox="1"/>
          <p:nvPr/>
        </p:nvSpPr>
        <p:spPr>
          <a:xfrm>
            <a:off x="6530428" y="5129584"/>
            <a:ext cx="2286987" cy="646331"/>
          </a:xfrm>
          <a:prstGeom prst="rect">
            <a:avLst/>
          </a:prstGeom>
          <a:noFill/>
        </p:spPr>
        <p:txBody>
          <a:bodyPr wrap="square" rtlCol="0">
            <a:spAutoFit/>
          </a:bodyPr>
          <a:lstStyle/>
          <a:p>
            <a:pPr lvl="0">
              <a:defRPr/>
            </a:pP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／大阪城</a:t>
            </a:r>
            <a:r>
              <a:rPr lang="ja-JP" altLang="en-US" sz="900" dirty="0">
                <a:latin typeface="Meiryo UI" panose="020B0604030504040204" pitchFamily="50" charset="-128"/>
                <a:ea typeface="Meiryo UI" panose="020B0604030504040204" pitchFamily="50" charset="-128"/>
              </a:rPr>
              <a:t>公園</a:t>
            </a:r>
            <a:r>
              <a:rPr lang="en-US" altLang="ja-JP" sz="900" dirty="0">
                <a:latin typeface="Meiryo UI" panose="020B0604030504040204" pitchFamily="50" charset="-128"/>
                <a:ea typeface="Meiryo UI" panose="020B0604030504040204" pitchFamily="50" charset="-128"/>
              </a:rPr>
              <a:t>PMO</a:t>
            </a:r>
            <a:r>
              <a:rPr lang="ja-JP" altLang="en-US" sz="900" dirty="0">
                <a:latin typeface="Meiryo UI" panose="020B0604030504040204" pitchFamily="50" charset="-128"/>
                <a:ea typeface="Meiryo UI" panose="020B0604030504040204" pitchFamily="50" charset="-128"/>
              </a:rPr>
              <a:t>事業</a:t>
            </a:r>
            <a:r>
              <a:rPr lang="ja-JP" altLang="en-US" sz="900" dirty="0" smtClean="0">
                <a:latin typeface="Meiryo UI" panose="020B0604030504040204" pitchFamily="50" charset="-128"/>
                <a:ea typeface="Meiryo UI" panose="020B0604030504040204" pitchFamily="50" charset="-128"/>
              </a:rPr>
              <a:t>導入</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ja-JP" altLang="en-US" sz="900" dirty="0">
                <a:latin typeface="Meiryo UI" panose="020B0604030504040204" pitchFamily="50" charset="-128"/>
                <a:ea typeface="Meiryo UI" panose="020B0604030504040204" pitchFamily="50" charset="-128"/>
              </a:rPr>
              <a:t>）</a:t>
            </a:r>
            <a:endParaRPr lang="en-US" altLang="ja-JP" sz="900" dirty="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天王寺公園</a:t>
            </a:r>
            <a:r>
              <a:rPr lang="ja-JP" altLang="en-US" sz="900" dirty="0" smtClean="0">
                <a:latin typeface="Meiryo UI" panose="020B0604030504040204" pitchFamily="50" charset="-128"/>
                <a:ea typeface="Meiryo UI" panose="020B0604030504040204" pitchFamily="50" charset="-128"/>
              </a:rPr>
              <a:t>エントランスエリア</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愛称：「てんしば」</a:t>
            </a:r>
            <a:r>
              <a:rPr lang="ja-JP" altLang="en-US" sz="900" dirty="0" smtClean="0">
                <a:latin typeface="Meiryo UI" panose="020B0604030504040204" pitchFamily="50" charset="-128"/>
                <a:ea typeface="Meiryo UI" panose="020B0604030504040204" pitchFamily="50" charset="-128"/>
              </a:rPr>
              <a:t>）リニューアル（</a:t>
            </a:r>
            <a:r>
              <a:rPr lang="ja-JP" altLang="en-US" sz="900" dirty="0">
                <a:latin typeface="Meiryo UI" panose="020B0604030504040204" pitchFamily="50" charset="-128"/>
                <a:ea typeface="Meiryo UI" panose="020B0604030504040204" pitchFamily="50" charset="-128"/>
              </a:rPr>
              <a:t>市）</a:t>
            </a:r>
            <a:endParaRPr lang="en-US" altLang="ja-JP" sz="900" dirty="0">
              <a:latin typeface="Meiryo UI" panose="020B0604030504040204" pitchFamily="50" charset="-128"/>
              <a:ea typeface="Meiryo UI" panose="020B0604030504040204" pitchFamily="50" charset="-128"/>
            </a:endParaRPr>
          </a:p>
          <a:p>
            <a:endParaRPr lang="en-US" altLang="ja-JP" sz="900" dirty="0">
              <a:latin typeface="Meiryo UI" panose="020B0604030504040204" pitchFamily="50" charset="-128"/>
              <a:ea typeface="Meiryo UI" panose="020B0604030504040204" pitchFamily="50" charset="-128"/>
            </a:endParaRPr>
          </a:p>
        </p:txBody>
      </p:sp>
      <p:sp>
        <p:nvSpPr>
          <p:cNvPr id="12" name="テキスト ボックス 11"/>
          <p:cNvSpPr txBox="1"/>
          <p:nvPr/>
        </p:nvSpPr>
        <p:spPr>
          <a:xfrm>
            <a:off x="4285912" y="1836997"/>
            <a:ext cx="2163644" cy="1892826"/>
          </a:xfrm>
          <a:prstGeom prst="rect">
            <a:avLst/>
          </a:prstGeom>
          <a:noFill/>
        </p:spPr>
        <p:txBody>
          <a:bodyPr wrap="square" rtlCol="0">
            <a:spAutoFit/>
          </a:bodyPr>
          <a:lstStyle/>
          <a:p>
            <a:pPr fontAlgn="ct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2012</a:t>
            </a:r>
            <a:r>
              <a:rPr lang="ja-JP" altLang="en-US" sz="900" dirty="0">
                <a:latin typeface="Meiryo UI" panose="020B0604030504040204" pitchFamily="50" charset="-128"/>
                <a:ea typeface="Meiryo UI" panose="020B0604030504040204" pitchFamily="50" charset="-128"/>
              </a:rPr>
              <a:t>／中央卸売市場に指定管理者</a:t>
            </a:r>
            <a:r>
              <a:rPr lang="ja-JP" altLang="en-US" sz="900" dirty="0" smtClean="0">
                <a:latin typeface="Meiryo UI" panose="020B0604030504040204" pitchFamily="50" charset="-128"/>
                <a:ea typeface="Meiryo UI" panose="020B0604030504040204" pitchFamily="50" charset="-128"/>
              </a:rPr>
              <a:t>制度導入</a:t>
            </a:r>
            <a:r>
              <a:rPr lang="ja-JP" altLang="en-US" sz="900" dirty="0">
                <a:latin typeface="Meiryo UI" panose="020B0604030504040204" pitchFamily="50" charset="-128"/>
                <a:ea typeface="Meiryo UI" panose="020B0604030504040204" pitchFamily="50" charset="-128"/>
              </a:rPr>
              <a:t>（府）</a:t>
            </a:r>
            <a:endParaRPr lang="en-US" altLang="ja-JP" sz="900" dirty="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／「市立幼稚園民営化計画</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案</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の基本的な考え方」公表（市）</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／「公立保育所新再編整備計画</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案</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」公表（</a:t>
            </a:r>
            <a:r>
              <a:rPr lang="ja-JP" altLang="en-US" sz="900" dirty="0">
                <a:latin typeface="Meiryo UI" panose="020B0604030504040204" pitchFamily="50" charset="-128"/>
                <a:ea typeface="Meiryo UI" panose="020B0604030504040204" pitchFamily="50" charset="-128"/>
              </a:rPr>
              <a:t>市</a:t>
            </a:r>
            <a:r>
              <a:rPr lang="ja-JP" altLang="en-US" sz="900" dirty="0" smtClean="0">
                <a:latin typeface="Meiryo UI" panose="020B0604030504040204" pitchFamily="50" charset="-128"/>
                <a:ea typeface="Meiryo UI" panose="020B0604030504040204" pitchFamily="50" charset="-128"/>
              </a:rPr>
              <a:t>）</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／市</a:t>
            </a:r>
            <a:r>
              <a:rPr lang="ja-JP" altLang="en-US" sz="900" dirty="0">
                <a:latin typeface="Meiryo UI" panose="020B0604030504040204" pitchFamily="50" charset="-128"/>
                <a:ea typeface="Meiryo UI" panose="020B0604030504040204" pitchFamily="50" charset="-128"/>
              </a:rPr>
              <a:t>水道の上下分離による</a:t>
            </a:r>
            <a:r>
              <a:rPr lang="ja-JP" altLang="en-US" sz="900" dirty="0" smtClean="0">
                <a:latin typeface="Meiryo UI" panose="020B0604030504040204" pitchFamily="50" charset="-128"/>
                <a:ea typeface="Meiryo UI" panose="020B0604030504040204" pitchFamily="50" charset="-128"/>
              </a:rPr>
              <a:t>民営化の方向性決定</a:t>
            </a:r>
            <a:r>
              <a:rPr lang="ja-JP" altLang="en-US" sz="900" dirty="0">
                <a:latin typeface="Meiryo UI" panose="020B0604030504040204" pitchFamily="50" charset="-128"/>
                <a:ea typeface="Meiryo UI" panose="020B0604030504040204" pitchFamily="50" charset="-128"/>
              </a:rPr>
              <a:t>（市戦略会議</a:t>
            </a:r>
            <a:r>
              <a:rPr lang="ja-JP" altLang="en-US" sz="900" dirty="0" smtClean="0">
                <a:latin typeface="Meiryo UI" panose="020B0604030504040204" pitchFamily="50" charset="-128"/>
                <a:ea typeface="Meiryo UI" panose="020B0604030504040204" pitchFamily="50" charset="-128"/>
              </a:rPr>
              <a:t>）（市）</a:t>
            </a:r>
            <a:endParaRPr lang="en-US" altLang="ja-JP" sz="900" dirty="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2013</a:t>
            </a:r>
            <a:r>
              <a:rPr lang="ja-JP" altLang="en-US" sz="900" dirty="0" smtClean="0">
                <a:latin typeface="Meiryo UI" panose="020B0604030504040204" pitchFamily="50" charset="-128"/>
                <a:ea typeface="Meiryo UI" panose="020B0604030504040204" pitchFamily="50" charset="-128"/>
              </a:rPr>
              <a:t>／市下</a:t>
            </a:r>
            <a:r>
              <a:rPr lang="ja-JP" altLang="en-US" sz="900" dirty="0">
                <a:latin typeface="Meiryo UI" panose="020B0604030504040204" pitchFamily="50" charset="-128"/>
                <a:ea typeface="Meiryo UI" panose="020B0604030504040204" pitchFamily="50" charset="-128"/>
              </a:rPr>
              <a:t>水道施設の運転維持管理業務を外郭団体を暫定活用し包括</a:t>
            </a:r>
            <a:r>
              <a:rPr lang="ja-JP" altLang="en-US" sz="900" dirty="0" smtClean="0">
                <a:latin typeface="Meiryo UI" panose="020B0604030504040204" pitchFamily="50" charset="-128"/>
                <a:ea typeface="Meiryo UI" panose="020B0604030504040204" pitchFamily="50" charset="-128"/>
              </a:rPr>
              <a:t>委託</a:t>
            </a:r>
            <a:r>
              <a:rPr lang="ja-JP" altLang="en-US" sz="900" dirty="0">
                <a:latin typeface="Meiryo UI" panose="020B0604030504040204" pitchFamily="50" charset="-128"/>
                <a:ea typeface="Meiryo UI" panose="020B0604030504040204" pitchFamily="50" charset="-128"/>
              </a:rPr>
              <a:t>（市）</a:t>
            </a:r>
          </a:p>
          <a:p>
            <a:endParaRPr lang="ja-JP" altLang="en-US" sz="900" dirty="0" smtClean="0">
              <a:latin typeface="Meiryo UI" panose="020B0604030504040204" pitchFamily="50" charset="-128"/>
              <a:ea typeface="Meiryo UI" panose="020B0604030504040204" pitchFamily="50" charset="-128"/>
            </a:endParaRPr>
          </a:p>
          <a:p>
            <a:pPr fontAlgn="ctr"/>
            <a:endParaRPr lang="en-US" altLang="ja-JP" sz="900" dirty="0" smtClean="0">
              <a:latin typeface="Meiryo UI" panose="020B0604030504040204" pitchFamily="50" charset="-128"/>
              <a:ea typeface="Meiryo UI" panose="020B0604030504040204" pitchFamily="50" charset="-128"/>
            </a:endParaRPr>
          </a:p>
        </p:txBody>
      </p:sp>
      <p:sp>
        <p:nvSpPr>
          <p:cNvPr id="13" name="テキスト ボックス 12"/>
          <p:cNvSpPr txBox="1"/>
          <p:nvPr/>
        </p:nvSpPr>
        <p:spPr>
          <a:xfrm>
            <a:off x="6504297" y="1820813"/>
            <a:ext cx="2305874" cy="1754326"/>
          </a:xfrm>
          <a:prstGeom prst="rect">
            <a:avLst/>
          </a:prstGeom>
          <a:noFill/>
        </p:spPr>
        <p:txBody>
          <a:bodyPr wrap="squar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／市</a:t>
            </a:r>
            <a:r>
              <a:rPr lang="ja-JP" altLang="en-US" sz="900" dirty="0">
                <a:latin typeface="Meiryo UI" panose="020B0604030504040204" pitchFamily="50" charset="-128"/>
                <a:ea typeface="Meiryo UI" panose="020B0604030504040204" pitchFamily="50" charset="-128"/>
              </a:rPr>
              <a:t>水道の運営権制度の活用条例案廃案（審議未了</a:t>
            </a:r>
            <a:r>
              <a:rPr lang="ja-JP" altLang="en-US" sz="900" dirty="0" smtClean="0">
                <a:latin typeface="Meiryo UI" panose="020B0604030504040204" pitchFamily="50" charset="-128"/>
                <a:ea typeface="Meiryo UI" panose="020B0604030504040204" pitchFamily="50" charset="-128"/>
              </a:rPr>
              <a:t>）（市）</a:t>
            </a:r>
            <a:endParaRPr lang="en-US" altLang="ja-JP" sz="900" dirty="0" smtClean="0">
              <a:latin typeface="Meiryo UI" panose="020B0604030504040204" pitchFamily="50" charset="-128"/>
              <a:ea typeface="Meiryo UI" panose="020B0604030504040204" pitchFamily="50" charset="-128"/>
            </a:endParaRPr>
          </a:p>
          <a:p>
            <a:pPr lvl="0">
              <a:defRPr/>
            </a:pP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／「家庭ごみ収集輸送事業改革プラン」策定</a:t>
            </a:r>
            <a:r>
              <a:rPr lang="ja-JP" altLang="en-US" sz="900" dirty="0">
                <a:latin typeface="Meiryo UI" panose="020B0604030504040204" pitchFamily="50" charset="-128"/>
                <a:ea typeface="Meiryo UI" panose="020B0604030504040204" pitchFamily="50" charset="-128"/>
              </a:rPr>
              <a:t>（市）</a:t>
            </a:r>
            <a:endParaRPr lang="ja-JP" altLang="en-US" sz="900" dirty="0" smtClean="0">
              <a:latin typeface="Meiryo UI" panose="020B0604030504040204" pitchFamily="50" charset="-128"/>
              <a:ea typeface="Meiryo UI" panose="020B0604030504040204" pitchFamily="50" charset="-128"/>
            </a:endParaRPr>
          </a:p>
          <a:p>
            <a:pPr lvl="0">
              <a:defRPr/>
            </a:pP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／市下</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水道施設の運転維持管理業務をクリアウォーター</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OSAKA(</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株</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へ</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包括</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委託（市）</a:t>
            </a:r>
            <a:endParaRPr lang="en-US" altLang="ja-JP" sz="900" dirty="0" smtClean="0">
              <a:latin typeface="Meiryo UI" panose="020B0604030504040204" pitchFamily="50" charset="-128"/>
              <a:ea typeface="Meiryo UI" panose="020B0604030504040204" pitchFamily="50" charset="-128"/>
              <a:cs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rPr>
              <a:t>／府道路公社路線を</a:t>
            </a:r>
            <a:r>
              <a:rPr lang="en-US" altLang="ja-JP" sz="900" dirty="0" smtClean="0">
                <a:latin typeface="Meiryo UI" panose="020B0604030504040204" pitchFamily="50" charset="-128"/>
                <a:ea typeface="Meiryo UI" panose="020B0604030504040204" pitchFamily="50" charset="-128"/>
              </a:rPr>
              <a:t>NEXCO</a:t>
            </a:r>
            <a:r>
              <a:rPr lang="ja-JP" altLang="en-US" sz="900" dirty="0" smtClean="0">
                <a:latin typeface="Meiryo UI" panose="020B0604030504040204" pitchFamily="50" charset="-128"/>
                <a:ea typeface="Meiryo UI" panose="020B0604030504040204" pitchFamily="50" charset="-128"/>
              </a:rPr>
              <a:t>へ移管</a:t>
            </a:r>
            <a:r>
              <a:rPr lang="ja-JP" altLang="en-US" sz="900" dirty="0">
                <a:latin typeface="Meiryo UI" panose="020B0604030504040204" pitchFamily="50" charset="-128"/>
                <a:ea typeface="Meiryo UI" panose="020B0604030504040204" pitchFamily="50" charset="-128"/>
              </a:rPr>
              <a:t>（府）</a:t>
            </a:r>
          </a:p>
          <a:p>
            <a:pPr lvl="0">
              <a:defRPr/>
            </a:pP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／地下鉄新会社営業開始</a:t>
            </a:r>
            <a:r>
              <a:rPr lang="ja-JP" altLang="en-US" sz="900" dirty="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ja-JP" altLang="en-US" sz="900" dirty="0">
                <a:latin typeface="Meiryo UI" panose="020B0604030504040204" pitchFamily="50" charset="-128"/>
                <a:ea typeface="Meiryo UI" panose="020B0604030504040204" pitchFamily="50" charset="-128"/>
              </a:rPr>
              <a:t>）</a:t>
            </a:r>
            <a:endParaRPr lang="ja-JP" altLang="en-US" sz="900" dirty="0" smtClean="0">
              <a:latin typeface="Meiryo UI" panose="020B0604030504040204" pitchFamily="50" charset="-128"/>
              <a:ea typeface="Meiryo UI" panose="020B0604030504040204" pitchFamily="50" charset="-128"/>
              <a:cs typeface="Meiryo UI" panose="020B0604030504040204" pitchFamily="50" charset="-128"/>
            </a:endParaRPr>
          </a:p>
          <a:p>
            <a:pPr lvl="0">
              <a:defRPr/>
            </a:pP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2018</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／大阪シティバス</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株</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営業開始</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en-US" altLang="ja-JP" sz="900" dirty="0" smtClean="0">
                <a:latin typeface="Meiryo UI" panose="020B0604030504040204" pitchFamily="50" charset="-128"/>
                <a:ea typeface="Meiryo UI" panose="020B0604030504040204" pitchFamily="50" charset="-128"/>
              </a:rPr>
              <a:t>)</a:t>
            </a:r>
            <a:endParaRPr lang="ja-JP" altLang="en-US" sz="900" dirty="0" smtClean="0">
              <a:latin typeface="Meiryo UI" panose="020B0604030504040204" pitchFamily="50" charset="-128"/>
              <a:ea typeface="Meiryo UI" panose="020B0604030504040204" pitchFamily="50" charset="-128"/>
              <a:cs typeface="Meiryo UI" panose="020B0604030504040204" pitchFamily="50" charset="-128"/>
            </a:endParaRPr>
          </a:p>
          <a:p>
            <a:pPr lvl="0">
              <a:defRPr/>
            </a:pPr>
            <a:endParaRPr lang="ja-JP" altLang="en-US" sz="900" dirty="0">
              <a:solidFill>
                <a:srgbClr val="00B050"/>
              </a:solidFill>
            </a:endParaRPr>
          </a:p>
        </p:txBody>
      </p:sp>
      <p:sp>
        <p:nvSpPr>
          <p:cNvPr id="15" name="テキスト ボックス 14"/>
          <p:cNvSpPr txBox="1"/>
          <p:nvPr/>
        </p:nvSpPr>
        <p:spPr>
          <a:xfrm>
            <a:off x="6530429" y="5823611"/>
            <a:ext cx="2384574" cy="646331"/>
          </a:xfrm>
          <a:prstGeom prst="rect">
            <a:avLst/>
          </a:prstGeom>
          <a:noFill/>
        </p:spPr>
        <p:txBody>
          <a:bodyPr wrap="square" rtlCol="0">
            <a:spAutoFit/>
          </a:bodyPr>
          <a:lstStyle/>
          <a:p>
            <a:pPr>
              <a:defRPr/>
            </a:pP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／公民</a:t>
            </a:r>
            <a:r>
              <a:rPr lang="ja-JP" altLang="en-US" sz="900" dirty="0">
                <a:latin typeface="Meiryo UI" panose="020B0604030504040204" pitchFamily="50" charset="-128"/>
                <a:ea typeface="Meiryo UI" panose="020B0604030504040204" pitchFamily="50" charset="-128"/>
              </a:rPr>
              <a:t>戦略連携デスク</a:t>
            </a:r>
            <a:r>
              <a:rPr lang="ja-JP" altLang="en-US" sz="900" dirty="0" smtClean="0">
                <a:latin typeface="Meiryo UI" panose="020B0604030504040204" pitchFamily="50" charset="-128"/>
                <a:ea typeface="Meiryo UI" panose="020B0604030504040204" pitchFamily="50" charset="-128"/>
              </a:rPr>
              <a:t>設置</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府）</a:t>
            </a:r>
            <a:endParaRPr lang="ja-JP" altLang="en-US" sz="900" dirty="0">
              <a:latin typeface="Meiryo UI" panose="020B0604030504040204" pitchFamily="50" charset="-128"/>
              <a:ea typeface="Meiryo UI" panose="020B0604030504040204" pitchFamily="50" charset="-128"/>
            </a:endParaRPr>
          </a:p>
          <a:p>
            <a:pPr fontAlgn="ct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2017</a:t>
            </a:r>
            <a:r>
              <a:rPr lang="ja-JP" altLang="en-US" sz="900" dirty="0">
                <a:latin typeface="Meiryo UI" panose="020B0604030504040204" pitchFamily="50" charset="-128"/>
                <a:ea typeface="Meiryo UI" panose="020B0604030504040204" pitchFamily="50" charset="-128"/>
              </a:rPr>
              <a:t>／</a:t>
            </a:r>
            <a:r>
              <a:rPr lang="ja-JP" altLang="en-US" sz="800" dirty="0">
                <a:latin typeface="Meiryo UI" panose="020B0604030504040204" pitchFamily="50" charset="-128"/>
                <a:ea typeface="Meiryo UI" panose="020B0604030504040204" pitchFamily="50" charset="-128"/>
              </a:rPr>
              <a:t>サウンディング型市場調査を開始</a:t>
            </a:r>
            <a:r>
              <a:rPr lang="en-US" altLang="ja-JP" sz="800" dirty="0">
                <a:latin typeface="Meiryo UI" panose="020B0604030504040204" pitchFamily="50" charset="-128"/>
                <a:ea typeface="Meiryo UI" panose="020B0604030504040204" pitchFamily="50" charset="-128"/>
              </a:rPr>
              <a:t>(</a:t>
            </a:r>
            <a:r>
              <a:rPr lang="ja-JP" altLang="en-US" sz="800" dirty="0">
                <a:latin typeface="Meiryo UI" panose="020B0604030504040204" pitchFamily="50" charset="-128"/>
                <a:ea typeface="Meiryo UI" panose="020B0604030504040204" pitchFamily="50" charset="-128"/>
              </a:rPr>
              <a:t>府</a:t>
            </a:r>
            <a:r>
              <a:rPr lang="en-US" altLang="ja-JP" sz="800" dirty="0">
                <a:latin typeface="Meiryo UI" panose="020B0604030504040204" pitchFamily="50" charset="-128"/>
                <a:ea typeface="Meiryo UI" panose="020B0604030504040204" pitchFamily="50" charset="-128"/>
              </a:rPr>
              <a:t>)</a:t>
            </a:r>
            <a:endParaRPr lang="ja-JP" altLang="en-US" sz="900" dirty="0">
              <a:latin typeface="Meiryo UI" panose="020B0604030504040204" pitchFamily="50" charset="-128"/>
              <a:ea typeface="Meiryo UI" panose="020B0604030504040204" pitchFamily="50" charset="-128"/>
            </a:endParaRPr>
          </a:p>
          <a:p>
            <a:pPr>
              <a:defRPr/>
            </a:pPr>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2017</a:t>
            </a:r>
            <a:r>
              <a:rPr lang="ja-JP" altLang="en-US" sz="900" dirty="0">
                <a:latin typeface="Meiryo UI" panose="020B0604030504040204" pitchFamily="50" charset="-128"/>
                <a:ea typeface="Meiryo UI" panose="020B0604030504040204" pitchFamily="50" charset="-128"/>
              </a:rPr>
              <a:t>／</a:t>
            </a:r>
            <a:r>
              <a:rPr lang="ja-JP" altLang="en-US" sz="800" dirty="0">
                <a:latin typeface="Meiryo UI" panose="020B0604030504040204" pitchFamily="50" charset="-128"/>
                <a:ea typeface="Meiryo UI" panose="020B0604030504040204" pitchFamily="50" charset="-128"/>
              </a:rPr>
              <a:t>企業等との連携窓口の一元化</a:t>
            </a:r>
            <a:r>
              <a:rPr lang="en-US" altLang="ja-JP" sz="800" dirty="0">
                <a:latin typeface="Meiryo UI" panose="020B0604030504040204" pitchFamily="50" charset="-128"/>
                <a:ea typeface="Meiryo UI" panose="020B0604030504040204" pitchFamily="50" charset="-128"/>
              </a:rPr>
              <a:t>(</a:t>
            </a:r>
            <a:r>
              <a:rPr lang="ja-JP" altLang="en-US" sz="800" dirty="0">
                <a:latin typeface="Meiryo UI" panose="020B0604030504040204" pitchFamily="50" charset="-128"/>
                <a:ea typeface="Meiryo UI" panose="020B0604030504040204" pitchFamily="50" charset="-128"/>
              </a:rPr>
              <a:t>市</a:t>
            </a:r>
            <a:r>
              <a:rPr lang="en-US" altLang="ja-JP" sz="800" dirty="0">
                <a:latin typeface="Meiryo UI" panose="020B0604030504040204" pitchFamily="50" charset="-128"/>
                <a:ea typeface="Meiryo UI" panose="020B0604030504040204" pitchFamily="50" charset="-128"/>
              </a:rPr>
              <a:t>)</a:t>
            </a:r>
            <a:endParaRPr lang="ja-JP" altLang="en-US" sz="800" dirty="0">
              <a:latin typeface="Meiryo UI" panose="020B0604030504040204" pitchFamily="50" charset="-128"/>
              <a:ea typeface="Meiryo UI" panose="020B0604030504040204" pitchFamily="50" charset="-128"/>
            </a:endParaRPr>
          </a:p>
          <a:p>
            <a:pPr>
              <a:defRPr/>
            </a:pPr>
            <a:endParaRPr lang="ja-JP" altLang="en-US" sz="900" dirty="0">
              <a:latin typeface="Meiryo UI" panose="020B0604030504040204" pitchFamily="50" charset="-128"/>
              <a:ea typeface="Meiryo UI" panose="020B0604030504040204" pitchFamily="50" charset="-128"/>
            </a:endParaRPr>
          </a:p>
        </p:txBody>
      </p:sp>
      <p:sp>
        <p:nvSpPr>
          <p:cNvPr id="19" name="テキスト ボックス 18"/>
          <p:cNvSpPr txBox="1"/>
          <p:nvPr/>
        </p:nvSpPr>
        <p:spPr>
          <a:xfrm>
            <a:off x="6530430" y="3399953"/>
            <a:ext cx="2286986" cy="1615827"/>
          </a:xfrm>
          <a:prstGeom prst="rect">
            <a:avLst/>
          </a:prstGeom>
          <a:noFill/>
        </p:spPr>
        <p:txBody>
          <a:bodyPr wrap="square" rtlCol="0">
            <a:spAutoFit/>
          </a:bodyPr>
          <a:lstStyle/>
          <a:p>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a:latin typeface="Meiryo UI" panose="020B0604030504040204" pitchFamily="50" charset="-128"/>
                <a:ea typeface="Meiryo UI" panose="020B0604030504040204" pitchFamily="50" charset="-128"/>
                <a:cs typeface="Meiryo UI" panose="020B0604030504040204" pitchFamily="50" charset="-128"/>
              </a:rPr>
              <a:t>2017</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／統合法人の「公立大学法人大阪」の定款が府議会、市会で</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可決</a:t>
            </a:r>
            <a:r>
              <a:rPr lang="ja-JP" altLang="en-US" sz="900" dirty="0" smtClean="0">
                <a:latin typeface="Meiryo UI" panose="020B0604030504040204" pitchFamily="50" charset="-128"/>
                <a:ea typeface="Meiryo UI" panose="020B0604030504040204" pitchFamily="50" charset="-128"/>
              </a:rPr>
              <a:t>（府・市）</a:t>
            </a:r>
            <a:endParaRPr lang="en-US" altLang="ja-JP" sz="900" dirty="0">
              <a:latin typeface="Meiryo UI" panose="020B0604030504040204" pitchFamily="50" charset="-128"/>
              <a:ea typeface="Meiryo UI" panose="020B0604030504040204" pitchFamily="50" charset="-128"/>
              <a:cs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 </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（地独）府立産業技術総合</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研究所と（地独）市立工業研究所を統合し、</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地独</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大阪産業技術研究所を設立</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府・市</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p>
          <a:p>
            <a:r>
              <a:rPr lang="ja-JP" altLang="en-US" sz="900" dirty="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a:latin typeface="Meiryo UI" panose="020B0604030504040204" pitchFamily="50" charset="-128"/>
                <a:ea typeface="Meiryo UI" panose="020B0604030504040204" pitchFamily="50" charset="-128"/>
                <a:cs typeface="Meiryo UI" panose="020B0604030504040204" pitchFamily="50" charset="-128"/>
              </a:rPr>
              <a:t>2017</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 府</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の衛生部門（公衆衛生研究所</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と市の衛生部門を統合し、新たに</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地独</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大阪健康安全基盤研究所を設立（府</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市）</a:t>
            </a:r>
            <a:endParaRPr lang="en-US" altLang="ja-JP" sz="900" dirty="0" smtClean="0">
              <a:latin typeface="Meiryo UI" panose="020B0604030504040204" pitchFamily="50" charset="-128"/>
              <a:ea typeface="Meiryo UI" panose="020B0604030504040204" pitchFamily="50" charset="-128"/>
              <a:cs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a:latin typeface="Meiryo UI" panose="020B0604030504040204" pitchFamily="50" charset="-128"/>
                <a:ea typeface="Meiryo UI" panose="020B0604030504040204" pitchFamily="50" charset="-128"/>
                <a:cs typeface="Meiryo UI" panose="020B0604030504040204" pitchFamily="50" charset="-128"/>
              </a:rPr>
              <a:t> 2017</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 （地独</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）大阪市博物館機構の定款が市会で可決、</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2019</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年</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4</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月に地独法人化予定</a:t>
            </a:r>
            <a:r>
              <a:rPr lang="ja-JP" altLang="en-US" sz="900" dirty="0">
                <a:latin typeface="Meiryo UI" panose="020B0604030504040204" pitchFamily="50" charset="-128"/>
                <a:ea typeface="Meiryo UI" panose="020B0604030504040204" pitchFamily="50" charset="-128"/>
              </a:rPr>
              <a:t>（市）</a:t>
            </a:r>
            <a:endParaRPr lang="en-US" altLang="ja-JP" sz="900" dirty="0" smtClean="0">
              <a:latin typeface="Meiryo UI" panose="020B0604030504040204" pitchFamily="50" charset="-128"/>
              <a:ea typeface="Meiryo UI" panose="020B0604030504040204" pitchFamily="50" charset="-128"/>
              <a:cs typeface="Meiryo UI" panose="020B0604030504040204" pitchFamily="50" charset="-128"/>
            </a:endParaRPr>
          </a:p>
        </p:txBody>
      </p:sp>
      <p:sp>
        <p:nvSpPr>
          <p:cNvPr id="21" name="テキスト ボックス 20"/>
          <p:cNvSpPr txBox="1"/>
          <p:nvPr/>
        </p:nvSpPr>
        <p:spPr>
          <a:xfrm>
            <a:off x="4261636" y="3448529"/>
            <a:ext cx="2163644" cy="1061829"/>
          </a:xfrm>
          <a:prstGeom prst="rect">
            <a:avLst/>
          </a:prstGeom>
          <a:noFill/>
        </p:spPr>
        <p:txBody>
          <a:bodyPr wrap="square" rtlCol="0">
            <a:spAutoFit/>
          </a:bodyPr>
          <a:lstStyle/>
          <a:p>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cs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／（地独）大阪府立産業技術総合研究所を設立</a:t>
            </a:r>
            <a:r>
              <a:rPr lang="ja-JP" altLang="en-US" sz="900" dirty="0" smtClean="0">
                <a:latin typeface="Meiryo UI" panose="020B0604030504040204" pitchFamily="50" charset="-128"/>
                <a:ea typeface="Meiryo UI" panose="020B0604030504040204" pitchFamily="50" charset="-128"/>
              </a:rPr>
              <a:t>（府）</a:t>
            </a:r>
            <a:endParaRPr lang="en-US" altLang="ja-JP" sz="900" dirty="0" smtClean="0">
              <a:latin typeface="Meiryo UI" panose="020B0604030504040204" pitchFamily="50" charset="-128"/>
              <a:ea typeface="Meiryo UI" panose="020B0604030504040204" pitchFamily="50" charset="-128"/>
              <a:cs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a:latin typeface="Meiryo UI" panose="020B0604030504040204" pitchFamily="50" charset="-128"/>
                <a:ea typeface="Meiryo UI" panose="020B0604030504040204" pitchFamily="50" charset="-128"/>
                <a:cs typeface="Meiryo UI" panose="020B0604030504040204" pitchFamily="50" charset="-128"/>
              </a:rPr>
              <a:t>2012</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／（地独</a:t>
            </a:r>
            <a:r>
              <a:rPr lang="ja-JP" altLang="en-US" sz="900" dirty="0" smtClean="0">
                <a:latin typeface="Meiryo UI" panose="020B0604030504040204" pitchFamily="50" charset="-128"/>
                <a:ea typeface="Meiryo UI" panose="020B0604030504040204" pitchFamily="50" charset="-128"/>
                <a:cs typeface="Meiryo UI" panose="020B0604030504040204" pitchFamily="50" charset="-128"/>
              </a:rPr>
              <a:t>）大阪府立環境農林水産総合研究所を設立</a:t>
            </a:r>
            <a:r>
              <a:rPr lang="ja-JP" altLang="en-US" sz="900" dirty="0" smtClean="0">
                <a:latin typeface="Meiryo UI" panose="020B0604030504040204" pitchFamily="50" charset="-128"/>
                <a:ea typeface="Meiryo UI" panose="020B0604030504040204" pitchFamily="50" charset="-128"/>
              </a:rPr>
              <a:t>（府）</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cs typeface="Meiryo UI" panose="020B0604030504040204" pitchFamily="50" charset="-128"/>
              </a:rPr>
              <a:t>●</a:t>
            </a:r>
            <a:r>
              <a:rPr lang="en-US" altLang="ja-JP" sz="900" dirty="0">
                <a:latin typeface="Meiryo UI" panose="020B0604030504040204" pitchFamily="50" charset="-128"/>
                <a:ea typeface="Meiryo UI" panose="020B0604030504040204" pitchFamily="50" charset="-128"/>
                <a:cs typeface="Meiryo UI" panose="020B0604030504040204" pitchFamily="50" charset="-128"/>
              </a:rPr>
              <a:t>2014</a:t>
            </a:r>
            <a:r>
              <a:rPr lang="ja-JP" altLang="en-US" sz="900" dirty="0">
                <a:latin typeface="Meiryo UI" panose="020B0604030504040204" pitchFamily="50" charset="-128"/>
                <a:ea typeface="Meiryo UI" panose="020B0604030504040204" pitchFamily="50" charset="-128"/>
                <a:cs typeface="Meiryo UI" panose="020B0604030504040204" pitchFamily="50" charset="-128"/>
              </a:rPr>
              <a:t>／（地独）大阪市民病院機構を設立</a:t>
            </a:r>
            <a:r>
              <a:rPr lang="ja-JP" altLang="en-US" sz="900" dirty="0">
                <a:latin typeface="Meiryo UI" panose="020B0604030504040204" pitchFamily="50" charset="-128"/>
                <a:ea typeface="Meiryo UI" panose="020B0604030504040204" pitchFamily="50" charset="-128"/>
              </a:rPr>
              <a:t>（市）</a:t>
            </a:r>
            <a:endParaRPr lang="en-US" altLang="ja-JP" sz="900" dirty="0">
              <a:latin typeface="Meiryo UI" panose="020B0604030504040204" pitchFamily="50" charset="-128"/>
              <a:ea typeface="Meiryo UI" panose="020B0604030504040204" pitchFamily="50" charset="-128"/>
              <a:cs typeface="Meiryo UI" panose="020B0604030504040204" pitchFamily="50" charset="-128"/>
            </a:endParaRPr>
          </a:p>
          <a:p>
            <a:endParaRPr lang="en-US" altLang="ja-JP" sz="900" dirty="0" smtClean="0">
              <a:solidFill>
                <a:srgbClr val="FF0000"/>
              </a:solidFill>
              <a:latin typeface="Meiryo UI" panose="020B0604030504040204" pitchFamily="50" charset="-128"/>
              <a:ea typeface="Meiryo UI" panose="020B0604030504040204" pitchFamily="50" charset="-128"/>
            </a:endParaRPr>
          </a:p>
        </p:txBody>
      </p:sp>
      <p:sp>
        <p:nvSpPr>
          <p:cNvPr id="18" name="テキスト ボックス 17"/>
          <p:cNvSpPr txBox="1"/>
          <p:nvPr/>
        </p:nvSpPr>
        <p:spPr>
          <a:xfrm>
            <a:off x="6518314" y="1427256"/>
            <a:ext cx="2299102" cy="369332"/>
          </a:xfrm>
          <a:prstGeom prst="rect">
            <a:avLst/>
          </a:prstGeom>
          <a:noFill/>
        </p:spPr>
        <p:txBody>
          <a:bodyPr wrap="squar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PFI/PPP</a:t>
            </a:r>
            <a:r>
              <a:rPr lang="ja-JP" altLang="en-US" sz="900" dirty="0" smtClean="0">
                <a:latin typeface="Meiryo UI" panose="020B0604030504040204" pitchFamily="50" charset="-128"/>
                <a:ea typeface="Meiryo UI" panose="020B0604030504040204" pitchFamily="50" charset="-128"/>
              </a:rPr>
              <a:t>優先的検討規程策定（府・市）</a:t>
            </a:r>
            <a:endParaRPr lang="ja-JP" altLang="en-US" sz="900" dirty="0">
              <a:latin typeface="Meiryo UI" panose="020B0604030504040204" pitchFamily="50" charset="-128"/>
              <a:ea typeface="Meiryo UI" panose="020B0604030504040204" pitchFamily="50" charset="-128"/>
            </a:endParaRPr>
          </a:p>
        </p:txBody>
      </p:sp>
      <p:sp>
        <p:nvSpPr>
          <p:cNvPr id="22" name="テキスト ボックス 21"/>
          <p:cNvSpPr txBox="1"/>
          <p:nvPr/>
        </p:nvSpPr>
        <p:spPr>
          <a:xfrm>
            <a:off x="2213014" y="1803509"/>
            <a:ext cx="2163644" cy="923330"/>
          </a:xfrm>
          <a:prstGeom prst="rect">
            <a:avLst/>
          </a:prstGeom>
          <a:noFill/>
        </p:spPr>
        <p:txBody>
          <a:bodyPr wrap="squar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／地下鉄民営化・成長戦略</a:t>
            </a:r>
            <a:r>
              <a:rPr lang="en-US" altLang="ja-JP" sz="900" dirty="0" smtClean="0">
                <a:latin typeface="Meiryo UI" panose="020B0604030504040204" pitchFamily="50" charset="-128"/>
                <a:ea typeface="Meiryo UI" panose="020B0604030504040204" pitchFamily="50" charset="-128"/>
              </a:rPr>
              <a:t>PT</a:t>
            </a:r>
            <a:r>
              <a:rPr lang="ja-JP" altLang="en-US" sz="900" dirty="0" smtClean="0">
                <a:latin typeface="Meiryo UI" panose="020B0604030504040204" pitchFamily="50" charset="-128"/>
                <a:ea typeface="Meiryo UI" panose="020B0604030504040204" pitchFamily="50" charset="-128"/>
              </a:rPr>
              <a:t>設置（市）</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／バス改革持続戦略</a:t>
            </a:r>
            <a:r>
              <a:rPr lang="en-US" altLang="ja-JP" sz="900" dirty="0" smtClean="0">
                <a:latin typeface="Meiryo UI" panose="020B0604030504040204" pitchFamily="50" charset="-128"/>
                <a:ea typeface="Meiryo UI" panose="020B0604030504040204" pitchFamily="50" charset="-128"/>
              </a:rPr>
              <a:t>PT</a:t>
            </a:r>
            <a:r>
              <a:rPr lang="ja-JP" altLang="en-US" sz="900" dirty="0" smtClean="0">
                <a:latin typeface="Meiryo UI" panose="020B0604030504040204" pitchFamily="50" charset="-128"/>
                <a:ea typeface="Meiryo UI" panose="020B0604030504040204" pitchFamily="50" charset="-128"/>
              </a:rPr>
              <a:t>設置</a:t>
            </a:r>
            <a:r>
              <a:rPr lang="en-US" altLang="ja-JP"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市</a:t>
            </a:r>
            <a:r>
              <a:rPr lang="en-US" altLang="ja-JP" sz="900" dirty="0" smtClean="0">
                <a:latin typeface="Meiryo UI" panose="020B0604030504040204" pitchFamily="50" charset="-128"/>
                <a:ea typeface="Meiryo UI" panose="020B0604030504040204" pitchFamily="50" charset="-128"/>
              </a:rPr>
              <a:t>)</a:t>
            </a:r>
          </a:p>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2011</a:t>
            </a:r>
            <a:r>
              <a:rPr lang="ja-JP" altLang="en-US" sz="900" dirty="0" smtClean="0">
                <a:latin typeface="Meiryo UI" panose="020B0604030504040204" pitchFamily="50" charset="-128"/>
                <a:ea typeface="Meiryo UI" panose="020B0604030504040204" pitchFamily="50" charset="-128"/>
              </a:rPr>
              <a:t>／一般廃棄物の収集輸送事業を職員の退職不補充により民間委託化拡大</a:t>
            </a:r>
            <a:r>
              <a:rPr lang="en-US" altLang="ja-JP" sz="900" dirty="0" smtClean="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en-US" altLang="ja-JP" sz="900" dirty="0" smtClean="0">
                <a:latin typeface="Meiryo UI" panose="020B0604030504040204" pitchFamily="50" charset="-128"/>
                <a:ea typeface="Meiryo UI" panose="020B0604030504040204" pitchFamily="50" charset="-128"/>
              </a:rPr>
              <a:t>)</a:t>
            </a:r>
          </a:p>
        </p:txBody>
      </p:sp>
      <p:sp>
        <p:nvSpPr>
          <p:cNvPr id="24" name="テキスト ボックス 23"/>
          <p:cNvSpPr txBox="1"/>
          <p:nvPr/>
        </p:nvSpPr>
        <p:spPr>
          <a:xfrm>
            <a:off x="4285912" y="5796315"/>
            <a:ext cx="2384574" cy="369332"/>
          </a:xfrm>
          <a:prstGeom prst="rect">
            <a:avLst/>
          </a:prstGeom>
          <a:noFill/>
        </p:spPr>
        <p:txBody>
          <a:bodyPr wrap="square" rtlCol="0">
            <a:spAutoFit/>
          </a:bodyPr>
          <a:lstStyle/>
          <a:p>
            <a:pPr fontAlgn="ctr"/>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2012</a:t>
            </a:r>
            <a:r>
              <a:rPr lang="ja-JP" altLang="en-US" sz="900" dirty="0" smtClean="0">
                <a:latin typeface="Meiryo UI" panose="020B0604030504040204" pitchFamily="50" charset="-128"/>
                <a:ea typeface="Meiryo UI" panose="020B0604030504040204" pitchFamily="50" charset="-128"/>
              </a:rPr>
              <a:t>／サウンディング型</a:t>
            </a:r>
            <a:r>
              <a:rPr lang="ja-JP" altLang="en-US" sz="900" dirty="0">
                <a:latin typeface="Meiryo UI" panose="020B0604030504040204" pitchFamily="50" charset="-128"/>
                <a:ea typeface="Meiryo UI" panose="020B0604030504040204" pitchFamily="50" charset="-128"/>
              </a:rPr>
              <a:t>市場調査を</a:t>
            </a:r>
            <a:r>
              <a:rPr lang="ja-JP" altLang="en-US" sz="900" dirty="0" smtClean="0">
                <a:latin typeface="Meiryo UI" panose="020B0604030504040204" pitchFamily="50" charset="-128"/>
                <a:ea typeface="Meiryo UI" panose="020B0604030504040204" pitchFamily="50" charset="-128"/>
              </a:rPr>
              <a:t>開始</a:t>
            </a:r>
            <a:r>
              <a:rPr lang="en-US" altLang="ja-JP"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市</a:t>
            </a:r>
            <a:r>
              <a:rPr lang="en-US" altLang="ja-JP" sz="900" dirty="0" smtClean="0">
                <a:latin typeface="Meiryo UI" panose="020B0604030504040204" pitchFamily="50" charset="-128"/>
                <a:ea typeface="Meiryo UI" panose="020B0604030504040204" pitchFamily="50" charset="-128"/>
              </a:rPr>
              <a:t>)</a:t>
            </a:r>
            <a:endParaRPr lang="ja-JP" altLang="en-US" sz="900" dirty="0">
              <a:latin typeface="Meiryo UI" panose="020B0604030504040204" pitchFamily="50" charset="-128"/>
              <a:ea typeface="Meiryo UI" panose="020B0604030504040204" pitchFamily="50" charset="-128"/>
            </a:endParaRPr>
          </a:p>
        </p:txBody>
      </p:sp>
      <p:sp>
        <p:nvSpPr>
          <p:cNvPr id="2" name="正方形/長方形 1"/>
          <p:cNvSpPr/>
          <p:nvPr/>
        </p:nvSpPr>
        <p:spPr>
          <a:xfrm>
            <a:off x="1153285" y="6387256"/>
            <a:ext cx="1685451" cy="384721"/>
          </a:xfrm>
          <a:prstGeom prst="rect">
            <a:avLst/>
          </a:prstGeom>
        </p:spPr>
        <p:txBody>
          <a:bodyPr wrap="square">
            <a:spAutoFit/>
          </a:bodyPr>
          <a:lstStyle/>
          <a:p>
            <a:r>
              <a:rPr lang="ja-JP" altLang="en-US" sz="1000" dirty="0">
                <a:latin typeface="Meiryo UI" panose="020B0604030504040204" pitchFamily="50" charset="-128"/>
                <a:ea typeface="Meiryo UI" panose="020B0604030504040204" pitchFamily="50" charset="-128"/>
              </a:rPr>
              <a:t>③</a:t>
            </a:r>
            <a:r>
              <a:rPr lang="ja-JP" altLang="en-US" sz="900" dirty="0" smtClean="0">
                <a:latin typeface="Meiryo UI" panose="020B0604030504040204" pitchFamily="50" charset="-128"/>
                <a:ea typeface="Meiryo UI" panose="020B0604030504040204" pitchFamily="50" charset="-128"/>
              </a:rPr>
              <a:t>マーケット</a:t>
            </a:r>
            <a:endParaRPr lang="en-US" altLang="ja-JP" sz="900" dirty="0" smtClean="0">
              <a:latin typeface="Meiryo UI" panose="020B0604030504040204" pitchFamily="50" charset="-128"/>
              <a:ea typeface="Meiryo UI" panose="020B0604030504040204" pitchFamily="50" charset="-128"/>
            </a:endParaRPr>
          </a:p>
          <a:p>
            <a:r>
              <a:rPr lang="en-US" altLang="ja-JP" sz="900" dirty="0">
                <a:latin typeface="Meiryo UI" panose="020B0604030504040204" pitchFamily="50" charset="-128"/>
                <a:ea typeface="Meiryo UI" panose="020B0604030504040204" pitchFamily="50" charset="-128"/>
              </a:rPr>
              <a:t> </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サウンディング</a:t>
            </a:r>
            <a:endParaRPr lang="en-US" altLang="ja-JP" sz="900" dirty="0">
              <a:latin typeface="Meiryo UI" panose="020B0604030504040204" pitchFamily="50" charset="-128"/>
              <a:ea typeface="Meiryo UI" panose="020B0604030504040204" pitchFamily="50" charset="-128"/>
            </a:endParaRPr>
          </a:p>
        </p:txBody>
      </p:sp>
      <p:sp>
        <p:nvSpPr>
          <p:cNvPr id="20" name="角丸四角形 19"/>
          <p:cNvSpPr/>
          <p:nvPr/>
        </p:nvSpPr>
        <p:spPr>
          <a:xfrm>
            <a:off x="145768" y="79002"/>
            <a:ext cx="534063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a:solidFill>
                  <a:schemeClr val="tx1"/>
                </a:solidFill>
                <a:latin typeface="Meiryo UI" panose="020B0604030504040204" pitchFamily="50" charset="-128"/>
                <a:ea typeface="Meiryo UI" panose="020B0604030504040204" pitchFamily="50" charset="-128"/>
              </a:rPr>
              <a:t>２</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民間との協業多様化  </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年表一覧</a:t>
            </a:r>
            <a:r>
              <a:rPr lang="en-US" altLang="ja-JP" b="1" dirty="0" smtClean="0">
                <a:solidFill>
                  <a:schemeClr val="tx1"/>
                </a:solidFill>
                <a:latin typeface="Meiryo UI" panose="020B0604030504040204" pitchFamily="50" charset="-128"/>
                <a:ea typeface="Meiryo UI" panose="020B0604030504040204" pitchFamily="50" charset="-128"/>
              </a:rPr>
              <a:t>]</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43583074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正方形/長方形 10"/>
          <p:cNvSpPr/>
          <p:nvPr/>
        </p:nvSpPr>
        <p:spPr>
          <a:xfrm flipV="1">
            <a:off x="1924050" y="1911921"/>
            <a:ext cx="6943725" cy="2479137"/>
          </a:xfrm>
          <a:prstGeom prst="rect">
            <a:avLst/>
          </a:prstGeom>
          <a:gradFill flip="none" rotWithShape="1">
            <a:gsLst>
              <a:gs pos="0">
                <a:schemeClr val="accent1">
                  <a:lumMod val="10000"/>
                  <a:lumOff val="90000"/>
                </a:schemeClr>
              </a:gs>
              <a:gs pos="100000">
                <a:schemeClr val="accent1">
                  <a:lumMod val="90000"/>
                </a:scheme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3" name="表 2"/>
          <p:cNvGraphicFramePr>
            <a:graphicFrameLocks noGrp="1"/>
          </p:cNvGraphicFramePr>
          <p:nvPr>
            <p:extLst/>
          </p:nvPr>
        </p:nvGraphicFramePr>
        <p:xfrm>
          <a:off x="306884" y="1608157"/>
          <a:ext cx="8560891" cy="4920456"/>
        </p:xfrm>
        <a:graphic>
          <a:graphicData uri="http://schemas.openxmlformats.org/drawingml/2006/table">
            <a:tbl>
              <a:tblPr firstRow="1" bandRow="1">
                <a:tableStyleId>{5940675A-B579-460E-94D1-54222C63F5DA}</a:tableStyleId>
              </a:tblPr>
              <a:tblGrid>
                <a:gridCol w="1629492">
                  <a:extLst>
                    <a:ext uri="{9D8B030D-6E8A-4147-A177-3AD203B41FA5}">
                      <a16:colId xmlns:a16="http://schemas.microsoft.com/office/drawing/2014/main" val="20000"/>
                    </a:ext>
                  </a:extLst>
                </a:gridCol>
                <a:gridCol w="2591099">
                  <a:extLst>
                    <a:ext uri="{9D8B030D-6E8A-4147-A177-3AD203B41FA5}">
                      <a16:colId xmlns:a16="http://schemas.microsoft.com/office/drawing/2014/main" val="20001"/>
                    </a:ext>
                  </a:extLst>
                </a:gridCol>
                <a:gridCol w="1981499">
                  <a:extLst>
                    <a:ext uri="{9D8B030D-6E8A-4147-A177-3AD203B41FA5}">
                      <a16:colId xmlns:a16="http://schemas.microsoft.com/office/drawing/2014/main" val="20002"/>
                    </a:ext>
                  </a:extLst>
                </a:gridCol>
                <a:gridCol w="2358801">
                  <a:extLst>
                    <a:ext uri="{9D8B030D-6E8A-4147-A177-3AD203B41FA5}">
                      <a16:colId xmlns:a16="http://schemas.microsoft.com/office/drawing/2014/main" val="20003"/>
                    </a:ext>
                  </a:extLst>
                </a:gridCol>
              </a:tblGrid>
              <a:tr h="306370">
                <a:tc rowSpan="2">
                  <a:txBody>
                    <a:bodyPr/>
                    <a:lstStyle/>
                    <a:p>
                      <a:pPr algn="ctr"/>
                      <a:endParaRPr kumimoji="1" lang="ja-JP" altLang="en-US" sz="1400" b="1" dirty="0">
                        <a:latin typeface="Meiryo UI" panose="020B0604030504040204" pitchFamily="50" charset="-128"/>
                        <a:ea typeface="Meiryo UI" panose="020B0604030504040204" pitchFamily="50" charset="-128"/>
                      </a:endParaRPr>
                    </a:p>
                  </a:txBody>
                  <a:tcPr>
                    <a:lnB w="12700" cap="flat" cmpd="sng" algn="ctr">
                      <a:solidFill>
                        <a:schemeClr val="tx1"/>
                      </a:solidFill>
                      <a:prstDash val="solid"/>
                      <a:round/>
                      <a:headEnd type="none" w="med" len="med"/>
                      <a:tailEnd type="none" w="med" len="med"/>
                    </a:lnB>
                  </a:tcPr>
                </a:tc>
                <a:tc gridSpan="3">
                  <a:txBody>
                    <a:bodyPr/>
                    <a:lstStyle/>
                    <a:p>
                      <a:pPr algn="ctr"/>
                      <a:r>
                        <a:rPr kumimoji="1" lang="ja-JP" altLang="en-US" sz="1400" b="1" dirty="0">
                          <a:latin typeface="Meiryo UI" panose="020B0604030504040204" pitchFamily="50" charset="-128"/>
                          <a:ea typeface="Meiryo UI" panose="020B0604030504040204" pitchFamily="50" charset="-128"/>
                        </a:rPr>
                        <a:t>事業の担い手</a:t>
                      </a:r>
                    </a:p>
                  </a:txBody>
                  <a:tcPr/>
                </a:tc>
                <a:tc hMerge="1">
                  <a:txBody>
                    <a:bodyPr/>
                    <a:lstStyle/>
                    <a:p>
                      <a:endParaRPr kumimoji="1" lang="ja-JP" altLang="en-US"/>
                    </a:p>
                  </a:txBody>
                  <a:tcPr/>
                </a:tc>
                <a:tc hMerge="1">
                  <a:txBody>
                    <a:bodyPr/>
                    <a:lstStyle/>
                    <a:p>
                      <a:endParaRPr kumimoji="1" lang="ja-JP" altLang="en-US"/>
                    </a:p>
                  </a:txBody>
                  <a:tcPr/>
                </a:tc>
                <a:extLst>
                  <a:ext uri="{0D108BD9-81ED-4DB2-BD59-A6C34878D82A}">
                    <a16:rowId xmlns:a16="http://schemas.microsoft.com/office/drawing/2014/main" val="10000"/>
                  </a:ext>
                </a:extLst>
              </a:tr>
              <a:tr h="265793">
                <a:tc vMerge="1">
                  <a:txBody>
                    <a:bodyPr/>
                    <a:lstStyle/>
                    <a:p>
                      <a:endParaRPr kumimoji="1" lang="ja-JP" altLang="en-US" sz="1100">
                        <a:latin typeface="Meiryo UI" panose="020B0604030504040204" pitchFamily="50" charset="-128"/>
                        <a:ea typeface="Meiryo UI" panose="020B0604030504040204" pitchFamily="50" charset="-128"/>
                      </a:endParaRPr>
                    </a:p>
                  </a:txBody>
                  <a:tcPr/>
                </a:tc>
                <a:tc>
                  <a:txBody>
                    <a:bodyPr/>
                    <a:lstStyle/>
                    <a:p>
                      <a:pPr algn="ctr"/>
                      <a:r>
                        <a:rPr kumimoji="1" lang="ja-JP" altLang="en-US" sz="1100" b="1" dirty="0">
                          <a:latin typeface="Meiryo UI" panose="020B0604030504040204" pitchFamily="50" charset="-128"/>
                          <a:ea typeface="Meiryo UI" panose="020B0604030504040204" pitchFamily="50" charset="-128"/>
                        </a:rPr>
                        <a:t>地方独立行政法人</a:t>
                      </a:r>
                    </a:p>
                  </a:txBody>
                  <a:tcPr>
                    <a:lnB w="12700" cap="flat" cmpd="sng" algn="ctr">
                      <a:solidFill>
                        <a:schemeClr val="tx1"/>
                      </a:solidFill>
                      <a:prstDash val="solid"/>
                      <a:round/>
                      <a:headEnd type="none" w="med" len="med"/>
                      <a:tailEnd type="none" w="med" len="med"/>
                    </a:lnB>
                  </a:tcPr>
                </a:tc>
                <a:tc>
                  <a:txBody>
                    <a:bodyPr/>
                    <a:lstStyle/>
                    <a:p>
                      <a:pPr algn="ctr"/>
                      <a:r>
                        <a:rPr kumimoji="1" lang="ja-JP" altLang="en-US" sz="1100" b="1" dirty="0">
                          <a:latin typeface="Meiryo UI" panose="020B0604030504040204" pitchFamily="50" charset="-128"/>
                          <a:ea typeface="Meiryo UI" panose="020B0604030504040204" pitchFamily="50" charset="-128"/>
                        </a:rPr>
                        <a:t>出資法人</a:t>
                      </a:r>
                      <a:r>
                        <a:rPr kumimoji="1" lang="en-US" altLang="ja-JP" sz="1100" b="1" dirty="0">
                          <a:latin typeface="Meiryo UI" panose="020B0604030504040204" pitchFamily="50" charset="-128"/>
                          <a:ea typeface="Meiryo UI" panose="020B0604030504040204" pitchFamily="50" charset="-128"/>
                        </a:rPr>
                        <a:t>(</a:t>
                      </a:r>
                      <a:r>
                        <a:rPr kumimoji="1" lang="ja-JP" altLang="en-US" sz="1100" b="1" dirty="0">
                          <a:latin typeface="Meiryo UI" panose="020B0604030504040204" pitchFamily="50" charset="-128"/>
                          <a:ea typeface="Meiryo UI" panose="020B0604030504040204" pitchFamily="50" charset="-128"/>
                        </a:rPr>
                        <a:t>外郭団体</a:t>
                      </a:r>
                      <a:r>
                        <a:rPr kumimoji="1" lang="en-US" altLang="ja-JP" sz="1100" b="1" dirty="0">
                          <a:latin typeface="Meiryo UI" panose="020B0604030504040204" pitchFamily="50" charset="-128"/>
                          <a:ea typeface="Meiryo UI" panose="020B0604030504040204" pitchFamily="50" charset="-128"/>
                        </a:rPr>
                        <a:t>)</a:t>
                      </a:r>
                      <a:endParaRPr kumimoji="1" lang="ja-JP" altLang="en-US" sz="1100" b="1" dirty="0">
                        <a:latin typeface="Meiryo UI" panose="020B0604030504040204" pitchFamily="50" charset="-128"/>
                        <a:ea typeface="Meiryo UI" panose="020B0604030504040204" pitchFamily="50" charset="-128"/>
                      </a:endParaRPr>
                    </a:p>
                  </a:txBody>
                  <a:tcPr/>
                </a:tc>
                <a:tc>
                  <a:txBody>
                    <a:bodyPr/>
                    <a:lstStyle/>
                    <a:p>
                      <a:pPr algn="ctr"/>
                      <a:r>
                        <a:rPr kumimoji="1" lang="ja-JP" altLang="en-US" sz="1100" b="1" dirty="0">
                          <a:latin typeface="Meiryo UI" panose="020B0604030504040204" pitchFamily="50" charset="-128"/>
                          <a:ea typeface="Meiryo UI" panose="020B0604030504040204" pitchFamily="50" charset="-128"/>
                        </a:rPr>
                        <a:t>民間会社</a:t>
                      </a:r>
                    </a:p>
                  </a:txBody>
                  <a:tcPr/>
                </a:tc>
                <a:extLst>
                  <a:ext uri="{0D108BD9-81ED-4DB2-BD59-A6C34878D82A}">
                    <a16:rowId xmlns:a16="http://schemas.microsoft.com/office/drawing/2014/main" val="10001"/>
                  </a:ext>
                </a:extLst>
              </a:tr>
              <a:tr h="449145">
                <a:tc>
                  <a:txBody>
                    <a:bodyPr/>
                    <a:lstStyle/>
                    <a:p>
                      <a:r>
                        <a:rPr kumimoji="1" lang="ja-JP" altLang="en-US" sz="1100" b="1" dirty="0">
                          <a:latin typeface="Meiryo UI" panose="020B0604030504040204" pitchFamily="50" charset="-128"/>
                          <a:ea typeface="Meiryo UI" panose="020B0604030504040204" pitchFamily="50" charset="-128"/>
                        </a:rPr>
                        <a:t>事業譲渡</a:t>
                      </a:r>
                      <a:endParaRPr kumimoji="1" lang="en-US" altLang="ja-JP" sz="1100" b="1" dirty="0">
                        <a:latin typeface="Meiryo UI" panose="020B0604030504040204" pitchFamily="50" charset="-128"/>
                        <a:ea typeface="Meiryo UI" panose="020B0604030504040204" pitchFamily="50" charset="-128"/>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600" dirty="0"/>
                    </a:p>
                  </a:txBody>
                  <a:tcPr>
                    <a:lnT w="12700" cap="flat" cmpd="sng" algn="ctr">
                      <a:solidFill>
                        <a:schemeClr val="tx1"/>
                      </a:solidFill>
                      <a:prstDash val="solid"/>
                      <a:round/>
                      <a:headEnd type="none" w="med" len="med"/>
                      <a:tailEnd type="none" w="med" len="med"/>
                    </a:lnT>
                  </a:tcPr>
                </a:tc>
                <a:tc>
                  <a:txBody>
                    <a:bodyPr/>
                    <a:lstStyle/>
                    <a:p>
                      <a:endParaRPr kumimoji="1" lang="ja-JP" altLang="en-US"/>
                    </a:p>
                  </a:txBody>
                  <a:tcPr/>
                </a:tc>
                <a:tc>
                  <a:txBody>
                    <a:bodyPr/>
                    <a:lstStyle/>
                    <a:p>
                      <a:endParaRPr kumimoji="1" lang="ja-JP" altLang="en-US"/>
                    </a:p>
                  </a:txBody>
                  <a:tcPr/>
                </a:tc>
                <a:extLst>
                  <a:ext uri="{0D108BD9-81ED-4DB2-BD59-A6C34878D82A}">
                    <a16:rowId xmlns:a16="http://schemas.microsoft.com/office/drawing/2014/main" val="10002"/>
                  </a:ext>
                </a:extLst>
              </a:tr>
              <a:tr h="294040">
                <a:tc>
                  <a:txBody>
                    <a:bodyPr/>
                    <a:lstStyle/>
                    <a:p>
                      <a:r>
                        <a:rPr kumimoji="1" lang="ja-JP" altLang="en-US" sz="1100" b="1" dirty="0" smtClean="0">
                          <a:latin typeface="Meiryo UI" panose="020B0604030504040204" pitchFamily="50" charset="-128"/>
                          <a:ea typeface="Meiryo UI" panose="020B0604030504040204" pitchFamily="50" charset="-128"/>
                        </a:rPr>
                        <a:t>コンセッション</a:t>
                      </a:r>
                      <a:endParaRPr kumimoji="1" lang="ja-JP" altLang="en-US" sz="1100" b="1" dirty="0">
                        <a:latin typeface="Meiryo UI" panose="020B0604030504040204" pitchFamily="50" charset="-128"/>
                        <a:ea typeface="Meiryo UI" panose="020B0604030504040204" pitchFamily="50" charset="-128"/>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10003"/>
                  </a:ext>
                </a:extLst>
              </a:tr>
              <a:tr h="320370">
                <a:tc>
                  <a:txBody>
                    <a:bodyPr/>
                    <a:lstStyle/>
                    <a:p>
                      <a:r>
                        <a:rPr kumimoji="1" lang="ja-JP" altLang="en-US" sz="1100" b="1" dirty="0">
                          <a:latin typeface="Meiryo UI" panose="020B0604030504040204" pitchFamily="50" charset="-128"/>
                          <a:ea typeface="Meiryo UI" panose="020B0604030504040204" pitchFamily="50" charset="-128"/>
                        </a:rPr>
                        <a:t>包括委託</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400" dirty="0"/>
                    </a:p>
                  </a:txBody>
                  <a:tcPr/>
                </a:tc>
                <a:tc>
                  <a:txBody>
                    <a:bodyPr/>
                    <a:lstStyle/>
                    <a:p>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10004"/>
                  </a:ext>
                </a:extLst>
              </a:tr>
              <a:tr h="1056640">
                <a:tc>
                  <a:txBody>
                    <a:bodyPr/>
                    <a:lstStyle/>
                    <a:p>
                      <a:r>
                        <a:rPr kumimoji="1" lang="ja-JP" altLang="en-US" sz="1100" b="1" spc="-50" baseline="0" dirty="0">
                          <a:latin typeface="Meiryo UI" panose="020B0604030504040204" pitchFamily="50" charset="-128"/>
                          <a:ea typeface="Meiryo UI" panose="020B0604030504040204" pitchFamily="50" charset="-128"/>
                        </a:rPr>
                        <a:t>地方独立行政</a:t>
                      </a:r>
                      <a:r>
                        <a:rPr kumimoji="1" lang="ja-JP" altLang="en-US" sz="1100" b="1" spc="-50" baseline="0" dirty="0" smtClean="0">
                          <a:latin typeface="Meiryo UI" panose="020B0604030504040204" pitchFamily="50" charset="-128"/>
                          <a:ea typeface="Meiryo UI" panose="020B0604030504040204" pitchFamily="50" charset="-128"/>
                        </a:rPr>
                        <a:t>法人化</a:t>
                      </a:r>
                      <a:endParaRPr kumimoji="1" lang="ja-JP" altLang="en-US" sz="1100" b="1" spc="-50" baseline="0" dirty="0">
                        <a:latin typeface="Meiryo UI" panose="020B0604030504040204" pitchFamily="50" charset="-128"/>
                        <a:ea typeface="Meiryo UI" panose="020B0604030504040204" pitchFamily="50" charset="-128"/>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en-US" altLang="ja-JP" sz="600" dirty="0">
                        <a:latin typeface="Meiryo UI" panose="020B0604030504040204" pitchFamily="50" charset="-128"/>
                        <a:ea typeface="Meiryo UI" panose="020B0604030504040204" pitchFamily="50" charset="-128"/>
                      </a:endParaRPr>
                    </a:p>
                    <a:p>
                      <a:endParaRPr kumimoji="1" lang="en-US" altLang="ja-JP" sz="600" dirty="0">
                        <a:latin typeface="Meiryo UI" panose="020B0604030504040204" pitchFamily="50" charset="-128"/>
                        <a:ea typeface="Meiryo UI" panose="020B0604030504040204" pitchFamily="50" charset="-128"/>
                      </a:endParaRPr>
                    </a:p>
                    <a:p>
                      <a:endParaRPr kumimoji="1" lang="en-US" altLang="ja-JP" sz="600" dirty="0">
                        <a:latin typeface="Meiryo UI" panose="020B0604030504040204" pitchFamily="50" charset="-128"/>
                        <a:ea typeface="Meiryo UI" panose="020B0604030504040204" pitchFamily="50" charset="-128"/>
                      </a:endParaRPr>
                    </a:p>
                    <a:p>
                      <a:endParaRPr kumimoji="1" lang="en-US" altLang="ja-JP" sz="600" dirty="0">
                        <a:latin typeface="Meiryo UI" panose="020B0604030504040204" pitchFamily="50" charset="-128"/>
                        <a:ea typeface="Meiryo UI" panose="020B0604030504040204" pitchFamily="50" charset="-128"/>
                      </a:endParaRPr>
                    </a:p>
                  </a:txBody>
                  <a:tcPr/>
                </a:tc>
                <a:tc>
                  <a:txBody>
                    <a:bodyPr/>
                    <a:lstStyle/>
                    <a:p>
                      <a:endParaRPr kumimoji="1" lang="en-US" altLang="ja-JP" sz="1000" dirty="0"/>
                    </a:p>
                    <a:p>
                      <a:endParaRPr kumimoji="1" lang="en-US" altLang="ja-JP" sz="1000" dirty="0"/>
                    </a:p>
                    <a:p>
                      <a:endParaRPr kumimoji="1" lang="en-US" altLang="ja-JP" sz="1000" dirty="0"/>
                    </a:p>
                    <a:p>
                      <a:endParaRPr kumimoji="1" lang="en-US" altLang="ja-JP" sz="1000" dirty="0"/>
                    </a:p>
                    <a:p>
                      <a:endParaRPr kumimoji="1" lang="en-US" altLang="ja-JP" sz="700" dirty="0"/>
                    </a:p>
                  </a:txBody>
                  <a:tcPr/>
                </a:tc>
                <a:tc>
                  <a:txBody>
                    <a:bodyPr/>
                    <a:lstStyle/>
                    <a:p>
                      <a:endParaRPr kumimoji="1" lang="ja-JP" altLang="en-US" dirty="0"/>
                    </a:p>
                  </a:txBody>
                  <a:tcPr/>
                </a:tc>
                <a:extLst>
                  <a:ext uri="{0D108BD9-81ED-4DB2-BD59-A6C34878D82A}">
                    <a16:rowId xmlns:a16="http://schemas.microsoft.com/office/drawing/2014/main" val="10005"/>
                  </a:ext>
                </a:extLst>
              </a:tr>
              <a:tr h="160491">
                <a:tc gridSpan="4">
                  <a:txBody>
                    <a:bodyPr/>
                    <a:lstStyle/>
                    <a:p>
                      <a:endParaRPr kumimoji="1" lang="ja-JP" altLang="en-US" sz="400" dirty="0">
                        <a:latin typeface="Meiryo UI" panose="020B0604030504040204" pitchFamily="50" charset="-128"/>
                        <a:ea typeface="Meiryo UI" panose="020B0604030504040204" pitchFamily="50" charset="-128"/>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kumimoji="1" lang="ja-JP" altLang="en-US" dirty="0"/>
                    </a:p>
                  </a:txBody>
                  <a:tcPr/>
                </a:tc>
                <a:tc hMerge="1">
                  <a:txBody>
                    <a:bodyPr/>
                    <a:lstStyle/>
                    <a:p>
                      <a:endParaRPr kumimoji="1" lang="ja-JP" altLang="en-US" dirty="0"/>
                    </a:p>
                  </a:txBody>
                  <a:tcPr/>
                </a:tc>
                <a:tc hMerge="1">
                  <a:txBody>
                    <a:bodyPr/>
                    <a:lstStyle/>
                    <a:p>
                      <a:endParaRPr kumimoji="1" lang="ja-JP" altLang="en-US" dirty="0"/>
                    </a:p>
                  </a:txBody>
                  <a:tcPr/>
                </a:tc>
                <a:extLst>
                  <a:ext uri="{0D108BD9-81ED-4DB2-BD59-A6C34878D82A}">
                    <a16:rowId xmlns:a16="http://schemas.microsoft.com/office/drawing/2014/main" val="10008"/>
                  </a:ext>
                </a:extLst>
              </a:tr>
              <a:tr h="340633">
                <a:tc>
                  <a:txBody>
                    <a:bodyPr/>
                    <a:lstStyle/>
                    <a:p>
                      <a:r>
                        <a:rPr kumimoji="1" lang="en-US" altLang="ja-JP" sz="1100" b="1" dirty="0">
                          <a:latin typeface="Meiryo UI" panose="020B0604030504040204" pitchFamily="50" charset="-128"/>
                          <a:ea typeface="Meiryo UI" panose="020B0604030504040204" pitchFamily="50" charset="-128"/>
                        </a:rPr>
                        <a:t>PFI</a:t>
                      </a:r>
                      <a:endParaRPr kumimoji="1" lang="ja-JP" altLang="en-US" sz="1100" b="1" dirty="0">
                        <a:latin typeface="Meiryo UI" panose="020B0604030504040204" pitchFamily="50" charset="-128"/>
                        <a:ea typeface="Meiryo UI" panose="020B0604030504040204" pitchFamily="50" charset="-128"/>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10009"/>
                  </a:ext>
                </a:extLst>
              </a:tr>
              <a:tr h="700817">
                <a:tc>
                  <a:txBody>
                    <a:bodyPr/>
                    <a:lstStyle/>
                    <a:p>
                      <a:r>
                        <a:rPr kumimoji="1" lang="ja-JP" altLang="en-US" sz="1100" b="1" dirty="0">
                          <a:latin typeface="Meiryo UI" panose="020B0604030504040204" pitchFamily="50" charset="-128"/>
                          <a:ea typeface="Meiryo UI" panose="020B0604030504040204" pitchFamily="50" charset="-128"/>
                        </a:rPr>
                        <a:t>指定管理者</a:t>
                      </a:r>
                      <a:r>
                        <a:rPr kumimoji="1" lang="ja-JP" altLang="en-US" sz="1100" b="1" dirty="0" smtClean="0">
                          <a:latin typeface="Meiryo UI" panose="020B0604030504040204" pitchFamily="50" charset="-128"/>
                          <a:ea typeface="Meiryo UI" panose="020B0604030504040204" pitchFamily="50" charset="-128"/>
                        </a:rPr>
                        <a:t>制度</a:t>
                      </a:r>
                      <a:r>
                        <a:rPr kumimoji="1" lang="en-US" altLang="ja-JP" sz="1100" b="1" baseline="30000" dirty="0" smtClean="0">
                          <a:latin typeface="Meiryo UI" panose="020B0604030504040204" pitchFamily="50" charset="-128"/>
                          <a:ea typeface="Meiryo UI" panose="020B0604030504040204" pitchFamily="50" charset="-128"/>
                        </a:rPr>
                        <a:t>*4</a:t>
                      </a:r>
                      <a:endParaRPr kumimoji="1" lang="ja-JP" altLang="en-US" sz="1100" b="1" baseline="30000" dirty="0">
                        <a:latin typeface="Meiryo UI" panose="020B0604030504040204" pitchFamily="50" charset="-128"/>
                        <a:ea typeface="Meiryo UI" panose="020B0604030504040204" pitchFamily="50" charset="-128"/>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10011"/>
                  </a:ext>
                </a:extLst>
              </a:tr>
              <a:tr h="32878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1" spc="-40" baseline="0" dirty="0" smtClean="0">
                          <a:latin typeface="Meiryo UI" panose="020B0604030504040204" pitchFamily="50" charset="-128"/>
                          <a:ea typeface="Meiryo UI" panose="020B0604030504040204" pitchFamily="50" charset="-128"/>
                        </a:rPr>
                        <a:t>先駆的な民間手法</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ja-JP" altLang="en-US" dirty="0"/>
                    </a:p>
                  </a:txBody>
                  <a:tcPr/>
                </a:tc>
                <a:tc>
                  <a:txBody>
                    <a:bodyPr/>
                    <a:lstStyle/>
                    <a:p>
                      <a:endParaRPr lang="ja-JP" altLang="en-US" dirty="0"/>
                    </a:p>
                  </a:txBody>
                  <a:tcPr/>
                </a:tc>
                <a:tc>
                  <a:txBody>
                    <a:bodyPr/>
                    <a:lstStyle/>
                    <a:p>
                      <a:endParaRPr lang="ja-JP" altLang="en-US" dirty="0"/>
                    </a:p>
                  </a:txBody>
                  <a:tcPr/>
                </a:tc>
                <a:extLst>
                  <a:ext uri="{0D108BD9-81ED-4DB2-BD59-A6C34878D82A}">
                    <a16:rowId xmlns:a16="http://schemas.microsoft.com/office/drawing/2014/main" val="10006"/>
                  </a:ext>
                </a:extLst>
              </a:tr>
              <a:tr h="117570">
                <a:tc gridSpan="4">
                  <a:txBody>
                    <a:bodyPr/>
                    <a:lstStyle/>
                    <a:p>
                      <a:endParaRPr kumimoji="1" lang="ja-JP" altLang="en-US" sz="400" dirty="0">
                        <a:latin typeface="Meiryo UI" panose="020B0604030504040204" pitchFamily="50" charset="-128"/>
                        <a:ea typeface="Meiryo UI" panose="020B0604030504040204" pitchFamily="50" charset="-128"/>
                      </a:endParaRPr>
                    </a:p>
                  </a:txBody>
                  <a:tcPr>
                    <a:lnL w="12700" cmpd="sng">
                      <a:noFill/>
                    </a:lnL>
                    <a:lnR w="12700" cmpd="sng">
                      <a:noFill/>
                    </a:lnR>
                    <a:lnT w="12700" cap="flat" cmpd="sng" algn="ctr">
                      <a:solidFill>
                        <a:schemeClr val="tx1"/>
                      </a:solidFill>
                      <a:prstDash val="solid"/>
                      <a:round/>
                      <a:headEnd type="none" w="med" len="med"/>
                      <a:tailEnd type="none" w="med" len="med"/>
                    </a:lnT>
                  </a:tcPr>
                </a:tc>
                <a:tc hMerge="1">
                  <a:txBody>
                    <a:bodyPr/>
                    <a:lstStyle/>
                    <a:p>
                      <a:endParaRPr lang="ja-JP" altLang="en-US" dirty="0"/>
                    </a:p>
                  </a:txBody>
                  <a:tcPr/>
                </a:tc>
                <a:tc hMerge="1">
                  <a:txBody>
                    <a:bodyPr/>
                    <a:lstStyle/>
                    <a:p>
                      <a:endParaRPr lang="ja-JP" altLang="en-US"/>
                    </a:p>
                  </a:txBody>
                  <a:tcPr/>
                </a:tc>
                <a:tc hMerge="1">
                  <a:txBody>
                    <a:bodyPr/>
                    <a:lstStyle/>
                    <a:p>
                      <a:endParaRPr lang="ja-JP" altLang="en-US" dirty="0"/>
                    </a:p>
                  </a:txBody>
                  <a:tcPr/>
                </a:tc>
                <a:extLst>
                  <a:ext uri="{0D108BD9-81ED-4DB2-BD59-A6C34878D82A}">
                    <a16:rowId xmlns:a16="http://schemas.microsoft.com/office/drawing/2014/main" val="10007"/>
                  </a:ext>
                </a:extLst>
              </a:tr>
              <a:tr h="359080">
                <a:tc>
                  <a:txBody>
                    <a:bodyPr/>
                    <a:lstStyle/>
                    <a:p>
                      <a:r>
                        <a:rPr kumimoji="1" lang="ja-JP" altLang="en-US" sz="1100" dirty="0" smtClean="0">
                          <a:latin typeface="Meiryo UI" panose="020B0604030504040204" pitchFamily="50" charset="-128"/>
                          <a:ea typeface="Meiryo UI" panose="020B0604030504040204" pitchFamily="50" charset="-128"/>
                        </a:rPr>
                        <a:t>マーケットサウンディング</a:t>
                      </a:r>
                      <a:endParaRPr kumimoji="1" lang="ja-JP" altLang="en-US" sz="1100" dirty="0">
                        <a:latin typeface="Meiryo UI" panose="020B0604030504040204" pitchFamily="50" charset="-128"/>
                        <a:ea typeface="Meiryo UI" panose="020B0604030504040204" pitchFamily="50" charset="-128"/>
                      </a:endParaRPr>
                    </a:p>
                  </a:txBody>
                  <a:tcPr anchor="ct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10010"/>
                  </a:ext>
                </a:extLst>
              </a:tr>
            </a:tbl>
          </a:graphicData>
        </a:graphic>
      </p:graphicFrame>
      <p:sp>
        <p:nvSpPr>
          <p:cNvPr id="4" name="スライド番号プレースホルダー 3"/>
          <p:cNvSpPr>
            <a:spLocks noGrp="1"/>
          </p:cNvSpPr>
          <p:nvPr>
            <p:ph type="sldNum" sz="quarter" idx="12"/>
          </p:nvPr>
        </p:nvSpPr>
        <p:spPr>
          <a:xfrm>
            <a:off x="7105594" y="6456659"/>
            <a:ext cx="2057400" cy="365125"/>
          </a:xfrm>
        </p:spPr>
        <p:txBody>
          <a:bodyPr/>
          <a:lstStyle/>
          <a:p>
            <a:fld id="{138CA411-231B-42B9-AF63-97A64194AA60}" type="slidenum">
              <a:rPr lang="ja-JP" altLang="en-US" smtClean="0"/>
              <a:pPr/>
              <a:t>68</a:t>
            </a:fld>
            <a:endParaRPr lang="ja-JP" altLang="en-US" dirty="0"/>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BA4DA3D3-8136-4F80-A721-FAF45CFEA281}"/>
              </a:ext>
            </a:extLst>
          </p:cNvPr>
          <p:cNvSpPr txBox="1"/>
          <p:nvPr/>
        </p:nvSpPr>
        <p:spPr>
          <a:xfrm>
            <a:off x="274650" y="686373"/>
            <a:ext cx="8882602"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■あらゆる事業手法を活用し、最適な担い手が公共サービスを提供するスキームを推進</a:t>
            </a:r>
            <a:endParaRPr kumimoji="1" lang="en-US" altLang="ja-JP" b="1" dirty="0">
              <a:latin typeface="Meiryo UI" panose="020B0604030504040204" pitchFamily="50" charset="-128"/>
              <a:ea typeface="Meiryo UI" panose="020B0604030504040204" pitchFamily="50" charset="-128"/>
            </a:endParaRPr>
          </a:p>
        </p:txBody>
      </p:sp>
      <p:sp>
        <p:nvSpPr>
          <p:cNvPr id="10" name="正方形/長方形 9"/>
          <p:cNvSpPr/>
          <p:nvPr/>
        </p:nvSpPr>
        <p:spPr>
          <a:xfrm>
            <a:off x="4653377" y="2270081"/>
            <a:ext cx="792000" cy="252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b="1" dirty="0">
                <a:solidFill>
                  <a:schemeClr val="bg1"/>
                </a:solidFill>
                <a:latin typeface="Meiryo UI" panose="020B0604030504040204" pitchFamily="50" charset="-128"/>
                <a:ea typeface="Meiryo UI" panose="020B0604030504040204" pitchFamily="50" charset="-128"/>
              </a:rPr>
              <a:t>地下鉄</a:t>
            </a:r>
          </a:p>
        </p:txBody>
      </p:sp>
      <p:sp>
        <p:nvSpPr>
          <p:cNvPr id="15" name="正方形/長方形 14"/>
          <p:cNvSpPr/>
          <p:nvPr/>
        </p:nvSpPr>
        <p:spPr>
          <a:xfrm>
            <a:off x="5590384" y="2270081"/>
            <a:ext cx="792000" cy="252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バス</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16" name="正方形/長方形 15"/>
          <p:cNvSpPr/>
          <p:nvPr/>
        </p:nvSpPr>
        <p:spPr>
          <a:xfrm>
            <a:off x="4667769" y="3035606"/>
            <a:ext cx="777608" cy="252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下水道</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20" name="正方形/長方形 19"/>
          <p:cNvSpPr/>
          <p:nvPr/>
        </p:nvSpPr>
        <p:spPr>
          <a:xfrm>
            <a:off x="5590384" y="2677797"/>
            <a:ext cx="792000" cy="252000"/>
          </a:xfrm>
          <a:prstGeom prst="rect">
            <a:avLst/>
          </a:prstGeom>
          <a:pattFill prst="pct20">
            <a:fgClr>
              <a:schemeClr val="accent1"/>
            </a:fgClr>
            <a:bgClr>
              <a:schemeClr val="bg1"/>
            </a:bgClr>
          </a:patt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b="1" dirty="0">
                <a:solidFill>
                  <a:schemeClr val="tx1"/>
                </a:solidFill>
                <a:latin typeface="Meiryo UI" panose="020B0604030504040204" pitchFamily="50" charset="-128"/>
                <a:ea typeface="Meiryo UI" panose="020B0604030504040204" pitchFamily="50" charset="-128"/>
              </a:rPr>
              <a:t>水道</a:t>
            </a:r>
          </a:p>
        </p:txBody>
      </p:sp>
      <p:sp>
        <p:nvSpPr>
          <p:cNvPr id="25" name="正方形/長方形 24"/>
          <p:cNvSpPr/>
          <p:nvPr/>
        </p:nvSpPr>
        <p:spPr>
          <a:xfrm>
            <a:off x="7804439" y="5346808"/>
            <a:ext cx="864000" cy="252000"/>
          </a:xfrm>
          <a:prstGeom prst="rect">
            <a:avLst/>
          </a:prstGeom>
          <a:pattFill prst="pct20">
            <a:fgClr>
              <a:schemeClr val="accent1"/>
            </a:fgClr>
            <a:bgClr>
              <a:schemeClr val="bg1"/>
            </a:bgClr>
          </a:patt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100" b="1" dirty="0">
                <a:solidFill>
                  <a:schemeClr val="tx1"/>
                </a:solidFill>
                <a:latin typeface="Meiryo UI" panose="020B0604030504040204" pitchFamily="50" charset="-128"/>
                <a:ea typeface="Meiryo UI" panose="020B0604030504040204" pitchFamily="50" charset="-128"/>
              </a:rPr>
              <a:t>市場</a:t>
            </a:r>
            <a:endParaRPr kumimoji="1" lang="ja-JP" altLang="en-US" sz="1100" b="1" dirty="0">
              <a:solidFill>
                <a:schemeClr val="tx1"/>
              </a:solidFill>
              <a:latin typeface="Meiryo UI" panose="020B0604030504040204" pitchFamily="50" charset="-128"/>
              <a:ea typeface="Meiryo UI" panose="020B0604030504040204" pitchFamily="50" charset="-128"/>
            </a:endParaRPr>
          </a:p>
        </p:txBody>
      </p:sp>
      <p:sp>
        <p:nvSpPr>
          <p:cNvPr id="27" name="正方形/長方形 26"/>
          <p:cNvSpPr/>
          <p:nvPr/>
        </p:nvSpPr>
        <p:spPr>
          <a:xfrm>
            <a:off x="7815553" y="4644849"/>
            <a:ext cx="864000" cy="25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３件</a:t>
            </a:r>
            <a:endParaRPr kumimoji="1" lang="ja-JP" altLang="en-US" sz="1100" b="1" dirty="0">
              <a:solidFill>
                <a:schemeClr val="tx1"/>
              </a:solidFill>
              <a:latin typeface="Meiryo UI" panose="020B0604030504040204" pitchFamily="50" charset="-128"/>
              <a:ea typeface="Meiryo UI" panose="020B0604030504040204" pitchFamily="50" charset="-128"/>
            </a:endParaRPr>
          </a:p>
        </p:txBody>
      </p:sp>
      <p:sp>
        <p:nvSpPr>
          <p:cNvPr id="30" name="正方形/長方形 29"/>
          <p:cNvSpPr/>
          <p:nvPr/>
        </p:nvSpPr>
        <p:spPr>
          <a:xfrm>
            <a:off x="7804439" y="5024799"/>
            <a:ext cx="864000" cy="25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100" b="1" dirty="0" smtClean="0">
                <a:solidFill>
                  <a:schemeClr val="tx1"/>
                </a:solidFill>
                <a:latin typeface="Meiryo UI" panose="020B0604030504040204" pitchFamily="50" charset="-128"/>
                <a:ea typeface="Meiryo UI" panose="020B0604030504040204" pitchFamily="50" charset="-128"/>
              </a:rPr>
              <a:t>349</a:t>
            </a:r>
            <a:r>
              <a:rPr kumimoji="1" lang="ja-JP" altLang="en-US" sz="1100" b="1" dirty="0" smtClean="0">
                <a:solidFill>
                  <a:schemeClr val="tx1"/>
                </a:solidFill>
                <a:latin typeface="Meiryo UI" panose="020B0604030504040204" pitchFamily="50" charset="-128"/>
                <a:ea typeface="Meiryo UI" panose="020B0604030504040204" pitchFamily="50" charset="-128"/>
              </a:rPr>
              <a:t>件</a:t>
            </a:r>
            <a:r>
              <a:rPr lang="en-US" altLang="ja-JP" sz="5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a:t>
            </a:r>
            <a:endParaRPr lang="ja-JP" altLang="en-US" sz="500" b="1"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31" name="正方形/長方形 30"/>
          <p:cNvSpPr/>
          <p:nvPr/>
        </p:nvSpPr>
        <p:spPr>
          <a:xfrm>
            <a:off x="6810318" y="5728932"/>
            <a:ext cx="847506" cy="2399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ja-JP" altLang="en-US" sz="1000" b="1" dirty="0" smtClean="0">
                <a:solidFill>
                  <a:schemeClr val="bg1"/>
                </a:solidFill>
                <a:latin typeface="Meiryo UI" panose="020B0604030504040204" pitchFamily="50" charset="-128"/>
                <a:ea typeface="Meiryo UI" panose="020B0604030504040204" pitchFamily="50" charset="-128"/>
              </a:rPr>
              <a:t>大阪城公園</a:t>
            </a:r>
            <a:endParaRPr kumimoji="1" lang="ja-JP" altLang="en-US" sz="1000" b="1" dirty="0">
              <a:solidFill>
                <a:schemeClr val="bg1"/>
              </a:solidFill>
              <a:latin typeface="Meiryo UI" panose="020B0604030504040204" pitchFamily="50" charset="-128"/>
              <a:ea typeface="Meiryo UI" panose="020B0604030504040204" pitchFamily="50" charset="-128"/>
            </a:endParaRPr>
          </a:p>
        </p:txBody>
      </p:sp>
      <p:sp>
        <p:nvSpPr>
          <p:cNvPr id="32" name="正方形/長方形 31"/>
          <p:cNvSpPr/>
          <p:nvPr/>
        </p:nvSpPr>
        <p:spPr>
          <a:xfrm>
            <a:off x="7804439" y="5717394"/>
            <a:ext cx="966074" cy="231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800" b="1" dirty="0" smtClean="0">
                <a:solidFill>
                  <a:schemeClr val="bg1"/>
                </a:solidFill>
                <a:latin typeface="Meiryo UI" panose="020B0604030504040204" pitchFamily="50" charset="-128"/>
                <a:ea typeface="Meiryo UI" panose="020B0604030504040204" pitchFamily="50" charset="-128"/>
              </a:rPr>
              <a:t>天王寺公園</a:t>
            </a:r>
            <a:endParaRPr lang="en-US" altLang="ja-JP" sz="800" b="1" dirty="0" smtClean="0">
              <a:solidFill>
                <a:schemeClr val="bg1"/>
              </a:solidFill>
              <a:latin typeface="Meiryo UI" panose="020B0604030504040204" pitchFamily="50" charset="-128"/>
              <a:ea typeface="Meiryo UI" panose="020B0604030504040204" pitchFamily="50" charset="-128"/>
            </a:endParaRPr>
          </a:p>
          <a:p>
            <a:pPr algn="ctr"/>
            <a:r>
              <a:rPr lang="ja-JP" altLang="en-US" sz="800" b="1" dirty="0" smtClean="0">
                <a:solidFill>
                  <a:schemeClr val="bg1"/>
                </a:solidFill>
                <a:latin typeface="Meiryo UI" panose="020B0604030504040204" pitchFamily="50" charset="-128"/>
                <a:ea typeface="Meiryo UI" panose="020B0604030504040204" pitchFamily="50" charset="-128"/>
              </a:rPr>
              <a:t>エントランスエリア</a:t>
            </a:r>
            <a:endParaRPr kumimoji="1" lang="ja-JP" altLang="en-US" sz="800" b="1" dirty="0">
              <a:solidFill>
                <a:schemeClr val="bg1"/>
              </a:solidFill>
              <a:latin typeface="Meiryo UI" panose="020B0604030504040204" pitchFamily="50" charset="-128"/>
              <a:ea typeface="Meiryo UI" panose="020B0604030504040204" pitchFamily="50" charset="-128"/>
            </a:endParaRPr>
          </a:p>
        </p:txBody>
      </p:sp>
      <p:sp>
        <p:nvSpPr>
          <p:cNvPr id="36" name="正方形/長方形 35"/>
          <p:cNvSpPr/>
          <p:nvPr/>
        </p:nvSpPr>
        <p:spPr>
          <a:xfrm>
            <a:off x="3715049" y="4121549"/>
            <a:ext cx="684000" cy="252000"/>
          </a:xfrm>
          <a:prstGeom prst="rect">
            <a:avLst/>
          </a:prstGeom>
          <a:pattFill prst="pct20">
            <a:fgClr>
              <a:schemeClr val="accent1"/>
            </a:fgClr>
            <a:bgClr>
              <a:schemeClr val="bg1"/>
            </a:bgClr>
          </a:patt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100" b="1" dirty="0">
                <a:solidFill>
                  <a:schemeClr val="tx1"/>
                </a:solidFill>
                <a:latin typeface="Meiryo UI" panose="020B0604030504040204" pitchFamily="50" charset="-128"/>
                <a:ea typeface="Meiryo UI" panose="020B0604030504040204" pitchFamily="50" charset="-128"/>
              </a:rPr>
              <a:t>博物館</a:t>
            </a:r>
            <a:endParaRPr kumimoji="1" lang="ja-JP" altLang="en-US" sz="1100" b="1" dirty="0">
              <a:solidFill>
                <a:schemeClr val="tx1"/>
              </a:solidFill>
              <a:latin typeface="Meiryo UI" panose="020B0604030504040204" pitchFamily="50" charset="-128"/>
              <a:ea typeface="Meiryo UI" panose="020B0604030504040204" pitchFamily="50" charset="-128"/>
            </a:endParaRPr>
          </a:p>
        </p:txBody>
      </p:sp>
      <p:sp>
        <p:nvSpPr>
          <p:cNvPr id="39" name="正方形/長方形 38"/>
          <p:cNvSpPr/>
          <p:nvPr/>
        </p:nvSpPr>
        <p:spPr>
          <a:xfrm>
            <a:off x="3715049" y="3800700"/>
            <a:ext cx="684000" cy="252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病院</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45" name="正方形/長方形 44"/>
          <p:cNvSpPr/>
          <p:nvPr/>
        </p:nvSpPr>
        <p:spPr>
          <a:xfrm>
            <a:off x="3720346" y="3479851"/>
            <a:ext cx="684000" cy="252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大学</a:t>
            </a:r>
            <a:endParaRPr kumimoji="1" lang="ja-JP" altLang="en-US" sz="1100" b="1" dirty="0">
              <a:solidFill>
                <a:schemeClr val="bg1"/>
              </a:solidFill>
              <a:latin typeface="Meiryo UI" panose="020B0604030504040204" pitchFamily="50" charset="-128"/>
              <a:ea typeface="Meiryo UI" panose="020B0604030504040204" pitchFamily="50" charset="-128"/>
            </a:endParaRPr>
          </a:p>
        </p:txBody>
      </p:sp>
      <p:sp>
        <p:nvSpPr>
          <p:cNvPr id="49" name="角丸四角形 48"/>
          <p:cNvSpPr/>
          <p:nvPr/>
        </p:nvSpPr>
        <p:spPr>
          <a:xfrm>
            <a:off x="2026016" y="3479851"/>
            <a:ext cx="684000" cy="252000"/>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産</a:t>
            </a:r>
            <a:r>
              <a:rPr lang="ja-JP" altLang="en-US" sz="1100" b="1" dirty="0" smtClean="0">
                <a:solidFill>
                  <a:schemeClr val="bg1"/>
                </a:solidFill>
                <a:latin typeface="Meiryo UI" panose="020B0604030504040204" pitchFamily="50" charset="-128"/>
                <a:ea typeface="Meiryo UI" panose="020B0604030504040204" pitchFamily="50" charset="-128"/>
              </a:rPr>
              <a:t>技研</a:t>
            </a:r>
            <a:endParaRPr lang="ja-JP" altLang="en-US" sz="1100" b="1" dirty="0">
              <a:solidFill>
                <a:schemeClr val="bg1"/>
              </a:solidFill>
              <a:latin typeface="Meiryo UI" panose="020B0604030504040204" pitchFamily="50" charset="-128"/>
              <a:ea typeface="Meiryo UI" panose="020B0604030504040204" pitchFamily="50" charset="-128"/>
            </a:endParaRPr>
          </a:p>
        </p:txBody>
      </p:sp>
      <p:sp>
        <p:nvSpPr>
          <p:cNvPr id="51" name="テキスト ボックス 50"/>
          <p:cNvSpPr txBox="1"/>
          <p:nvPr/>
        </p:nvSpPr>
        <p:spPr>
          <a:xfrm>
            <a:off x="1709952" y="1206199"/>
            <a:ext cx="978078" cy="307777"/>
          </a:xfrm>
          <a:prstGeom prst="rect">
            <a:avLst/>
          </a:prstGeom>
          <a:noFill/>
        </p:spPr>
        <p:txBody>
          <a:bodyPr wrap="square" rtlCol="0">
            <a:spAutoFit/>
          </a:bodyPr>
          <a:lstStyle/>
          <a:p>
            <a:r>
              <a:rPr lang="ja-JP" altLang="en-US" sz="1400" b="1" dirty="0" smtClean="0">
                <a:latin typeface="Meiryo UI" panose="020B0604030504040204" pitchFamily="50" charset="-128"/>
                <a:ea typeface="Meiryo UI" panose="020B0604030504040204" pitchFamily="50" charset="-128"/>
                <a:cs typeface="Meiryo UI" panose="020B0604030504040204" pitchFamily="50" charset="-128"/>
              </a:rPr>
              <a:t>（凡例</a:t>
            </a:r>
            <a:r>
              <a:rPr lang="ja-JP" altLang="en-US" sz="1400" b="1" dirty="0">
                <a:latin typeface="Meiryo UI" panose="020B0604030504040204" pitchFamily="50" charset="-128"/>
                <a:ea typeface="Meiryo UI" panose="020B0604030504040204" pitchFamily="50" charset="-128"/>
                <a:cs typeface="Meiryo UI" panose="020B0604030504040204" pitchFamily="50" charset="-128"/>
              </a:rPr>
              <a:t>）</a:t>
            </a:r>
            <a:endParaRPr kumimoji="1" lang="ja-JP" altLang="en-US" sz="1400" b="1"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2" name="円/楕円 1"/>
          <p:cNvSpPr/>
          <p:nvPr/>
        </p:nvSpPr>
        <p:spPr>
          <a:xfrm>
            <a:off x="6755848" y="2278826"/>
            <a:ext cx="864000" cy="252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lIns="36000" tIns="36000" rIns="36000" bIns="36000" rtlCol="0" anchor="ctr"/>
          <a:lstStyle/>
          <a:p>
            <a:pPr algn="ctr"/>
            <a:r>
              <a:rPr kumimoji="1" lang="ja-JP" altLang="en-US" sz="1100" b="1" spc="-50" dirty="0" smtClean="0">
                <a:latin typeface="Meiryo UI" panose="020B0604030504040204" pitchFamily="50" charset="-128"/>
                <a:ea typeface="Meiryo UI" panose="020B0604030504040204" pitchFamily="50" charset="-128"/>
                <a:cs typeface="Meiryo UI" panose="020B0604030504040204" pitchFamily="50" charset="-128"/>
              </a:rPr>
              <a:t>高速道路</a:t>
            </a:r>
            <a:endParaRPr kumimoji="1" lang="ja-JP" altLang="en-US" sz="1100" b="1" spc="-5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54" name="円/楕円 53"/>
          <p:cNvSpPr/>
          <p:nvPr/>
        </p:nvSpPr>
        <p:spPr>
          <a:xfrm>
            <a:off x="7747528" y="2222294"/>
            <a:ext cx="864000" cy="360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lIns="36000" tIns="36000" rIns="36000" bIns="0" rtlCol="0" anchor="ctr" anchorCtr="0"/>
          <a:lstStyle/>
          <a:p>
            <a:pPr algn="ctr">
              <a:lnSpc>
                <a:spcPts val="1300"/>
              </a:lnSpc>
            </a:pPr>
            <a:r>
              <a:rPr kumimoji="1" lang="ja-JP" altLang="en-US" sz="1050" b="1" spc="-80" dirty="0" smtClean="0">
                <a:latin typeface="Meiryo UI" panose="020B0604030504040204" pitchFamily="50" charset="-128"/>
                <a:ea typeface="Meiryo UI" panose="020B0604030504040204" pitchFamily="50" charset="-128"/>
                <a:cs typeface="Meiryo UI" panose="020B0604030504040204" pitchFamily="50" charset="-128"/>
              </a:rPr>
              <a:t>泉北高速</a:t>
            </a:r>
            <a:endParaRPr kumimoji="1" lang="en-US" altLang="ja-JP" sz="1050" b="1" spc="-80" dirty="0" smtClean="0">
              <a:latin typeface="Meiryo UI" panose="020B0604030504040204" pitchFamily="50" charset="-128"/>
              <a:ea typeface="Meiryo UI" panose="020B0604030504040204" pitchFamily="50" charset="-128"/>
              <a:cs typeface="Meiryo UI" panose="020B0604030504040204" pitchFamily="50" charset="-128"/>
            </a:endParaRPr>
          </a:p>
          <a:p>
            <a:pPr algn="ctr">
              <a:lnSpc>
                <a:spcPts val="1300"/>
              </a:lnSpc>
            </a:pPr>
            <a:r>
              <a:rPr kumimoji="1" lang="ja-JP" altLang="en-US" sz="1050" b="1" spc="-80" dirty="0" smtClean="0">
                <a:latin typeface="Meiryo UI" panose="020B0604030504040204" pitchFamily="50" charset="-128"/>
                <a:ea typeface="Meiryo UI" panose="020B0604030504040204" pitchFamily="50" charset="-128"/>
                <a:cs typeface="Meiryo UI" panose="020B0604030504040204" pitchFamily="50" charset="-128"/>
              </a:rPr>
              <a:t>鉄道</a:t>
            </a:r>
            <a:endParaRPr kumimoji="1" lang="ja-JP" altLang="en-US" sz="1050" b="1" spc="-8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55" name="円/楕円 54"/>
          <p:cNvSpPr/>
          <p:nvPr/>
        </p:nvSpPr>
        <p:spPr>
          <a:xfrm>
            <a:off x="6818411" y="4644849"/>
            <a:ext cx="864000" cy="252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1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22</a:t>
            </a:r>
            <a:r>
              <a:rPr kumimoji="1" lang="ja-JP" altLang="en-US" sz="11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件</a:t>
            </a:r>
            <a:endParaRPr kumimoji="1" lang="ja-JP" altLang="en-US" sz="1100" b="1"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56" name="円/楕円 55"/>
          <p:cNvSpPr/>
          <p:nvPr/>
        </p:nvSpPr>
        <p:spPr>
          <a:xfrm>
            <a:off x="6801917" y="5019042"/>
            <a:ext cx="864000" cy="252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1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52</a:t>
            </a:r>
            <a:r>
              <a:rPr kumimoji="1" lang="ja-JP" altLang="en-US" sz="11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件</a:t>
            </a:r>
            <a:r>
              <a:rPr kumimoji="1" lang="en-US" altLang="ja-JP" sz="5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*1</a:t>
            </a:r>
            <a:endParaRPr kumimoji="1" lang="ja-JP" altLang="en-US" sz="500" b="1"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57" name="円/楕円 56"/>
          <p:cNvSpPr/>
          <p:nvPr/>
        </p:nvSpPr>
        <p:spPr>
          <a:xfrm>
            <a:off x="6803715" y="5342648"/>
            <a:ext cx="864000" cy="252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lIns="36000" tIns="36000" rIns="36000" bIns="36000" rtlCol="0" anchor="ctr"/>
          <a:lstStyle/>
          <a:p>
            <a:pPr algn="ctr"/>
            <a:r>
              <a:rPr kumimoji="1" lang="ja-JP" altLang="en-US" sz="1100" b="1" spc="-50" dirty="0" smtClean="0">
                <a:latin typeface="Meiryo UI" panose="020B0604030504040204" pitchFamily="50" charset="-128"/>
                <a:ea typeface="Meiryo UI" panose="020B0604030504040204" pitchFamily="50" charset="-128"/>
                <a:cs typeface="Meiryo UI" panose="020B0604030504040204" pitchFamily="50" charset="-128"/>
              </a:rPr>
              <a:t>市場</a:t>
            </a:r>
            <a:endParaRPr kumimoji="1" lang="ja-JP" altLang="en-US" sz="1100" b="1" spc="-5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58" name="円/楕円 57"/>
          <p:cNvSpPr/>
          <p:nvPr/>
        </p:nvSpPr>
        <p:spPr>
          <a:xfrm>
            <a:off x="2763675" y="4125236"/>
            <a:ext cx="864000" cy="252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lIns="36000" tIns="36000" rIns="36000" bIns="36000" rtlCol="0" anchor="ctr"/>
          <a:lstStyle/>
          <a:p>
            <a:pPr algn="ctr"/>
            <a:r>
              <a:rPr lang="ja-JP" altLang="en-US" sz="1050" b="1" dirty="0">
                <a:solidFill>
                  <a:schemeClr val="bg1"/>
                </a:solidFill>
                <a:latin typeface="Meiryo UI" panose="020B0604030504040204" pitchFamily="50" charset="-128"/>
                <a:ea typeface="Meiryo UI" panose="020B0604030504040204" pitchFamily="50" charset="-128"/>
              </a:rPr>
              <a:t>環農総研</a:t>
            </a:r>
          </a:p>
        </p:txBody>
      </p:sp>
      <p:sp>
        <p:nvSpPr>
          <p:cNvPr id="59" name="円/楕円 58"/>
          <p:cNvSpPr/>
          <p:nvPr/>
        </p:nvSpPr>
        <p:spPr>
          <a:xfrm>
            <a:off x="2768625" y="3803915"/>
            <a:ext cx="864000" cy="252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lIns="36000" tIns="36000" rIns="36000" bIns="36000" rtlCol="0" anchor="ctr"/>
          <a:lstStyle/>
          <a:p>
            <a:pPr algn="ctr"/>
            <a:r>
              <a:rPr lang="ja-JP" altLang="en-US" sz="1100" b="1" dirty="0">
                <a:solidFill>
                  <a:schemeClr val="bg1"/>
                </a:solidFill>
                <a:latin typeface="Meiryo UI" panose="020B0604030504040204" pitchFamily="50" charset="-128"/>
                <a:ea typeface="Meiryo UI" panose="020B0604030504040204" pitchFamily="50" charset="-128"/>
              </a:rPr>
              <a:t>病院</a:t>
            </a:r>
          </a:p>
        </p:txBody>
      </p:sp>
      <p:sp>
        <p:nvSpPr>
          <p:cNvPr id="60" name="円/楕円 59"/>
          <p:cNvSpPr/>
          <p:nvPr/>
        </p:nvSpPr>
        <p:spPr>
          <a:xfrm>
            <a:off x="2768625" y="3482595"/>
            <a:ext cx="864000" cy="252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lIns="36000" tIns="36000" rIns="36000" bIns="36000" rtlCol="0" anchor="ctr"/>
          <a:lstStyle/>
          <a:p>
            <a:pPr algn="ctr"/>
            <a:r>
              <a:rPr lang="ja-JP" altLang="en-US" sz="1100" b="1" dirty="0" smtClean="0">
                <a:solidFill>
                  <a:schemeClr val="bg1"/>
                </a:solidFill>
                <a:latin typeface="Meiryo UI" panose="020B0604030504040204" pitchFamily="50" charset="-128"/>
                <a:ea typeface="Meiryo UI" panose="020B0604030504040204" pitchFamily="50" charset="-128"/>
              </a:rPr>
              <a:t>大学</a:t>
            </a:r>
            <a:endParaRPr lang="ja-JP" altLang="en-US" sz="1100" b="1" dirty="0">
              <a:solidFill>
                <a:schemeClr val="bg1"/>
              </a:solidFill>
              <a:latin typeface="Meiryo UI" panose="020B0604030504040204" pitchFamily="50" charset="-128"/>
              <a:ea typeface="Meiryo UI" panose="020B0604030504040204" pitchFamily="50" charset="-128"/>
            </a:endParaRPr>
          </a:p>
        </p:txBody>
      </p:sp>
      <p:sp>
        <p:nvSpPr>
          <p:cNvPr id="61" name="角丸四角形 60"/>
          <p:cNvSpPr/>
          <p:nvPr/>
        </p:nvSpPr>
        <p:spPr>
          <a:xfrm>
            <a:off x="2026016" y="3812948"/>
            <a:ext cx="684000" cy="252000"/>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lang="ja-JP" altLang="en-US" sz="1100" b="1" dirty="0" smtClean="0">
                <a:solidFill>
                  <a:schemeClr val="bg1"/>
                </a:solidFill>
                <a:latin typeface="Meiryo UI" panose="020B0604030504040204" pitchFamily="50" charset="-128"/>
                <a:ea typeface="Meiryo UI" panose="020B0604030504040204" pitchFamily="50" charset="-128"/>
              </a:rPr>
              <a:t>大安研</a:t>
            </a:r>
            <a:endParaRPr lang="ja-JP" altLang="en-US" sz="1100" b="1" dirty="0">
              <a:solidFill>
                <a:schemeClr val="bg1"/>
              </a:solidFill>
              <a:latin typeface="Meiryo UI" panose="020B0604030504040204" pitchFamily="50" charset="-128"/>
              <a:ea typeface="Meiryo UI" panose="020B0604030504040204" pitchFamily="50" charset="-128"/>
            </a:endParaRPr>
          </a:p>
        </p:txBody>
      </p:sp>
      <p:sp>
        <p:nvSpPr>
          <p:cNvPr id="62" name="正方形/長方形 61"/>
          <p:cNvSpPr/>
          <p:nvPr/>
        </p:nvSpPr>
        <p:spPr>
          <a:xfrm>
            <a:off x="4656758" y="2677449"/>
            <a:ext cx="792000" cy="252000"/>
          </a:xfrm>
          <a:prstGeom prst="rect">
            <a:avLst/>
          </a:prstGeom>
          <a:pattFill prst="pct20">
            <a:fgClr>
              <a:schemeClr val="accent1"/>
            </a:fgClr>
            <a:bgClr>
              <a:schemeClr val="bg1"/>
            </a:bgClr>
          </a:patt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下水道</a:t>
            </a:r>
            <a:endParaRPr kumimoji="1" lang="ja-JP" altLang="en-US" sz="1100" b="1" dirty="0">
              <a:solidFill>
                <a:schemeClr val="tx1"/>
              </a:solidFill>
              <a:latin typeface="Meiryo UI" panose="020B0604030504040204" pitchFamily="50" charset="-128"/>
              <a:ea typeface="Meiryo UI" panose="020B0604030504040204" pitchFamily="50" charset="-128"/>
            </a:endParaRPr>
          </a:p>
        </p:txBody>
      </p:sp>
      <p:sp>
        <p:nvSpPr>
          <p:cNvPr id="63" name="円/楕円 62"/>
          <p:cNvSpPr/>
          <p:nvPr/>
        </p:nvSpPr>
        <p:spPr>
          <a:xfrm>
            <a:off x="6771628" y="6211862"/>
            <a:ext cx="864000" cy="252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1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7</a:t>
            </a:r>
            <a:r>
              <a:rPr kumimoji="1" lang="ja-JP" altLang="en-US" sz="11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件</a:t>
            </a:r>
            <a:r>
              <a:rPr lang="en-US" altLang="ja-JP" sz="5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*3</a:t>
            </a:r>
            <a:endParaRPr lang="ja-JP" altLang="en-US" sz="500" b="1"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64" name="正方形/長方形 63"/>
          <p:cNvSpPr/>
          <p:nvPr/>
        </p:nvSpPr>
        <p:spPr>
          <a:xfrm>
            <a:off x="7796345" y="6211862"/>
            <a:ext cx="864000" cy="25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100" b="1" dirty="0" smtClean="0">
                <a:solidFill>
                  <a:schemeClr val="tx1"/>
                </a:solidFill>
                <a:latin typeface="Meiryo UI" panose="020B0604030504040204" pitchFamily="50" charset="-128"/>
                <a:ea typeface="Meiryo UI" panose="020B0604030504040204" pitchFamily="50" charset="-128"/>
              </a:rPr>
              <a:t>31</a:t>
            </a:r>
            <a:r>
              <a:rPr kumimoji="1" lang="ja-JP" altLang="en-US" sz="1100" b="1" dirty="0" smtClean="0">
                <a:solidFill>
                  <a:schemeClr val="tx1"/>
                </a:solidFill>
                <a:latin typeface="Meiryo UI" panose="020B0604030504040204" pitchFamily="50" charset="-128"/>
                <a:ea typeface="Meiryo UI" panose="020B0604030504040204" pitchFamily="50" charset="-128"/>
              </a:rPr>
              <a:t>件</a:t>
            </a:r>
            <a:endParaRPr kumimoji="1" lang="ja-JP" altLang="en-US" sz="1100" b="1" dirty="0">
              <a:solidFill>
                <a:schemeClr val="tx1"/>
              </a:solidFill>
              <a:latin typeface="Meiryo UI" panose="020B0604030504040204" pitchFamily="50" charset="-128"/>
              <a:ea typeface="Meiryo UI" panose="020B0604030504040204" pitchFamily="50" charset="-128"/>
            </a:endParaRPr>
          </a:p>
        </p:txBody>
      </p:sp>
      <p:grpSp>
        <p:nvGrpSpPr>
          <p:cNvPr id="47" name="グループ化 46"/>
          <p:cNvGrpSpPr/>
          <p:nvPr/>
        </p:nvGrpSpPr>
        <p:grpSpPr>
          <a:xfrm>
            <a:off x="2552780" y="1212890"/>
            <a:ext cx="6314995" cy="288000"/>
            <a:chOff x="2356114" y="1107539"/>
            <a:chExt cx="6314995" cy="288000"/>
          </a:xfrm>
        </p:grpSpPr>
        <p:sp>
          <p:nvSpPr>
            <p:cNvPr id="50" name="角丸四角形 49"/>
            <p:cNvSpPr/>
            <p:nvPr/>
          </p:nvSpPr>
          <p:spPr>
            <a:xfrm>
              <a:off x="2791388" y="1125539"/>
              <a:ext cx="756000" cy="2520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府市統合</a:t>
              </a:r>
              <a:endParaRPr kumimoji="1" lang="ja-JP" altLang="en-US" sz="1050" b="1" dirty="0">
                <a:solidFill>
                  <a:schemeClr val="tx1"/>
                </a:solidFill>
                <a:latin typeface="Meiryo UI" panose="020B0604030504040204" pitchFamily="50" charset="-128"/>
                <a:ea typeface="Meiryo UI" panose="020B0604030504040204" pitchFamily="50" charset="-128"/>
              </a:endParaRPr>
            </a:p>
          </p:txBody>
        </p:sp>
        <p:sp>
          <p:nvSpPr>
            <p:cNvPr id="69" name="正方形/長方形 68"/>
            <p:cNvSpPr/>
            <p:nvPr/>
          </p:nvSpPr>
          <p:spPr>
            <a:xfrm>
              <a:off x="4455923" y="1125539"/>
              <a:ext cx="756000" cy="25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ja-JP" altLang="en-US" sz="1050" b="1" dirty="0">
                  <a:solidFill>
                    <a:schemeClr val="tx1"/>
                  </a:solidFill>
                  <a:latin typeface="Meiryo UI" panose="020B0604030504040204" pitchFamily="50" charset="-128"/>
                  <a:ea typeface="Meiryo UI" panose="020B0604030504040204" pitchFamily="50" charset="-128"/>
                </a:rPr>
                <a:t>大阪市</a:t>
              </a:r>
              <a:endParaRPr kumimoji="1" lang="ja-JP" altLang="en-US" sz="1050" b="1" dirty="0">
                <a:solidFill>
                  <a:schemeClr val="tx1"/>
                </a:solidFill>
                <a:latin typeface="Meiryo UI" panose="020B0604030504040204" pitchFamily="50" charset="-128"/>
                <a:ea typeface="Meiryo UI" panose="020B0604030504040204" pitchFamily="50" charset="-128"/>
              </a:endParaRPr>
            </a:p>
          </p:txBody>
        </p:sp>
        <p:sp>
          <p:nvSpPr>
            <p:cNvPr id="70" name="正方形/長方形 69"/>
            <p:cNvSpPr/>
            <p:nvPr/>
          </p:nvSpPr>
          <p:spPr>
            <a:xfrm>
              <a:off x="6227131" y="1107539"/>
              <a:ext cx="756000" cy="28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50" b="1" dirty="0" smtClean="0">
                  <a:solidFill>
                    <a:schemeClr val="bg1"/>
                  </a:solidFill>
                  <a:latin typeface="Meiryo UI" panose="020B0604030504040204" pitchFamily="50" charset="-128"/>
                  <a:ea typeface="Meiryo UI" panose="020B0604030504040204" pitchFamily="50" charset="-128"/>
                </a:rPr>
                <a:t>実現済</a:t>
              </a:r>
              <a:endParaRPr kumimoji="1" lang="ja-JP" altLang="en-US" sz="1050" b="1" dirty="0">
                <a:solidFill>
                  <a:schemeClr val="bg1"/>
                </a:solidFill>
                <a:latin typeface="Meiryo UI" panose="020B0604030504040204" pitchFamily="50" charset="-128"/>
                <a:ea typeface="Meiryo UI" panose="020B0604030504040204" pitchFamily="50" charset="-128"/>
              </a:endParaRPr>
            </a:p>
          </p:txBody>
        </p:sp>
        <p:sp>
          <p:nvSpPr>
            <p:cNvPr id="71" name="正方形/長方形 70"/>
            <p:cNvSpPr/>
            <p:nvPr/>
          </p:nvSpPr>
          <p:spPr>
            <a:xfrm>
              <a:off x="7060962" y="1107539"/>
              <a:ext cx="756000" cy="288000"/>
            </a:xfrm>
            <a:prstGeom prst="rect">
              <a:avLst/>
            </a:prstGeom>
            <a:pattFill prst="pct20">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50" b="1" dirty="0">
                  <a:solidFill>
                    <a:schemeClr val="tx1"/>
                  </a:solidFill>
                  <a:latin typeface="Meiryo UI" panose="020B0604030504040204" pitchFamily="50" charset="-128"/>
                  <a:ea typeface="Meiryo UI" panose="020B0604030504040204" pitchFamily="50" charset="-128"/>
                </a:rPr>
                <a:t>検討中</a:t>
              </a:r>
              <a:endParaRPr kumimoji="1" lang="ja-JP" altLang="en-US" sz="1050" b="1" dirty="0">
                <a:solidFill>
                  <a:schemeClr val="tx1"/>
                </a:solidFill>
                <a:latin typeface="Meiryo UI" panose="020B0604030504040204" pitchFamily="50" charset="-128"/>
                <a:ea typeface="Meiryo UI" panose="020B0604030504040204" pitchFamily="50" charset="-128"/>
              </a:endParaRPr>
            </a:p>
          </p:txBody>
        </p:sp>
        <p:sp>
          <p:nvSpPr>
            <p:cNvPr id="72" name="正方形/長方形 71"/>
            <p:cNvSpPr/>
            <p:nvPr/>
          </p:nvSpPr>
          <p:spPr>
            <a:xfrm>
              <a:off x="7915109" y="1107539"/>
              <a:ext cx="756000" cy="28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件数</a:t>
              </a:r>
              <a:endParaRPr kumimoji="1" lang="ja-JP" altLang="en-US" sz="1050" b="1" dirty="0">
                <a:solidFill>
                  <a:schemeClr val="tx1"/>
                </a:solidFill>
                <a:latin typeface="Meiryo UI" panose="020B0604030504040204" pitchFamily="50" charset="-128"/>
                <a:ea typeface="Meiryo UI" panose="020B0604030504040204" pitchFamily="50" charset="-128"/>
              </a:endParaRPr>
            </a:p>
          </p:txBody>
        </p:sp>
        <p:sp>
          <p:nvSpPr>
            <p:cNvPr id="73" name="テキスト ボックス 72"/>
            <p:cNvSpPr txBox="1"/>
            <p:nvPr/>
          </p:nvSpPr>
          <p:spPr>
            <a:xfrm>
              <a:off x="2356114" y="1107539"/>
              <a:ext cx="466794"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形：</a:t>
              </a:r>
              <a:endParaRPr kumimoji="1" lang="ja-JP" altLang="en-US" sz="1100" b="1" dirty="0">
                <a:latin typeface="Meiryo UI" panose="020B0604030504040204" pitchFamily="50" charset="-128"/>
                <a:ea typeface="Meiryo UI" panose="020B0604030504040204" pitchFamily="50" charset="-128"/>
              </a:endParaRPr>
            </a:p>
          </p:txBody>
        </p:sp>
        <p:sp>
          <p:nvSpPr>
            <p:cNvPr id="74" name="テキスト ボックス 73"/>
            <p:cNvSpPr txBox="1"/>
            <p:nvPr/>
          </p:nvSpPr>
          <p:spPr>
            <a:xfrm>
              <a:off x="5789718" y="1133929"/>
              <a:ext cx="466794" cy="261610"/>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色：</a:t>
              </a:r>
              <a:endParaRPr kumimoji="1" lang="ja-JP" altLang="en-US" sz="1100" b="1" dirty="0">
                <a:latin typeface="Meiryo UI" panose="020B0604030504040204" pitchFamily="50" charset="-128"/>
                <a:ea typeface="Meiryo UI" panose="020B0604030504040204" pitchFamily="50" charset="-128"/>
              </a:endParaRPr>
            </a:p>
          </p:txBody>
        </p:sp>
        <p:sp>
          <p:nvSpPr>
            <p:cNvPr id="82" name="円/楕円 81"/>
            <p:cNvSpPr/>
            <p:nvPr/>
          </p:nvSpPr>
          <p:spPr>
            <a:xfrm>
              <a:off x="3634663" y="1107539"/>
              <a:ext cx="756000" cy="288000"/>
            </a:xfrm>
            <a:prstGeom prst="ellipse">
              <a:avLst/>
            </a:prstGeom>
            <a:ln/>
          </p:spPr>
          <p:style>
            <a:lnRef idx="2">
              <a:schemeClr val="dk1"/>
            </a:lnRef>
            <a:fillRef idx="1">
              <a:schemeClr val="lt1"/>
            </a:fillRef>
            <a:effectRef idx="0">
              <a:schemeClr val="dk1"/>
            </a:effectRef>
            <a:fontRef idx="minor">
              <a:schemeClr val="dk1"/>
            </a:fontRef>
          </p:style>
          <p:txBody>
            <a:bodyPr wrap="none" rtlCol="0" anchor="ctr"/>
            <a:lstStyle/>
            <a:p>
              <a:pPr algn="ctr"/>
              <a:r>
                <a:rPr lang="ja-JP" altLang="en-US" sz="1050" b="1" dirty="0">
                  <a:solidFill>
                    <a:schemeClr val="tx1"/>
                  </a:solidFill>
                  <a:latin typeface="Meiryo UI" panose="020B0604030504040204" pitchFamily="50" charset="-128"/>
                  <a:ea typeface="Meiryo UI" panose="020B0604030504040204" pitchFamily="50" charset="-128"/>
                </a:rPr>
                <a:t>大阪府</a:t>
              </a:r>
              <a:endParaRPr kumimoji="1" lang="ja-JP" altLang="en-US" sz="1050" b="1" dirty="0">
                <a:solidFill>
                  <a:schemeClr val="tx1"/>
                </a:solidFill>
                <a:latin typeface="Meiryo UI" panose="020B0604030504040204" pitchFamily="50" charset="-128"/>
                <a:ea typeface="Meiryo UI" panose="020B0604030504040204" pitchFamily="50" charset="-128"/>
              </a:endParaRPr>
            </a:p>
          </p:txBody>
        </p:sp>
      </p:grpSp>
      <p:sp>
        <p:nvSpPr>
          <p:cNvPr id="46" name="テキスト ボックス 45"/>
          <p:cNvSpPr txBox="1"/>
          <p:nvPr/>
        </p:nvSpPr>
        <p:spPr>
          <a:xfrm>
            <a:off x="311507" y="6613889"/>
            <a:ext cx="7596951" cy="230832"/>
          </a:xfrm>
          <a:prstGeom prst="rect">
            <a:avLst/>
          </a:prstGeom>
          <a:noFill/>
        </p:spPr>
        <p:txBody>
          <a:bodyPr wrap="none" rtlCol="0">
            <a:spAutoFit/>
          </a:bodyPr>
          <a:lstStyle/>
          <a:p>
            <a:r>
              <a:rPr lang="en-US" altLang="ja-JP" sz="900" dirty="0" smtClean="0">
                <a:latin typeface="Meiryo UI" panose="020B0604030504040204" pitchFamily="50" charset="-128"/>
                <a:ea typeface="Meiryo UI" panose="020B0604030504040204" pitchFamily="50" charset="-128"/>
              </a:rPr>
              <a:t>*1</a:t>
            </a:r>
            <a:r>
              <a:rPr lang="ja-JP" altLang="en-US" sz="900" dirty="0" smtClean="0">
                <a:latin typeface="Meiryo UI" panose="020B0604030504040204" pitchFamily="50" charset="-128"/>
                <a:ea typeface="Meiryo UI" panose="020B0604030504040204" pitchFamily="50" charset="-128"/>
              </a:rPr>
              <a:t>：府市場を除いた件数　　　</a:t>
            </a:r>
            <a:r>
              <a:rPr lang="en-US" altLang="ja-JP" sz="900" dirty="0" smtClean="0">
                <a:latin typeface="Meiryo UI" panose="020B0604030504040204" pitchFamily="50" charset="-128"/>
                <a:ea typeface="Meiryo UI" panose="020B0604030504040204" pitchFamily="50" charset="-128"/>
              </a:rPr>
              <a:t>*2</a:t>
            </a:r>
            <a:r>
              <a:rPr lang="ja-JP" altLang="en-US" sz="900" dirty="0" smtClean="0">
                <a:latin typeface="Meiryo UI" panose="020B0604030504040204" pitchFamily="50" charset="-128"/>
                <a:ea typeface="Meiryo UI" panose="020B0604030504040204" pitchFamily="50" charset="-128"/>
              </a:rPr>
              <a:t>：大阪城公園を除いた件数　　　</a:t>
            </a:r>
            <a:r>
              <a:rPr lang="en-US" altLang="ja-JP" sz="900" dirty="0" smtClean="0">
                <a:latin typeface="Meiryo UI" panose="020B0604030504040204" pitchFamily="50" charset="-128"/>
                <a:ea typeface="Meiryo UI" panose="020B0604030504040204" pitchFamily="50" charset="-128"/>
              </a:rPr>
              <a:t>*3</a:t>
            </a:r>
            <a:r>
              <a:rPr lang="ja-JP" altLang="en-US" sz="900" dirty="0" smtClean="0">
                <a:latin typeface="Meiryo UI" panose="020B0604030504040204" pitchFamily="50" charset="-128"/>
                <a:ea typeface="Meiryo UI" panose="020B0604030504040204" pitchFamily="50" charset="-128"/>
              </a:rPr>
              <a:t>：うち</a:t>
            </a:r>
            <a:r>
              <a:rPr lang="en-US" altLang="ja-JP" sz="900" dirty="0" smtClean="0">
                <a:latin typeface="Meiryo UI" panose="020B0604030504040204" pitchFamily="50" charset="-128"/>
                <a:ea typeface="Meiryo UI" panose="020B0604030504040204" pitchFamily="50" charset="-128"/>
              </a:rPr>
              <a:t>1</a:t>
            </a:r>
            <a:r>
              <a:rPr lang="ja-JP" altLang="en-US" sz="900" dirty="0" smtClean="0">
                <a:latin typeface="Meiryo UI" panose="020B0604030504040204" pitchFamily="50" charset="-128"/>
                <a:ea typeface="Meiryo UI" panose="020B0604030504040204" pitchFamily="50" charset="-128"/>
              </a:rPr>
              <a:t>件は府市共同実績　　</a:t>
            </a:r>
            <a:r>
              <a:rPr lang="en-US" altLang="ja-JP" sz="900" dirty="0" smtClean="0">
                <a:latin typeface="Meiryo UI" panose="020B0604030504040204" pitchFamily="50" charset="-128"/>
                <a:ea typeface="Meiryo UI" panose="020B0604030504040204" pitchFamily="50" charset="-128"/>
              </a:rPr>
              <a:t>*4</a:t>
            </a:r>
            <a:r>
              <a:rPr lang="ja-JP" altLang="en-US" sz="900" dirty="0" smtClean="0">
                <a:latin typeface="Meiryo UI" panose="020B0604030504040204" pitchFamily="50" charset="-128"/>
                <a:ea typeface="Meiryo UI" panose="020B0604030504040204" pitchFamily="50" charset="-128"/>
              </a:rPr>
              <a:t>：府の指定管理者には上記のほか、泉大津市が</a:t>
            </a:r>
            <a:r>
              <a:rPr lang="en-US" altLang="ja-JP" sz="900" dirty="0" smtClean="0">
                <a:latin typeface="Meiryo UI" panose="020B0604030504040204" pitchFamily="50" charset="-128"/>
                <a:ea typeface="Meiryo UI" panose="020B0604030504040204" pitchFamily="50" charset="-128"/>
              </a:rPr>
              <a:t>1</a:t>
            </a:r>
            <a:r>
              <a:rPr lang="ja-JP" altLang="en-US" sz="900" dirty="0" smtClean="0">
                <a:latin typeface="Meiryo UI" panose="020B0604030504040204" pitchFamily="50" charset="-128"/>
                <a:ea typeface="Meiryo UI" panose="020B0604030504040204" pitchFamily="50" charset="-128"/>
              </a:rPr>
              <a:t>件ある</a:t>
            </a:r>
            <a:endParaRPr kumimoji="1" lang="ja-JP" altLang="en-US" sz="900" dirty="0">
              <a:latin typeface="Meiryo UI" panose="020B0604030504040204" pitchFamily="50" charset="-128"/>
              <a:ea typeface="Meiryo UI" panose="020B0604030504040204" pitchFamily="50" charset="-128"/>
            </a:endParaRPr>
          </a:p>
        </p:txBody>
      </p:sp>
      <p:sp>
        <p:nvSpPr>
          <p:cNvPr id="48" name="正方形/長方形 47"/>
          <p:cNvSpPr/>
          <p:nvPr/>
        </p:nvSpPr>
        <p:spPr>
          <a:xfrm>
            <a:off x="5589178" y="5025844"/>
            <a:ext cx="864000" cy="25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1100" b="1" dirty="0" smtClean="0">
                <a:solidFill>
                  <a:schemeClr val="tx1"/>
                </a:solidFill>
                <a:latin typeface="Meiryo UI" panose="020B0604030504040204" pitchFamily="50" charset="-128"/>
                <a:ea typeface="Meiryo UI" panose="020B0604030504040204" pitchFamily="50" charset="-128"/>
              </a:rPr>
              <a:t>6</a:t>
            </a:r>
            <a:r>
              <a:rPr kumimoji="1" lang="ja-JP" altLang="en-US" sz="1100" b="1" dirty="0" smtClean="0">
                <a:solidFill>
                  <a:schemeClr val="tx1"/>
                </a:solidFill>
                <a:latin typeface="Meiryo UI" panose="020B0604030504040204" pitchFamily="50" charset="-128"/>
                <a:ea typeface="Meiryo UI" panose="020B0604030504040204" pitchFamily="50" charset="-128"/>
              </a:rPr>
              <a:t>件</a:t>
            </a:r>
            <a:endParaRPr lang="ja-JP" altLang="en-US" sz="500" b="1"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52" name="円/楕円 51"/>
          <p:cNvSpPr/>
          <p:nvPr/>
        </p:nvSpPr>
        <p:spPr>
          <a:xfrm>
            <a:off x="4586656" y="5020087"/>
            <a:ext cx="864000" cy="252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２件</a:t>
            </a:r>
            <a:endParaRPr kumimoji="1" lang="ja-JP" altLang="en-US" sz="500" b="1"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cxnSp>
        <p:nvCxnSpPr>
          <p:cNvPr id="13" name="直線コネクタ 12"/>
          <p:cNvCxnSpPr/>
          <p:nvPr/>
        </p:nvCxnSpPr>
        <p:spPr>
          <a:xfrm flipH="1" flipV="1">
            <a:off x="306884" y="1608157"/>
            <a:ext cx="1617166" cy="555509"/>
          </a:xfrm>
          <a:prstGeom prst="line">
            <a:avLst/>
          </a:prstGeom>
        </p:spPr>
        <p:style>
          <a:lnRef idx="1">
            <a:schemeClr val="accent1"/>
          </a:lnRef>
          <a:fillRef idx="0">
            <a:schemeClr val="accent1"/>
          </a:fillRef>
          <a:effectRef idx="0">
            <a:schemeClr val="accent1"/>
          </a:effectRef>
          <a:fontRef idx="minor">
            <a:schemeClr val="tx1"/>
          </a:fontRef>
        </p:style>
      </p:cxnSp>
      <p:sp>
        <p:nvSpPr>
          <p:cNvPr id="65" name="テキスト ボックス 64"/>
          <p:cNvSpPr txBox="1"/>
          <p:nvPr/>
        </p:nvSpPr>
        <p:spPr>
          <a:xfrm>
            <a:off x="328444" y="1902056"/>
            <a:ext cx="902811" cy="307777"/>
          </a:xfrm>
          <a:prstGeom prst="rect">
            <a:avLst/>
          </a:prstGeom>
          <a:noFill/>
        </p:spPr>
        <p:txBody>
          <a:bodyPr wrap="none" rtlCol="0">
            <a:spAutoFit/>
          </a:bodyPr>
          <a:lstStyle/>
          <a:p>
            <a:r>
              <a:rPr kumimoji="1" lang="ja-JP" altLang="en-US" sz="1400" b="1" dirty="0" smtClean="0">
                <a:latin typeface="Meiryo UI" panose="020B0604030504040204" pitchFamily="50" charset="-128"/>
                <a:ea typeface="Meiryo UI" panose="020B0604030504040204" pitchFamily="50" charset="-128"/>
              </a:rPr>
              <a:t>事業手法</a:t>
            </a:r>
            <a:endParaRPr kumimoji="1" lang="ja-JP" altLang="en-US" sz="1400" b="1" dirty="0">
              <a:latin typeface="Meiryo UI" panose="020B0604030504040204" pitchFamily="50" charset="-128"/>
              <a:ea typeface="Meiryo UI" panose="020B0604030504040204" pitchFamily="50" charset="-128"/>
            </a:endParaRPr>
          </a:p>
        </p:txBody>
      </p:sp>
      <p:sp>
        <p:nvSpPr>
          <p:cNvPr id="53" name="円/楕円 52"/>
          <p:cNvSpPr/>
          <p:nvPr/>
        </p:nvSpPr>
        <p:spPr>
          <a:xfrm>
            <a:off x="2014770" y="5019042"/>
            <a:ext cx="864000" cy="252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100" b="1"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1</a:t>
            </a:r>
            <a:r>
              <a:rPr kumimoji="1" lang="ja-JP" altLang="en-US" sz="1100" b="1"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件</a:t>
            </a:r>
            <a:endParaRPr kumimoji="1" lang="ja-JP" altLang="en-US" sz="500" b="1"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67" name="角丸四角形 66"/>
          <p:cNvSpPr/>
          <p:nvPr/>
        </p:nvSpPr>
        <p:spPr>
          <a:xfrm>
            <a:off x="128790" y="66145"/>
            <a:ext cx="6426556"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２</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民間との協業多様化／担い手の最適化（分布図）</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13419387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テキスト ボックス 32"/>
          <p:cNvSpPr txBox="1"/>
          <p:nvPr/>
        </p:nvSpPr>
        <p:spPr>
          <a:xfrm>
            <a:off x="5444318" y="1495593"/>
            <a:ext cx="3712934" cy="2108527"/>
          </a:xfrm>
          <a:prstGeom prst="roundRect">
            <a:avLst>
              <a:gd name="adj" fmla="val 4291"/>
            </a:avLst>
          </a:prstGeom>
          <a:noFill/>
          <a:ln>
            <a:noFill/>
          </a:ln>
        </p:spPr>
        <p:txBody>
          <a:bodyPr wrap="none" rtlCol="0">
            <a:noAutofit/>
          </a:bodyPr>
          <a:lstStyle/>
          <a:p>
            <a:endParaRPr lang="en-US" altLang="ja-JP" sz="400" dirty="0">
              <a:latin typeface="Meiryo UI" panose="020B0604030504040204" pitchFamily="50" charset="-128"/>
              <a:ea typeface="Meiryo UI" panose="020B0604030504040204" pitchFamily="50" charset="-128"/>
            </a:endParaRPr>
          </a:p>
          <a:p>
            <a:r>
              <a:rPr lang="ja-JP" altLang="en-US" sz="1200" b="1" dirty="0">
                <a:latin typeface="Meiryo UI" panose="020B0604030504040204" pitchFamily="50" charset="-128"/>
                <a:ea typeface="Meiryo UI" panose="020B0604030504040204" pitchFamily="50" charset="-128"/>
              </a:rPr>
              <a:t>■</a:t>
            </a:r>
            <a:r>
              <a:rPr kumimoji="1" lang="ja-JP" altLang="en-US" sz="1200" b="1" dirty="0" smtClean="0">
                <a:latin typeface="Meiryo UI" panose="020B0604030504040204" pitchFamily="50" charset="-128"/>
                <a:ea typeface="Meiryo UI" panose="020B0604030504040204" pitchFamily="50" charset="-128"/>
              </a:rPr>
              <a:t>府</a:t>
            </a:r>
            <a:r>
              <a:rPr kumimoji="1" lang="ja-JP" altLang="en-US" sz="1200" b="1" dirty="0">
                <a:latin typeface="Meiryo UI" panose="020B0604030504040204" pitchFamily="50" charset="-128"/>
                <a:ea typeface="Meiryo UI" panose="020B0604030504040204" pitchFamily="50" charset="-128"/>
              </a:rPr>
              <a:t>市とも委託先を外郭団体から民間へ大きく</a:t>
            </a:r>
            <a:r>
              <a:rPr kumimoji="1" lang="ja-JP" altLang="en-US" sz="1200" b="1" dirty="0" smtClean="0">
                <a:latin typeface="Meiryo UI" panose="020B0604030504040204" pitchFamily="50" charset="-128"/>
                <a:ea typeface="Meiryo UI" panose="020B0604030504040204" pitchFamily="50" charset="-128"/>
              </a:rPr>
              <a:t>シフト</a:t>
            </a:r>
            <a:endParaRPr kumimoji="1" lang="en-US" altLang="ja-JP" sz="1200" b="1" dirty="0" smtClean="0">
              <a:latin typeface="Meiryo UI" panose="020B0604030504040204" pitchFamily="50" charset="-128"/>
              <a:ea typeface="Meiryo UI" panose="020B0604030504040204" pitchFamily="50" charset="-128"/>
            </a:endParaRPr>
          </a:p>
          <a:p>
            <a:r>
              <a:rPr kumimoji="1" lang="ja-JP" altLang="en-US" sz="1200" b="1" dirty="0" smtClean="0">
                <a:latin typeface="Meiryo UI" panose="020B0604030504040204" pitchFamily="50" charset="-128"/>
                <a:ea typeface="Meiryo UI" panose="020B0604030504040204" pitchFamily="50" charset="-128"/>
              </a:rPr>
              <a:t>　（</a:t>
            </a:r>
            <a:r>
              <a:rPr lang="ja-JP" altLang="en-US" sz="1200" b="1" dirty="0">
                <a:latin typeface="Meiryo UI" panose="020B0604030504040204" pitchFamily="50" charset="-128"/>
                <a:ea typeface="Meiryo UI" panose="020B0604030504040204" pitchFamily="50" charset="-128"/>
              </a:rPr>
              <a:t>民間の比率が、それぞれ</a:t>
            </a:r>
            <a:r>
              <a:rPr lang="en-US" altLang="ja-JP" sz="1200" b="1" dirty="0">
                <a:latin typeface="Meiryo UI" panose="020B0604030504040204" pitchFamily="50" charset="-128"/>
                <a:ea typeface="Meiryo UI" panose="020B0604030504040204" pitchFamily="50" charset="-128"/>
              </a:rPr>
              <a:t>93%</a:t>
            </a:r>
            <a:r>
              <a:rPr lang="ja-JP" altLang="en-US" sz="1200" b="1" dirty="0" err="1">
                <a:latin typeface="Meiryo UI" panose="020B0604030504040204" pitchFamily="50" charset="-128"/>
                <a:ea typeface="Meiryo UI" panose="020B0604030504040204" pitchFamily="50" charset="-128"/>
              </a:rPr>
              <a:t>、</a:t>
            </a:r>
            <a:r>
              <a:rPr lang="en-US" altLang="ja-JP" sz="1200" b="1" dirty="0">
                <a:latin typeface="Meiryo UI" panose="020B0604030504040204" pitchFamily="50" charset="-128"/>
                <a:ea typeface="Meiryo UI" panose="020B0604030504040204" pitchFamily="50" charset="-128"/>
              </a:rPr>
              <a:t>98</a:t>
            </a:r>
            <a:r>
              <a:rPr lang="ja-JP" altLang="en-US" sz="1200" b="1" dirty="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に</a:t>
            </a:r>
            <a:r>
              <a:rPr kumimoji="1" lang="ja-JP" altLang="en-US" sz="1200" b="1" dirty="0" smtClean="0">
                <a:latin typeface="Meiryo UI" panose="020B0604030504040204" pitchFamily="50" charset="-128"/>
                <a:ea typeface="Meiryo UI" panose="020B0604030504040204" pitchFamily="50" charset="-128"/>
              </a:rPr>
              <a:t>）</a:t>
            </a:r>
            <a:endParaRPr kumimoji="1" lang="ja-JP" altLang="en-US" sz="1200" b="1"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2"/>
          </p:nvPr>
        </p:nvSpPr>
        <p:spPr>
          <a:xfrm>
            <a:off x="7099852" y="6580145"/>
            <a:ext cx="2057400" cy="365125"/>
          </a:xfrm>
        </p:spPr>
        <p:txBody>
          <a:bodyPr/>
          <a:lstStyle/>
          <a:p>
            <a:fld id="{138CA411-231B-42B9-AF63-97A64194AA60}" type="slidenum">
              <a:rPr lang="ja-JP" altLang="en-US" smtClean="0"/>
              <a:pPr/>
              <a:t>69</a:t>
            </a:fld>
            <a:endParaRPr lang="ja-JP" altLang="en-US" dirty="0"/>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flipV="1">
            <a:off x="165500" y="1094342"/>
            <a:ext cx="8893026" cy="193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BA4DA3D3-8136-4F80-A721-FAF45CFEA281}"/>
              </a:ext>
            </a:extLst>
          </p:cNvPr>
          <p:cNvSpPr txBox="1"/>
          <p:nvPr/>
        </p:nvSpPr>
        <p:spPr>
          <a:xfrm>
            <a:off x="171618" y="725010"/>
            <a:ext cx="7894660" cy="369332"/>
          </a:xfrm>
          <a:prstGeom prst="rect">
            <a:avLst/>
          </a:prstGeom>
          <a:noFill/>
        </p:spPr>
        <p:txBody>
          <a:bodyPr wrap="square" rtlCol="0">
            <a:spAutoFit/>
          </a:bodyPr>
          <a:lstStyle/>
          <a:p>
            <a:r>
              <a:rPr kumimoji="1" lang="ja-JP" altLang="en-US" b="1" dirty="0" smtClean="0">
                <a:latin typeface="Meiryo UI" panose="020B0604030504040204" pitchFamily="50" charset="-128"/>
                <a:ea typeface="Meiryo UI" panose="020B0604030504040204" pitchFamily="50" charset="-128"/>
              </a:rPr>
              <a:t>■「</a:t>
            </a:r>
            <a:r>
              <a:rPr kumimoji="1" lang="ja-JP" altLang="en-US" b="1" dirty="0">
                <a:latin typeface="Meiryo UI" panose="020B0604030504040204" pitchFamily="50" charset="-128"/>
                <a:ea typeface="Meiryo UI" panose="020B0604030504040204" pitchFamily="50" charset="-128"/>
              </a:rPr>
              <a:t>民でできることは民へ」の原則を定着</a:t>
            </a:r>
            <a:endParaRPr kumimoji="1" lang="en-US" altLang="ja-JP" b="1" dirty="0">
              <a:latin typeface="Meiryo UI" panose="020B0604030504040204" pitchFamily="50" charset="-128"/>
              <a:ea typeface="Meiryo UI" panose="020B0604030504040204" pitchFamily="50" charset="-128"/>
            </a:endParaRPr>
          </a:p>
        </p:txBody>
      </p:sp>
      <p:sp>
        <p:nvSpPr>
          <p:cNvPr id="12" name="角丸四角形 11"/>
          <p:cNvSpPr/>
          <p:nvPr/>
        </p:nvSpPr>
        <p:spPr>
          <a:xfrm>
            <a:off x="132520" y="4805948"/>
            <a:ext cx="8851632"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600" b="1" dirty="0">
                <a:latin typeface="Meiryo UI" panose="020B0604030504040204" pitchFamily="50" charset="-128"/>
                <a:ea typeface="Meiryo UI" panose="020B0604030504040204" pitchFamily="50" charset="-128"/>
              </a:rPr>
              <a:t>PFI</a:t>
            </a:r>
            <a:r>
              <a:rPr lang="ja-JP" altLang="en-US" sz="1600" b="1" dirty="0">
                <a:latin typeface="Meiryo UI" panose="020B0604030504040204" pitchFamily="50" charset="-128"/>
                <a:ea typeface="Meiryo UI" panose="020B0604030504040204" pitchFamily="50" charset="-128"/>
              </a:rPr>
              <a:t>手法の積極導入</a:t>
            </a:r>
            <a:endParaRPr kumimoji="1" lang="ja-JP" altLang="en-US" sz="1600" b="1" dirty="0">
              <a:latin typeface="Meiryo UI" panose="020B0604030504040204" pitchFamily="50" charset="-128"/>
              <a:ea typeface="Meiryo UI" panose="020B0604030504040204" pitchFamily="50" charset="-128"/>
            </a:endParaRPr>
          </a:p>
        </p:txBody>
      </p:sp>
      <p:sp>
        <p:nvSpPr>
          <p:cNvPr id="13" name="角丸四角形 12"/>
          <p:cNvSpPr/>
          <p:nvPr/>
        </p:nvSpPr>
        <p:spPr>
          <a:xfrm>
            <a:off x="132520" y="1196113"/>
            <a:ext cx="884646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a:latin typeface="Meiryo UI" panose="020B0604030504040204" pitchFamily="50" charset="-128"/>
                <a:ea typeface="Meiryo UI" panose="020B0604030504040204" pitchFamily="50" charset="-128"/>
              </a:rPr>
              <a:t>指定管理者制度の積極導入</a:t>
            </a:r>
            <a:endParaRPr kumimoji="1" lang="ja-JP" altLang="en-US" sz="1600" b="1" dirty="0">
              <a:latin typeface="Meiryo UI" panose="020B0604030504040204" pitchFamily="50" charset="-128"/>
              <a:ea typeface="Meiryo UI" panose="020B0604030504040204" pitchFamily="50" charset="-128"/>
            </a:endParaRPr>
          </a:p>
        </p:txBody>
      </p:sp>
      <p:graphicFrame>
        <p:nvGraphicFramePr>
          <p:cNvPr id="8" name="表 7"/>
          <p:cNvGraphicFramePr>
            <a:graphicFrameLocks noGrp="1"/>
          </p:cNvGraphicFramePr>
          <p:nvPr>
            <p:extLst/>
          </p:nvPr>
        </p:nvGraphicFramePr>
        <p:xfrm>
          <a:off x="169963" y="5277502"/>
          <a:ext cx="5136133" cy="1432560"/>
        </p:xfrm>
        <a:graphic>
          <a:graphicData uri="http://schemas.openxmlformats.org/drawingml/2006/table">
            <a:tbl>
              <a:tblPr firstRow="1" bandRow="1">
                <a:tableStyleId>{5940675A-B579-460E-94D1-54222C63F5DA}</a:tableStyleId>
              </a:tblPr>
              <a:tblGrid>
                <a:gridCol w="560265">
                  <a:extLst>
                    <a:ext uri="{9D8B030D-6E8A-4147-A177-3AD203B41FA5}">
                      <a16:colId xmlns:a16="http://schemas.microsoft.com/office/drawing/2014/main" val="20000"/>
                    </a:ext>
                  </a:extLst>
                </a:gridCol>
                <a:gridCol w="2167518">
                  <a:extLst>
                    <a:ext uri="{9D8B030D-6E8A-4147-A177-3AD203B41FA5}">
                      <a16:colId xmlns:a16="http://schemas.microsoft.com/office/drawing/2014/main" val="20001"/>
                    </a:ext>
                  </a:extLst>
                </a:gridCol>
                <a:gridCol w="2408350">
                  <a:extLst>
                    <a:ext uri="{9D8B030D-6E8A-4147-A177-3AD203B41FA5}">
                      <a16:colId xmlns:a16="http://schemas.microsoft.com/office/drawing/2014/main" val="20002"/>
                    </a:ext>
                  </a:extLst>
                </a:gridCol>
              </a:tblGrid>
              <a:tr h="138456">
                <a:tc>
                  <a:txBody>
                    <a:bodyPr/>
                    <a:lstStyle/>
                    <a:p>
                      <a:endParaRPr kumimoji="1" lang="ja-JP" altLang="en-US" sz="1200" b="1"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r>
                        <a:rPr kumimoji="1" lang="ja-JP" altLang="en-US" sz="1200" b="1" dirty="0">
                          <a:latin typeface="Meiryo UI" panose="020B0604030504040204" pitchFamily="50" charset="-128"/>
                          <a:ea typeface="Meiryo UI" panose="020B0604030504040204" pitchFamily="50" charset="-128"/>
                        </a:rPr>
                        <a:t>大阪府</a:t>
                      </a:r>
                    </a:p>
                  </a:txBody>
                  <a:tcPr>
                    <a:solidFill>
                      <a:schemeClr val="accent1">
                        <a:lumMod val="20000"/>
                        <a:lumOff val="80000"/>
                      </a:schemeClr>
                    </a:solidFill>
                  </a:tcPr>
                </a:tc>
                <a:tc>
                  <a:txBody>
                    <a:bodyPr/>
                    <a:lstStyle/>
                    <a:p>
                      <a:pPr algn="ctr"/>
                      <a:r>
                        <a:rPr kumimoji="1" lang="ja-JP" altLang="en-US" sz="1200" b="1" dirty="0">
                          <a:latin typeface="Meiryo UI" panose="020B0604030504040204" pitchFamily="50" charset="-128"/>
                          <a:ea typeface="Meiryo UI" panose="020B0604030504040204" pitchFamily="50" charset="-128"/>
                        </a:rPr>
                        <a:t>大阪市</a:t>
                      </a:r>
                    </a:p>
                  </a:txBody>
                  <a:tcPr>
                    <a:solidFill>
                      <a:schemeClr val="accent1">
                        <a:lumMod val="20000"/>
                        <a:lumOff val="80000"/>
                      </a:schemeClr>
                    </a:solidFill>
                  </a:tcPr>
                </a:tc>
                <a:extLst>
                  <a:ext uri="{0D108BD9-81ED-4DB2-BD59-A6C34878D82A}">
                    <a16:rowId xmlns:a16="http://schemas.microsoft.com/office/drawing/2014/main" val="10000"/>
                  </a:ext>
                </a:extLst>
              </a:tr>
              <a:tr h="370840">
                <a:tc>
                  <a:txBody>
                    <a:bodyPr/>
                    <a:lstStyle/>
                    <a:p>
                      <a:r>
                        <a:rPr kumimoji="1" lang="ja-JP" altLang="en-US" sz="1200" dirty="0">
                          <a:latin typeface="Meiryo UI" panose="020B0604030504040204" pitchFamily="50" charset="-128"/>
                          <a:ea typeface="Meiryo UI" panose="020B0604030504040204" pitchFamily="50" charset="-128"/>
                        </a:rPr>
                        <a:t>取組</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経過</a:t>
                      </a:r>
                    </a:p>
                  </a:txBody>
                  <a:tcPr/>
                </a:tc>
                <a:tc>
                  <a:txBody>
                    <a:bodyPr/>
                    <a:lstStyle/>
                    <a:p>
                      <a:r>
                        <a:rPr kumimoji="1" lang="en-US" altLang="zh-TW" sz="1000" dirty="0" smtClean="0">
                          <a:solidFill>
                            <a:schemeClr val="tx1"/>
                          </a:solidFill>
                          <a:latin typeface="Meiryo UI" panose="020B0604030504040204" pitchFamily="50" charset="-128"/>
                          <a:ea typeface="Meiryo UI" panose="020B0604030504040204" pitchFamily="50" charset="-128"/>
                        </a:rPr>
                        <a:t>1999</a:t>
                      </a:r>
                      <a:r>
                        <a:rPr kumimoji="1" lang="ja-JP" altLang="en-US" sz="1000" dirty="0" smtClean="0">
                          <a:solidFill>
                            <a:schemeClr val="tx1"/>
                          </a:solidFill>
                          <a:latin typeface="Meiryo UI" panose="020B0604030504040204" pitchFamily="50" charset="-128"/>
                          <a:ea typeface="Meiryo UI" panose="020B0604030504040204" pitchFamily="50" charset="-128"/>
                        </a:rPr>
                        <a:t>年度</a:t>
                      </a:r>
                      <a:r>
                        <a:rPr kumimoji="1" lang="ja-JP" altLang="en-US" sz="1000" dirty="0">
                          <a:solidFill>
                            <a:schemeClr val="tx1"/>
                          </a:solidFill>
                          <a:latin typeface="Meiryo UI" panose="020B0604030504040204" pitchFamily="50" charset="-128"/>
                          <a:ea typeface="Meiryo UI" panose="020B0604030504040204" pitchFamily="50" charset="-128"/>
                        </a:rPr>
                        <a:t>　</a:t>
                      </a:r>
                      <a:r>
                        <a:rPr kumimoji="1" lang="en-US" altLang="zh-TW" sz="1000" dirty="0">
                          <a:solidFill>
                            <a:schemeClr val="tx1"/>
                          </a:solidFill>
                          <a:latin typeface="Meiryo UI" panose="020B0604030504040204" pitchFamily="50" charset="-128"/>
                          <a:ea typeface="Meiryo UI" panose="020B0604030504040204" pitchFamily="50" charset="-128"/>
                        </a:rPr>
                        <a:t>PFI</a:t>
                      </a:r>
                      <a:r>
                        <a:rPr kumimoji="1" lang="zh-TW" altLang="en-US" sz="1000" dirty="0">
                          <a:solidFill>
                            <a:schemeClr val="tx1"/>
                          </a:solidFill>
                          <a:latin typeface="Meiryo UI" panose="020B0604030504040204" pitchFamily="50" charset="-128"/>
                          <a:ea typeface="Meiryo UI" panose="020B0604030504040204" pitchFamily="50" charset="-128"/>
                        </a:rPr>
                        <a:t>検討委員会設置</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000" dirty="0" smtClean="0">
                          <a:solidFill>
                            <a:schemeClr val="tx1"/>
                          </a:solidFill>
                          <a:latin typeface="Meiryo UI" panose="020B0604030504040204" pitchFamily="50" charset="-128"/>
                          <a:ea typeface="Meiryo UI" panose="020B0604030504040204" pitchFamily="50" charset="-128"/>
                        </a:rPr>
                        <a:t>200</a:t>
                      </a:r>
                      <a:r>
                        <a:rPr kumimoji="1" lang="en-US" altLang="ja-JP" sz="1000" dirty="0" smtClean="0">
                          <a:solidFill>
                            <a:schemeClr val="tx1"/>
                          </a:solidFill>
                          <a:latin typeface="Meiryo UI" panose="020B0604030504040204" pitchFamily="50" charset="-128"/>
                          <a:ea typeface="Meiryo UI" panose="020B0604030504040204" pitchFamily="50" charset="-128"/>
                        </a:rPr>
                        <a:t>1</a:t>
                      </a:r>
                      <a:r>
                        <a:rPr kumimoji="1" lang="ja-JP" altLang="en-US" sz="1000" dirty="0" smtClean="0">
                          <a:solidFill>
                            <a:schemeClr val="tx1"/>
                          </a:solidFill>
                          <a:latin typeface="Meiryo UI" panose="020B0604030504040204" pitchFamily="50" charset="-128"/>
                          <a:ea typeface="Meiryo UI" panose="020B0604030504040204" pitchFamily="50" charset="-128"/>
                        </a:rPr>
                        <a:t>年度</a:t>
                      </a:r>
                      <a:r>
                        <a:rPr kumimoji="1" lang="zh-TW" altLang="en-US" sz="1000" dirty="0">
                          <a:solidFill>
                            <a:schemeClr val="tx1"/>
                          </a:solidFill>
                          <a:latin typeface="Meiryo UI" panose="020B0604030504040204" pitchFamily="50" charset="-128"/>
                          <a:ea typeface="Meiryo UI" panose="020B0604030504040204" pitchFamily="50" charset="-128"/>
                        </a:rPr>
                        <a:t>　</a:t>
                      </a:r>
                      <a:r>
                        <a:rPr kumimoji="1" lang="en-US" altLang="zh-TW" sz="1000" dirty="0" smtClean="0">
                          <a:solidFill>
                            <a:schemeClr val="tx1"/>
                          </a:solidFill>
                          <a:latin typeface="Meiryo UI" panose="020B0604030504040204" pitchFamily="50" charset="-128"/>
                          <a:ea typeface="Meiryo UI" panose="020B0604030504040204" pitchFamily="50" charset="-128"/>
                        </a:rPr>
                        <a:t>PFI</a:t>
                      </a:r>
                      <a:r>
                        <a:rPr kumimoji="1" lang="zh-TW" altLang="en-US" sz="1000" dirty="0">
                          <a:solidFill>
                            <a:schemeClr val="tx1"/>
                          </a:solidFill>
                          <a:latin typeface="Meiryo UI" panose="020B0604030504040204" pitchFamily="50" charset="-128"/>
                          <a:ea typeface="Meiryo UI" panose="020B0604030504040204" pitchFamily="50" charset="-128"/>
                        </a:rPr>
                        <a:t>検討指針策定</a:t>
                      </a:r>
                    </a:p>
                    <a:p>
                      <a:r>
                        <a:rPr kumimoji="1" lang="en-US" altLang="zh-TW" sz="1000" dirty="0" smtClean="0">
                          <a:solidFill>
                            <a:schemeClr val="tx1"/>
                          </a:solidFill>
                          <a:latin typeface="Meiryo UI" panose="020B0604030504040204" pitchFamily="50" charset="-128"/>
                          <a:ea typeface="Meiryo UI" panose="020B0604030504040204" pitchFamily="50" charset="-128"/>
                        </a:rPr>
                        <a:t>201</a:t>
                      </a:r>
                      <a:r>
                        <a:rPr kumimoji="1" lang="en-US" altLang="ja-JP" sz="1000" dirty="0" smtClean="0">
                          <a:solidFill>
                            <a:schemeClr val="tx1"/>
                          </a:solidFill>
                          <a:latin typeface="Meiryo UI" panose="020B0604030504040204" pitchFamily="50" charset="-128"/>
                          <a:ea typeface="Meiryo UI" panose="020B0604030504040204" pitchFamily="50" charset="-128"/>
                        </a:rPr>
                        <a:t>6</a:t>
                      </a:r>
                      <a:r>
                        <a:rPr kumimoji="1" lang="ja-JP" altLang="en-US" sz="1000" dirty="0" smtClean="0">
                          <a:solidFill>
                            <a:schemeClr val="tx1"/>
                          </a:solidFill>
                          <a:latin typeface="Meiryo UI" panose="020B0604030504040204" pitchFamily="50" charset="-128"/>
                          <a:ea typeface="Meiryo UI" panose="020B0604030504040204" pitchFamily="50" charset="-128"/>
                        </a:rPr>
                        <a:t>年度</a:t>
                      </a:r>
                      <a:r>
                        <a:rPr kumimoji="1" lang="zh-TW" altLang="en-US" sz="1000" dirty="0">
                          <a:solidFill>
                            <a:schemeClr val="tx1"/>
                          </a:solidFill>
                          <a:latin typeface="Meiryo UI" panose="020B0604030504040204" pitchFamily="50" charset="-128"/>
                          <a:ea typeface="Meiryo UI" panose="020B0604030504040204" pitchFamily="50" charset="-128"/>
                        </a:rPr>
                        <a:t>　「</a:t>
                      </a:r>
                      <a:r>
                        <a:rPr kumimoji="1" lang="en-US" altLang="zh-TW" sz="1000" dirty="0">
                          <a:solidFill>
                            <a:schemeClr val="tx1"/>
                          </a:solidFill>
                          <a:latin typeface="Meiryo UI" panose="020B0604030504040204" pitchFamily="50" charset="-128"/>
                          <a:ea typeface="Meiryo UI" panose="020B0604030504040204" pitchFamily="50" charset="-128"/>
                        </a:rPr>
                        <a:t>PFI/PPP</a:t>
                      </a:r>
                      <a:r>
                        <a:rPr kumimoji="1" lang="zh-TW" altLang="en-US" sz="1000" dirty="0" smtClean="0">
                          <a:solidFill>
                            <a:schemeClr val="tx1"/>
                          </a:solidFill>
                          <a:latin typeface="Meiryo UI" panose="020B0604030504040204" pitchFamily="50" charset="-128"/>
                          <a:ea typeface="Meiryo UI" panose="020B0604030504040204" pitchFamily="50" charset="-128"/>
                        </a:rPr>
                        <a:t>優先検討規</a:t>
                      </a:r>
                      <a:endParaRPr kumimoji="1" lang="en-US" altLang="zh-TW"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a:t>
                      </a:r>
                      <a:r>
                        <a:rPr kumimoji="1" lang="zh-TW" altLang="en-US" sz="1000" dirty="0" smtClean="0">
                          <a:solidFill>
                            <a:schemeClr val="tx1"/>
                          </a:solidFill>
                          <a:latin typeface="Meiryo UI" panose="020B0604030504040204" pitchFamily="50" charset="-128"/>
                          <a:ea typeface="Meiryo UI" panose="020B0604030504040204" pitchFamily="50" charset="-128"/>
                        </a:rPr>
                        <a:t>程」策定</a:t>
                      </a:r>
                      <a:endParaRPr kumimoji="1" lang="zh-TW" altLang="en-US" sz="1000" dirty="0">
                        <a:solidFill>
                          <a:schemeClr val="tx1"/>
                        </a:solidFill>
                        <a:latin typeface="Meiryo UI" panose="020B0604030504040204" pitchFamily="50" charset="-128"/>
                        <a:ea typeface="Meiryo UI" panose="020B0604030504040204" pitchFamily="50" charset="-128"/>
                      </a:endParaRPr>
                    </a:p>
                  </a:txBody>
                  <a:tcPr/>
                </a:tc>
                <a:tc>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2015</a:t>
                      </a:r>
                      <a:r>
                        <a:rPr kumimoji="1" lang="ja-JP" altLang="en-US" sz="1000" dirty="0" smtClean="0">
                          <a:solidFill>
                            <a:schemeClr val="tx1"/>
                          </a:solidFill>
                          <a:latin typeface="Meiryo UI" panose="020B0604030504040204" pitchFamily="50" charset="-128"/>
                          <a:ea typeface="Meiryo UI" panose="020B0604030504040204" pitchFamily="50" charset="-128"/>
                        </a:rPr>
                        <a:t>年度   </a:t>
                      </a:r>
                      <a:r>
                        <a:rPr kumimoji="1" lang="en-US" altLang="ja-JP" sz="1000" dirty="0">
                          <a:solidFill>
                            <a:schemeClr val="tx1"/>
                          </a:solidFill>
                          <a:latin typeface="Meiryo UI" panose="020B0604030504040204" pitchFamily="50" charset="-128"/>
                          <a:ea typeface="Meiryo UI" panose="020B0604030504040204" pitchFamily="50" charset="-128"/>
                        </a:rPr>
                        <a:t>PFI</a:t>
                      </a:r>
                      <a:r>
                        <a:rPr kumimoji="1" lang="ja-JP" altLang="en-US" sz="1000" dirty="0" smtClean="0">
                          <a:solidFill>
                            <a:schemeClr val="tx1"/>
                          </a:solidFill>
                          <a:latin typeface="Meiryo UI" panose="020B0604030504040204" pitchFamily="50" charset="-128"/>
                          <a:ea typeface="Meiryo UI" panose="020B0604030504040204" pitchFamily="50" charset="-128"/>
                        </a:rPr>
                        <a:t>担当を</a:t>
                      </a:r>
                      <a:r>
                        <a:rPr kumimoji="1" lang="ja-JP" altLang="en-US" sz="1000" dirty="0">
                          <a:solidFill>
                            <a:schemeClr val="tx1"/>
                          </a:solidFill>
                          <a:latin typeface="Meiryo UI" panose="020B0604030504040204" pitchFamily="50" charset="-128"/>
                          <a:ea typeface="Meiryo UI" panose="020B0604030504040204" pitchFamily="50" charset="-128"/>
                        </a:rPr>
                        <a:t>設置</a:t>
                      </a:r>
                    </a:p>
                    <a:p>
                      <a:r>
                        <a:rPr kumimoji="1" lang="en-US" altLang="ja-JP" sz="1000" dirty="0" smtClean="0">
                          <a:solidFill>
                            <a:schemeClr val="tx1"/>
                          </a:solidFill>
                          <a:latin typeface="Meiryo UI" panose="020B0604030504040204" pitchFamily="50" charset="-128"/>
                          <a:ea typeface="Meiryo UI" panose="020B0604030504040204" pitchFamily="50" charset="-128"/>
                        </a:rPr>
                        <a:t>2015</a:t>
                      </a:r>
                      <a:r>
                        <a:rPr kumimoji="1" lang="ja-JP" altLang="en-US" sz="1000" dirty="0" smtClean="0">
                          <a:solidFill>
                            <a:schemeClr val="tx1"/>
                          </a:solidFill>
                          <a:latin typeface="Meiryo UI" panose="020B0604030504040204" pitchFamily="50" charset="-128"/>
                          <a:ea typeface="Meiryo UI" panose="020B0604030504040204" pitchFamily="50" charset="-128"/>
                        </a:rPr>
                        <a:t>年度</a:t>
                      </a:r>
                      <a:r>
                        <a:rPr kumimoji="1" lang="ja-JP" altLang="en-US" sz="1000" dirty="0">
                          <a:solidFill>
                            <a:schemeClr val="tx1"/>
                          </a:solidFill>
                          <a:latin typeface="Meiryo UI" panose="020B0604030504040204" pitchFamily="50" charset="-128"/>
                          <a:ea typeface="Meiryo UI" panose="020B0604030504040204" pitchFamily="50" charset="-128"/>
                        </a:rPr>
                        <a:t>　 </a:t>
                      </a:r>
                      <a:r>
                        <a:rPr kumimoji="1" lang="ja-JP" altLang="en-US" sz="1000" dirty="0" smtClean="0">
                          <a:solidFill>
                            <a:schemeClr val="tx1"/>
                          </a:solidFill>
                          <a:latin typeface="Meiryo UI" panose="020B0604030504040204" pitchFamily="50" charset="-128"/>
                          <a:ea typeface="Meiryo UI" panose="020B0604030504040204" pitchFamily="50" charset="-128"/>
                        </a:rPr>
                        <a:t>「</a:t>
                      </a:r>
                      <a:r>
                        <a:rPr kumimoji="1" lang="en-US" altLang="ja-JP" sz="1000" dirty="0" smtClean="0">
                          <a:solidFill>
                            <a:schemeClr val="tx1"/>
                          </a:solidFill>
                          <a:latin typeface="Meiryo UI" panose="020B0604030504040204" pitchFamily="50" charset="-128"/>
                          <a:ea typeface="Meiryo UI" panose="020B0604030504040204" pitchFamily="50" charset="-128"/>
                        </a:rPr>
                        <a:t>PFI</a:t>
                      </a:r>
                      <a:r>
                        <a:rPr kumimoji="1" lang="ja-JP" altLang="en-US" sz="1000" dirty="0" smtClean="0">
                          <a:solidFill>
                            <a:schemeClr val="tx1"/>
                          </a:solidFill>
                          <a:latin typeface="Meiryo UI" panose="020B0604030504040204" pitchFamily="50" charset="-128"/>
                          <a:ea typeface="Meiryo UI" panose="020B0604030504040204" pitchFamily="50" charset="-128"/>
                        </a:rPr>
                        <a:t>ガイドライン」策定</a:t>
                      </a:r>
                      <a:endParaRPr kumimoji="1" lang="ja-JP" altLang="en-US" sz="1000" dirty="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2016</a:t>
                      </a:r>
                      <a:r>
                        <a:rPr kumimoji="1" lang="ja-JP" altLang="en-US" sz="1000" dirty="0" smtClean="0">
                          <a:solidFill>
                            <a:schemeClr val="tx1"/>
                          </a:solidFill>
                          <a:latin typeface="Meiryo UI" panose="020B0604030504040204" pitchFamily="50" charset="-128"/>
                          <a:ea typeface="Meiryo UI" panose="020B0604030504040204" pitchFamily="50" charset="-128"/>
                        </a:rPr>
                        <a:t>年度 　「</a:t>
                      </a:r>
                      <a:r>
                        <a:rPr kumimoji="1" lang="en-US" altLang="ja-JP" sz="1000" dirty="0" smtClean="0">
                          <a:solidFill>
                            <a:schemeClr val="tx1"/>
                          </a:solidFill>
                          <a:latin typeface="Meiryo UI" panose="020B0604030504040204" pitchFamily="50" charset="-128"/>
                          <a:ea typeface="Meiryo UI" panose="020B0604030504040204" pitchFamily="50" charset="-128"/>
                        </a:rPr>
                        <a:t>PPP/PFI</a:t>
                      </a:r>
                      <a:r>
                        <a:rPr kumimoji="1" lang="ja-JP" altLang="en-US" sz="1000" dirty="0">
                          <a:solidFill>
                            <a:schemeClr val="tx1"/>
                          </a:solidFill>
                          <a:latin typeface="Meiryo UI" panose="020B0604030504040204" pitchFamily="50" charset="-128"/>
                          <a:ea typeface="Meiryo UI" panose="020B0604030504040204" pitchFamily="50" charset="-128"/>
                        </a:rPr>
                        <a:t>手法導入</a:t>
                      </a:r>
                      <a:r>
                        <a:rPr kumimoji="1" lang="ja-JP" altLang="en-US" sz="1000" dirty="0" smtClean="0">
                          <a:solidFill>
                            <a:schemeClr val="tx1"/>
                          </a:solidFill>
                          <a:latin typeface="Meiryo UI" panose="020B0604030504040204" pitchFamily="50" charset="-128"/>
                          <a:ea typeface="Meiryo UI" panose="020B0604030504040204" pitchFamily="50" charset="-128"/>
                        </a:rPr>
                        <a:t>優先的　</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a:solidFill>
                            <a:schemeClr val="tx1"/>
                          </a:solidFill>
                          <a:latin typeface="Meiryo UI" panose="020B0604030504040204" pitchFamily="50" charset="-128"/>
                          <a:ea typeface="Meiryo UI" panose="020B0604030504040204" pitchFamily="50" charset="-128"/>
                        </a:rPr>
                        <a:t>　　　　　　</a:t>
                      </a:r>
                      <a:r>
                        <a:rPr kumimoji="1" lang="ja-JP" altLang="en-US" sz="1000" dirty="0" smtClean="0">
                          <a:solidFill>
                            <a:schemeClr val="tx1"/>
                          </a:solidFill>
                          <a:latin typeface="Meiryo UI" panose="020B0604030504040204" pitchFamily="50" charset="-128"/>
                          <a:ea typeface="Meiryo UI" panose="020B0604030504040204" pitchFamily="50" charset="-128"/>
                        </a:rPr>
                        <a:t>　　　検討</a:t>
                      </a:r>
                      <a:r>
                        <a:rPr kumimoji="1" lang="ja-JP" altLang="en-US" sz="1000" dirty="0">
                          <a:solidFill>
                            <a:schemeClr val="tx1"/>
                          </a:solidFill>
                          <a:latin typeface="Meiryo UI" panose="020B0604030504040204" pitchFamily="50" charset="-128"/>
                          <a:ea typeface="Meiryo UI" panose="020B0604030504040204" pitchFamily="50" charset="-128"/>
                        </a:rPr>
                        <a:t>規程」策定</a:t>
                      </a:r>
                    </a:p>
                  </a:txBody>
                  <a:tcPr/>
                </a:tc>
                <a:extLst>
                  <a:ext uri="{0D108BD9-81ED-4DB2-BD59-A6C34878D82A}">
                    <a16:rowId xmlns:a16="http://schemas.microsoft.com/office/drawing/2014/main" val="10001"/>
                  </a:ext>
                </a:extLst>
              </a:tr>
              <a:tr h="370840">
                <a:tc>
                  <a:txBody>
                    <a:bodyPr/>
                    <a:lstStyle/>
                    <a:p>
                      <a:r>
                        <a:rPr kumimoji="1" lang="ja-JP" altLang="en-US" sz="1200" dirty="0">
                          <a:latin typeface="Meiryo UI" panose="020B0604030504040204" pitchFamily="50" charset="-128"/>
                          <a:ea typeface="Meiryo UI" panose="020B0604030504040204" pitchFamily="50" charset="-128"/>
                        </a:rPr>
                        <a:t>事業</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実績</a:t>
                      </a:r>
                    </a:p>
                  </a:txBody>
                  <a:tcPr/>
                </a:tc>
                <a:tc>
                  <a:txBody>
                    <a:bodyPr/>
                    <a:lstStyle/>
                    <a:p>
                      <a:r>
                        <a:rPr kumimoji="1" lang="ja-JP" altLang="en-US" sz="1050" dirty="0">
                          <a:latin typeface="Meiryo UI" panose="020B0604030504040204" pitchFamily="50" charset="-128"/>
                          <a:ea typeface="Meiryo UI" panose="020B0604030504040204" pitchFamily="50" charset="-128"/>
                        </a:rPr>
                        <a:t>府営住宅民活プロジェクト等</a:t>
                      </a:r>
                      <a:endParaRPr kumimoji="1" lang="en-US" altLang="ja-JP" sz="1050" dirty="0">
                        <a:latin typeface="Meiryo UI" panose="020B0604030504040204" pitchFamily="50" charset="-128"/>
                        <a:ea typeface="Meiryo UI" panose="020B0604030504040204" pitchFamily="50" charset="-128"/>
                      </a:endParaRPr>
                    </a:p>
                    <a:p>
                      <a:pPr algn="r"/>
                      <a:r>
                        <a:rPr kumimoji="1" lang="ja-JP" altLang="en-US" sz="1050" dirty="0" smtClean="0">
                          <a:latin typeface="Meiryo UI" panose="020B0604030504040204" pitchFamily="50" charset="-128"/>
                          <a:ea typeface="Meiryo UI" panose="020B0604030504040204" pitchFamily="50" charset="-128"/>
                        </a:rPr>
                        <a:t>全</a:t>
                      </a:r>
                      <a:r>
                        <a:rPr kumimoji="1" lang="en-US" altLang="ja-JP" sz="1050" dirty="0" smtClean="0">
                          <a:latin typeface="Meiryo UI" panose="020B0604030504040204" pitchFamily="50" charset="-128"/>
                          <a:ea typeface="Meiryo UI" panose="020B0604030504040204" pitchFamily="50" charset="-128"/>
                        </a:rPr>
                        <a:t>22</a:t>
                      </a:r>
                      <a:r>
                        <a:rPr kumimoji="1" lang="ja-JP" altLang="en-US" sz="1050" dirty="0" smtClean="0">
                          <a:latin typeface="Meiryo UI" panose="020B0604030504040204" pitchFamily="50" charset="-128"/>
                          <a:ea typeface="Meiryo UI" panose="020B0604030504040204" pitchFamily="50" charset="-128"/>
                        </a:rPr>
                        <a:t>件</a:t>
                      </a:r>
                      <a:endParaRPr kumimoji="1" lang="ja-JP" altLang="en-US" sz="1050" dirty="0">
                        <a:latin typeface="Meiryo UI" panose="020B0604030504040204" pitchFamily="50" charset="-128"/>
                        <a:ea typeface="Meiryo UI" panose="020B0604030504040204" pitchFamily="50" charset="-128"/>
                      </a:endParaRPr>
                    </a:p>
                  </a:txBody>
                  <a:tcPr/>
                </a:tc>
                <a:tc>
                  <a:txBody>
                    <a:bodyPr/>
                    <a:lstStyle/>
                    <a:p>
                      <a:pPr algn="l"/>
                      <a:r>
                        <a:rPr kumimoji="1" lang="ja-JP" altLang="en-US" sz="1000" dirty="0">
                          <a:latin typeface="Meiryo UI" panose="020B0604030504040204" pitchFamily="50" charset="-128"/>
                          <a:ea typeface="Meiryo UI" panose="020B0604030504040204" pitchFamily="50" charset="-128"/>
                        </a:rPr>
                        <a:t>下水処理場汚泥固形燃料化事業</a:t>
                      </a:r>
                      <a:r>
                        <a:rPr kumimoji="1" lang="ja-JP" altLang="en-US" sz="1000" dirty="0" smtClean="0">
                          <a:latin typeface="Meiryo UI" panose="020B0604030504040204" pitchFamily="50" charset="-128"/>
                          <a:ea typeface="Meiryo UI" panose="020B0604030504040204" pitchFamily="50" charset="-128"/>
                        </a:rPr>
                        <a:t>等</a:t>
                      </a:r>
                      <a:r>
                        <a:rPr kumimoji="1" lang="ja-JP" altLang="en-US" sz="1050" dirty="0">
                          <a:latin typeface="Meiryo UI" panose="020B0604030504040204" pitchFamily="50" charset="-128"/>
                          <a:ea typeface="Meiryo UI" panose="020B0604030504040204" pitchFamily="50" charset="-128"/>
                        </a:rPr>
                        <a:t>　</a:t>
                      </a:r>
                      <a:endParaRPr kumimoji="1" lang="en-US" altLang="ja-JP" sz="1050" dirty="0" smtClean="0">
                        <a:latin typeface="Meiryo UI" panose="020B0604030504040204" pitchFamily="50" charset="-128"/>
                        <a:ea typeface="Meiryo UI" panose="020B0604030504040204" pitchFamily="50" charset="-128"/>
                      </a:endParaRPr>
                    </a:p>
                    <a:p>
                      <a:pPr algn="l"/>
                      <a:r>
                        <a:rPr kumimoji="1" lang="ja-JP" altLang="en-US" sz="1050" dirty="0">
                          <a:latin typeface="Meiryo UI" panose="020B0604030504040204" pitchFamily="50" charset="-128"/>
                          <a:ea typeface="Meiryo UI" panose="020B0604030504040204" pitchFamily="50" charset="-128"/>
                        </a:rPr>
                        <a:t>　　　　　　　　　</a:t>
                      </a:r>
                      <a:r>
                        <a:rPr kumimoji="1" lang="ja-JP" altLang="en-US" sz="1050" dirty="0" smtClean="0">
                          <a:latin typeface="Meiryo UI" panose="020B0604030504040204" pitchFamily="50" charset="-128"/>
                          <a:ea typeface="Meiryo UI" panose="020B0604030504040204" pitchFamily="50" charset="-128"/>
                        </a:rPr>
                        <a:t>     　　　　　　全</a:t>
                      </a:r>
                      <a:r>
                        <a:rPr kumimoji="1" lang="en-US" altLang="ja-JP" sz="1050" dirty="0" smtClean="0">
                          <a:latin typeface="Meiryo UI" panose="020B0604030504040204" pitchFamily="50" charset="-128"/>
                          <a:ea typeface="Meiryo UI" panose="020B0604030504040204" pitchFamily="50" charset="-128"/>
                        </a:rPr>
                        <a:t>3</a:t>
                      </a:r>
                      <a:r>
                        <a:rPr kumimoji="1" lang="ja-JP" altLang="en-US" sz="1050" dirty="0" smtClean="0">
                          <a:latin typeface="Meiryo UI" panose="020B0604030504040204" pitchFamily="50" charset="-128"/>
                          <a:ea typeface="Meiryo UI" panose="020B0604030504040204" pitchFamily="50" charset="-128"/>
                        </a:rPr>
                        <a:t>件</a:t>
                      </a:r>
                      <a:endParaRPr kumimoji="1" lang="ja-JP" altLang="en-US" sz="105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bl>
          </a:graphicData>
        </a:graphic>
      </p:graphicFrame>
      <p:sp>
        <p:nvSpPr>
          <p:cNvPr id="16" name="テキスト ボックス 15"/>
          <p:cNvSpPr txBox="1"/>
          <p:nvPr/>
        </p:nvSpPr>
        <p:spPr>
          <a:xfrm>
            <a:off x="5444318" y="5132280"/>
            <a:ext cx="2823209" cy="276999"/>
          </a:xfrm>
          <a:prstGeom prst="rect">
            <a:avLst/>
          </a:prstGeom>
          <a:noFill/>
        </p:spPr>
        <p:txBody>
          <a:bodyPr wrap="none" rtlCol="0">
            <a:spAutoFit/>
          </a:bodyPr>
          <a:lstStyle/>
          <a:p>
            <a:r>
              <a:rPr kumimoji="1" lang="ja-JP" altLang="en-US" sz="1200" dirty="0" smtClean="0">
                <a:latin typeface="Meiryo UI" panose="020B0604030504040204" pitchFamily="50" charset="-128"/>
                <a:ea typeface="Meiryo UI" panose="020B0604030504040204" pitchFamily="50" charset="-128"/>
              </a:rPr>
              <a:t>■</a:t>
            </a:r>
            <a:r>
              <a:rPr kumimoji="1" lang="ja-JP" altLang="en-US" sz="1200" b="1" dirty="0" smtClean="0">
                <a:latin typeface="Meiryo UI" panose="020B0604030504040204" pitchFamily="50" charset="-128"/>
                <a:ea typeface="Meiryo UI" panose="020B0604030504040204" pitchFamily="50" charset="-128"/>
              </a:rPr>
              <a:t>大阪</a:t>
            </a:r>
            <a:r>
              <a:rPr kumimoji="1" lang="ja-JP" altLang="en-US" sz="1200" b="1" dirty="0">
                <a:latin typeface="Meiryo UI" panose="020B0604030504040204" pitchFamily="50" charset="-128"/>
                <a:ea typeface="Meiryo UI" panose="020B0604030504040204" pitchFamily="50" charset="-128"/>
              </a:rPr>
              <a:t>は他都市に</a:t>
            </a:r>
            <a:r>
              <a:rPr kumimoji="1" lang="ja-JP" altLang="en-US" sz="1200" b="1" dirty="0" smtClean="0">
                <a:latin typeface="Meiryo UI" panose="020B0604030504040204" pitchFamily="50" charset="-128"/>
                <a:ea typeface="Meiryo UI" panose="020B0604030504040204" pitchFamily="50" charset="-128"/>
              </a:rPr>
              <a:t>比べて実施件数</a:t>
            </a:r>
            <a:r>
              <a:rPr kumimoji="1" lang="ja-JP" altLang="en-US" sz="1200" b="1" dirty="0">
                <a:latin typeface="Meiryo UI" panose="020B0604030504040204" pitchFamily="50" charset="-128"/>
                <a:ea typeface="Meiryo UI" panose="020B0604030504040204" pitchFamily="50" charset="-128"/>
              </a:rPr>
              <a:t>が多い</a:t>
            </a:r>
          </a:p>
        </p:txBody>
      </p:sp>
      <p:graphicFrame>
        <p:nvGraphicFramePr>
          <p:cNvPr id="22" name="表 21"/>
          <p:cNvGraphicFramePr>
            <a:graphicFrameLocks noGrp="1"/>
          </p:cNvGraphicFramePr>
          <p:nvPr>
            <p:extLst/>
          </p:nvPr>
        </p:nvGraphicFramePr>
        <p:xfrm>
          <a:off x="165499" y="1638906"/>
          <a:ext cx="5150214" cy="2976300"/>
        </p:xfrm>
        <a:graphic>
          <a:graphicData uri="http://schemas.openxmlformats.org/drawingml/2006/table">
            <a:tbl>
              <a:tblPr firstRow="1" bandRow="1">
                <a:tableStyleId>{5940675A-B579-460E-94D1-54222C63F5DA}</a:tableStyleId>
              </a:tblPr>
              <a:tblGrid>
                <a:gridCol w="530124">
                  <a:extLst>
                    <a:ext uri="{9D8B030D-6E8A-4147-A177-3AD203B41FA5}">
                      <a16:colId xmlns:a16="http://schemas.microsoft.com/office/drawing/2014/main" val="20000"/>
                    </a:ext>
                  </a:extLst>
                </a:gridCol>
                <a:gridCol w="1644673">
                  <a:extLst>
                    <a:ext uri="{9D8B030D-6E8A-4147-A177-3AD203B41FA5}">
                      <a16:colId xmlns:a16="http://schemas.microsoft.com/office/drawing/2014/main" val="20001"/>
                    </a:ext>
                  </a:extLst>
                </a:gridCol>
                <a:gridCol w="560485">
                  <a:extLst>
                    <a:ext uri="{9D8B030D-6E8A-4147-A177-3AD203B41FA5}">
                      <a16:colId xmlns:a16="http://schemas.microsoft.com/office/drawing/2014/main" val="20002"/>
                    </a:ext>
                  </a:extLst>
                </a:gridCol>
                <a:gridCol w="1578054">
                  <a:extLst>
                    <a:ext uri="{9D8B030D-6E8A-4147-A177-3AD203B41FA5}">
                      <a16:colId xmlns:a16="http://schemas.microsoft.com/office/drawing/2014/main" val="20003"/>
                    </a:ext>
                  </a:extLst>
                </a:gridCol>
                <a:gridCol w="836878">
                  <a:extLst>
                    <a:ext uri="{9D8B030D-6E8A-4147-A177-3AD203B41FA5}">
                      <a16:colId xmlns:a16="http://schemas.microsoft.com/office/drawing/2014/main" val="20004"/>
                    </a:ext>
                  </a:extLst>
                </a:gridCol>
              </a:tblGrid>
              <a:tr h="222232">
                <a:tc>
                  <a:txBody>
                    <a:bodyPr/>
                    <a:lstStyle/>
                    <a:p>
                      <a:endParaRPr kumimoji="1" lang="ja-JP" altLang="en-US" sz="1200" b="1" dirty="0">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tc gridSpan="2">
                  <a:txBody>
                    <a:bodyPr/>
                    <a:lstStyle/>
                    <a:p>
                      <a:pPr algn="ctr"/>
                      <a:r>
                        <a:rPr kumimoji="1" lang="ja-JP" altLang="en-US" sz="1200" b="1" dirty="0">
                          <a:latin typeface="Meiryo UI" panose="020B0604030504040204" pitchFamily="50" charset="-128"/>
                          <a:ea typeface="Meiryo UI" panose="020B0604030504040204" pitchFamily="50" charset="-128"/>
                        </a:rPr>
                        <a:t>大阪府</a:t>
                      </a:r>
                    </a:p>
                  </a:txBody>
                  <a:tcPr marT="36000" marB="36000">
                    <a:solidFill>
                      <a:schemeClr val="accent1">
                        <a:lumMod val="20000"/>
                        <a:lumOff val="80000"/>
                      </a:schemeClr>
                    </a:solidFill>
                  </a:tcPr>
                </a:tc>
                <a:tc hMerge="1">
                  <a:txBody>
                    <a:bodyPr/>
                    <a:lstStyle/>
                    <a:p>
                      <a:endParaRPr kumimoji="1" lang="ja-JP" altLang="en-US"/>
                    </a:p>
                  </a:txBody>
                  <a:tcPr/>
                </a:tc>
                <a:tc gridSpan="2">
                  <a:txBody>
                    <a:bodyPr/>
                    <a:lstStyle/>
                    <a:p>
                      <a:pPr algn="ctr"/>
                      <a:r>
                        <a:rPr kumimoji="1" lang="ja-JP" altLang="en-US" sz="1200" b="1" dirty="0">
                          <a:latin typeface="Meiryo UI" panose="020B0604030504040204" pitchFamily="50" charset="-128"/>
                          <a:ea typeface="Meiryo UI" panose="020B0604030504040204" pitchFamily="50" charset="-128"/>
                        </a:rPr>
                        <a:t>大阪市</a:t>
                      </a:r>
                    </a:p>
                  </a:txBody>
                  <a:tcPr marT="36000" marB="36000">
                    <a:solidFill>
                      <a:schemeClr val="accent1">
                        <a:lumMod val="20000"/>
                        <a:lumOff val="80000"/>
                      </a:schemeClr>
                    </a:solidFill>
                  </a:tcPr>
                </a:tc>
                <a:tc hMerge="1">
                  <a:txBody>
                    <a:bodyPr/>
                    <a:lstStyle/>
                    <a:p>
                      <a:endParaRPr kumimoji="1" lang="ja-JP" altLang="en-US"/>
                    </a:p>
                  </a:txBody>
                  <a:tcPr/>
                </a:tc>
                <a:extLst>
                  <a:ext uri="{0D108BD9-81ED-4DB2-BD59-A6C34878D82A}">
                    <a16:rowId xmlns:a16="http://schemas.microsoft.com/office/drawing/2014/main" val="10000"/>
                  </a:ext>
                </a:extLst>
              </a:tr>
              <a:tr h="567925">
                <a:tc>
                  <a:txBody>
                    <a:bodyPr/>
                    <a:lstStyle/>
                    <a:p>
                      <a:r>
                        <a:rPr kumimoji="1" lang="ja-JP" altLang="en-US" sz="1200" dirty="0">
                          <a:latin typeface="Meiryo UI" panose="020B0604030504040204" pitchFamily="50" charset="-128"/>
                          <a:ea typeface="Meiryo UI" panose="020B0604030504040204" pitchFamily="50" charset="-128"/>
                        </a:rPr>
                        <a:t>取組</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経過</a:t>
                      </a:r>
                    </a:p>
                  </a:txBody>
                  <a:tcPr marT="36000" marB="36000"/>
                </a:tc>
                <a:tc gridSpan="2">
                  <a:txBody>
                    <a:bodyPr/>
                    <a:lstStyle/>
                    <a:p>
                      <a:r>
                        <a:rPr kumimoji="1" lang="en-US" altLang="zh-TW" sz="1000" dirty="0" smtClean="0">
                          <a:solidFill>
                            <a:schemeClr val="tx1"/>
                          </a:solidFill>
                          <a:latin typeface="Meiryo UI" panose="020B0604030504040204" pitchFamily="50" charset="-128"/>
                          <a:ea typeface="Meiryo UI" panose="020B0604030504040204" pitchFamily="50" charset="-128"/>
                        </a:rPr>
                        <a:t>2005</a:t>
                      </a:r>
                      <a:r>
                        <a:rPr kumimoji="1" lang="ja-JP" altLang="en-US" sz="1000" dirty="0" smtClean="0">
                          <a:solidFill>
                            <a:schemeClr val="tx1"/>
                          </a:solidFill>
                          <a:latin typeface="Meiryo UI" panose="020B0604030504040204" pitchFamily="50" charset="-128"/>
                          <a:ea typeface="Meiryo UI" panose="020B0604030504040204" pitchFamily="50" charset="-128"/>
                        </a:rPr>
                        <a:t>年度</a:t>
                      </a:r>
                      <a:r>
                        <a:rPr kumimoji="1" lang="en-US" altLang="zh-TW" sz="1000" dirty="0" smtClean="0">
                          <a:solidFill>
                            <a:schemeClr val="tx1"/>
                          </a:solidFill>
                          <a:latin typeface="Meiryo UI" panose="020B0604030504040204" pitchFamily="50" charset="-128"/>
                          <a:ea typeface="Meiryo UI" panose="020B0604030504040204" pitchFamily="50" charset="-128"/>
                        </a:rPr>
                        <a:t> </a:t>
                      </a:r>
                      <a:r>
                        <a:rPr kumimoji="1" lang="ja-JP" altLang="en-US" sz="1000" dirty="0" smtClean="0">
                          <a:solidFill>
                            <a:schemeClr val="tx1"/>
                          </a:solidFill>
                          <a:latin typeface="Meiryo UI" panose="020B0604030504040204" pitchFamily="50" charset="-128"/>
                          <a:ea typeface="Meiryo UI" panose="020B0604030504040204" pitchFamily="50" charset="-128"/>
                        </a:rPr>
                        <a:t>「大阪府における指定管理</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者制度の導入及び運用に</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ついて</a:t>
                      </a: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基本的な考え方</a:t>
                      </a: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pPr>
                        <a:spcAft>
                          <a:spcPts val="300"/>
                        </a:spcAft>
                      </a:pPr>
                      <a:r>
                        <a:rPr kumimoji="1" lang="ja-JP" altLang="en-US" sz="1000" dirty="0" smtClean="0">
                          <a:solidFill>
                            <a:schemeClr val="tx1"/>
                          </a:solidFill>
                          <a:latin typeface="Meiryo UI" panose="020B0604030504040204" pitchFamily="50" charset="-128"/>
                          <a:ea typeface="Meiryo UI" panose="020B0604030504040204" pitchFamily="50" charset="-128"/>
                        </a:rPr>
                        <a:t>　　　　　　　　を策定</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zh-TW" sz="1000" dirty="0" smtClean="0">
                          <a:solidFill>
                            <a:schemeClr val="tx1"/>
                          </a:solidFill>
                          <a:latin typeface="Meiryo UI" panose="020B0604030504040204" pitchFamily="50" charset="-128"/>
                          <a:ea typeface="Meiryo UI" panose="020B0604030504040204" pitchFamily="50" charset="-128"/>
                        </a:rPr>
                        <a:t>2009</a:t>
                      </a:r>
                      <a:r>
                        <a:rPr kumimoji="1" lang="ja-JP" altLang="en-US" sz="1000" dirty="0" smtClean="0">
                          <a:solidFill>
                            <a:schemeClr val="tx1"/>
                          </a:solidFill>
                          <a:latin typeface="Meiryo UI" panose="020B0604030504040204" pitchFamily="50" charset="-128"/>
                          <a:ea typeface="Meiryo UI" panose="020B0604030504040204" pitchFamily="50" charset="-128"/>
                        </a:rPr>
                        <a:t>年度</a:t>
                      </a:r>
                      <a:r>
                        <a:rPr kumimoji="1" lang="ja-JP" altLang="en-US" sz="1000" baseline="0" dirty="0" smtClean="0">
                          <a:solidFill>
                            <a:schemeClr val="tx1"/>
                          </a:solidFill>
                          <a:latin typeface="Meiryo UI" panose="020B0604030504040204" pitchFamily="50" charset="-128"/>
                          <a:ea typeface="Meiryo UI" panose="020B0604030504040204" pitchFamily="50" charset="-128"/>
                        </a:rPr>
                        <a:t> 競争を促す観点から、</a:t>
                      </a:r>
                      <a:r>
                        <a:rPr kumimoji="1" lang="ja-JP" altLang="en-US" sz="1000" dirty="0" smtClean="0">
                          <a:solidFill>
                            <a:schemeClr val="tx1"/>
                          </a:solidFill>
                          <a:latin typeface="Meiryo UI" panose="020B0604030504040204" pitchFamily="50" charset="-128"/>
                          <a:ea typeface="Meiryo UI" panose="020B0604030504040204" pitchFamily="50" charset="-128"/>
                        </a:rPr>
                        <a:t>価格</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点を原則</a:t>
                      </a:r>
                      <a:r>
                        <a:rPr kumimoji="1" lang="en-US" altLang="ja-JP" sz="1000" dirty="0" smtClean="0">
                          <a:solidFill>
                            <a:schemeClr val="tx1"/>
                          </a:solidFill>
                          <a:latin typeface="Meiryo UI" panose="020B0604030504040204" pitchFamily="50" charset="-128"/>
                          <a:ea typeface="Meiryo UI" panose="020B0604030504040204" pitchFamily="50" charset="-128"/>
                        </a:rPr>
                        <a:t>50</a:t>
                      </a:r>
                      <a:r>
                        <a:rPr kumimoji="1" lang="ja-JP" altLang="en-US" sz="1000" dirty="0" smtClean="0">
                          <a:solidFill>
                            <a:schemeClr val="tx1"/>
                          </a:solidFill>
                          <a:latin typeface="Meiryo UI" panose="020B0604030504040204" pitchFamily="50" charset="-128"/>
                          <a:ea typeface="Meiryo UI" panose="020B0604030504040204" pitchFamily="50" charset="-128"/>
                        </a:rPr>
                        <a:t>点に引き上げ</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zh-TW" sz="1000" dirty="0" smtClean="0">
                          <a:solidFill>
                            <a:schemeClr val="tx1"/>
                          </a:solidFill>
                          <a:latin typeface="Meiryo UI" panose="020B0604030504040204" pitchFamily="50" charset="-128"/>
                          <a:ea typeface="Meiryo UI" panose="020B0604030504040204" pitchFamily="50" charset="-128"/>
                        </a:rPr>
                        <a:t>2012</a:t>
                      </a:r>
                      <a:r>
                        <a:rPr kumimoji="1" lang="ja-JP" altLang="en-US" sz="1000" dirty="0" smtClean="0">
                          <a:solidFill>
                            <a:schemeClr val="tx1"/>
                          </a:solidFill>
                          <a:latin typeface="Meiryo UI" panose="020B0604030504040204" pitchFamily="50" charset="-128"/>
                          <a:ea typeface="Meiryo UI" panose="020B0604030504040204" pitchFamily="50" charset="-128"/>
                        </a:rPr>
                        <a:t>年度</a:t>
                      </a:r>
                      <a:r>
                        <a:rPr kumimoji="1" lang="en-US" altLang="zh-TW" sz="1000" dirty="0" smtClean="0">
                          <a:solidFill>
                            <a:schemeClr val="tx1"/>
                          </a:solidFill>
                          <a:latin typeface="Meiryo UI" panose="020B0604030504040204" pitchFamily="50" charset="-128"/>
                          <a:ea typeface="Meiryo UI" panose="020B0604030504040204" pitchFamily="50" charset="-128"/>
                        </a:rPr>
                        <a:t> </a:t>
                      </a:r>
                      <a:r>
                        <a:rPr kumimoji="1" lang="ja-JP" altLang="en-US" sz="1000" dirty="0" smtClean="0">
                          <a:solidFill>
                            <a:schemeClr val="tx1"/>
                          </a:solidFill>
                          <a:latin typeface="Meiryo UI" panose="020B0604030504040204" pitchFamily="50" charset="-128"/>
                          <a:ea typeface="Meiryo UI" panose="020B0604030504040204" pitchFamily="50" charset="-128"/>
                        </a:rPr>
                        <a:t>外部有識者によるモニタリン</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a:t>
                      </a:r>
                      <a:r>
                        <a:rPr kumimoji="1" lang="ja-JP" altLang="en-US" sz="1000" baseline="0" dirty="0" smtClean="0">
                          <a:solidFill>
                            <a:schemeClr val="tx1"/>
                          </a:solidFill>
                          <a:latin typeface="Meiryo UI" panose="020B0604030504040204" pitchFamily="50" charset="-128"/>
                          <a:ea typeface="Meiryo UI" panose="020B0604030504040204" pitchFamily="50" charset="-128"/>
                        </a:rPr>
                        <a:t> 　　　</a:t>
                      </a:r>
                      <a:r>
                        <a:rPr kumimoji="1" lang="ja-JP" altLang="en-US" sz="1000" dirty="0" smtClean="0">
                          <a:solidFill>
                            <a:schemeClr val="tx1"/>
                          </a:solidFill>
                          <a:latin typeface="Meiryo UI" panose="020B0604030504040204" pitchFamily="50" charset="-128"/>
                          <a:ea typeface="Meiryo UI" panose="020B0604030504040204" pitchFamily="50" charset="-128"/>
                        </a:rPr>
                        <a:t>グを必須化</a:t>
                      </a:r>
                      <a:endParaRPr kumimoji="1" lang="zh-TW" altLang="en-US" sz="1000" dirty="0">
                        <a:solidFill>
                          <a:schemeClr val="tx1"/>
                        </a:solidFill>
                        <a:latin typeface="Meiryo UI" panose="020B0604030504040204" pitchFamily="50" charset="-128"/>
                        <a:ea typeface="Meiryo UI" panose="020B0604030504040204" pitchFamily="50" charset="-128"/>
                      </a:endParaRPr>
                    </a:p>
                  </a:txBody>
                  <a:tcPr marT="36000" marB="36000"/>
                </a:tc>
                <a:tc hMerge="1">
                  <a:txBody>
                    <a:bodyPr/>
                    <a:lstStyle/>
                    <a:p>
                      <a:endParaRPr kumimoji="1" lang="ja-JP" altLang="en-US"/>
                    </a:p>
                  </a:txBody>
                  <a:tcPr/>
                </a:tc>
                <a:tc gridSpan="2">
                  <a:txBody>
                    <a:bodyPr/>
                    <a:lstStyle/>
                    <a:p>
                      <a:r>
                        <a:rPr kumimoji="1" lang="en-US" altLang="ja-JP" sz="1000" dirty="0" smtClean="0">
                          <a:solidFill>
                            <a:schemeClr val="tx1"/>
                          </a:solidFill>
                          <a:latin typeface="Meiryo UI" panose="020B0604030504040204" pitchFamily="50" charset="-128"/>
                          <a:ea typeface="Meiryo UI" panose="020B0604030504040204" pitchFamily="50" charset="-128"/>
                        </a:rPr>
                        <a:t>2004</a:t>
                      </a:r>
                      <a:r>
                        <a:rPr kumimoji="1" lang="ja-JP" altLang="en-US" sz="1000" dirty="0" smtClean="0">
                          <a:solidFill>
                            <a:schemeClr val="tx1"/>
                          </a:solidFill>
                          <a:latin typeface="Meiryo UI" panose="020B0604030504040204" pitchFamily="50" charset="-128"/>
                          <a:ea typeface="Meiryo UI" panose="020B0604030504040204" pitchFamily="50" charset="-128"/>
                        </a:rPr>
                        <a:t>年度　「公の施設の指定管理者の指</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定の手続等に関する指針」を　　</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策定</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2006</a:t>
                      </a:r>
                      <a:r>
                        <a:rPr kumimoji="1" lang="ja-JP" altLang="en-US" sz="1000" dirty="0" smtClean="0">
                          <a:solidFill>
                            <a:schemeClr val="tx1"/>
                          </a:solidFill>
                          <a:latin typeface="Meiryo UI" panose="020B0604030504040204" pitchFamily="50" charset="-128"/>
                          <a:ea typeface="Meiryo UI" panose="020B0604030504040204" pitchFamily="50" charset="-128"/>
                        </a:rPr>
                        <a:t>年度　「指定管理者制度の導入及び</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ja-JP" altLang="en-US" sz="1000" dirty="0" smtClean="0">
                          <a:solidFill>
                            <a:schemeClr val="tx1"/>
                          </a:solidFill>
                          <a:latin typeface="Meiryo UI" panose="020B0604030504040204" pitchFamily="50" charset="-128"/>
                          <a:ea typeface="Meiryo UI" panose="020B0604030504040204" pitchFamily="50" charset="-128"/>
                        </a:rPr>
                        <a:t>　　　　　　　　運用に係るガイドライン」を策定</a:t>
                      </a:r>
                      <a:endParaRPr kumimoji="1" lang="en-US" altLang="ja-JP" sz="1000" dirty="0" smtClean="0">
                        <a:solidFill>
                          <a:schemeClr val="tx1"/>
                        </a:solidFill>
                        <a:latin typeface="Meiryo UI" panose="020B0604030504040204" pitchFamily="50" charset="-128"/>
                        <a:ea typeface="Meiryo UI" panose="020B0604030504040204" pitchFamily="50" charset="-128"/>
                      </a:endParaRPr>
                    </a:p>
                    <a:p>
                      <a:r>
                        <a:rPr kumimoji="1" lang="en-US" altLang="ja-JP" sz="1000" dirty="0" smtClean="0">
                          <a:solidFill>
                            <a:schemeClr val="tx1"/>
                          </a:solidFill>
                          <a:latin typeface="Meiryo UI" panose="020B0604030504040204" pitchFamily="50" charset="-128"/>
                          <a:ea typeface="Meiryo UI" panose="020B0604030504040204" pitchFamily="50" charset="-128"/>
                        </a:rPr>
                        <a:t>2011</a:t>
                      </a:r>
                      <a:r>
                        <a:rPr kumimoji="1" lang="ja-JP" altLang="en-US" sz="1000" dirty="0" smtClean="0">
                          <a:solidFill>
                            <a:schemeClr val="tx1"/>
                          </a:solidFill>
                          <a:latin typeface="Meiryo UI" panose="020B0604030504040204" pitchFamily="50" charset="-128"/>
                          <a:ea typeface="Meiryo UI" panose="020B0604030504040204" pitchFamily="50" charset="-128"/>
                        </a:rPr>
                        <a:t>年度　競争</a:t>
                      </a:r>
                      <a:r>
                        <a:rPr kumimoji="1" lang="ja-JP" altLang="en-US" sz="1000" dirty="0" smtClean="0">
                          <a:latin typeface="Meiryo UI" panose="020B0604030504040204" pitchFamily="50" charset="-128"/>
                          <a:ea typeface="Meiryo UI" panose="020B0604030504040204" pitchFamily="50" charset="-128"/>
                        </a:rPr>
                        <a:t>を促す観点から、「市費の</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　　　　　　　　縮減」の配点を原則</a:t>
                      </a:r>
                      <a:r>
                        <a:rPr kumimoji="1" lang="en-US" altLang="ja-JP" sz="1000" dirty="0" smtClean="0">
                          <a:latin typeface="Meiryo UI" panose="020B0604030504040204" pitchFamily="50" charset="-128"/>
                          <a:ea typeface="Meiryo UI" panose="020B0604030504040204" pitchFamily="50" charset="-128"/>
                        </a:rPr>
                        <a:t>50</a:t>
                      </a:r>
                      <a:r>
                        <a:rPr kumimoji="1" lang="ja-JP" altLang="en-US" sz="1000" dirty="0" smtClean="0">
                          <a:latin typeface="Meiryo UI" panose="020B0604030504040204" pitchFamily="50" charset="-128"/>
                          <a:ea typeface="Meiryo UI" panose="020B0604030504040204" pitchFamily="50" charset="-128"/>
                        </a:rPr>
                        <a:t>点に引</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　　　　　　　　</a:t>
                      </a:r>
                      <a:r>
                        <a:rPr kumimoji="1" lang="ja-JP" altLang="en-US" sz="1000" dirty="0" err="1" smtClean="0">
                          <a:latin typeface="Meiryo UI" panose="020B0604030504040204" pitchFamily="50" charset="-128"/>
                          <a:ea typeface="Meiryo UI" panose="020B0604030504040204" pitchFamily="50" charset="-128"/>
                        </a:rPr>
                        <a:t>き</a:t>
                      </a:r>
                      <a:r>
                        <a:rPr kumimoji="1" lang="ja-JP" altLang="en-US" sz="1000" dirty="0" smtClean="0">
                          <a:latin typeface="Meiryo UI" panose="020B0604030504040204" pitchFamily="50" charset="-128"/>
                          <a:ea typeface="Meiryo UI" panose="020B0604030504040204" pitchFamily="50" charset="-128"/>
                        </a:rPr>
                        <a:t>上げ</a:t>
                      </a:r>
                      <a:endParaRPr kumimoji="1" lang="ja-JP" altLang="en-US" sz="1000" dirty="0">
                        <a:latin typeface="Meiryo UI" panose="020B0604030504040204" pitchFamily="50" charset="-128"/>
                        <a:ea typeface="Meiryo UI" panose="020B0604030504040204" pitchFamily="50" charset="-128"/>
                      </a:endParaRPr>
                    </a:p>
                  </a:txBody>
                  <a:tcPr marT="36000" marB="36000"/>
                </a:tc>
                <a:tc hMerge="1">
                  <a:txBody>
                    <a:bodyPr/>
                    <a:lstStyle/>
                    <a:p>
                      <a:endParaRPr kumimoji="1" lang="ja-JP" altLang="en-US"/>
                    </a:p>
                  </a:txBody>
                  <a:tcPr/>
                </a:tc>
                <a:extLst>
                  <a:ext uri="{0D108BD9-81ED-4DB2-BD59-A6C34878D82A}">
                    <a16:rowId xmlns:a16="http://schemas.microsoft.com/office/drawing/2014/main" val="10001"/>
                  </a:ext>
                </a:extLst>
              </a:tr>
              <a:tr h="203712">
                <a:tc rowSpan="6">
                  <a:txBody>
                    <a:bodyPr/>
                    <a:lstStyle/>
                    <a:p>
                      <a:r>
                        <a:rPr kumimoji="1" lang="ja-JP" altLang="en-US" sz="1200" dirty="0">
                          <a:latin typeface="Meiryo UI" panose="020B0604030504040204" pitchFamily="50" charset="-128"/>
                          <a:ea typeface="Meiryo UI" panose="020B0604030504040204" pitchFamily="50" charset="-128"/>
                        </a:rPr>
                        <a:t>事業実績</a:t>
                      </a:r>
                    </a:p>
                  </a:txBody>
                  <a:tcPr marT="36000" marB="36000"/>
                </a:tc>
                <a:tc>
                  <a:txBody>
                    <a:bodyPr/>
                    <a:lstStyle/>
                    <a:p>
                      <a:pPr algn="l"/>
                      <a:r>
                        <a:rPr kumimoji="1" lang="ja-JP" altLang="en-US" sz="1050" dirty="0">
                          <a:solidFill>
                            <a:schemeClr val="tx1"/>
                          </a:solidFill>
                          <a:latin typeface="Meiryo UI" panose="020B0604030504040204" pitchFamily="50" charset="-128"/>
                          <a:ea typeface="Meiryo UI" panose="020B0604030504040204" pitchFamily="50" charset="-128"/>
                        </a:rPr>
                        <a:t>基盤</a:t>
                      </a:r>
                      <a:r>
                        <a:rPr kumimoji="1" lang="ja-JP" altLang="en-US" sz="1050" dirty="0" smtClean="0">
                          <a:solidFill>
                            <a:schemeClr val="tx1"/>
                          </a:solidFill>
                          <a:latin typeface="Meiryo UI" panose="020B0604030504040204" pitchFamily="50" charset="-128"/>
                          <a:ea typeface="Meiryo UI" panose="020B0604030504040204" pitchFamily="50" charset="-128"/>
                        </a:rPr>
                        <a:t>施設</a:t>
                      </a:r>
                      <a:r>
                        <a:rPr kumimoji="1" lang="ja-JP" altLang="en-US" sz="700" dirty="0" smtClean="0">
                          <a:solidFill>
                            <a:schemeClr val="tx1"/>
                          </a:solidFill>
                          <a:latin typeface="Meiryo UI" panose="020B0604030504040204" pitchFamily="50" charset="-128"/>
                          <a:ea typeface="Meiryo UI" panose="020B0604030504040204" pitchFamily="50" charset="-128"/>
                        </a:rPr>
                        <a:t>（公園、駐車場等）</a:t>
                      </a:r>
                      <a:endParaRPr kumimoji="1" lang="ja-JP" altLang="en-US" sz="700" dirty="0">
                        <a:solidFill>
                          <a:schemeClr val="tx1"/>
                        </a:solidFill>
                        <a:latin typeface="Meiryo UI" panose="020B0604030504040204" pitchFamily="50" charset="-128"/>
                        <a:ea typeface="Meiryo UI" panose="020B0604030504040204" pitchFamily="50" charset="-128"/>
                      </a:endParaRPr>
                    </a:p>
                  </a:txBody>
                  <a:tcPr marT="36000" marB="36000">
                    <a:lnR w="12700" cap="flat" cmpd="sng" algn="ctr">
                      <a:solidFill>
                        <a:schemeClr val="tx1"/>
                      </a:solidFill>
                      <a:prstDash val="solid"/>
                      <a:round/>
                      <a:headEnd type="none" w="med" len="med"/>
                      <a:tailEnd type="none" w="med" len="med"/>
                    </a:lnR>
                    <a:lnB w="12700" cap="flat" cmpd="sng" algn="ctr">
                      <a:solidFill>
                        <a:schemeClr val="tx1"/>
                      </a:solidFill>
                      <a:prstDash val="dash"/>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23</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B w="12700" cap="flat" cmpd="sng" algn="ctr">
                      <a:solidFill>
                        <a:schemeClr val="tx1"/>
                      </a:solidFill>
                      <a:prstDash val="dash"/>
                      <a:round/>
                      <a:headEnd type="none" w="med" len="med"/>
                      <a:tailEnd type="none" w="med" len="med"/>
                    </a:lnB>
                  </a:tcPr>
                </a:tc>
                <a:tc>
                  <a:txBody>
                    <a:bodyPr/>
                    <a:lstStyle/>
                    <a:p>
                      <a:r>
                        <a:rPr kumimoji="1" lang="ja-JP" altLang="en-US" sz="1050" dirty="0">
                          <a:latin typeface="Meiryo UI" panose="020B0604030504040204" pitchFamily="50" charset="-128"/>
                          <a:ea typeface="Meiryo UI" panose="020B0604030504040204" pitchFamily="50" charset="-128"/>
                        </a:rPr>
                        <a:t>基盤</a:t>
                      </a:r>
                      <a:r>
                        <a:rPr kumimoji="1" lang="ja-JP" altLang="en-US" sz="1050" dirty="0" smtClean="0">
                          <a:latin typeface="Meiryo UI" panose="020B0604030504040204" pitchFamily="50" charset="-128"/>
                          <a:ea typeface="Meiryo UI" panose="020B0604030504040204" pitchFamily="50" charset="-128"/>
                        </a:rPr>
                        <a:t>施設</a:t>
                      </a:r>
                      <a:r>
                        <a:rPr kumimoji="1" lang="ja-JP" altLang="en-US" sz="700" dirty="0" smtClean="0">
                          <a:latin typeface="Meiryo UI" panose="020B0604030504040204" pitchFamily="50" charset="-128"/>
                          <a:ea typeface="Meiryo UI" panose="020B0604030504040204" pitchFamily="50" charset="-128"/>
                        </a:rPr>
                        <a:t>（公園、駐車場等）</a:t>
                      </a:r>
                      <a:endParaRPr kumimoji="1" lang="ja-JP" altLang="en-US" sz="700" dirty="0">
                        <a:latin typeface="Meiryo UI" panose="020B0604030504040204" pitchFamily="50" charset="-128"/>
                        <a:ea typeface="Meiryo UI" panose="020B0604030504040204" pitchFamily="50" charset="-128"/>
                      </a:endParaRPr>
                    </a:p>
                  </a:txBody>
                  <a:tcPr marT="36000" marB="36000">
                    <a:lnR w="12700" cap="flat" cmpd="sng" algn="ctr">
                      <a:solidFill>
                        <a:schemeClr val="tx1"/>
                      </a:solidFill>
                      <a:prstDash val="solid"/>
                      <a:round/>
                      <a:headEnd type="none" w="med" len="med"/>
                      <a:tailEnd type="none" w="med" len="med"/>
                    </a:lnR>
                    <a:lnB w="12700" cap="flat" cmpd="sng" algn="ctr">
                      <a:solidFill>
                        <a:schemeClr val="tx1"/>
                      </a:solidFill>
                      <a:prstDash val="dash"/>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166</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2"/>
                  </a:ext>
                </a:extLst>
              </a:tr>
              <a:tr h="203712">
                <a:tc vMerge="1">
                  <a:txBody>
                    <a:bodyPr/>
                    <a:lstStyle/>
                    <a:p>
                      <a:endParaRPr kumimoji="1" lang="ja-JP"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latin typeface="Meiryo UI" panose="020B0604030504040204" pitchFamily="50" charset="-128"/>
                          <a:ea typeface="Meiryo UI" panose="020B0604030504040204" pitchFamily="50" charset="-128"/>
                        </a:rPr>
                        <a:t>レクリエーション施設等</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17</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latin typeface="Meiryo UI" panose="020B0604030504040204" pitchFamily="50" charset="-128"/>
                          <a:ea typeface="Meiryo UI" panose="020B0604030504040204" pitchFamily="50" charset="-128"/>
                        </a:rPr>
                        <a:t>レクリエーション施設等</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  72</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3"/>
                  </a:ext>
                </a:extLst>
              </a:tr>
              <a:tr h="203712">
                <a:tc vMerge="1">
                  <a:txBody>
                    <a:bodyPr/>
                    <a:lstStyle/>
                    <a:p>
                      <a:endParaRPr kumimoji="1" lang="ja-JP" altLang="en-US" sz="1200" dirty="0">
                        <a:latin typeface="Meiryo UI" panose="020B0604030504040204" pitchFamily="50" charset="-128"/>
                        <a:ea typeface="Meiryo UI" panose="020B0604030504040204" pitchFamily="50" charset="-128"/>
                      </a:endParaRPr>
                    </a:p>
                  </a:txBody>
                  <a:tcPr/>
                </a:tc>
                <a:tc>
                  <a:txBody>
                    <a:bodyPr/>
                    <a:lstStyle/>
                    <a:p>
                      <a:pPr algn="l"/>
                      <a:r>
                        <a:rPr kumimoji="1" lang="ja-JP" altLang="en-US" sz="1050" dirty="0">
                          <a:latin typeface="Meiryo UI" panose="020B0604030504040204" pitchFamily="50" charset="-128"/>
                          <a:ea typeface="Meiryo UI" panose="020B0604030504040204" pitchFamily="50" charset="-128"/>
                        </a:rPr>
                        <a:t>産業振興施設</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2</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l"/>
                      <a:r>
                        <a:rPr kumimoji="1" lang="ja-JP" altLang="en-US" sz="1050" dirty="0">
                          <a:latin typeface="Meiryo UI" panose="020B0604030504040204" pitchFamily="50" charset="-128"/>
                          <a:ea typeface="Meiryo UI" panose="020B0604030504040204" pitchFamily="50" charset="-128"/>
                        </a:rPr>
                        <a:t>産業振興施設</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    4</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4"/>
                  </a:ext>
                </a:extLst>
              </a:tr>
              <a:tr h="203712">
                <a:tc vMerge="1">
                  <a:txBody>
                    <a:bodyPr/>
                    <a:lstStyle/>
                    <a:p>
                      <a:endParaRPr kumimoji="1" lang="ja-JP" altLang="en-US" sz="1200" dirty="0">
                        <a:latin typeface="Meiryo UI" panose="020B0604030504040204" pitchFamily="50" charset="-128"/>
                        <a:ea typeface="Meiryo UI" panose="020B0604030504040204" pitchFamily="50" charset="-128"/>
                      </a:endParaRPr>
                    </a:p>
                  </a:txBody>
                  <a:tcPr/>
                </a:tc>
                <a:tc>
                  <a:txBody>
                    <a:bodyPr/>
                    <a:lstStyle/>
                    <a:p>
                      <a:pPr algn="l"/>
                      <a:r>
                        <a:rPr kumimoji="1" lang="ja-JP" altLang="en-US" sz="1050" dirty="0">
                          <a:latin typeface="Meiryo UI" panose="020B0604030504040204" pitchFamily="50" charset="-128"/>
                          <a:ea typeface="Meiryo UI" panose="020B0604030504040204" pitchFamily="50" charset="-128"/>
                        </a:rPr>
                        <a:t>文教施設</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9</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l"/>
                      <a:r>
                        <a:rPr kumimoji="1" lang="ja-JP" altLang="en-US" sz="1050" dirty="0">
                          <a:latin typeface="Meiryo UI" panose="020B0604030504040204" pitchFamily="50" charset="-128"/>
                          <a:ea typeface="Meiryo UI" panose="020B0604030504040204" pitchFamily="50" charset="-128"/>
                        </a:rPr>
                        <a:t>文教施設</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  67</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dash"/>
                      <a:round/>
                      <a:headEnd type="none" w="med" len="med"/>
                      <a:tailEnd type="none" w="med" len="med"/>
                    </a:lnT>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0005"/>
                  </a:ext>
                </a:extLst>
              </a:tr>
              <a:tr h="203712">
                <a:tc vMerge="1">
                  <a:txBody>
                    <a:bodyPr/>
                    <a:lstStyle/>
                    <a:p>
                      <a:endParaRPr kumimoji="1" lang="ja-JP" altLang="en-US" sz="1200" dirty="0">
                        <a:latin typeface="Meiryo UI" panose="020B0604030504040204" pitchFamily="50" charset="-128"/>
                        <a:ea typeface="Meiryo UI" panose="020B0604030504040204" pitchFamily="50" charset="-128"/>
                      </a:endParaRPr>
                    </a:p>
                  </a:txBody>
                  <a:tcPr/>
                </a:tc>
                <a:tc>
                  <a:txBody>
                    <a:bodyPr/>
                    <a:lstStyle/>
                    <a:p>
                      <a:pPr algn="l"/>
                      <a:r>
                        <a:rPr kumimoji="1" lang="ja-JP" altLang="en-US" sz="1050" dirty="0">
                          <a:latin typeface="Meiryo UI" panose="020B0604030504040204" pitchFamily="50" charset="-128"/>
                          <a:ea typeface="Meiryo UI" panose="020B0604030504040204" pitchFamily="50" charset="-128"/>
                        </a:rPr>
                        <a:t>社会福祉施設</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dash"/>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6</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dash"/>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kumimoji="1" lang="ja-JP" altLang="en-US" sz="1050" dirty="0">
                          <a:latin typeface="Meiryo UI" panose="020B0604030504040204" pitchFamily="50" charset="-128"/>
                          <a:ea typeface="Meiryo UI" panose="020B0604030504040204" pitchFamily="50" charset="-128"/>
                        </a:rPr>
                        <a:t>社会福祉施設</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dash"/>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r>
                        <a:rPr kumimoji="1" lang="en-US" altLang="ja-JP" sz="1050" dirty="0" smtClean="0">
                          <a:latin typeface="Meiryo UI" panose="020B0604030504040204" pitchFamily="50" charset="-128"/>
                          <a:ea typeface="Meiryo UI" panose="020B0604030504040204" pitchFamily="50" charset="-128"/>
                        </a:rPr>
                        <a:t>  47</a:t>
                      </a:r>
                      <a:endParaRPr kumimoji="1" lang="ja-JP" altLang="en-US" sz="1050"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dash"/>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203712">
                <a:tc vMerge="1">
                  <a:txBody>
                    <a:bodyPr/>
                    <a:lstStyle/>
                    <a:p>
                      <a:endParaRPr kumimoji="1" lang="ja-JP" altLang="en-US" sz="1200" dirty="0">
                        <a:latin typeface="Meiryo UI" panose="020B0604030504040204" pitchFamily="50" charset="-128"/>
                        <a:ea typeface="Meiryo UI" panose="020B0604030504040204" pitchFamily="50" charset="-128"/>
                      </a:endParaRPr>
                    </a:p>
                  </a:txBody>
                  <a:tcPr/>
                </a:tc>
                <a:tc>
                  <a:txBody>
                    <a:bodyPr/>
                    <a:lstStyle/>
                    <a:p>
                      <a:pPr algn="ctr"/>
                      <a:r>
                        <a:rPr kumimoji="1" lang="ja-JP" altLang="en-US" sz="1050" b="1" dirty="0">
                          <a:latin typeface="Meiryo UI" panose="020B0604030504040204" pitchFamily="50" charset="-128"/>
                          <a:ea typeface="Meiryo UI" panose="020B0604030504040204" pitchFamily="50" charset="-128"/>
                        </a:rPr>
                        <a:t>合　計</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r"/>
                      <a:r>
                        <a:rPr kumimoji="1" lang="en-US" altLang="ja-JP" sz="1050" b="1" dirty="0">
                          <a:latin typeface="Meiryo UI" panose="020B0604030504040204" pitchFamily="50" charset="-128"/>
                          <a:ea typeface="Meiryo UI" panose="020B0604030504040204" pitchFamily="50" charset="-128"/>
                        </a:rPr>
                        <a:t>57</a:t>
                      </a:r>
                      <a:endParaRPr kumimoji="1" lang="ja-JP" altLang="en-US" sz="1050" b="1"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kumimoji="1" lang="ja-JP" altLang="en-US" sz="1050" b="1" dirty="0">
                          <a:latin typeface="Meiryo UI" panose="020B0604030504040204" pitchFamily="50" charset="-128"/>
                          <a:ea typeface="Meiryo UI" panose="020B0604030504040204" pitchFamily="50" charset="-128"/>
                        </a:rPr>
                        <a:t>合　計</a:t>
                      </a:r>
                    </a:p>
                  </a:txBody>
                  <a:tcPr marT="36000" marB="3600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r"/>
                      <a:r>
                        <a:rPr kumimoji="1" lang="en-US" altLang="ja-JP" sz="1050" b="1" dirty="0">
                          <a:latin typeface="Meiryo UI" panose="020B0604030504040204" pitchFamily="50" charset="-128"/>
                          <a:ea typeface="Meiryo UI" panose="020B0604030504040204" pitchFamily="50" charset="-128"/>
                        </a:rPr>
                        <a:t>356</a:t>
                      </a:r>
                      <a:endParaRPr kumimoji="1" lang="ja-JP" altLang="en-US" sz="1050" b="1" dirty="0">
                        <a:latin typeface="Meiryo UI" panose="020B0604030504040204" pitchFamily="50" charset="-128"/>
                        <a:ea typeface="Meiryo UI" panose="020B0604030504040204" pitchFamily="50" charset="-128"/>
                      </a:endParaRPr>
                    </a:p>
                  </a:txBody>
                  <a:tcPr marT="36000" marB="3600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7"/>
                  </a:ext>
                </a:extLst>
              </a:tr>
            </a:tbl>
          </a:graphicData>
        </a:graphic>
      </p:graphicFrame>
      <p:sp>
        <p:nvSpPr>
          <p:cNvPr id="37" name="テキスト ボックス 36"/>
          <p:cNvSpPr txBox="1"/>
          <p:nvPr/>
        </p:nvSpPr>
        <p:spPr>
          <a:xfrm>
            <a:off x="6008410" y="2154144"/>
            <a:ext cx="748923" cy="261610"/>
          </a:xfrm>
          <a:prstGeom prst="rect">
            <a:avLst/>
          </a:prstGeom>
          <a:noFill/>
        </p:spPr>
        <p:txBody>
          <a:bodyPr wrap="none" rtlCol="0">
            <a:spAutoFit/>
          </a:bodyPr>
          <a:lstStyle/>
          <a:p>
            <a:r>
              <a:rPr kumimoji="1" lang="en-US" altLang="ja-JP" sz="1050" b="1" dirty="0">
                <a:latin typeface="Meiryo UI" panose="020B0604030504040204" pitchFamily="50" charset="-128"/>
                <a:ea typeface="Meiryo UI" panose="020B0604030504040204" pitchFamily="50" charset="-128"/>
              </a:rPr>
              <a:t>【</a:t>
            </a:r>
            <a:r>
              <a:rPr kumimoji="1" lang="ja-JP" altLang="en-US" sz="1050" b="1" dirty="0">
                <a:latin typeface="Meiryo UI" panose="020B0604030504040204" pitchFamily="50" charset="-128"/>
                <a:ea typeface="Meiryo UI" panose="020B0604030504040204" pitchFamily="50" charset="-128"/>
              </a:rPr>
              <a:t>大阪府</a:t>
            </a:r>
            <a:r>
              <a:rPr kumimoji="1" lang="en-US" altLang="ja-JP" sz="1050" b="1" dirty="0">
                <a:latin typeface="Meiryo UI" panose="020B0604030504040204" pitchFamily="50" charset="-128"/>
                <a:ea typeface="Meiryo UI" panose="020B0604030504040204" pitchFamily="50" charset="-128"/>
              </a:rPr>
              <a:t>】</a:t>
            </a:r>
            <a:endParaRPr kumimoji="1" lang="ja-JP" altLang="en-US" sz="1050" b="1" dirty="0">
              <a:latin typeface="Meiryo UI" panose="020B0604030504040204" pitchFamily="50" charset="-128"/>
              <a:ea typeface="Meiryo UI" panose="020B0604030504040204" pitchFamily="50" charset="-128"/>
            </a:endParaRPr>
          </a:p>
        </p:txBody>
      </p:sp>
      <p:sp>
        <p:nvSpPr>
          <p:cNvPr id="38" name="テキスト ボックス 37"/>
          <p:cNvSpPr txBox="1"/>
          <p:nvPr/>
        </p:nvSpPr>
        <p:spPr>
          <a:xfrm>
            <a:off x="7759638" y="2159461"/>
            <a:ext cx="748923" cy="261610"/>
          </a:xfrm>
          <a:prstGeom prst="rect">
            <a:avLst/>
          </a:prstGeom>
          <a:noFill/>
        </p:spPr>
        <p:txBody>
          <a:bodyPr wrap="none" rtlCol="0">
            <a:spAutoFit/>
          </a:bodyPr>
          <a:lstStyle/>
          <a:p>
            <a:r>
              <a:rPr kumimoji="1" lang="en-US" altLang="ja-JP" sz="1050" b="1" dirty="0">
                <a:latin typeface="Meiryo UI" panose="020B0604030504040204" pitchFamily="50" charset="-128"/>
                <a:ea typeface="Meiryo UI" panose="020B0604030504040204" pitchFamily="50" charset="-128"/>
              </a:rPr>
              <a:t>【</a:t>
            </a:r>
            <a:r>
              <a:rPr kumimoji="1" lang="ja-JP" altLang="en-US" sz="1050" b="1" dirty="0">
                <a:latin typeface="Meiryo UI" panose="020B0604030504040204" pitchFamily="50" charset="-128"/>
                <a:ea typeface="Meiryo UI" panose="020B0604030504040204" pitchFamily="50" charset="-128"/>
              </a:rPr>
              <a:t>大阪市</a:t>
            </a:r>
            <a:r>
              <a:rPr kumimoji="1" lang="en-US" altLang="ja-JP" sz="1050" b="1" dirty="0">
                <a:latin typeface="Meiryo UI" panose="020B0604030504040204" pitchFamily="50" charset="-128"/>
                <a:ea typeface="Meiryo UI" panose="020B0604030504040204" pitchFamily="50" charset="-128"/>
              </a:rPr>
              <a:t>】</a:t>
            </a:r>
            <a:endParaRPr kumimoji="1" lang="ja-JP" altLang="en-US" sz="1050" b="1" dirty="0">
              <a:latin typeface="Meiryo UI" panose="020B0604030504040204" pitchFamily="50" charset="-128"/>
              <a:ea typeface="Meiryo UI" panose="020B0604030504040204" pitchFamily="50" charset="-128"/>
            </a:endParaRPr>
          </a:p>
        </p:txBody>
      </p:sp>
      <p:sp>
        <p:nvSpPr>
          <p:cNvPr id="2" name="正方形/長方形 1"/>
          <p:cNvSpPr/>
          <p:nvPr/>
        </p:nvSpPr>
        <p:spPr>
          <a:xfrm>
            <a:off x="5552690" y="4304210"/>
            <a:ext cx="4035233" cy="276999"/>
          </a:xfrm>
          <a:prstGeom prst="rect">
            <a:avLst/>
          </a:prstGeom>
        </p:spPr>
        <p:txBody>
          <a:bodyPr wrap="square">
            <a:spAutoFit/>
          </a:bodyPr>
          <a:lstStyle/>
          <a:p>
            <a:r>
              <a:rPr lang="ja-JP" altLang="en-US" sz="1200" b="1" dirty="0" smtClean="0">
                <a:latin typeface="Meiryo UI" panose="020B0604030504040204" pitchFamily="50" charset="-128"/>
                <a:ea typeface="Meiryo UI" panose="020B0604030504040204" pitchFamily="50" charset="-128"/>
              </a:rPr>
              <a:t>■府中央</a:t>
            </a:r>
            <a:r>
              <a:rPr lang="ja-JP" altLang="en-US" sz="1200" b="1" dirty="0">
                <a:latin typeface="Meiryo UI" panose="020B0604030504040204" pitchFamily="50" charset="-128"/>
                <a:ea typeface="Meiryo UI" panose="020B0604030504040204" pitchFamily="50" charset="-128"/>
              </a:rPr>
              <a:t>卸売市場の指定管理者制度導入は全国初</a:t>
            </a:r>
            <a:endParaRPr lang="en-US" altLang="ja-JP" sz="1200" b="1" dirty="0">
              <a:latin typeface="Meiryo UI" panose="020B0604030504040204" pitchFamily="50" charset="-128"/>
              <a:ea typeface="Meiryo UI" panose="020B0604030504040204" pitchFamily="50" charset="-128"/>
            </a:endParaRPr>
          </a:p>
        </p:txBody>
      </p:sp>
      <p:sp>
        <p:nvSpPr>
          <p:cNvPr id="27" name="正方形/長方形 26"/>
          <p:cNvSpPr/>
          <p:nvPr/>
        </p:nvSpPr>
        <p:spPr>
          <a:xfrm>
            <a:off x="649178" y="4587711"/>
            <a:ext cx="2343820" cy="215444"/>
          </a:xfrm>
          <a:prstGeom prst="rect">
            <a:avLst/>
          </a:prstGeom>
        </p:spPr>
        <p:txBody>
          <a:bodyPr wrap="square">
            <a:spAutoFit/>
          </a:bodyPr>
          <a:lstStyle/>
          <a:p>
            <a:r>
              <a:rPr lang="en-US" altLang="ja-JP" sz="800" dirty="0" smtClean="0">
                <a:latin typeface="Meiryo UI" panose="020B0604030504040204" pitchFamily="50" charset="-128"/>
                <a:ea typeface="Meiryo UI" panose="020B0604030504040204" pitchFamily="50" charset="-128"/>
              </a:rPr>
              <a:t>※</a:t>
            </a:r>
            <a:r>
              <a:rPr lang="ja-JP" altLang="en-US" sz="800" dirty="0" smtClean="0">
                <a:latin typeface="Meiryo UI" panose="020B0604030504040204" pitchFamily="50" charset="-128"/>
                <a:ea typeface="Meiryo UI" panose="020B0604030504040204" pitchFamily="50" charset="-128"/>
              </a:rPr>
              <a:t>府の導入施設数は、府営住宅を除く導入数</a:t>
            </a:r>
            <a:endParaRPr lang="en-US" altLang="ja-JP" sz="800" dirty="0">
              <a:latin typeface="Meiryo UI" panose="020B0604030504040204" pitchFamily="50" charset="-128"/>
              <a:ea typeface="Meiryo UI" panose="020B0604030504040204" pitchFamily="50" charset="-128"/>
            </a:endParaRPr>
          </a:p>
        </p:txBody>
      </p:sp>
      <p:pic>
        <p:nvPicPr>
          <p:cNvPr id="44" name="図 43"/>
          <p:cNvPicPr>
            <a:picLocks noChangeAspect="1"/>
          </p:cNvPicPr>
          <p:nvPr/>
        </p:nvPicPr>
        <p:blipFill>
          <a:blip r:embed="rId2"/>
          <a:stretch>
            <a:fillRect/>
          </a:stretch>
        </p:blipFill>
        <p:spPr>
          <a:xfrm>
            <a:off x="7307759" y="2476065"/>
            <a:ext cx="1767670" cy="1536625"/>
          </a:xfrm>
          <a:prstGeom prst="rect">
            <a:avLst/>
          </a:prstGeom>
        </p:spPr>
      </p:pic>
      <p:pic>
        <p:nvPicPr>
          <p:cNvPr id="45" name="図 44"/>
          <p:cNvPicPr>
            <a:picLocks noChangeAspect="1"/>
          </p:cNvPicPr>
          <p:nvPr/>
        </p:nvPicPr>
        <p:blipFill>
          <a:blip r:embed="rId3"/>
          <a:stretch>
            <a:fillRect/>
          </a:stretch>
        </p:blipFill>
        <p:spPr>
          <a:xfrm>
            <a:off x="5394995" y="2476651"/>
            <a:ext cx="1744222" cy="1535452"/>
          </a:xfrm>
          <a:prstGeom prst="rect">
            <a:avLst/>
          </a:prstGeom>
        </p:spPr>
      </p:pic>
      <p:sp>
        <p:nvSpPr>
          <p:cNvPr id="3" name="テキスト ボックス 2"/>
          <p:cNvSpPr txBox="1"/>
          <p:nvPr/>
        </p:nvSpPr>
        <p:spPr>
          <a:xfrm>
            <a:off x="5679910" y="6683791"/>
            <a:ext cx="2032929" cy="215444"/>
          </a:xfrm>
          <a:prstGeom prst="rect">
            <a:avLst/>
          </a:prstGeom>
          <a:noFill/>
        </p:spPr>
        <p:txBody>
          <a:bodyPr wrap="none" rtlCol="0">
            <a:spAutoFit/>
          </a:bodyPr>
          <a:lstStyle/>
          <a:p>
            <a:r>
              <a:rPr kumimoji="1" lang="ja-JP" altLang="en-US" sz="800" dirty="0" smtClean="0">
                <a:latin typeface="Meiryo UI" panose="020B0604030504040204" pitchFamily="50" charset="-128"/>
                <a:ea typeface="Meiryo UI" panose="020B0604030504040204" pitchFamily="50" charset="-128"/>
              </a:rPr>
              <a:t>出典）内閣府「</a:t>
            </a:r>
            <a:r>
              <a:rPr kumimoji="1" lang="en-US" altLang="ja-JP" sz="800" dirty="0" smtClean="0">
                <a:latin typeface="Meiryo UI" panose="020B0604030504040204" pitchFamily="50" charset="-128"/>
                <a:ea typeface="Meiryo UI" panose="020B0604030504040204" pitchFamily="50" charset="-128"/>
              </a:rPr>
              <a:t>PFI</a:t>
            </a:r>
            <a:r>
              <a:rPr kumimoji="1" lang="ja-JP" altLang="en-US" sz="800" dirty="0" smtClean="0">
                <a:latin typeface="Meiryo UI" panose="020B0604030504040204" pitchFamily="50" charset="-128"/>
                <a:ea typeface="Meiryo UI" panose="020B0604030504040204" pitchFamily="50" charset="-128"/>
              </a:rPr>
              <a:t>の現状について」</a:t>
            </a:r>
            <a:r>
              <a:rPr kumimoji="1" lang="en-US" altLang="ja-JP" sz="800" dirty="0" smtClean="0">
                <a:latin typeface="Meiryo UI" panose="020B0604030504040204" pitchFamily="50" charset="-128"/>
                <a:ea typeface="Meiryo UI" panose="020B0604030504040204" pitchFamily="50" charset="-128"/>
              </a:rPr>
              <a:t>2018.7</a:t>
            </a:r>
            <a:endParaRPr kumimoji="1" lang="ja-JP" altLang="en-US" sz="800" dirty="0">
              <a:latin typeface="Meiryo UI" panose="020B0604030504040204" pitchFamily="50" charset="-128"/>
              <a:ea typeface="Meiryo UI" panose="020B0604030504040204" pitchFamily="50" charset="-128"/>
            </a:endParaRPr>
          </a:p>
        </p:txBody>
      </p:sp>
      <p:graphicFrame>
        <p:nvGraphicFramePr>
          <p:cNvPr id="14" name="グラフ 13"/>
          <p:cNvGraphicFramePr/>
          <p:nvPr>
            <p:extLst/>
          </p:nvPr>
        </p:nvGraphicFramePr>
        <p:xfrm>
          <a:off x="5376574" y="5334668"/>
          <a:ext cx="3575109" cy="1440000"/>
        </p:xfrm>
        <a:graphic>
          <a:graphicData uri="http://schemas.openxmlformats.org/drawingml/2006/chart">
            <c:chart xmlns:c="http://schemas.openxmlformats.org/drawingml/2006/chart" xmlns:r="http://schemas.openxmlformats.org/officeDocument/2006/relationships" r:id="rId4"/>
          </a:graphicData>
        </a:graphic>
      </p:graphicFrame>
      <p:sp>
        <p:nvSpPr>
          <p:cNvPr id="10" name="テキスト ボックス 9"/>
          <p:cNvSpPr txBox="1"/>
          <p:nvPr/>
        </p:nvSpPr>
        <p:spPr>
          <a:xfrm>
            <a:off x="8053658" y="5347986"/>
            <a:ext cx="1077722" cy="307777"/>
          </a:xfrm>
          <a:prstGeom prst="rect">
            <a:avLst/>
          </a:prstGeom>
          <a:noFill/>
        </p:spPr>
        <p:txBody>
          <a:bodyPr wrap="square" rtlCol="0">
            <a:spAutoFit/>
          </a:bodyPr>
          <a:lstStyle/>
          <a:p>
            <a:r>
              <a:rPr kumimoji="1" lang="en-US" altLang="ja-JP" sz="700" dirty="0" smtClean="0"/>
              <a:t>※</a:t>
            </a:r>
            <a:r>
              <a:rPr kumimoji="1" lang="ja-JP" altLang="en-US" sz="700" dirty="0" smtClean="0"/>
              <a:t>各都府県内の</a:t>
            </a:r>
            <a:endParaRPr kumimoji="1" lang="en-US" altLang="ja-JP" sz="700" dirty="0" smtClean="0"/>
          </a:p>
          <a:p>
            <a:r>
              <a:rPr lang="ja-JP" altLang="en-US" sz="700" dirty="0"/>
              <a:t>　</a:t>
            </a:r>
            <a:r>
              <a:rPr kumimoji="1" lang="ja-JP" altLang="en-US" sz="700" dirty="0" smtClean="0"/>
              <a:t>地方公共団体実施分</a:t>
            </a:r>
            <a:endParaRPr kumimoji="1" lang="ja-JP" altLang="en-US" sz="700" dirty="0"/>
          </a:p>
        </p:txBody>
      </p:sp>
      <p:sp>
        <p:nvSpPr>
          <p:cNvPr id="15" name="テキスト ボックス 14"/>
          <p:cNvSpPr txBox="1"/>
          <p:nvPr/>
        </p:nvSpPr>
        <p:spPr>
          <a:xfrm>
            <a:off x="6203931" y="3260434"/>
            <a:ext cx="492443" cy="276999"/>
          </a:xfrm>
          <a:prstGeom prst="rect">
            <a:avLst/>
          </a:prstGeom>
          <a:noFill/>
        </p:spPr>
        <p:txBody>
          <a:bodyPr wrap="none" rtlCol="0">
            <a:spAutoFit/>
          </a:bodyPr>
          <a:lstStyle/>
          <a:p>
            <a:r>
              <a:rPr kumimoji="1" lang="ja-JP" altLang="en-US" sz="1200" b="1" dirty="0" smtClean="0"/>
              <a:t>民間</a:t>
            </a:r>
            <a:endParaRPr kumimoji="1" lang="ja-JP" altLang="en-US" sz="1200" b="1" dirty="0"/>
          </a:p>
        </p:txBody>
      </p:sp>
      <p:sp>
        <p:nvSpPr>
          <p:cNvPr id="25" name="テキスト ボックス 24"/>
          <p:cNvSpPr txBox="1"/>
          <p:nvPr/>
        </p:nvSpPr>
        <p:spPr>
          <a:xfrm>
            <a:off x="5573163" y="2674655"/>
            <a:ext cx="492443" cy="276999"/>
          </a:xfrm>
          <a:prstGeom prst="rect">
            <a:avLst/>
          </a:prstGeom>
          <a:noFill/>
        </p:spPr>
        <p:txBody>
          <a:bodyPr wrap="none" rtlCol="0">
            <a:spAutoFit/>
          </a:bodyPr>
          <a:lstStyle/>
          <a:p>
            <a:r>
              <a:rPr lang="ja-JP" altLang="en-US" sz="1200" b="1" dirty="0"/>
              <a:t>外郭</a:t>
            </a:r>
            <a:endParaRPr kumimoji="1" lang="ja-JP" altLang="en-US" sz="1200" b="1" dirty="0"/>
          </a:p>
        </p:txBody>
      </p:sp>
      <p:sp>
        <p:nvSpPr>
          <p:cNvPr id="26" name="角丸四角形 25"/>
          <p:cNvSpPr/>
          <p:nvPr/>
        </p:nvSpPr>
        <p:spPr>
          <a:xfrm>
            <a:off x="128790" y="66145"/>
            <a:ext cx="61777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２－</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民間との協業多様化／指定管理・</a:t>
            </a:r>
            <a:r>
              <a:rPr lang="en-US" altLang="ja-JP" b="1" dirty="0" smtClean="0">
                <a:solidFill>
                  <a:schemeClr val="tx1"/>
                </a:solidFill>
                <a:latin typeface="Meiryo UI" panose="020B0604030504040204" pitchFamily="50" charset="-128"/>
                <a:ea typeface="Meiryo UI" panose="020B0604030504040204" pitchFamily="50" charset="-128"/>
              </a:rPr>
              <a:t>PFI</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5274558" y="5224614"/>
            <a:ext cx="389850" cy="215444"/>
          </a:xfrm>
          <a:prstGeom prst="rect">
            <a:avLst/>
          </a:prstGeom>
          <a:noFill/>
        </p:spPr>
        <p:txBody>
          <a:bodyPr wrap="none" rtlCol="0">
            <a:spAutoFit/>
          </a:bodyPr>
          <a:lstStyle/>
          <a:p>
            <a:r>
              <a:rPr lang="ja-JP" altLang="en-US" sz="800" dirty="0" smtClean="0"/>
              <a:t>（件）</a:t>
            </a:r>
            <a:endParaRPr kumimoji="1" lang="ja-JP" altLang="en-US" sz="800" dirty="0"/>
          </a:p>
        </p:txBody>
      </p:sp>
    </p:spTree>
    <p:extLst>
      <p:ext uri="{BB962C8B-B14F-4D97-AF65-F5344CB8AC3E}">
        <p14:creationId xmlns:p14="http://schemas.microsoft.com/office/powerpoint/2010/main" val="18317809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33836" y="43327"/>
            <a:ext cx="2959465" cy="400110"/>
          </a:xfrm>
          <a:prstGeom prst="rect">
            <a:avLst/>
          </a:prstGeom>
          <a:noFill/>
        </p:spPr>
        <p:txBody>
          <a:bodyPr wrap="none" rtlCol="0">
            <a:spAutoFit/>
          </a:bodyPr>
          <a:lstStyle/>
          <a:p>
            <a:r>
              <a:rPr lang="en-US" altLang="ja-JP" sz="2000" dirty="0" smtClean="0">
                <a:latin typeface="Meiryo UI" panose="020B0604030504040204" pitchFamily="50" charset="-128"/>
                <a:ea typeface="Meiryo UI" panose="020B0604030504040204" pitchFamily="50" charset="-128"/>
              </a:rPr>
              <a:t>【</a:t>
            </a:r>
            <a:r>
              <a:rPr lang="ja-JP" altLang="en-US" sz="2000" dirty="0" smtClean="0">
                <a:latin typeface="Meiryo UI" panose="020B0604030504040204" pitchFamily="50" charset="-128"/>
                <a:ea typeface="Meiryo UI" panose="020B0604030504040204" pitchFamily="50" charset="-128"/>
              </a:rPr>
              <a:t>主要課題の指標一覧表</a:t>
            </a:r>
            <a:r>
              <a:rPr lang="en-US" altLang="ja-JP" sz="2000" dirty="0" smtClean="0">
                <a:latin typeface="Meiryo UI" panose="020B0604030504040204" pitchFamily="50" charset="-128"/>
                <a:ea typeface="Meiryo UI" panose="020B0604030504040204" pitchFamily="50" charset="-128"/>
              </a:rPr>
              <a:t>】</a:t>
            </a:r>
            <a:endParaRPr kumimoji="1" lang="ja-JP" altLang="en-US" sz="2000" dirty="0">
              <a:latin typeface="Meiryo UI" panose="020B0604030504040204" pitchFamily="50" charset="-128"/>
              <a:ea typeface="Meiryo UI" panose="020B0604030504040204" pitchFamily="50" charset="-128"/>
            </a:endParaRPr>
          </a:p>
        </p:txBody>
      </p:sp>
      <p:graphicFrame>
        <p:nvGraphicFramePr>
          <p:cNvPr id="7" name="表 6"/>
          <p:cNvGraphicFramePr>
            <a:graphicFrameLocks noGrp="1"/>
          </p:cNvGraphicFramePr>
          <p:nvPr>
            <p:extLst/>
          </p:nvPr>
        </p:nvGraphicFramePr>
        <p:xfrm>
          <a:off x="20957" y="442131"/>
          <a:ext cx="9081138" cy="5988137"/>
        </p:xfrm>
        <a:graphic>
          <a:graphicData uri="http://schemas.openxmlformats.org/drawingml/2006/table">
            <a:tbl>
              <a:tblPr firstRow="1" bandRow="1">
                <a:tableStyleId>{5C22544A-7EE6-4342-B048-85BDC9FD1C3A}</a:tableStyleId>
              </a:tblPr>
              <a:tblGrid>
                <a:gridCol w="929813">
                  <a:extLst>
                    <a:ext uri="{9D8B030D-6E8A-4147-A177-3AD203B41FA5}">
                      <a16:colId xmlns:a16="http://schemas.microsoft.com/office/drawing/2014/main" val="20000"/>
                    </a:ext>
                  </a:extLst>
                </a:gridCol>
                <a:gridCol w="2029950">
                  <a:extLst>
                    <a:ext uri="{9D8B030D-6E8A-4147-A177-3AD203B41FA5}">
                      <a16:colId xmlns:a16="http://schemas.microsoft.com/office/drawing/2014/main" val="20001"/>
                    </a:ext>
                  </a:extLst>
                </a:gridCol>
                <a:gridCol w="456738">
                  <a:extLst>
                    <a:ext uri="{9D8B030D-6E8A-4147-A177-3AD203B41FA5}">
                      <a16:colId xmlns:a16="http://schemas.microsoft.com/office/drawing/2014/main" val="20002"/>
                    </a:ext>
                  </a:extLst>
                </a:gridCol>
                <a:gridCol w="764713">
                  <a:extLst>
                    <a:ext uri="{9D8B030D-6E8A-4147-A177-3AD203B41FA5}">
                      <a16:colId xmlns:a16="http://schemas.microsoft.com/office/drawing/2014/main" val="20003"/>
                    </a:ext>
                  </a:extLst>
                </a:gridCol>
                <a:gridCol w="764713">
                  <a:extLst>
                    <a:ext uri="{9D8B030D-6E8A-4147-A177-3AD203B41FA5}">
                      <a16:colId xmlns:a16="http://schemas.microsoft.com/office/drawing/2014/main" val="20004"/>
                    </a:ext>
                  </a:extLst>
                </a:gridCol>
                <a:gridCol w="764713">
                  <a:extLst>
                    <a:ext uri="{9D8B030D-6E8A-4147-A177-3AD203B41FA5}">
                      <a16:colId xmlns:a16="http://schemas.microsoft.com/office/drawing/2014/main" val="20005"/>
                    </a:ext>
                  </a:extLst>
                </a:gridCol>
                <a:gridCol w="319785">
                  <a:extLst>
                    <a:ext uri="{9D8B030D-6E8A-4147-A177-3AD203B41FA5}">
                      <a16:colId xmlns:a16="http://schemas.microsoft.com/office/drawing/2014/main" val="20006"/>
                    </a:ext>
                  </a:extLst>
                </a:gridCol>
                <a:gridCol w="3050713">
                  <a:extLst>
                    <a:ext uri="{9D8B030D-6E8A-4147-A177-3AD203B41FA5}">
                      <a16:colId xmlns:a16="http://schemas.microsoft.com/office/drawing/2014/main" val="20007"/>
                    </a:ext>
                  </a:extLst>
                </a:gridCol>
              </a:tblGrid>
              <a:tr h="213139">
                <a:tc>
                  <a:txBody>
                    <a:bodyPr/>
                    <a:lstStyle/>
                    <a:p>
                      <a:pPr algn="ct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主要課題</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kumimoji="1" lang="ja-JP" altLang="en-US" sz="1050" b="0" dirty="0" smtClean="0">
                          <a:solidFill>
                            <a:schemeClr val="tx1"/>
                          </a:solidFill>
                          <a:latin typeface="Meiryo UI" panose="020B0604030504040204" pitchFamily="50" charset="-128"/>
                          <a:ea typeface="Meiryo UI" panose="020B0604030504040204" pitchFamily="50" charset="-128"/>
                        </a:rPr>
                        <a:t>単位</a:t>
                      </a:r>
                      <a:endParaRPr kumimoji="1" lang="ja-JP" altLang="en-US" sz="105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2008</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2012</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2017</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gridSpan="2">
                  <a:txBody>
                    <a:bodyP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評価（直近の状況）</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hMerge="1">
                  <a:txBody>
                    <a:bodyPr/>
                    <a:lstStyle/>
                    <a:p>
                      <a:pPr algn="ctr"/>
                      <a:endParaRPr kumimoji="1" lang="ja-JP" altLang="en-US" sz="12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0"/>
                  </a:ext>
                </a:extLst>
              </a:tr>
              <a:tr h="206242">
                <a:tc rowSpan="4">
                  <a:txBody>
                    <a:bodyPr/>
                    <a:lstStyle/>
                    <a:p>
                      <a:pPr marL="0" indent="0" algn="ctr">
                        <a:buFont typeface="Arial" panose="020B0604020202020204" pitchFamily="34" charset="0"/>
                        <a:buNone/>
                      </a:pPr>
                      <a:r>
                        <a:rPr kumimoji="1" lang="ja-JP" altLang="en-US" sz="1100" dirty="0" smtClean="0">
                          <a:solidFill>
                            <a:schemeClr val="tx1"/>
                          </a:solidFill>
                          <a:latin typeface="Meiryo UI" panose="020B0604030504040204" pitchFamily="50" charset="-128"/>
                          <a:ea typeface="Meiryo UI" panose="020B0604030504040204" pitchFamily="50" charset="-128"/>
                        </a:rPr>
                        <a:t>主要経済</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0" indent="0" algn="ctr">
                        <a:buFont typeface="Arial" panose="020B0604020202020204" pitchFamily="34" charset="0"/>
                        <a:buNone/>
                      </a:pPr>
                      <a:r>
                        <a:rPr kumimoji="1" lang="ja-JP" altLang="en-US" sz="1100" dirty="0" smtClean="0">
                          <a:solidFill>
                            <a:schemeClr val="tx1"/>
                          </a:solidFill>
                          <a:latin typeface="Meiryo UI" panose="020B0604030504040204" pitchFamily="50" charset="-128"/>
                          <a:ea typeface="Meiryo UI" panose="020B0604030504040204" pitchFamily="50" charset="-128"/>
                        </a:rPr>
                        <a:t>指標</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景気動向指数</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a:t>
                      </a:r>
                      <a:endParaRPr kumimoji="1" lang="en-US" altLang="ja-JP" sz="1000" b="0"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r"/>
                      <a:r>
                        <a:rPr kumimoji="1" lang="en-US" altLang="ja-JP" sz="1100" b="0" dirty="0" smtClean="0">
                          <a:solidFill>
                            <a:schemeClr val="tx1"/>
                          </a:solidFill>
                          <a:latin typeface="Meiryo UI" panose="020B0604030504040204" pitchFamily="50" charset="-128"/>
                          <a:ea typeface="Meiryo UI" panose="020B0604030504040204" pitchFamily="50" charset="-128"/>
                        </a:rPr>
                        <a:t>97.3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r"/>
                      <a:r>
                        <a:rPr kumimoji="1" lang="en-US" altLang="ja-JP" sz="1100" b="0" dirty="0" smtClean="0">
                          <a:solidFill>
                            <a:schemeClr val="tx1"/>
                          </a:solidFill>
                          <a:latin typeface="Meiryo UI" panose="020B0604030504040204" pitchFamily="50" charset="-128"/>
                          <a:ea typeface="Meiryo UI" panose="020B0604030504040204" pitchFamily="50" charset="-128"/>
                        </a:rPr>
                        <a:t>112.1</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r"/>
                      <a:r>
                        <a:rPr kumimoji="1" lang="en-US" altLang="ja-JP" sz="1100" b="0" dirty="0" smtClean="0">
                          <a:solidFill>
                            <a:schemeClr val="tx1"/>
                          </a:solidFill>
                          <a:latin typeface="Meiryo UI" panose="020B0604030504040204" pitchFamily="50" charset="-128"/>
                          <a:ea typeface="Meiryo UI" panose="020B0604030504040204" pitchFamily="50" charset="-128"/>
                        </a:rPr>
                        <a:t>123.5</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l"/>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algn="l"/>
                      <a:r>
                        <a:rPr kumimoji="1" lang="en-US" altLang="ja-JP" sz="1100" b="1" dirty="0" smtClean="0">
                          <a:solidFill>
                            <a:schemeClr val="tx1"/>
                          </a:solidFill>
                          <a:latin typeface="Meiryo UI" panose="020B0604030504040204" pitchFamily="50" charset="-128"/>
                          <a:ea typeface="Meiryo UI" panose="020B0604030504040204" pitchFamily="50" charset="-128"/>
                        </a:rPr>
                        <a:t>2018.8</a:t>
                      </a:r>
                      <a:r>
                        <a:rPr kumimoji="1" lang="ja-JP" altLang="en-US" sz="1100" b="1" dirty="0" smtClean="0">
                          <a:solidFill>
                            <a:schemeClr val="tx1"/>
                          </a:solidFill>
                          <a:latin typeface="Meiryo UI" panose="020B0604030504040204" pitchFamily="50" charset="-128"/>
                          <a:ea typeface="Meiryo UI" panose="020B0604030504040204" pitchFamily="50" charset="-128"/>
                        </a:rPr>
                        <a:t>の直近値は</a:t>
                      </a:r>
                      <a:r>
                        <a:rPr kumimoji="1" lang="en-US" altLang="ja-JP" sz="1100" b="1" dirty="0" smtClean="0">
                          <a:solidFill>
                            <a:schemeClr val="tx1"/>
                          </a:solidFill>
                          <a:latin typeface="Meiryo UI" panose="020B0604030504040204" pitchFamily="50" charset="-128"/>
                          <a:ea typeface="Meiryo UI" panose="020B0604030504040204" pitchFamily="50" charset="-128"/>
                        </a:rPr>
                        <a:t>130.9</a:t>
                      </a:r>
                      <a:r>
                        <a:rPr kumimoji="1" lang="ja-JP" altLang="en-US" sz="1100" b="1" dirty="0" smtClean="0">
                          <a:solidFill>
                            <a:schemeClr val="tx1"/>
                          </a:solidFill>
                          <a:latin typeface="Meiryo UI" panose="020B0604030504040204" pitchFamily="50" charset="-128"/>
                          <a:ea typeface="Meiryo UI" panose="020B0604030504040204" pitchFamily="50" charset="-128"/>
                        </a:rPr>
                        <a:t>で、全国平均より</a:t>
                      </a:r>
                      <a:r>
                        <a:rPr kumimoji="1" lang="en-US" altLang="ja-JP" sz="1100" b="1" dirty="0" smtClean="0">
                          <a:solidFill>
                            <a:schemeClr val="tx1"/>
                          </a:solidFill>
                          <a:latin typeface="Meiryo UI" panose="020B0604030504040204" pitchFamily="50" charset="-128"/>
                          <a:ea typeface="Meiryo UI" panose="020B0604030504040204" pitchFamily="50" charset="-128"/>
                        </a:rPr>
                        <a:t>15.7</a:t>
                      </a:r>
                      <a:r>
                        <a:rPr kumimoji="1" lang="ja-JP" altLang="en-US" sz="1100" b="1" dirty="0" smtClean="0">
                          <a:solidFill>
                            <a:schemeClr val="tx1"/>
                          </a:solidFill>
                          <a:latin typeface="Meiryo UI" panose="020B0604030504040204" pitchFamily="50" charset="-128"/>
                          <a:ea typeface="Meiryo UI" panose="020B0604030504040204" pitchFamily="50" charset="-128"/>
                        </a:rPr>
                        <a:t>ポイント高い</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1"/>
                  </a:ext>
                </a:extLst>
              </a:tr>
              <a:tr h="2062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中小企業景況調査業況判断</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a:t>
                      </a:r>
                      <a:endParaRPr kumimoji="1" lang="en-US" altLang="ja-JP" sz="1000" b="0"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r"/>
                      <a:r>
                        <a:rPr kumimoji="1" lang="en-US" altLang="ja-JP" sz="1100" b="0" dirty="0" smtClean="0">
                          <a:solidFill>
                            <a:schemeClr val="tx1"/>
                          </a:solidFill>
                          <a:latin typeface="Meiryo UI" panose="020B0604030504040204" pitchFamily="50" charset="-128"/>
                          <a:ea typeface="Meiryo UI" panose="020B0604030504040204" pitchFamily="50" charset="-128"/>
                        </a:rPr>
                        <a:t>- 42.4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r"/>
                      <a:r>
                        <a:rPr kumimoji="1" lang="en-US" altLang="ja-JP" sz="1100" b="0" dirty="0" smtClean="0">
                          <a:solidFill>
                            <a:schemeClr val="tx1"/>
                          </a:solidFill>
                          <a:latin typeface="Meiryo UI" panose="020B0604030504040204" pitchFamily="50" charset="-128"/>
                          <a:ea typeface="Meiryo UI" panose="020B0604030504040204" pitchFamily="50" charset="-128"/>
                        </a:rPr>
                        <a:t>- 26.2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r"/>
                      <a:r>
                        <a:rPr kumimoji="1" lang="en-US" altLang="ja-JP" sz="1100" b="0" dirty="0" smtClean="0">
                          <a:solidFill>
                            <a:schemeClr val="tx1"/>
                          </a:solidFill>
                          <a:latin typeface="Meiryo UI" panose="020B0604030504040204" pitchFamily="50" charset="-128"/>
                          <a:ea typeface="Meiryo UI" panose="020B0604030504040204" pitchFamily="50" charset="-128"/>
                        </a:rPr>
                        <a:t>- 13.7</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algn="l"/>
                      <a:r>
                        <a:rPr kumimoji="1" lang="ja-JP" altLang="en-US" sz="1100" b="1" dirty="0" smtClean="0">
                          <a:solidFill>
                            <a:schemeClr val="tx1"/>
                          </a:solidFill>
                          <a:latin typeface="Meiryo UI" panose="020B0604030504040204" pitchFamily="50" charset="-128"/>
                          <a:ea typeface="Meiryo UI" panose="020B0604030504040204" pitchFamily="50" charset="-128"/>
                        </a:rPr>
                        <a:t>〇</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algn="l"/>
                      <a:r>
                        <a:rPr kumimoji="1" lang="ja-JP" altLang="en-US" sz="1100" b="1" dirty="0" smtClean="0">
                          <a:solidFill>
                            <a:schemeClr val="tx1"/>
                          </a:solidFill>
                          <a:latin typeface="Meiryo UI" panose="020B0604030504040204" pitchFamily="50" charset="-128"/>
                          <a:ea typeface="Meiryo UI" panose="020B0604030504040204" pitchFamily="50" charset="-128"/>
                        </a:rPr>
                        <a:t>全国平均より６ポイント高い</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2"/>
                  </a:ext>
                </a:extLst>
              </a:tr>
              <a:tr h="206242">
                <a:tc vMerge="1">
                  <a:txBody>
                    <a:bodyPr/>
                    <a:lstStyle/>
                    <a:p>
                      <a:endParaRPr kumimoji="1" lang="ja-JP" altLang="en-US"/>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100" dirty="0" smtClean="0">
                          <a:solidFill>
                            <a:schemeClr val="tx1"/>
                          </a:solidFill>
                          <a:latin typeface="Meiryo UI" panose="020B0604030504040204" pitchFamily="50" charset="-128"/>
                          <a:ea typeface="Meiryo UI" panose="020B0604030504040204" pitchFamily="50" charset="-128"/>
                        </a:rPr>
                        <a:t>有効求人倍率</a:t>
                      </a: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1" lang="ja-JP" altLang="en-US" sz="1000" b="0" dirty="0" smtClean="0">
                          <a:solidFill>
                            <a:schemeClr val="tx1"/>
                          </a:solidFill>
                          <a:latin typeface="Meiryo UI" panose="020B0604030504040204" pitchFamily="50" charset="-128"/>
                          <a:ea typeface="Meiryo UI" panose="020B0604030504040204" pitchFamily="50" charset="-128"/>
                        </a:rPr>
                        <a:t>－</a:t>
                      </a: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1" lang="en-US" altLang="ja-JP" sz="1100" b="0" dirty="0" smtClean="0">
                          <a:solidFill>
                            <a:schemeClr val="tx1"/>
                          </a:solidFill>
                          <a:latin typeface="Meiryo UI" panose="020B0604030504040204" pitchFamily="50" charset="-128"/>
                          <a:ea typeface="Meiryo UI" panose="020B0604030504040204" pitchFamily="50" charset="-128"/>
                        </a:rPr>
                        <a:t>0.94</a:t>
                      </a:r>
                      <a:endParaRPr kumimoji="1" lang="ja-JP" altLang="en-US" sz="1100" b="0"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1" lang="en-US" altLang="ja-JP" sz="1100" b="0" dirty="0" smtClean="0">
                          <a:solidFill>
                            <a:schemeClr val="tx1"/>
                          </a:solidFill>
                          <a:latin typeface="Meiryo UI" panose="020B0604030504040204" pitchFamily="50" charset="-128"/>
                          <a:ea typeface="Meiryo UI" panose="020B0604030504040204" pitchFamily="50" charset="-128"/>
                        </a:rPr>
                        <a:t>0.77</a:t>
                      </a:r>
                      <a:endParaRPr kumimoji="1" lang="ja-JP" altLang="en-US" sz="1100" b="0"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1" lang="en-US" altLang="ja-JP" sz="1100" b="0" dirty="0" smtClean="0">
                          <a:solidFill>
                            <a:schemeClr val="tx1"/>
                          </a:solidFill>
                          <a:latin typeface="Meiryo UI" panose="020B0604030504040204" pitchFamily="50" charset="-128"/>
                          <a:ea typeface="Meiryo UI" panose="020B0604030504040204" pitchFamily="50" charset="-128"/>
                        </a:rPr>
                        <a:t>1.57</a:t>
                      </a:r>
                      <a:endParaRPr kumimoji="1" lang="ja-JP" altLang="en-US" sz="1100" b="0"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1" lang="ja-JP" altLang="en-US" sz="1100" b="1" dirty="0" smtClean="0">
                          <a:solidFill>
                            <a:schemeClr val="tx1"/>
                          </a:solidFill>
                          <a:latin typeface="Meiryo UI" panose="020B0604030504040204" pitchFamily="50" charset="-128"/>
                          <a:ea typeface="Meiryo UI" panose="020B0604030504040204" pitchFamily="50" charset="-128"/>
                        </a:rPr>
                        <a:t>〇</a:t>
                      </a: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1" lang="en-US" altLang="ja-JP" sz="1100" b="1" dirty="0" smtClean="0">
                          <a:solidFill>
                            <a:schemeClr val="tx1"/>
                          </a:solidFill>
                          <a:latin typeface="Meiryo UI" panose="020B0604030504040204" pitchFamily="50" charset="-128"/>
                          <a:ea typeface="Meiryo UI" panose="020B0604030504040204" pitchFamily="50" charset="-128"/>
                        </a:rPr>
                        <a:t>2018.3</a:t>
                      </a:r>
                      <a:r>
                        <a:rPr kumimoji="1" lang="ja-JP" altLang="en-US" sz="1100" b="1" dirty="0" smtClean="0">
                          <a:solidFill>
                            <a:schemeClr val="tx1"/>
                          </a:solidFill>
                          <a:latin typeface="Meiryo UI" panose="020B0604030504040204" pitchFamily="50" charset="-128"/>
                          <a:ea typeface="Meiryo UI" panose="020B0604030504040204" pitchFamily="50" charset="-128"/>
                        </a:rPr>
                        <a:t>期の</a:t>
                      </a:r>
                      <a:r>
                        <a:rPr kumimoji="1" lang="en-US" altLang="ja-JP" sz="1100" b="1" dirty="0" smtClean="0">
                          <a:solidFill>
                            <a:schemeClr val="tx1"/>
                          </a:solidFill>
                          <a:latin typeface="Meiryo UI" panose="020B0604030504040204" pitchFamily="50" charset="-128"/>
                          <a:ea typeface="Meiryo UI" panose="020B0604030504040204" pitchFamily="50" charset="-128"/>
                        </a:rPr>
                        <a:t>1.80</a:t>
                      </a:r>
                      <a:r>
                        <a:rPr kumimoji="1" lang="ja-JP" altLang="en-US" sz="1100" b="1" dirty="0" smtClean="0">
                          <a:solidFill>
                            <a:schemeClr val="tx1"/>
                          </a:solidFill>
                          <a:latin typeface="Meiryo UI" panose="020B0604030504040204" pitchFamily="50" charset="-128"/>
                          <a:ea typeface="Meiryo UI" panose="020B0604030504040204" pitchFamily="50" charset="-128"/>
                        </a:rPr>
                        <a:t>は、全国平均の</a:t>
                      </a:r>
                      <a:r>
                        <a:rPr kumimoji="1" lang="en-US" altLang="ja-JP" sz="1100" b="1" dirty="0" smtClean="0">
                          <a:solidFill>
                            <a:schemeClr val="tx1"/>
                          </a:solidFill>
                          <a:latin typeface="Meiryo UI" panose="020B0604030504040204" pitchFamily="50" charset="-128"/>
                          <a:ea typeface="Meiryo UI" panose="020B0604030504040204" pitchFamily="50" charset="-128"/>
                        </a:rPr>
                        <a:t>1</a:t>
                      </a:r>
                      <a:r>
                        <a:rPr kumimoji="1" lang="ja-JP" altLang="en-US" sz="1100" b="1" dirty="0" smtClean="0">
                          <a:solidFill>
                            <a:schemeClr val="tx1"/>
                          </a:solidFill>
                          <a:latin typeface="Meiryo UI" panose="020B0604030504040204" pitchFamily="50" charset="-128"/>
                          <a:ea typeface="Meiryo UI" panose="020B0604030504040204" pitchFamily="50" charset="-128"/>
                        </a:rPr>
                        <a:t>割増</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3"/>
                  </a:ext>
                </a:extLst>
              </a:tr>
              <a:tr h="2062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完全失業率</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ctr">
                        <a:buFont typeface="Arial" panose="020B0604020202020204" pitchFamily="34" charset="0"/>
                        <a:buNone/>
                      </a:pPr>
                      <a:r>
                        <a:rPr kumimoji="1" lang="en-US" altLang="ja-JP" sz="1000" b="0" dirty="0" smtClean="0">
                          <a:solidFill>
                            <a:schemeClr val="tx1"/>
                          </a:solidFill>
                          <a:latin typeface="Meiryo UI" panose="020B0604030504040204" pitchFamily="50" charset="-128"/>
                          <a:ea typeface="Meiryo UI" panose="020B0604030504040204" pitchFamily="50" charset="-128"/>
                        </a:rPr>
                        <a:t>%</a:t>
                      </a: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kumimoji="1" lang="en-US" altLang="ja-JP" sz="1100" b="0" dirty="0" smtClean="0">
                          <a:solidFill>
                            <a:schemeClr val="tx1"/>
                          </a:solidFill>
                          <a:latin typeface="Meiryo UI" panose="020B0604030504040204" pitchFamily="50" charset="-128"/>
                          <a:ea typeface="Meiryo UI" panose="020B0604030504040204" pitchFamily="50" charset="-128"/>
                        </a:rPr>
                        <a:t>5.3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kumimoji="1" lang="en-US" altLang="ja-JP" sz="1100" b="0" dirty="0" smtClean="0">
                          <a:solidFill>
                            <a:schemeClr val="tx1"/>
                          </a:solidFill>
                          <a:latin typeface="Meiryo UI" panose="020B0604030504040204" pitchFamily="50" charset="-128"/>
                          <a:ea typeface="Meiryo UI" panose="020B0604030504040204" pitchFamily="50" charset="-128"/>
                        </a:rPr>
                        <a:t>5.4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kumimoji="1" lang="en-US" altLang="ja-JP" sz="1100" b="0" dirty="0" smtClean="0">
                          <a:solidFill>
                            <a:schemeClr val="tx1"/>
                          </a:solidFill>
                          <a:latin typeface="Meiryo UI" panose="020B0604030504040204" pitchFamily="50" charset="-128"/>
                          <a:ea typeface="Meiryo UI" panose="020B0604030504040204" pitchFamily="50" charset="-128"/>
                        </a:rPr>
                        <a:t>3.4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l"/>
                      <a:r>
                        <a:rPr kumimoji="1" lang="en-US" altLang="ja-JP" sz="1100" b="1" dirty="0" smtClean="0">
                          <a:solidFill>
                            <a:schemeClr val="tx1"/>
                          </a:solidFill>
                          <a:latin typeface="Meiryo UI" panose="020B0604030504040204" pitchFamily="50" charset="-128"/>
                          <a:ea typeface="Meiryo UI" panose="020B0604030504040204" pitchFamily="50" charset="-128"/>
                        </a:rPr>
                        <a:t>2018.3</a:t>
                      </a:r>
                      <a:r>
                        <a:rPr kumimoji="1" lang="ja-JP" altLang="en-US" sz="1100" b="1" dirty="0" smtClean="0">
                          <a:solidFill>
                            <a:schemeClr val="tx1"/>
                          </a:solidFill>
                          <a:latin typeface="Meiryo UI" panose="020B0604030504040204" pitchFamily="50" charset="-128"/>
                          <a:ea typeface="Meiryo UI" panose="020B0604030504040204" pitchFamily="50" charset="-128"/>
                        </a:rPr>
                        <a:t>期の</a:t>
                      </a:r>
                      <a:r>
                        <a:rPr kumimoji="1" lang="en-US" altLang="ja-JP" sz="1100" b="1" dirty="0" smtClean="0">
                          <a:solidFill>
                            <a:schemeClr val="tx1"/>
                          </a:solidFill>
                          <a:latin typeface="Meiryo UI" panose="020B0604030504040204" pitchFamily="50" charset="-128"/>
                          <a:ea typeface="Meiryo UI" panose="020B0604030504040204" pitchFamily="50" charset="-128"/>
                        </a:rPr>
                        <a:t>3.4</a:t>
                      </a:r>
                      <a:r>
                        <a:rPr kumimoji="1" lang="ja-JP" altLang="en-US" sz="1100" b="1" dirty="0" smtClean="0">
                          <a:solidFill>
                            <a:schemeClr val="tx1"/>
                          </a:solidFill>
                          <a:latin typeface="Meiryo UI" panose="020B0604030504040204" pitchFamily="50" charset="-128"/>
                          <a:ea typeface="Meiryo UI" panose="020B0604030504040204" pitchFamily="50" charset="-128"/>
                        </a:rPr>
                        <a:t>は</a:t>
                      </a:r>
                      <a:r>
                        <a:rPr kumimoji="1" lang="en-US" altLang="ja-JP" sz="1100" b="1" dirty="0" smtClean="0">
                          <a:solidFill>
                            <a:schemeClr val="tx1"/>
                          </a:solidFill>
                          <a:latin typeface="Meiryo UI" panose="020B0604030504040204" pitchFamily="50" charset="-128"/>
                          <a:ea typeface="Meiryo UI" panose="020B0604030504040204" pitchFamily="50" charset="-128"/>
                        </a:rPr>
                        <a:t>2011</a:t>
                      </a:r>
                      <a:r>
                        <a:rPr kumimoji="1" lang="ja-JP" altLang="en-US" sz="1100" b="1" dirty="0" smtClean="0">
                          <a:solidFill>
                            <a:schemeClr val="tx1"/>
                          </a:solidFill>
                          <a:latin typeface="Meiryo UI" panose="020B0604030504040204" pitchFamily="50" charset="-128"/>
                          <a:ea typeface="Meiryo UI" panose="020B0604030504040204" pitchFamily="50" charset="-128"/>
                        </a:rPr>
                        <a:t>最高値から半減</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4"/>
                  </a:ext>
                </a:extLst>
              </a:tr>
              <a:tr h="206242">
                <a:tc rowSpan="6">
                  <a:txBody>
                    <a:bodyPr/>
                    <a:lstStyle/>
                    <a:p>
                      <a:pPr marL="0" indent="0" algn="ctr">
                        <a:buFont typeface="Arial" panose="020B0604020202020204" pitchFamily="34" charset="0"/>
                        <a:buNone/>
                      </a:pPr>
                      <a:r>
                        <a:rPr kumimoji="1" lang="ja-JP" altLang="en-US" sz="1100" dirty="0" smtClean="0">
                          <a:solidFill>
                            <a:schemeClr val="tx1"/>
                          </a:solidFill>
                          <a:latin typeface="Meiryo UI" panose="020B0604030504040204" pitchFamily="50" charset="-128"/>
                          <a:ea typeface="Meiryo UI" panose="020B0604030504040204" pitchFamily="50" charset="-128"/>
                        </a:rPr>
                        <a:t>市場の動向</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開業率</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4.4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4.8</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6.4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2016</a:t>
                      </a:r>
                      <a:r>
                        <a:rPr kumimoji="1" lang="ja-JP" altLang="en-US" sz="1100" b="1" dirty="0" smtClean="0">
                          <a:solidFill>
                            <a:schemeClr val="tx1"/>
                          </a:solidFill>
                          <a:latin typeface="Meiryo UI" panose="020B0604030504040204" pitchFamily="50" charset="-128"/>
                          <a:ea typeface="Meiryo UI" panose="020B0604030504040204" pitchFamily="50" charset="-128"/>
                        </a:rPr>
                        <a:t>・</a:t>
                      </a:r>
                      <a:r>
                        <a:rPr kumimoji="1" lang="en-US" altLang="ja-JP" sz="1100" b="1" dirty="0" smtClean="0">
                          <a:solidFill>
                            <a:schemeClr val="tx1"/>
                          </a:solidFill>
                          <a:latin typeface="Meiryo UI" panose="020B0604030504040204" pitchFamily="50" charset="-128"/>
                          <a:ea typeface="Meiryo UI" panose="020B0604030504040204" pitchFamily="50" charset="-128"/>
                        </a:rPr>
                        <a:t>17</a:t>
                      </a:r>
                      <a:r>
                        <a:rPr kumimoji="1" lang="ja-JP" altLang="en-US" sz="1100" b="1" dirty="0" smtClean="0">
                          <a:solidFill>
                            <a:schemeClr val="tx1"/>
                          </a:solidFill>
                          <a:latin typeface="Meiryo UI" panose="020B0604030504040204" pitchFamily="50" charset="-128"/>
                          <a:ea typeface="Meiryo UI" panose="020B0604030504040204" pitchFamily="50" charset="-128"/>
                        </a:rPr>
                        <a:t>は三大都市で最も高い開業率</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5"/>
                  </a:ext>
                </a:extLst>
              </a:tr>
              <a:tr h="2062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本社の転出超過数</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社</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89</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54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61</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転出超過数は</a:t>
                      </a:r>
                      <a:r>
                        <a:rPr kumimoji="1" lang="en-US" altLang="ja-JP" sz="1100" b="1" dirty="0" smtClean="0">
                          <a:solidFill>
                            <a:schemeClr val="tx1"/>
                          </a:solidFill>
                          <a:latin typeface="Meiryo UI" panose="020B0604030504040204" pitchFamily="50" charset="-128"/>
                          <a:ea typeface="Meiryo UI" panose="020B0604030504040204" pitchFamily="50" charset="-128"/>
                        </a:rPr>
                        <a:t>2006</a:t>
                      </a:r>
                      <a:r>
                        <a:rPr kumimoji="1" lang="ja-JP" altLang="en-US" sz="1100" b="1" dirty="0" smtClean="0">
                          <a:solidFill>
                            <a:schemeClr val="tx1"/>
                          </a:solidFill>
                          <a:latin typeface="Meiryo UI" panose="020B0604030504040204" pitchFamily="50" charset="-128"/>
                          <a:ea typeface="Meiryo UI" panose="020B0604030504040204" pitchFamily="50" charset="-128"/>
                        </a:rPr>
                        <a:t>年から半減</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6"/>
                  </a:ext>
                </a:extLst>
              </a:tr>
              <a:tr h="2062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オフィス空室率 </a:t>
                      </a:r>
                      <a:r>
                        <a:rPr kumimoji="1" lang="en-US" altLang="ja-JP" sz="1050" dirty="0" smtClean="0">
                          <a:solidFill>
                            <a:schemeClr val="tx1"/>
                          </a:solidFill>
                          <a:latin typeface="Meiryo UI" panose="020B0604030504040204" pitchFamily="50" charset="-128"/>
                          <a:ea typeface="Meiryo UI" panose="020B0604030504040204" pitchFamily="50" charset="-128"/>
                        </a:rPr>
                        <a:t>[12</a:t>
                      </a:r>
                      <a:r>
                        <a:rPr kumimoji="1" lang="ja-JP" altLang="en-US" sz="1050" dirty="0" smtClean="0">
                          <a:solidFill>
                            <a:schemeClr val="tx1"/>
                          </a:solidFill>
                          <a:latin typeface="Meiryo UI" panose="020B0604030504040204" pitchFamily="50" charset="-128"/>
                          <a:ea typeface="Meiryo UI" panose="020B0604030504040204" pitchFamily="50" charset="-128"/>
                        </a:rPr>
                        <a:t>月数値</a:t>
                      </a:r>
                      <a:r>
                        <a:rPr kumimoji="1" lang="en-US" altLang="ja-JP" sz="1050" dirty="0" smtClean="0">
                          <a:solidFill>
                            <a:schemeClr val="tx1"/>
                          </a:solidFill>
                          <a:latin typeface="Meiryo UI" panose="020B0604030504040204" pitchFamily="50" charset="-128"/>
                          <a:ea typeface="Meiryo UI" panose="020B0604030504040204" pitchFamily="50" charset="-128"/>
                        </a:rPr>
                        <a:t>]</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en-US" altLang="ja-JP" sz="1000" b="0" dirty="0" smtClean="0">
                          <a:solidFill>
                            <a:schemeClr val="tx1"/>
                          </a:solidFill>
                          <a:latin typeface="Meiryo UI" panose="020B0604030504040204" pitchFamily="50" charset="-128"/>
                          <a:ea typeface="Meiryo UI" panose="020B0604030504040204" pitchFamily="50" charset="-128"/>
                        </a:rPr>
                        <a:t>%</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6.82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9.51</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3.68</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2018.10</a:t>
                      </a:r>
                      <a:r>
                        <a:rPr kumimoji="1" lang="ja-JP" altLang="en-US" sz="1100" b="1" dirty="0" smtClean="0">
                          <a:solidFill>
                            <a:schemeClr val="tx1"/>
                          </a:solidFill>
                          <a:latin typeface="Meiryo UI" panose="020B0604030504040204" pitchFamily="50" charset="-128"/>
                          <a:ea typeface="Meiryo UI" panose="020B0604030504040204" pitchFamily="50" charset="-128"/>
                        </a:rPr>
                        <a:t>の直近値は</a:t>
                      </a:r>
                      <a:r>
                        <a:rPr kumimoji="1" lang="en-US" altLang="ja-JP" sz="1100" b="1" dirty="0" smtClean="0">
                          <a:solidFill>
                            <a:schemeClr val="tx1"/>
                          </a:solidFill>
                          <a:latin typeface="Meiryo UI" panose="020B0604030504040204" pitchFamily="50" charset="-128"/>
                          <a:ea typeface="Meiryo UI" panose="020B0604030504040204" pitchFamily="50" charset="-128"/>
                        </a:rPr>
                        <a:t>2.96</a:t>
                      </a:r>
                      <a:r>
                        <a:rPr kumimoji="1" lang="ja-JP" altLang="en-US" sz="1100" b="1" dirty="0" smtClean="0">
                          <a:solidFill>
                            <a:schemeClr val="tx1"/>
                          </a:solidFill>
                          <a:latin typeface="Meiryo UI" panose="020B0604030504040204" pitchFamily="50" charset="-128"/>
                          <a:ea typeface="Meiryo UI" panose="020B0604030504040204" pitchFamily="50" charset="-128"/>
                        </a:rPr>
                        <a:t>で東京に近似</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7"/>
                  </a:ext>
                </a:extLst>
              </a:tr>
              <a:tr h="2062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ホテル客室稼働率</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en-US" altLang="ja-JP" sz="1000" b="0" dirty="0" smtClean="0">
                          <a:solidFill>
                            <a:schemeClr val="tx1"/>
                          </a:solidFill>
                          <a:latin typeface="Meiryo UI" panose="020B0604030504040204" pitchFamily="50" charset="-128"/>
                          <a:ea typeface="Meiryo UI" panose="020B0604030504040204" pitchFamily="50" charset="-128"/>
                        </a:rPr>
                        <a:t>%</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68.1</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75.5</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85.5</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2015</a:t>
                      </a:r>
                      <a:r>
                        <a:rPr kumimoji="1" lang="ja-JP" altLang="en-US" sz="1100" b="1" dirty="0" smtClean="0">
                          <a:solidFill>
                            <a:schemeClr val="tx1"/>
                          </a:solidFill>
                          <a:latin typeface="Meiryo UI" panose="020B0604030504040204" pitchFamily="50" charset="-128"/>
                          <a:ea typeface="Meiryo UI" panose="020B0604030504040204" pitchFamily="50" charset="-128"/>
                        </a:rPr>
                        <a:t>から</a:t>
                      </a:r>
                      <a:r>
                        <a:rPr kumimoji="1" lang="en-US" altLang="ja-JP" sz="1100" b="1" dirty="0" smtClean="0">
                          <a:solidFill>
                            <a:schemeClr val="tx1"/>
                          </a:solidFill>
                          <a:latin typeface="Meiryo UI" panose="020B0604030504040204" pitchFamily="50" charset="-128"/>
                          <a:ea typeface="Meiryo UI" panose="020B0604030504040204" pitchFamily="50" charset="-128"/>
                        </a:rPr>
                        <a:t>3</a:t>
                      </a:r>
                      <a:r>
                        <a:rPr kumimoji="1" lang="ja-JP" altLang="en-US" sz="1100" b="1" dirty="0" smtClean="0">
                          <a:solidFill>
                            <a:schemeClr val="tx1"/>
                          </a:solidFill>
                          <a:latin typeface="Meiryo UI" panose="020B0604030504040204" pitchFamily="50" charset="-128"/>
                          <a:ea typeface="Meiryo UI" panose="020B0604030504040204" pitchFamily="50" charset="-128"/>
                        </a:rPr>
                        <a:t>年連続全国１位</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8"/>
                  </a:ext>
                </a:extLst>
              </a:tr>
              <a:tr h="206242">
                <a:tc vMerge="1">
                  <a:txBody>
                    <a:bodyPr/>
                    <a:lstStyle/>
                    <a:p>
                      <a:pPr marL="0" indent="0" algn="ctr">
                        <a:buFont typeface="Arial" panose="020B0604020202020204" pitchFamily="34" charset="0"/>
                        <a:buNone/>
                      </a:pP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商業地価（府平均）</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万円</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57.2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42.6</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76.4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2017</a:t>
                      </a:r>
                      <a:r>
                        <a:rPr kumimoji="1" lang="ja-JP" altLang="en-US" sz="1100" b="1" dirty="0" smtClean="0">
                          <a:solidFill>
                            <a:schemeClr val="tx1"/>
                          </a:solidFill>
                          <a:latin typeface="Meiryo UI" panose="020B0604030504040204" pitchFamily="50" charset="-128"/>
                          <a:ea typeface="Meiryo UI" panose="020B0604030504040204" pitchFamily="50" charset="-128"/>
                        </a:rPr>
                        <a:t>は</a:t>
                      </a:r>
                      <a:r>
                        <a:rPr kumimoji="1" lang="en-US" altLang="ja-JP" sz="1100" b="1" dirty="0" smtClean="0">
                          <a:solidFill>
                            <a:schemeClr val="tx1"/>
                          </a:solidFill>
                          <a:latin typeface="Meiryo UI" panose="020B0604030504040204" pitchFamily="50" charset="-128"/>
                          <a:ea typeface="Meiryo UI" panose="020B0604030504040204" pitchFamily="50" charset="-128"/>
                        </a:rPr>
                        <a:t>76.4</a:t>
                      </a:r>
                      <a:r>
                        <a:rPr kumimoji="1" lang="ja-JP" altLang="en-US" sz="1100" b="1" dirty="0" smtClean="0">
                          <a:solidFill>
                            <a:schemeClr val="tx1"/>
                          </a:solidFill>
                          <a:latin typeface="Meiryo UI" panose="020B0604030504040204" pitchFamily="50" charset="-128"/>
                          <a:ea typeface="Meiryo UI" panose="020B0604030504040204" pitchFamily="50" charset="-128"/>
                        </a:rPr>
                        <a:t>万円。底値だった</a:t>
                      </a:r>
                      <a:r>
                        <a:rPr kumimoji="1" lang="en-US" altLang="ja-JP" sz="1100" b="1" dirty="0" smtClean="0">
                          <a:solidFill>
                            <a:schemeClr val="tx1"/>
                          </a:solidFill>
                          <a:latin typeface="Meiryo UI" panose="020B0604030504040204" pitchFamily="50" charset="-128"/>
                          <a:ea typeface="Meiryo UI" panose="020B0604030504040204" pitchFamily="50" charset="-128"/>
                        </a:rPr>
                        <a:t>2012</a:t>
                      </a:r>
                      <a:r>
                        <a:rPr kumimoji="1" lang="ja-JP" altLang="en-US" sz="1100" b="1" dirty="0" smtClean="0">
                          <a:solidFill>
                            <a:schemeClr val="tx1"/>
                          </a:solidFill>
                          <a:latin typeface="Meiryo UI" panose="020B0604030504040204" pitchFamily="50" charset="-128"/>
                          <a:ea typeface="Meiryo UI" panose="020B0604030504040204" pitchFamily="50" charset="-128"/>
                        </a:rPr>
                        <a:t>の</a:t>
                      </a:r>
                      <a:r>
                        <a:rPr kumimoji="1" lang="en-US" altLang="ja-JP" sz="1100" b="1" dirty="0" smtClean="0">
                          <a:solidFill>
                            <a:schemeClr val="tx1"/>
                          </a:solidFill>
                          <a:latin typeface="Meiryo UI" panose="020B0604030504040204" pitchFamily="50" charset="-128"/>
                          <a:ea typeface="Meiryo UI" panose="020B0604030504040204" pitchFamily="50" charset="-128"/>
                        </a:rPr>
                        <a:t>1.8</a:t>
                      </a:r>
                      <a:r>
                        <a:rPr kumimoji="1" lang="ja-JP" altLang="en-US" sz="1100" b="1" dirty="0" smtClean="0">
                          <a:solidFill>
                            <a:schemeClr val="tx1"/>
                          </a:solidFill>
                          <a:latin typeface="Meiryo UI" panose="020B0604030504040204" pitchFamily="50" charset="-128"/>
                          <a:ea typeface="Meiryo UI" panose="020B0604030504040204" pitchFamily="50" charset="-128"/>
                        </a:rPr>
                        <a:t>倍</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9"/>
                  </a:ext>
                </a:extLst>
              </a:tr>
              <a:tr h="2062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人口流入超過（大阪市）</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人</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7,064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7,742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9,453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2017</a:t>
                      </a:r>
                      <a:r>
                        <a:rPr kumimoji="1" lang="ja-JP" altLang="en-US" sz="1100" b="1" dirty="0" smtClean="0">
                          <a:solidFill>
                            <a:schemeClr val="tx1"/>
                          </a:solidFill>
                          <a:latin typeface="Meiryo UI" panose="020B0604030504040204" pitchFamily="50" charset="-128"/>
                          <a:ea typeface="Meiryo UI" panose="020B0604030504040204" pitchFamily="50" charset="-128"/>
                        </a:rPr>
                        <a:t>は</a:t>
                      </a:r>
                      <a:r>
                        <a:rPr kumimoji="1" lang="en-US" altLang="ja-JP" sz="1100" b="1" dirty="0" smtClean="0">
                          <a:solidFill>
                            <a:schemeClr val="tx1"/>
                          </a:solidFill>
                          <a:latin typeface="Meiryo UI" panose="020B0604030504040204" pitchFamily="50" charset="-128"/>
                          <a:ea typeface="Meiryo UI" panose="020B0604030504040204" pitchFamily="50" charset="-128"/>
                        </a:rPr>
                        <a:t>20</a:t>
                      </a:r>
                      <a:r>
                        <a:rPr kumimoji="1" lang="ja-JP" altLang="en-US" sz="1100" b="1" dirty="0" smtClean="0">
                          <a:solidFill>
                            <a:schemeClr val="tx1"/>
                          </a:solidFill>
                          <a:latin typeface="Meiryo UI" panose="020B0604030504040204" pitchFamily="50" charset="-128"/>
                          <a:ea typeface="Meiryo UI" panose="020B0604030504040204" pitchFamily="50" charset="-128"/>
                        </a:rPr>
                        <a:t>政令市中で転入超過が最も多い</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0"/>
                  </a:ext>
                </a:extLst>
              </a:tr>
              <a:tr h="206242">
                <a:tc rowSpan="4">
                  <a:txBody>
                    <a:bodyPr/>
                    <a:lstStyle/>
                    <a:p>
                      <a:pPr marL="0" indent="0" algn="ctr">
                        <a:buFont typeface="Arial" panose="020B0604020202020204" pitchFamily="34" charset="0"/>
                        <a:buNone/>
                      </a:pPr>
                      <a:r>
                        <a:rPr kumimoji="1" lang="ja-JP" altLang="en-US" sz="1100" dirty="0" smtClean="0">
                          <a:solidFill>
                            <a:schemeClr val="tx1"/>
                          </a:solidFill>
                          <a:latin typeface="Meiryo UI" panose="020B0604030504040204" pitchFamily="50" charset="-128"/>
                          <a:ea typeface="Meiryo UI" panose="020B0604030504040204" pitchFamily="50" charset="-128"/>
                        </a:rPr>
                        <a:t>くらし・健康</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一般労働者年収</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万円</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523.6</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483.3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528.3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2012</a:t>
                      </a:r>
                      <a:r>
                        <a:rPr kumimoji="1" lang="ja-JP" altLang="en-US" sz="1100" b="1" dirty="0" smtClean="0">
                          <a:solidFill>
                            <a:schemeClr val="tx1"/>
                          </a:solidFill>
                          <a:latin typeface="Meiryo UI" panose="020B0604030504040204" pitchFamily="50" charset="-128"/>
                          <a:ea typeface="Meiryo UI" panose="020B0604030504040204" pitchFamily="50" charset="-128"/>
                        </a:rPr>
                        <a:t>年の底値から</a:t>
                      </a:r>
                      <a:r>
                        <a:rPr kumimoji="1" lang="en-US" altLang="ja-JP" sz="1100" b="1" dirty="0" smtClean="0">
                          <a:solidFill>
                            <a:schemeClr val="tx1"/>
                          </a:solidFill>
                          <a:latin typeface="Meiryo UI" panose="020B0604030504040204" pitchFamily="50" charset="-128"/>
                          <a:ea typeface="Meiryo UI" panose="020B0604030504040204" pitchFamily="50" charset="-128"/>
                        </a:rPr>
                        <a:t>45</a:t>
                      </a:r>
                      <a:r>
                        <a:rPr kumimoji="1" lang="ja-JP" altLang="en-US" sz="1100" b="1" dirty="0" smtClean="0">
                          <a:solidFill>
                            <a:schemeClr val="tx1"/>
                          </a:solidFill>
                          <a:latin typeface="Meiryo UI" panose="020B0604030504040204" pitchFamily="50" charset="-128"/>
                          <a:ea typeface="Meiryo UI" panose="020B0604030504040204" pitchFamily="50" charset="-128"/>
                        </a:rPr>
                        <a:t>万円増。全国の</a:t>
                      </a:r>
                      <a:r>
                        <a:rPr kumimoji="1" lang="en-US" altLang="ja-JP" sz="1100" b="1" dirty="0" smtClean="0">
                          <a:solidFill>
                            <a:schemeClr val="tx1"/>
                          </a:solidFill>
                          <a:latin typeface="Meiryo UI" panose="020B0604030504040204" pitchFamily="50" charset="-128"/>
                          <a:ea typeface="Meiryo UI" panose="020B0604030504040204" pitchFamily="50" charset="-128"/>
                        </a:rPr>
                        <a:t>1.1</a:t>
                      </a:r>
                      <a:r>
                        <a:rPr kumimoji="1" lang="ja-JP" altLang="en-US" sz="1100" b="1" dirty="0" smtClean="0">
                          <a:solidFill>
                            <a:schemeClr val="tx1"/>
                          </a:solidFill>
                          <a:latin typeface="Meiryo UI" panose="020B0604030504040204" pitchFamily="50" charset="-128"/>
                          <a:ea typeface="Meiryo UI" panose="020B0604030504040204" pitchFamily="50" charset="-128"/>
                        </a:rPr>
                        <a:t>倍</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1"/>
                  </a:ext>
                </a:extLst>
              </a:tr>
              <a:tr h="2062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生活保護率（府）</a:t>
                      </a:r>
                      <a:r>
                        <a:rPr kumimoji="1" lang="en-US" altLang="ja-JP" sz="1000" dirty="0" smtClean="0">
                          <a:solidFill>
                            <a:schemeClr val="tx1"/>
                          </a:solidFill>
                          <a:latin typeface="Meiryo UI" panose="020B0604030504040204" pitchFamily="50" charset="-128"/>
                          <a:ea typeface="Meiryo UI" panose="020B0604030504040204" pitchFamily="50" charset="-128"/>
                        </a:rPr>
                        <a:t>**</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en-US" altLang="ja-JP" sz="1000" b="0" dirty="0" smtClean="0">
                          <a:solidFill>
                            <a:schemeClr val="tx1"/>
                          </a:solidFill>
                          <a:latin typeface="Meiryo UI" panose="020B0604030504040204" pitchFamily="50" charset="-128"/>
                          <a:ea typeface="Meiryo UI" panose="020B0604030504040204" pitchFamily="50" charset="-128"/>
                        </a:rPr>
                        <a:t>‰</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26.4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34.2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33.2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府市ともに、</a:t>
                      </a:r>
                      <a:r>
                        <a:rPr kumimoji="1" lang="en-US" altLang="ja-JP" sz="1100" b="1" dirty="0" smtClean="0">
                          <a:solidFill>
                            <a:schemeClr val="tx1"/>
                          </a:solidFill>
                          <a:latin typeface="Meiryo UI" panose="020B0604030504040204" pitchFamily="50" charset="-128"/>
                          <a:ea typeface="Meiryo UI" panose="020B0604030504040204" pitchFamily="50" charset="-128"/>
                        </a:rPr>
                        <a:t>2012</a:t>
                      </a:r>
                      <a:r>
                        <a:rPr kumimoji="1" lang="ja-JP" altLang="en-US" sz="1100" b="1" dirty="0" smtClean="0">
                          <a:solidFill>
                            <a:schemeClr val="tx1"/>
                          </a:solidFill>
                          <a:latin typeface="Meiryo UI" panose="020B0604030504040204" pitchFamily="50" charset="-128"/>
                          <a:ea typeface="Meiryo UI" panose="020B0604030504040204" pitchFamily="50" charset="-128"/>
                        </a:rPr>
                        <a:t>年をピークに減少傾向</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2"/>
                  </a:ext>
                </a:extLst>
              </a:tr>
              <a:tr h="3498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平均寿命（男性）</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平均寿命（女性）</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歳</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78.21</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85.20</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78.99</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85.93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80.23</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86.73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050" b="1" dirty="0" smtClean="0">
                          <a:solidFill>
                            <a:schemeClr val="tx1"/>
                          </a:solidFill>
                          <a:latin typeface="Meiryo UI" panose="020B0604030504040204" pitchFamily="50" charset="-128"/>
                          <a:ea typeface="Meiryo UI" panose="020B0604030504040204" pitchFamily="50" charset="-128"/>
                        </a:rPr>
                        <a:t>〇</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pPr marL="0" indent="0" algn="l">
                        <a:buFont typeface="Arial" panose="020B0604020202020204" pitchFamily="34" charset="0"/>
                        <a:buNone/>
                      </a:pPr>
                      <a:r>
                        <a:rPr kumimoji="1" lang="ja-JP" altLang="en-US" sz="1050" b="1" dirty="0" smtClean="0">
                          <a:solidFill>
                            <a:schemeClr val="tx1"/>
                          </a:solidFill>
                          <a:latin typeface="Meiryo UI" panose="020B0604030504040204" pitchFamily="50" charset="-128"/>
                          <a:ea typeface="Meiryo UI" panose="020B0604030504040204" pitchFamily="50" charset="-128"/>
                        </a:rPr>
                        <a:t>〇</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050" b="1" dirty="0" smtClean="0">
                          <a:solidFill>
                            <a:schemeClr val="tx1"/>
                          </a:solidFill>
                          <a:latin typeface="Meiryo UI" panose="020B0604030504040204" pitchFamily="50" charset="-128"/>
                          <a:ea typeface="Meiryo UI" panose="020B0604030504040204" pitchFamily="50" charset="-128"/>
                        </a:rPr>
                        <a:t>2005</a:t>
                      </a:r>
                      <a:r>
                        <a:rPr kumimoji="1" lang="ja-JP" altLang="en-US" sz="1050" b="1" dirty="0" smtClean="0">
                          <a:solidFill>
                            <a:schemeClr val="tx1"/>
                          </a:solidFill>
                          <a:latin typeface="Meiryo UI" panose="020B0604030504040204" pitchFamily="50" charset="-128"/>
                          <a:ea typeface="Meiryo UI" panose="020B0604030504040204" pitchFamily="50" charset="-128"/>
                        </a:rPr>
                        <a:t>から</a:t>
                      </a:r>
                      <a:r>
                        <a:rPr kumimoji="1" lang="en-US" altLang="ja-JP" sz="1050" b="1" dirty="0" smtClean="0">
                          <a:solidFill>
                            <a:schemeClr val="tx1"/>
                          </a:solidFill>
                          <a:latin typeface="Meiryo UI" panose="020B0604030504040204" pitchFamily="50" charset="-128"/>
                          <a:ea typeface="Meiryo UI" panose="020B0604030504040204" pitchFamily="50" charset="-128"/>
                        </a:rPr>
                        <a:t>2.02</a:t>
                      </a:r>
                      <a:r>
                        <a:rPr kumimoji="1" lang="ja-JP" altLang="en-US" sz="1050" b="1" dirty="0" smtClean="0">
                          <a:solidFill>
                            <a:schemeClr val="tx1"/>
                          </a:solidFill>
                          <a:latin typeface="Meiryo UI" panose="020B0604030504040204" pitchFamily="50" charset="-128"/>
                          <a:ea typeface="Meiryo UI" panose="020B0604030504040204" pitchFamily="50" charset="-128"/>
                        </a:rPr>
                        <a:t>歳上昇し全国平均との差も縮小</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pPr marL="0" indent="0" algn="l">
                        <a:buFont typeface="Arial" panose="020B0604020202020204" pitchFamily="34" charset="0"/>
                        <a:buNone/>
                      </a:pPr>
                      <a:r>
                        <a:rPr kumimoji="1" lang="en-US" altLang="ja-JP" sz="1050" b="1" dirty="0" smtClean="0">
                          <a:solidFill>
                            <a:schemeClr val="tx1"/>
                          </a:solidFill>
                          <a:latin typeface="Meiryo UI" panose="020B0604030504040204" pitchFamily="50" charset="-128"/>
                          <a:ea typeface="Meiryo UI" panose="020B0604030504040204" pitchFamily="50" charset="-128"/>
                        </a:rPr>
                        <a:t>2005</a:t>
                      </a:r>
                      <a:r>
                        <a:rPr kumimoji="1" lang="ja-JP" altLang="en-US" sz="1050" b="1" dirty="0" smtClean="0">
                          <a:solidFill>
                            <a:schemeClr val="tx1"/>
                          </a:solidFill>
                          <a:latin typeface="Meiryo UI" panose="020B0604030504040204" pitchFamily="50" charset="-128"/>
                          <a:ea typeface="Meiryo UI" panose="020B0604030504040204" pitchFamily="50" charset="-128"/>
                        </a:rPr>
                        <a:t>から</a:t>
                      </a:r>
                      <a:r>
                        <a:rPr kumimoji="1" lang="en-US" altLang="ja-JP" sz="1050" b="1" dirty="0" smtClean="0">
                          <a:solidFill>
                            <a:schemeClr val="tx1"/>
                          </a:solidFill>
                          <a:latin typeface="Meiryo UI" panose="020B0604030504040204" pitchFamily="50" charset="-128"/>
                          <a:ea typeface="Meiryo UI" panose="020B0604030504040204" pitchFamily="50" charset="-128"/>
                        </a:rPr>
                        <a:t>1.53</a:t>
                      </a:r>
                      <a:r>
                        <a:rPr kumimoji="1" lang="ja-JP" altLang="en-US" sz="1050" b="1" dirty="0" smtClean="0">
                          <a:solidFill>
                            <a:schemeClr val="tx1"/>
                          </a:solidFill>
                          <a:latin typeface="Meiryo UI" panose="020B0604030504040204" pitchFamily="50" charset="-128"/>
                          <a:ea typeface="Meiryo UI" panose="020B0604030504040204" pitchFamily="50" charset="-128"/>
                        </a:rPr>
                        <a:t>歳上昇し、同上</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3"/>
                  </a:ext>
                </a:extLst>
              </a:tr>
              <a:tr h="3498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健康寿命（男性）</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健康寿命（女性）</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歳</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69.12</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72.32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70.46</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72.55</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71.50</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74.46</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l">
                        <a:buFont typeface="Arial" panose="020B0604020202020204" pitchFamily="34" charset="0"/>
                        <a:buNone/>
                      </a:pPr>
                      <a:r>
                        <a:rPr kumimoji="1" lang="ja-JP" altLang="en-US" sz="1050" b="1" dirty="0" smtClean="0">
                          <a:solidFill>
                            <a:schemeClr val="tx1"/>
                          </a:solidFill>
                          <a:latin typeface="Meiryo UI" panose="020B0604030504040204" pitchFamily="50" charset="-128"/>
                          <a:ea typeface="Meiryo UI" panose="020B0604030504040204" pitchFamily="50" charset="-128"/>
                        </a:rPr>
                        <a:t>〇</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pPr marL="0" indent="0" algn="l">
                        <a:buFont typeface="Arial" panose="020B0604020202020204" pitchFamily="34" charset="0"/>
                        <a:buNone/>
                      </a:pPr>
                      <a:r>
                        <a:rPr kumimoji="1" lang="ja-JP" altLang="en-US" sz="1050" b="1" dirty="0" smtClean="0">
                          <a:solidFill>
                            <a:schemeClr val="tx1"/>
                          </a:solidFill>
                          <a:latin typeface="Meiryo UI" panose="020B0604030504040204" pitchFamily="50" charset="-128"/>
                          <a:ea typeface="Meiryo UI" panose="020B0604030504040204" pitchFamily="50" charset="-128"/>
                        </a:rPr>
                        <a:t>〇</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050" b="1" dirty="0" smtClean="0">
                          <a:solidFill>
                            <a:schemeClr val="tx1"/>
                          </a:solidFill>
                          <a:latin typeface="Meiryo UI" panose="020B0604030504040204" pitchFamily="50" charset="-128"/>
                          <a:ea typeface="Meiryo UI" panose="020B0604030504040204" pitchFamily="50" charset="-128"/>
                        </a:rPr>
                        <a:t>2007</a:t>
                      </a:r>
                      <a:r>
                        <a:rPr kumimoji="1" lang="ja-JP" altLang="en-US" sz="1050" b="1" dirty="0" smtClean="0">
                          <a:solidFill>
                            <a:schemeClr val="tx1"/>
                          </a:solidFill>
                          <a:latin typeface="Meiryo UI" panose="020B0604030504040204" pitchFamily="50" charset="-128"/>
                          <a:ea typeface="Meiryo UI" panose="020B0604030504040204" pitchFamily="50" charset="-128"/>
                        </a:rPr>
                        <a:t>から</a:t>
                      </a:r>
                      <a:r>
                        <a:rPr kumimoji="1" lang="en-US" altLang="ja-JP" sz="1050" b="1" dirty="0" smtClean="0">
                          <a:solidFill>
                            <a:schemeClr val="tx1"/>
                          </a:solidFill>
                          <a:latin typeface="Meiryo UI" panose="020B0604030504040204" pitchFamily="50" charset="-128"/>
                          <a:ea typeface="Meiryo UI" panose="020B0604030504040204" pitchFamily="50" charset="-128"/>
                        </a:rPr>
                        <a:t>2.38</a:t>
                      </a:r>
                      <a:r>
                        <a:rPr kumimoji="1" lang="ja-JP" altLang="en-US" sz="1050" b="1" dirty="0" smtClean="0">
                          <a:solidFill>
                            <a:schemeClr val="tx1"/>
                          </a:solidFill>
                          <a:latin typeface="Meiryo UI" panose="020B0604030504040204" pitchFamily="50" charset="-128"/>
                          <a:ea typeface="Meiryo UI" panose="020B0604030504040204" pitchFamily="50" charset="-128"/>
                        </a:rPr>
                        <a:t>歳上昇し、同上</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pPr marL="0" indent="0" algn="l">
                        <a:buFont typeface="Arial" panose="020B0604020202020204" pitchFamily="34" charset="0"/>
                        <a:buNone/>
                      </a:pPr>
                      <a:r>
                        <a:rPr kumimoji="1" lang="en-US" altLang="ja-JP" sz="1050" b="1" dirty="0" smtClean="0">
                          <a:solidFill>
                            <a:schemeClr val="tx1"/>
                          </a:solidFill>
                          <a:latin typeface="Meiryo UI" panose="020B0604030504040204" pitchFamily="50" charset="-128"/>
                          <a:ea typeface="Meiryo UI" panose="020B0604030504040204" pitchFamily="50" charset="-128"/>
                        </a:rPr>
                        <a:t>2007</a:t>
                      </a:r>
                      <a:r>
                        <a:rPr kumimoji="1" lang="ja-JP" altLang="en-US" sz="1050" b="1" dirty="0" smtClean="0">
                          <a:solidFill>
                            <a:schemeClr val="tx1"/>
                          </a:solidFill>
                          <a:latin typeface="Meiryo UI" panose="020B0604030504040204" pitchFamily="50" charset="-128"/>
                          <a:ea typeface="Meiryo UI" panose="020B0604030504040204" pitchFamily="50" charset="-128"/>
                        </a:rPr>
                        <a:t>から</a:t>
                      </a:r>
                      <a:r>
                        <a:rPr kumimoji="1" lang="en-US" altLang="ja-JP" sz="1050" b="1" dirty="0" smtClean="0">
                          <a:solidFill>
                            <a:schemeClr val="tx1"/>
                          </a:solidFill>
                          <a:latin typeface="Meiryo UI" panose="020B0604030504040204" pitchFamily="50" charset="-128"/>
                          <a:ea typeface="Meiryo UI" panose="020B0604030504040204" pitchFamily="50" charset="-128"/>
                        </a:rPr>
                        <a:t>2.14</a:t>
                      </a:r>
                      <a:r>
                        <a:rPr kumimoji="1" lang="ja-JP" altLang="en-US" sz="1050" b="1" dirty="0" smtClean="0">
                          <a:solidFill>
                            <a:schemeClr val="tx1"/>
                          </a:solidFill>
                          <a:latin typeface="Meiryo UI" panose="020B0604030504040204" pitchFamily="50" charset="-128"/>
                          <a:ea typeface="Meiryo UI" panose="020B0604030504040204" pitchFamily="50" charset="-128"/>
                        </a:rPr>
                        <a:t>歳上昇し、同上</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4"/>
                  </a:ext>
                </a:extLst>
              </a:tr>
              <a:tr h="206242">
                <a:tc rowSpan="3">
                  <a:txBody>
                    <a:bodyPr/>
                    <a:lstStyle/>
                    <a:p>
                      <a:pPr marL="0" indent="0" algn="ctr">
                        <a:buFont typeface="Arial" panose="020B0604020202020204" pitchFamily="34" charset="0"/>
                        <a:buNone/>
                      </a:pPr>
                      <a:r>
                        <a:rPr kumimoji="1" lang="ja-JP" altLang="en-US" sz="1100" dirty="0" smtClean="0">
                          <a:solidFill>
                            <a:schemeClr val="tx1"/>
                          </a:solidFill>
                          <a:latin typeface="Meiryo UI" panose="020B0604030504040204" pitchFamily="50" charset="-128"/>
                          <a:ea typeface="Meiryo UI" panose="020B0604030504040204" pitchFamily="50" charset="-128"/>
                        </a:rPr>
                        <a:t>教育・子育て</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050" dirty="0" smtClean="0">
                          <a:solidFill>
                            <a:schemeClr val="tx1"/>
                          </a:solidFill>
                          <a:latin typeface="Meiryo UI" panose="020B0604030504040204" pitchFamily="50" charset="-128"/>
                          <a:ea typeface="Meiryo UI" panose="020B0604030504040204" pitchFamily="50" charset="-128"/>
                        </a:rPr>
                        <a:t>学力テスト正答率</a:t>
                      </a: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小／算</a:t>
                      </a:r>
                      <a:r>
                        <a:rPr kumimoji="1" lang="en-US" altLang="ja-JP" sz="1000" dirty="0" smtClean="0">
                          <a:solidFill>
                            <a:schemeClr val="tx1"/>
                          </a:solidFill>
                          <a:latin typeface="Meiryo UI" panose="020B0604030504040204" pitchFamily="50" charset="-128"/>
                          <a:ea typeface="Meiryo UI" panose="020B0604030504040204" pitchFamily="50" charset="-128"/>
                        </a:rPr>
                        <a:t>A)*</a:t>
                      </a:r>
                    </a:p>
                    <a:p>
                      <a:pPr marL="171450" indent="-171450">
                        <a:buFont typeface="Arial" panose="020B0604020202020204" pitchFamily="34" charset="0"/>
                        <a:buChar char="•"/>
                      </a:pPr>
                      <a:r>
                        <a:rPr kumimoji="1" lang="ja-JP" altLang="en-US" sz="1050" dirty="0" smtClean="0">
                          <a:solidFill>
                            <a:schemeClr val="tx1"/>
                          </a:solidFill>
                          <a:latin typeface="Meiryo UI" panose="020B0604030504040204" pitchFamily="50" charset="-128"/>
                          <a:ea typeface="Meiryo UI" panose="020B0604030504040204" pitchFamily="50" charset="-128"/>
                        </a:rPr>
                        <a:t>学力テスト正答率</a:t>
                      </a: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小／国</a:t>
                      </a:r>
                      <a:r>
                        <a:rPr kumimoji="1" lang="en-US" altLang="ja-JP" sz="1000" dirty="0" smtClean="0">
                          <a:solidFill>
                            <a:schemeClr val="tx1"/>
                          </a:solidFill>
                          <a:latin typeface="Meiryo UI" panose="020B0604030504040204" pitchFamily="50" charset="-128"/>
                          <a:ea typeface="Meiryo UI" panose="020B0604030504040204" pitchFamily="50" charset="-128"/>
                        </a:rPr>
                        <a:t>A</a:t>
                      </a:r>
                      <a:r>
                        <a:rPr kumimoji="1" lang="ja-JP" altLang="en-US" sz="1000" dirty="0" smtClean="0">
                          <a:solidFill>
                            <a:schemeClr val="tx1"/>
                          </a:solidFill>
                          <a:latin typeface="Meiryo UI" panose="020B0604030504040204" pitchFamily="50" charset="-128"/>
                          <a:ea typeface="Meiryo UI" panose="020B0604030504040204" pitchFamily="50" charset="-128"/>
                        </a:rPr>
                        <a:t>）</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900" b="0" dirty="0" smtClean="0">
                          <a:solidFill>
                            <a:schemeClr val="tx1"/>
                          </a:solidFill>
                          <a:latin typeface="Meiryo UI" panose="020B0604030504040204" pitchFamily="50" charset="-128"/>
                          <a:ea typeface="Meiryo UI" panose="020B0604030504040204" pitchFamily="50" charset="-128"/>
                        </a:rPr>
                        <a:t>ﾎﾟｲﾝﾄ</a:t>
                      </a:r>
                      <a:endParaRPr kumimoji="1" lang="ja-JP" altLang="en-US" sz="9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98.6</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95.9</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101.2</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98.7</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99.8</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96.3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2008</a:t>
                      </a:r>
                      <a:r>
                        <a:rPr kumimoji="1" lang="ja-JP" altLang="en-US" sz="1100" b="1" dirty="0" smtClean="0">
                          <a:solidFill>
                            <a:schemeClr val="tx1"/>
                          </a:solidFill>
                          <a:latin typeface="Meiryo UI" panose="020B0604030504040204" pitchFamily="50" charset="-128"/>
                          <a:ea typeface="Meiryo UI" panose="020B0604030504040204" pitchFamily="50" charset="-128"/>
                        </a:rPr>
                        <a:t>比で全国平均との差を</a:t>
                      </a:r>
                      <a:r>
                        <a:rPr kumimoji="1" lang="en-US" altLang="ja-JP" sz="1100" b="1" dirty="0" smtClean="0">
                          <a:solidFill>
                            <a:schemeClr val="tx1"/>
                          </a:solidFill>
                          <a:latin typeface="Meiryo UI" panose="020B0604030504040204" pitchFamily="50" charset="-128"/>
                          <a:ea typeface="Meiryo UI" panose="020B0604030504040204" pitchFamily="50" charset="-128"/>
                        </a:rPr>
                        <a:t>1.2</a:t>
                      </a:r>
                      <a:r>
                        <a:rPr kumimoji="1" lang="ja-JP" altLang="en-US" sz="1100" b="1" dirty="0" smtClean="0">
                          <a:solidFill>
                            <a:schemeClr val="tx1"/>
                          </a:solidFill>
                          <a:latin typeface="Meiryo UI" panose="020B0604030504040204" pitchFamily="50" charset="-128"/>
                          <a:ea typeface="Meiryo UI" panose="020B0604030504040204" pitchFamily="50" charset="-128"/>
                        </a:rPr>
                        <a:t>ポイント縮小</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2008</a:t>
                      </a:r>
                      <a:r>
                        <a:rPr kumimoji="1" lang="ja-JP" altLang="en-US" sz="1100" b="1" dirty="0" smtClean="0">
                          <a:solidFill>
                            <a:schemeClr val="tx1"/>
                          </a:solidFill>
                          <a:latin typeface="Meiryo UI" panose="020B0604030504040204" pitchFamily="50" charset="-128"/>
                          <a:ea typeface="Meiryo UI" panose="020B0604030504040204" pitchFamily="50" charset="-128"/>
                        </a:rPr>
                        <a:t>比で同</a:t>
                      </a:r>
                      <a:r>
                        <a:rPr kumimoji="1" lang="en-US" altLang="ja-JP" sz="1100" b="1" dirty="0" smtClean="0">
                          <a:solidFill>
                            <a:schemeClr val="tx1"/>
                          </a:solidFill>
                          <a:latin typeface="Meiryo UI" panose="020B0604030504040204" pitchFamily="50" charset="-128"/>
                          <a:ea typeface="Meiryo UI" panose="020B0604030504040204" pitchFamily="50" charset="-128"/>
                        </a:rPr>
                        <a:t>0.4</a:t>
                      </a:r>
                      <a:r>
                        <a:rPr kumimoji="1" lang="ja-JP" altLang="en-US" sz="1100" b="1" dirty="0" smtClean="0">
                          <a:solidFill>
                            <a:schemeClr val="tx1"/>
                          </a:solidFill>
                          <a:latin typeface="Meiryo UI" panose="020B0604030504040204" pitchFamily="50" charset="-128"/>
                          <a:ea typeface="Meiryo UI" panose="020B0604030504040204" pitchFamily="50" charset="-128"/>
                        </a:rPr>
                        <a:t>ポイント縮小</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5"/>
                  </a:ext>
                </a:extLst>
              </a:tr>
              <a:tr h="2062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050" dirty="0" smtClean="0">
                          <a:solidFill>
                            <a:schemeClr val="tx1"/>
                          </a:solidFill>
                          <a:latin typeface="Meiryo UI" panose="020B0604030504040204" pitchFamily="50" charset="-128"/>
                          <a:ea typeface="Meiryo UI" panose="020B0604030504040204" pitchFamily="50" charset="-128"/>
                        </a:rPr>
                        <a:t>学力テスト正答率</a:t>
                      </a:r>
                      <a:r>
                        <a:rPr kumimoji="1" lang="en-US" altLang="ja-JP" sz="100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中／数</a:t>
                      </a:r>
                      <a:r>
                        <a:rPr kumimoji="1" lang="en-US" altLang="ja-JP" sz="1000" dirty="0" smtClean="0">
                          <a:solidFill>
                            <a:schemeClr val="tx1"/>
                          </a:solidFill>
                          <a:latin typeface="Meiryo UI" panose="020B0604030504040204" pitchFamily="50" charset="-128"/>
                          <a:ea typeface="Meiryo UI" panose="020B0604030504040204" pitchFamily="50" charset="-128"/>
                        </a:rPr>
                        <a:t>A)*</a:t>
                      </a:r>
                    </a:p>
                    <a:p>
                      <a:pPr marL="171450" indent="-171450">
                        <a:buFont typeface="Arial" panose="020B0604020202020204" pitchFamily="34" charset="0"/>
                        <a:buChar char="•"/>
                      </a:pPr>
                      <a:r>
                        <a:rPr kumimoji="1" lang="ja-JP" altLang="en-US" sz="1050" dirty="0" smtClean="0">
                          <a:solidFill>
                            <a:schemeClr val="tx1"/>
                          </a:solidFill>
                          <a:latin typeface="Meiryo UI" panose="020B0604030504040204" pitchFamily="50" charset="-128"/>
                          <a:ea typeface="Meiryo UI" panose="020B0604030504040204" pitchFamily="50" charset="-128"/>
                        </a:rPr>
                        <a:t>学力テスト正答率</a:t>
                      </a:r>
                      <a:r>
                        <a:rPr kumimoji="1" lang="en-US" altLang="ja-JP" sz="1050" dirty="0" smtClean="0">
                          <a:solidFill>
                            <a:schemeClr val="tx1"/>
                          </a:solidFill>
                          <a:latin typeface="Meiryo UI" panose="020B0604030504040204" pitchFamily="50" charset="-128"/>
                          <a:ea typeface="Meiryo UI" panose="020B0604030504040204" pitchFamily="50" charset="-128"/>
                        </a:rPr>
                        <a:t>(</a:t>
                      </a:r>
                      <a:r>
                        <a:rPr kumimoji="1" lang="ja-JP" altLang="en-US" sz="1000" dirty="0" smtClean="0">
                          <a:solidFill>
                            <a:schemeClr val="tx1"/>
                          </a:solidFill>
                          <a:latin typeface="Meiryo UI" panose="020B0604030504040204" pitchFamily="50" charset="-128"/>
                          <a:ea typeface="Meiryo UI" panose="020B0604030504040204" pitchFamily="50" charset="-128"/>
                        </a:rPr>
                        <a:t>中／国</a:t>
                      </a:r>
                      <a:r>
                        <a:rPr kumimoji="1" lang="en-US" altLang="ja-JP" sz="1000" dirty="0" smtClean="0">
                          <a:solidFill>
                            <a:schemeClr val="tx1"/>
                          </a:solidFill>
                          <a:latin typeface="Meiryo UI" panose="020B0604030504040204" pitchFamily="50" charset="-128"/>
                          <a:ea typeface="Meiryo UI" panose="020B0604030504040204" pitchFamily="50" charset="-128"/>
                        </a:rPr>
                        <a:t>A)*</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900" b="0" dirty="0" smtClean="0">
                          <a:solidFill>
                            <a:schemeClr val="tx1"/>
                          </a:solidFill>
                          <a:latin typeface="Meiryo UI" panose="020B0604030504040204" pitchFamily="50" charset="-128"/>
                          <a:ea typeface="Meiryo UI" panose="020B0604030504040204" pitchFamily="50" charset="-128"/>
                        </a:rPr>
                        <a:t>ﾎﾟｲﾝﾄ</a:t>
                      </a:r>
                      <a:endParaRPr kumimoji="1" lang="ja-JP" altLang="en-US" sz="9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95.9</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95.8</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96.9</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97.3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98.6</a:t>
                      </a:r>
                    </a:p>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98.2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2008</a:t>
                      </a:r>
                      <a:r>
                        <a:rPr kumimoji="1" lang="ja-JP" altLang="en-US" sz="1100" b="1" dirty="0" smtClean="0">
                          <a:solidFill>
                            <a:schemeClr val="tx1"/>
                          </a:solidFill>
                          <a:latin typeface="Meiryo UI" panose="020B0604030504040204" pitchFamily="50" charset="-128"/>
                          <a:ea typeface="Meiryo UI" panose="020B0604030504040204" pitchFamily="50" charset="-128"/>
                        </a:rPr>
                        <a:t>比で全国平均との差を</a:t>
                      </a:r>
                      <a:r>
                        <a:rPr kumimoji="1" lang="en-US" altLang="ja-JP" sz="1100" b="1" dirty="0" smtClean="0">
                          <a:solidFill>
                            <a:schemeClr val="tx1"/>
                          </a:solidFill>
                          <a:latin typeface="Meiryo UI" panose="020B0604030504040204" pitchFamily="50" charset="-128"/>
                          <a:ea typeface="Meiryo UI" panose="020B0604030504040204" pitchFamily="50" charset="-128"/>
                        </a:rPr>
                        <a:t>2.7</a:t>
                      </a:r>
                      <a:r>
                        <a:rPr kumimoji="1" lang="ja-JP" altLang="en-US" sz="1100" b="1" dirty="0" smtClean="0">
                          <a:solidFill>
                            <a:schemeClr val="tx1"/>
                          </a:solidFill>
                          <a:latin typeface="Meiryo UI" panose="020B0604030504040204" pitchFamily="50" charset="-128"/>
                          <a:ea typeface="Meiryo UI" panose="020B0604030504040204" pitchFamily="50" charset="-128"/>
                        </a:rPr>
                        <a:t>ポイント縮小</a:t>
                      </a:r>
                      <a:endParaRPr kumimoji="1" lang="en-US" altLang="ja-JP" sz="1100" b="1" dirty="0" smtClean="0">
                        <a:solidFill>
                          <a:schemeClr val="tx1"/>
                        </a:solidFill>
                        <a:latin typeface="Meiryo UI" panose="020B0604030504040204" pitchFamily="50" charset="-128"/>
                        <a:ea typeface="Meiryo UI" panose="020B0604030504040204" pitchFamily="50" charset="-128"/>
                      </a:endParaRPr>
                    </a:p>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2008</a:t>
                      </a:r>
                      <a:r>
                        <a:rPr kumimoji="1" lang="ja-JP" altLang="en-US" sz="1100" b="1" dirty="0" smtClean="0">
                          <a:solidFill>
                            <a:schemeClr val="tx1"/>
                          </a:solidFill>
                          <a:latin typeface="Meiryo UI" panose="020B0604030504040204" pitchFamily="50" charset="-128"/>
                          <a:ea typeface="Meiryo UI" panose="020B0604030504040204" pitchFamily="50" charset="-128"/>
                        </a:rPr>
                        <a:t>比で同</a:t>
                      </a:r>
                      <a:r>
                        <a:rPr kumimoji="1" lang="en-US" altLang="ja-JP" sz="1100" b="1" dirty="0" smtClean="0">
                          <a:solidFill>
                            <a:schemeClr val="tx1"/>
                          </a:solidFill>
                          <a:latin typeface="Meiryo UI" panose="020B0604030504040204" pitchFamily="50" charset="-128"/>
                          <a:ea typeface="Meiryo UI" panose="020B0604030504040204" pitchFamily="50" charset="-128"/>
                        </a:rPr>
                        <a:t>2.4</a:t>
                      </a:r>
                      <a:r>
                        <a:rPr kumimoji="1" lang="ja-JP" altLang="en-US" sz="1100" b="1" dirty="0" smtClean="0">
                          <a:solidFill>
                            <a:schemeClr val="tx1"/>
                          </a:solidFill>
                          <a:latin typeface="Meiryo UI" panose="020B0604030504040204" pitchFamily="50" charset="-128"/>
                          <a:ea typeface="Meiryo UI" panose="020B0604030504040204" pitchFamily="50" charset="-128"/>
                        </a:rPr>
                        <a:t>ポイント縮小</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6"/>
                  </a:ext>
                </a:extLst>
              </a:tr>
              <a:tr h="206242">
                <a:tc vMerge="1">
                  <a:txBody>
                    <a:bodyPr/>
                    <a:lstStyle/>
                    <a:p>
                      <a:pPr marL="171450" indent="-171450">
                        <a:buFont typeface="Arial" panose="020B0604020202020204" pitchFamily="34" charset="0"/>
                        <a:buChar char="•"/>
                      </a:pP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待機児童数　</a:t>
                      </a:r>
                      <a:r>
                        <a:rPr kumimoji="1" lang="en-US" altLang="ja-JP" sz="1050" dirty="0" smtClean="0">
                          <a:solidFill>
                            <a:schemeClr val="tx1"/>
                          </a:solidFill>
                          <a:latin typeface="Meiryo UI" panose="020B0604030504040204" pitchFamily="50" charset="-128"/>
                          <a:ea typeface="Meiryo UI" panose="020B0604030504040204" pitchFamily="50" charset="-128"/>
                        </a:rPr>
                        <a:t>[10</a:t>
                      </a:r>
                      <a:r>
                        <a:rPr kumimoji="1" lang="ja-JP" altLang="en-US" sz="1050" dirty="0" smtClean="0">
                          <a:solidFill>
                            <a:schemeClr val="tx1"/>
                          </a:solidFill>
                          <a:latin typeface="Meiryo UI" panose="020B0604030504040204" pitchFamily="50" charset="-128"/>
                          <a:ea typeface="Meiryo UI" panose="020B0604030504040204" pitchFamily="50" charset="-128"/>
                        </a:rPr>
                        <a:t>月数値</a:t>
                      </a:r>
                      <a:r>
                        <a:rPr kumimoji="1" lang="en-US" altLang="ja-JP" sz="1050" dirty="0" smtClean="0">
                          <a:solidFill>
                            <a:schemeClr val="tx1"/>
                          </a:solidFill>
                          <a:latin typeface="Meiryo UI" panose="020B0604030504040204" pitchFamily="50" charset="-128"/>
                          <a:ea typeface="Meiryo UI" panose="020B0604030504040204" pitchFamily="50" charset="-128"/>
                        </a:rPr>
                        <a:t>]</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人</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4,788</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5,488</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3,922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〇</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府域で</a:t>
                      </a:r>
                      <a:r>
                        <a:rPr kumimoji="1" lang="en-US" altLang="ja-JP" sz="1100" b="1" dirty="0" smtClean="0">
                          <a:solidFill>
                            <a:schemeClr val="tx1"/>
                          </a:solidFill>
                          <a:latin typeface="Meiryo UI" panose="020B0604030504040204" pitchFamily="50" charset="-128"/>
                          <a:ea typeface="Meiryo UI" panose="020B0604030504040204" pitchFamily="50" charset="-128"/>
                        </a:rPr>
                        <a:t>866</a:t>
                      </a:r>
                      <a:r>
                        <a:rPr kumimoji="1" lang="ja-JP" altLang="en-US" sz="1100" b="1" dirty="0" smtClean="0">
                          <a:solidFill>
                            <a:schemeClr val="tx1"/>
                          </a:solidFill>
                          <a:latin typeface="Meiryo UI" panose="020B0604030504040204" pitchFamily="50" charset="-128"/>
                          <a:ea typeface="Meiryo UI" panose="020B0604030504040204" pitchFamily="50" charset="-128"/>
                        </a:rPr>
                        <a:t>人（</a:t>
                      </a:r>
                      <a:r>
                        <a:rPr kumimoji="1" lang="en-US" altLang="ja-JP" sz="1100" b="1" dirty="0" smtClean="0">
                          <a:solidFill>
                            <a:schemeClr val="tx1"/>
                          </a:solidFill>
                          <a:latin typeface="Meiryo UI" panose="020B0604030504040204" pitchFamily="50" charset="-128"/>
                          <a:ea typeface="Meiryo UI" panose="020B0604030504040204" pitchFamily="50" charset="-128"/>
                        </a:rPr>
                        <a:t>18</a:t>
                      </a:r>
                      <a:r>
                        <a:rPr kumimoji="1" lang="ja-JP" altLang="en-US" sz="1100" b="1" dirty="0" smtClean="0">
                          <a:solidFill>
                            <a:schemeClr val="tx1"/>
                          </a:solidFill>
                          <a:latin typeface="Meiryo UI" panose="020B0604030504040204" pitchFamily="50" charset="-128"/>
                          <a:ea typeface="Meiryo UI" panose="020B0604030504040204" pitchFamily="50" charset="-128"/>
                        </a:rPr>
                        <a:t>％）減少。市は残り</a:t>
                      </a:r>
                      <a:r>
                        <a:rPr kumimoji="1" lang="en-US" altLang="ja-JP" sz="1100" b="1" dirty="0" smtClean="0">
                          <a:solidFill>
                            <a:schemeClr val="tx1"/>
                          </a:solidFill>
                          <a:latin typeface="Meiryo UI" panose="020B0604030504040204" pitchFamily="50" charset="-128"/>
                          <a:ea typeface="Meiryo UI" panose="020B0604030504040204" pitchFamily="50" charset="-128"/>
                        </a:rPr>
                        <a:t>65</a:t>
                      </a:r>
                      <a:r>
                        <a:rPr kumimoji="1" lang="ja-JP" altLang="en-US" sz="1100" b="1" dirty="0" smtClean="0">
                          <a:solidFill>
                            <a:schemeClr val="tx1"/>
                          </a:solidFill>
                          <a:latin typeface="Meiryo UI" panose="020B0604030504040204" pitchFamily="50" charset="-128"/>
                          <a:ea typeface="Meiryo UI" panose="020B0604030504040204" pitchFamily="50" charset="-128"/>
                        </a:rPr>
                        <a:t>人</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7"/>
                  </a:ext>
                </a:extLst>
              </a:tr>
              <a:tr h="206242">
                <a:tc rowSpan="3">
                  <a:txBody>
                    <a:bodyPr/>
                    <a:lstStyle/>
                    <a:p>
                      <a:pPr marL="0" indent="0" algn="ctr">
                        <a:buFont typeface="Arial" panose="020B0604020202020204" pitchFamily="34" charset="0"/>
                        <a:buNone/>
                      </a:pPr>
                      <a:r>
                        <a:rPr kumimoji="1" lang="ja-JP" altLang="en-US" sz="1100" dirty="0" smtClean="0">
                          <a:solidFill>
                            <a:schemeClr val="tx1"/>
                          </a:solidFill>
                          <a:latin typeface="Meiryo UI" panose="020B0604030504040204" pitchFamily="50" charset="-128"/>
                          <a:ea typeface="Meiryo UI" panose="020B0604030504040204" pitchFamily="50" charset="-128"/>
                        </a:rPr>
                        <a:t>安全安心</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刑法犯認知件数</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件</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210,293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168,012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107,023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2008</a:t>
                      </a:r>
                      <a:r>
                        <a:rPr kumimoji="1" lang="ja-JP" altLang="en-US" sz="1100" b="1" dirty="0" smtClean="0">
                          <a:solidFill>
                            <a:schemeClr val="tx1"/>
                          </a:solidFill>
                          <a:latin typeface="Meiryo UI" panose="020B0604030504040204" pitchFamily="50" charset="-128"/>
                          <a:ea typeface="Meiryo UI" panose="020B0604030504040204" pitchFamily="50" charset="-128"/>
                        </a:rPr>
                        <a:t>比で</a:t>
                      </a:r>
                      <a:r>
                        <a:rPr kumimoji="1" lang="en-US" altLang="ja-JP" sz="1100" b="1" dirty="0" smtClean="0">
                          <a:solidFill>
                            <a:schemeClr val="tx1"/>
                          </a:solidFill>
                          <a:latin typeface="Meiryo UI" panose="020B0604030504040204" pitchFamily="50" charset="-128"/>
                          <a:ea typeface="Meiryo UI" panose="020B0604030504040204" pitchFamily="50" charset="-128"/>
                        </a:rPr>
                        <a:t>49</a:t>
                      </a:r>
                      <a:r>
                        <a:rPr kumimoji="1" lang="ja-JP" altLang="en-US" sz="1100" b="1" dirty="0" smtClean="0">
                          <a:solidFill>
                            <a:schemeClr val="tx1"/>
                          </a:solidFill>
                          <a:latin typeface="Meiryo UI" panose="020B0604030504040204" pitchFamily="50" charset="-128"/>
                          <a:ea typeface="Meiryo UI" panose="020B0604030504040204" pitchFamily="50" charset="-128"/>
                        </a:rPr>
                        <a:t>％減少</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8"/>
                  </a:ext>
                </a:extLst>
              </a:tr>
              <a:tr h="206242">
                <a:tc vMerge="1">
                  <a:txBody>
                    <a:bodyPr/>
                    <a:lstStyle/>
                    <a:p>
                      <a:endParaRPr kumimoji="1" lang="ja-JP" altLang="en-US"/>
                    </a:p>
                  </a:txBody>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街頭犯罪認知件数</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件</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101,367</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77,250</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49,113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2008</a:t>
                      </a:r>
                      <a:r>
                        <a:rPr kumimoji="1" lang="ja-JP" altLang="en-US" sz="1100" b="1" dirty="0" smtClean="0">
                          <a:solidFill>
                            <a:schemeClr val="tx1"/>
                          </a:solidFill>
                          <a:latin typeface="Meiryo UI" panose="020B0604030504040204" pitchFamily="50" charset="-128"/>
                          <a:ea typeface="Meiryo UI" panose="020B0604030504040204" pitchFamily="50" charset="-128"/>
                        </a:rPr>
                        <a:t>比で</a:t>
                      </a:r>
                      <a:r>
                        <a:rPr kumimoji="1" lang="en-US" altLang="ja-JP" sz="1100" b="1" dirty="0" smtClean="0">
                          <a:solidFill>
                            <a:schemeClr val="tx1"/>
                          </a:solidFill>
                          <a:latin typeface="Meiryo UI" panose="020B0604030504040204" pitchFamily="50" charset="-128"/>
                          <a:ea typeface="Meiryo UI" panose="020B0604030504040204" pitchFamily="50" charset="-128"/>
                        </a:rPr>
                        <a:t>52</a:t>
                      </a:r>
                      <a:r>
                        <a:rPr kumimoji="1" lang="ja-JP" altLang="en-US" sz="1100" b="1" dirty="0" smtClean="0">
                          <a:solidFill>
                            <a:schemeClr val="tx1"/>
                          </a:solidFill>
                          <a:latin typeface="Meiryo UI" panose="020B0604030504040204" pitchFamily="50" charset="-128"/>
                          <a:ea typeface="Meiryo UI" panose="020B0604030504040204" pitchFamily="50" charset="-128"/>
                        </a:rPr>
                        <a:t>％減少</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19"/>
                  </a:ext>
                </a:extLst>
              </a:tr>
              <a:tr h="206242">
                <a:tc vMerge="1">
                  <a:txBody>
                    <a:bodyPr/>
                    <a:lstStyle/>
                    <a:p>
                      <a:pPr marL="171450" indent="-171450">
                        <a:buFont typeface="Arial" panose="020B0604020202020204" pitchFamily="34" charset="0"/>
                        <a:buChar char="•"/>
                      </a:pP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36000" marR="36000" marT="36000" marB="36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ひったくり認知件数</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件</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3,582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1,701</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646</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2008</a:t>
                      </a:r>
                      <a:r>
                        <a:rPr kumimoji="1" lang="ja-JP" altLang="en-US" sz="1100" b="1" dirty="0" smtClean="0">
                          <a:solidFill>
                            <a:schemeClr val="tx1"/>
                          </a:solidFill>
                          <a:latin typeface="Meiryo UI" panose="020B0604030504040204" pitchFamily="50" charset="-128"/>
                          <a:ea typeface="Meiryo UI" panose="020B0604030504040204" pitchFamily="50" charset="-128"/>
                        </a:rPr>
                        <a:t>比で</a:t>
                      </a:r>
                      <a:r>
                        <a:rPr kumimoji="1" lang="en-US" altLang="ja-JP" sz="1100" b="1" dirty="0" smtClean="0">
                          <a:solidFill>
                            <a:schemeClr val="tx1"/>
                          </a:solidFill>
                          <a:latin typeface="Meiryo UI" panose="020B0604030504040204" pitchFamily="50" charset="-128"/>
                          <a:ea typeface="Meiryo UI" panose="020B0604030504040204" pitchFamily="50" charset="-128"/>
                        </a:rPr>
                        <a:t>82</a:t>
                      </a:r>
                      <a:r>
                        <a:rPr kumimoji="1" lang="ja-JP" altLang="en-US" sz="1100" b="1" dirty="0" smtClean="0">
                          <a:solidFill>
                            <a:schemeClr val="tx1"/>
                          </a:solidFill>
                          <a:latin typeface="Meiryo UI" panose="020B0604030504040204" pitchFamily="50" charset="-128"/>
                          <a:ea typeface="Meiryo UI" panose="020B0604030504040204" pitchFamily="50" charset="-128"/>
                        </a:rPr>
                        <a:t>％減少</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20"/>
                  </a:ext>
                </a:extLst>
              </a:tr>
              <a:tr h="206242">
                <a:tc rowSpan="2">
                  <a:txBody>
                    <a:bodyPr/>
                    <a:lstStyle/>
                    <a:p>
                      <a:pPr marL="0" indent="0" algn="ctr">
                        <a:buFont typeface="Arial" panose="020B0604020202020204" pitchFamily="34" charset="0"/>
                        <a:buNone/>
                      </a:pPr>
                      <a:r>
                        <a:rPr kumimoji="1" lang="ja-JP" altLang="en-US" sz="1100" dirty="0" smtClean="0">
                          <a:solidFill>
                            <a:schemeClr val="tx1"/>
                          </a:solidFill>
                          <a:latin typeface="Meiryo UI" panose="020B0604030504040204" pitchFamily="50" charset="-128"/>
                          <a:ea typeface="Meiryo UI" panose="020B0604030504040204" pitchFamily="50" charset="-128"/>
                        </a:rPr>
                        <a:t>インバウンド</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来阪外国人旅行者</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万人</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158</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203</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1,110</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2008</a:t>
                      </a:r>
                      <a:r>
                        <a:rPr kumimoji="1" lang="ja-JP" altLang="en-US" sz="1100" b="1" dirty="0" smtClean="0">
                          <a:solidFill>
                            <a:schemeClr val="tx1"/>
                          </a:solidFill>
                          <a:latin typeface="Meiryo UI" panose="020B0604030504040204" pitchFamily="50" charset="-128"/>
                          <a:ea typeface="Meiryo UI" panose="020B0604030504040204" pitchFamily="50" charset="-128"/>
                        </a:rPr>
                        <a:t>の</a:t>
                      </a:r>
                      <a:r>
                        <a:rPr kumimoji="1" lang="en-US" altLang="ja-JP" sz="1100" b="1" dirty="0" smtClean="0">
                          <a:solidFill>
                            <a:schemeClr val="tx1"/>
                          </a:solidFill>
                          <a:latin typeface="Meiryo UI" panose="020B0604030504040204" pitchFamily="50" charset="-128"/>
                          <a:ea typeface="Meiryo UI" panose="020B0604030504040204" pitchFamily="50" charset="-128"/>
                        </a:rPr>
                        <a:t>7</a:t>
                      </a:r>
                      <a:r>
                        <a:rPr kumimoji="1" lang="ja-JP" altLang="en-US" sz="1100" b="1" dirty="0" smtClean="0">
                          <a:solidFill>
                            <a:schemeClr val="tx1"/>
                          </a:solidFill>
                          <a:latin typeface="Meiryo UI" panose="020B0604030504040204" pitchFamily="50" charset="-128"/>
                          <a:ea typeface="Meiryo UI" panose="020B0604030504040204" pitchFamily="50" charset="-128"/>
                        </a:rPr>
                        <a:t>倍に増加。増加率全国１位</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21"/>
                  </a:ext>
                </a:extLst>
              </a:tr>
              <a:tr h="206242">
                <a:tc vMerge="1">
                  <a:txBody>
                    <a:bodyPr/>
                    <a:lstStyle/>
                    <a:p>
                      <a:pPr marL="0" indent="0" algn="ctr">
                        <a:buFont typeface="Arial" panose="020B0604020202020204" pitchFamily="34" charset="0"/>
                        <a:buNone/>
                      </a:pPr>
                      <a:endParaRPr kumimoji="1" lang="ja-JP" altLang="en-US" sz="1200" dirty="0">
                        <a:solidFill>
                          <a:schemeClr val="tx1"/>
                        </a:solidFill>
                        <a:latin typeface="Meiryo UI" panose="020B0604030504040204" pitchFamily="50" charset="-128"/>
                        <a:ea typeface="Meiryo UI" panose="020B0604030504040204" pitchFamily="50" charset="-128"/>
                      </a:endParaRPr>
                    </a:p>
                  </a:txBody>
                  <a:tcPr marL="36000" marR="36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インバウンド訪問率</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32.4</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30.1</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44.1</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11.7</a:t>
                      </a:r>
                      <a:r>
                        <a:rPr kumimoji="1" lang="ja-JP" altLang="en-US" sz="1100" b="1" dirty="0" smtClean="0">
                          <a:solidFill>
                            <a:schemeClr val="tx1"/>
                          </a:solidFill>
                          <a:latin typeface="Meiryo UI" panose="020B0604030504040204" pitchFamily="50" charset="-128"/>
                          <a:ea typeface="Meiryo UI" panose="020B0604030504040204" pitchFamily="50" charset="-128"/>
                        </a:rPr>
                        <a:t>ポイント上昇。訪問率全国１位</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22"/>
                  </a:ext>
                </a:extLst>
              </a:tr>
              <a:tr h="206242">
                <a:tc rowSpan="2">
                  <a:txBody>
                    <a:bodyPr/>
                    <a:lstStyle/>
                    <a:p>
                      <a:pPr marL="0" indent="0" algn="ctr">
                        <a:buFont typeface="Arial" panose="020B0604020202020204" pitchFamily="34" charset="0"/>
                        <a:buNone/>
                      </a:pPr>
                      <a:r>
                        <a:rPr kumimoji="1" lang="ja-JP" altLang="en-US" sz="1100" dirty="0" smtClean="0">
                          <a:solidFill>
                            <a:schemeClr val="tx1"/>
                          </a:solidFill>
                          <a:latin typeface="Meiryo UI" panose="020B0604030504040204" pitchFamily="50" charset="-128"/>
                          <a:ea typeface="Meiryo UI" panose="020B0604030504040204" pitchFamily="50" charset="-128"/>
                        </a:rPr>
                        <a:t>府市財政</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地方税収（府）</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億円</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13,567</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10,696</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14,999</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〇</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底値の</a:t>
                      </a:r>
                      <a:r>
                        <a:rPr kumimoji="1" lang="en-US" altLang="ja-JP" sz="1100" b="1" dirty="0" smtClean="0">
                          <a:solidFill>
                            <a:schemeClr val="tx1"/>
                          </a:solidFill>
                          <a:latin typeface="Meiryo UI" panose="020B0604030504040204" pitchFamily="50" charset="-128"/>
                          <a:ea typeface="Meiryo UI" panose="020B0604030504040204" pitchFamily="50" charset="-128"/>
                        </a:rPr>
                        <a:t>2011</a:t>
                      </a:r>
                      <a:r>
                        <a:rPr kumimoji="1" lang="ja-JP" altLang="en-US" sz="1100" b="1" dirty="0" smtClean="0">
                          <a:solidFill>
                            <a:schemeClr val="tx1"/>
                          </a:solidFill>
                          <a:latin typeface="Meiryo UI" panose="020B0604030504040204" pitchFamily="50" charset="-128"/>
                          <a:ea typeface="Meiryo UI" panose="020B0604030504040204" pitchFamily="50" charset="-128"/>
                        </a:rPr>
                        <a:t>年比で</a:t>
                      </a:r>
                      <a:r>
                        <a:rPr kumimoji="1" lang="en-US" altLang="ja-JP" sz="1100" b="1" dirty="0" smtClean="0">
                          <a:solidFill>
                            <a:schemeClr val="tx1"/>
                          </a:solidFill>
                          <a:latin typeface="Meiryo UI" panose="020B0604030504040204" pitchFamily="50" charset="-128"/>
                          <a:ea typeface="Meiryo UI" panose="020B0604030504040204" pitchFamily="50" charset="-128"/>
                        </a:rPr>
                        <a:t>17</a:t>
                      </a:r>
                      <a:r>
                        <a:rPr kumimoji="1" lang="ja-JP" altLang="en-US" sz="1100" b="1" dirty="0" smtClean="0">
                          <a:solidFill>
                            <a:schemeClr val="tx1"/>
                          </a:solidFill>
                          <a:latin typeface="Meiryo UI" panose="020B0604030504040204" pitchFamily="50" charset="-128"/>
                          <a:ea typeface="Meiryo UI" panose="020B0604030504040204" pitchFamily="50" charset="-128"/>
                        </a:rPr>
                        <a:t>年は</a:t>
                      </a:r>
                      <a:r>
                        <a:rPr kumimoji="1" lang="en-US" altLang="ja-JP" sz="1100" b="1" dirty="0" smtClean="0">
                          <a:solidFill>
                            <a:schemeClr val="tx1"/>
                          </a:solidFill>
                          <a:latin typeface="Meiryo UI" panose="020B0604030504040204" pitchFamily="50" charset="-128"/>
                          <a:ea typeface="Meiryo UI" panose="020B0604030504040204" pitchFamily="50" charset="-128"/>
                        </a:rPr>
                        <a:t>4,572</a:t>
                      </a:r>
                      <a:r>
                        <a:rPr kumimoji="1" lang="ja-JP" altLang="en-US" sz="1100" b="1" dirty="0" smtClean="0">
                          <a:solidFill>
                            <a:schemeClr val="tx1"/>
                          </a:solidFill>
                          <a:latin typeface="Meiryo UI" panose="020B0604030504040204" pitchFamily="50" charset="-128"/>
                          <a:ea typeface="Meiryo UI" panose="020B0604030504040204" pitchFamily="50" charset="-128"/>
                        </a:rPr>
                        <a:t>億円増収</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tx1"/>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23"/>
                  </a:ext>
                </a:extLst>
              </a:tr>
              <a:tr h="206242">
                <a:tc vMerge="1">
                  <a:txBody>
                    <a:bodyPr/>
                    <a:lstStyle/>
                    <a:p>
                      <a:pPr marL="0" indent="0" algn="ctr">
                        <a:buFont typeface="Arial" panose="020B0604020202020204" pitchFamily="34" charset="0"/>
                        <a:buNone/>
                      </a:pP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rPr>
                        <a:t>将来負担比率（大阪市）</a:t>
                      </a:r>
                      <a:endParaRPr kumimoji="1" lang="ja-JP" altLang="en-US" sz="110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ctr">
                        <a:buFont typeface="Arial" panose="020B0604020202020204" pitchFamily="34" charset="0"/>
                        <a:buNone/>
                      </a:pPr>
                      <a:r>
                        <a:rPr kumimoji="1" lang="ja-JP" altLang="en-US" sz="1000" b="0" dirty="0" smtClean="0">
                          <a:solidFill>
                            <a:schemeClr val="tx1"/>
                          </a:solidFill>
                          <a:latin typeface="Meiryo UI" panose="020B0604030504040204" pitchFamily="50" charset="-128"/>
                          <a:ea typeface="Meiryo UI" panose="020B0604030504040204" pitchFamily="50" charset="-128"/>
                        </a:rPr>
                        <a:t>％</a:t>
                      </a:r>
                      <a:endParaRPr kumimoji="1" lang="ja-JP" altLang="en-US" sz="10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245.7</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180.8</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r">
                        <a:buFont typeface="Arial" panose="020B0604020202020204" pitchFamily="34" charset="0"/>
                        <a:buNone/>
                      </a:pPr>
                      <a:r>
                        <a:rPr kumimoji="1" lang="en-US" altLang="ja-JP" sz="1100" b="0" dirty="0" smtClean="0">
                          <a:solidFill>
                            <a:schemeClr val="tx1"/>
                          </a:solidFill>
                          <a:latin typeface="Meiryo UI" panose="020B0604030504040204" pitchFamily="50" charset="-128"/>
                          <a:ea typeface="Meiryo UI" panose="020B0604030504040204" pitchFamily="50" charset="-128"/>
                        </a:rPr>
                        <a:t>65.2</a:t>
                      </a:r>
                      <a:endParaRPr kumimoji="1" lang="ja-JP" altLang="en-US" sz="1100" b="0"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lgn="l">
                        <a:buFont typeface="Arial" panose="020B0604020202020204" pitchFamily="34" charset="0"/>
                        <a:buNone/>
                      </a:pPr>
                      <a:r>
                        <a:rPr kumimoji="1" lang="ja-JP" altLang="en-US"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solid"/>
                      <a:round/>
                      <a:headEnd type="none" w="med" len="med"/>
                      <a:tailEnd type="none" w="med" len="med"/>
                    </a:lnL>
                    <a:lnR w="12700" cap="flat" cmpd="sng" algn="ctr">
                      <a:solidFill>
                        <a:schemeClr val="tx1"/>
                      </a:solidFill>
                      <a:prstDash val="dash"/>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marL="0" indent="0" algn="l">
                        <a:buFont typeface="Arial" panose="020B0604020202020204" pitchFamily="34" charset="0"/>
                        <a:buNone/>
                      </a:pPr>
                      <a:r>
                        <a:rPr kumimoji="1" lang="en-US" altLang="ja-JP" sz="1100" b="1" dirty="0" smtClean="0">
                          <a:solidFill>
                            <a:schemeClr val="tx1"/>
                          </a:solidFill>
                          <a:latin typeface="Meiryo UI" panose="020B0604030504040204" pitchFamily="50" charset="-128"/>
                          <a:ea typeface="Meiryo UI" panose="020B0604030504040204" pitchFamily="50" charset="-128"/>
                        </a:rPr>
                        <a:t>2008</a:t>
                      </a:r>
                      <a:r>
                        <a:rPr kumimoji="1" lang="ja-JP" altLang="en-US" sz="1100" b="1" dirty="0" smtClean="0">
                          <a:solidFill>
                            <a:schemeClr val="tx1"/>
                          </a:solidFill>
                          <a:latin typeface="Meiryo UI" panose="020B0604030504040204" pitchFamily="50" charset="-128"/>
                          <a:ea typeface="Meiryo UI" panose="020B0604030504040204" pitchFamily="50" charset="-128"/>
                        </a:rPr>
                        <a:t>年からの</a:t>
                      </a:r>
                      <a:r>
                        <a:rPr kumimoji="1" lang="en-US" altLang="ja-JP" sz="1100" b="1" dirty="0" smtClean="0">
                          <a:solidFill>
                            <a:schemeClr val="tx1"/>
                          </a:solidFill>
                          <a:latin typeface="Meiryo UI" panose="020B0604030504040204" pitchFamily="50" charset="-128"/>
                          <a:ea typeface="Meiryo UI" panose="020B0604030504040204" pitchFamily="50" charset="-128"/>
                        </a:rPr>
                        <a:t>10</a:t>
                      </a:r>
                      <a:r>
                        <a:rPr kumimoji="1" lang="ja-JP" altLang="en-US" sz="1100" b="1" dirty="0" smtClean="0">
                          <a:solidFill>
                            <a:schemeClr val="tx1"/>
                          </a:solidFill>
                          <a:latin typeface="Meiryo UI" panose="020B0604030504040204" pitchFamily="50" charset="-128"/>
                          <a:ea typeface="Meiryo UI" panose="020B0604030504040204" pitchFamily="50" charset="-128"/>
                        </a:rPr>
                        <a:t>年で、</a:t>
                      </a:r>
                      <a:r>
                        <a:rPr kumimoji="1" lang="en-US" altLang="ja-JP" sz="1100" b="1" dirty="0" smtClean="0">
                          <a:solidFill>
                            <a:schemeClr val="tx1"/>
                          </a:solidFill>
                          <a:latin typeface="Meiryo UI" panose="020B0604030504040204" pitchFamily="50" charset="-128"/>
                          <a:ea typeface="Meiryo UI" panose="020B0604030504040204" pitchFamily="50" charset="-128"/>
                        </a:rPr>
                        <a:t>7</a:t>
                      </a:r>
                      <a:r>
                        <a:rPr kumimoji="1" lang="ja-JP" altLang="en-US" sz="1100" b="1" dirty="0" smtClean="0">
                          <a:solidFill>
                            <a:schemeClr val="tx1"/>
                          </a:solidFill>
                          <a:latin typeface="Meiryo UI" panose="020B0604030504040204" pitchFamily="50" charset="-128"/>
                          <a:ea typeface="Meiryo UI" panose="020B0604030504040204" pitchFamily="50" charset="-128"/>
                        </a:rPr>
                        <a:t>割以上の減少</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marL="72000" marR="72000" marT="18000" marB="18000" anchor="ctr">
                    <a:lnL w="12700" cap="flat" cmpd="sng" algn="ctr">
                      <a:solidFill>
                        <a:schemeClr val="tx1"/>
                      </a:solidFill>
                      <a:prstDash val="dash"/>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24"/>
                  </a:ext>
                </a:extLst>
              </a:tr>
            </a:tbl>
          </a:graphicData>
        </a:graphic>
      </p:graphicFrame>
      <p:cxnSp>
        <p:nvCxnSpPr>
          <p:cNvPr id="8" name="直線コネクタ 7"/>
          <p:cNvCxnSpPr/>
          <p:nvPr/>
        </p:nvCxnSpPr>
        <p:spPr>
          <a:xfrm>
            <a:off x="52089" y="391387"/>
            <a:ext cx="89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テキスト ボックス 3"/>
          <p:cNvSpPr txBox="1"/>
          <p:nvPr/>
        </p:nvSpPr>
        <p:spPr>
          <a:xfrm>
            <a:off x="64968" y="6410075"/>
            <a:ext cx="2595573" cy="400110"/>
          </a:xfrm>
          <a:prstGeom prst="rect">
            <a:avLst/>
          </a:prstGeom>
          <a:noFill/>
        </p:spPr>
        <p:txBody>
          <a:bodyPr wrap="square" rtlCol="0">
            <a:spAutoFit/>
          </a:bodyPr>
          <a:lstStyle/>
          <a:p>
            <a:r>
              <a:rPr lang="ja-JP" altLang="en-US" sz="1000" dirty="0" smtClean="0"/>
              <a:t>注１）次の調査年が一致しない指標は、それ</a:t>
            </a:r>
            <a:endParaRPr lang="en-US" altLang="ja-JP" sz="1000" dirty="0" smtClean="0"/>
          </a:p>
          <a:p>
            <a:r>
              <a:rPr lang="ja-JP" altLang="en-US" sz="1000" dirty="0"/>
              <a:t>　</a:t>
            </a:r>
            <a:r>
              <a:rPr lang="ja-JP" altLang="en-US" sz="1000" dirty="0" smtClean="0"/>
              <a:t>　　</a:t>
            </a:r>
            <a:r>
              <a:rPr lang="ja-JP" altLang="en-US" sz="1000" dirty="0" err="1" smtClean="0"/>
              <a:t>ぞれ近</a:t>
            </a:r>
            <a:r>
              <a:rPr lang="ja-JP" altLang="en-US" sz="1000" dirty="0" smtClean="0"/>
              <a:t>似する右の年度の数値を記載</a:t>
            </a:r>
            <a:endParaRPr kumimoji="1" lang="ja-JP" altLang="en-US" sz="1000" dirty="0"/>
          </a:p>
        </p:txBody>
      </p:sp>
      <p:sp>
        <p:nvSpPr>
          <p:cNvPr id="10" name="テキスト ボックス 9"/>
          <p:cNvSpPr txBox="1"/>
          <p:nvPr/>
        </p:nvSpPr>
        <p:spPr>
          <a:xfrm>
            <a:off x="2892363" y="6398156"/>
            <a:ext cx="6277395" cy="507831"/>
          </a:xfrm>
          <a:prstGeom prst="rect">
            <a:avLst/>
          </a:prstGeom>
          <a:noFill/>
        </p:spPr>
        <p:txBody>
          <a:bodyPr wrap="square" rtlCol="0">
            <a:spAutoFit/>
          </a:bodyPr>
          <a:lstStyle/>
          <a:p>
            <a:r>
              <a:rPr lang="ja-JP" altLang="en-US" sz="900" dirty="0" smtClean="0"/>
              <a:t>ホテル客室稼働率：</a:t>
            </a:r>
            <a:r>
              <a:rPr lang="en-US" altLang="ja-JP" sz="900" dirty="0" smtClean="0"/>
              <a:t>2008</a:t>
            </a:r>
            <a:r>
              <a:rPr lang="ja-JP" altLang="en-US" sz="900" dirty="0" smtClean="0"/>
              <a:t>→</a:t>
            </a:r>
            <a:r>
              <a:rPr lang="en-US" altLang="ja-JP" sz="900" dirty="0" smtClean="0"/>
              <a:t>2009</a:t>
            </a:r>
            <a:r>
              <a:rPr lang="ja-JP" altLang="en-US" sz="900" dirty="0" smtClean="0"/>
              <a:t>　待機児童数：</a:t>
            </a:r>
            <a:r>
              <a:rPr lang="en-US" altLang="ja-JP" sz="900" dirty="0" smtClean="0"/>
              <a:t>2008</a:t>
            </a:r>
            <a:r>
              <a:rPr lang="ja-JP" altLang="en-US" sz="900" dirty="0" smtClean="0"/>
              <a:t>→</a:t>
            </a:r>
            <a:r>
              <a:rPr lang="en-US" altLang="ja-JP" sz="900" dirty="0" smtClean="0"/>
              <a:t>2010</a:t>
            </a:r>
            <a:r>
              <a:rPr lang="ja-JP" altLang="en-US" sz="900" dirty="0" smtClean="0"/>
              <a:t>　学力テスト：</a:t>
            </a:r>
            <a:r>
              <a:rPr lang="en-US" altLang="ja-JP" sz="900" dirty="0" smtClean="0"/>
              <a:t>2017</a:t>
            </a:r>
            <a:r>
              <a:rPr lang="ja-JP" altLang="en-US" sz="900" dirty="0" smtClean="0"/>
              <a:t>→</a:t>
            </a:r>
            <a:r>
              <a:rPr lang="en-US" altLang="ja-JP" sz="900" dirty="0" smtClean="0"/>
              <a:t>2018 </a:t>
            </a:r>
            <a:r>
              <a:rPr lang="ja-JP" altLang="en-US" sz="900" dirty="0" smtClean="0"/>
              <a:t>　インバウンド</a:t>
            </a:r>
            <a:r>
              <a:rPr lang="en-US" altLang="ja-JP" sz="900" dirty="0" smtClean="0"/>
              <a:t>:2008</a:t>
            </a:r>
            <a:r>
              <a:rPr lang="ja-JP" altLang="en-US" sz="900" dirty="0" smtClean="0"/>
              <a:t>→</a:t>
            </a:r>
            <a:r>
              <a:rPr lang="en-US" altLang="ja-JP" sz="900" dirty="0" smtClean="0"/>
              <a:t>2011</a:t>
            </a:r>
          </a:p>
          <a:p>
            <a:r>
              <a:rPr kumimoji="1" lang="ja-JP" altLang="en-US" sz="900" dirty="0" smtClean="0"/>
              <a:t>生活保護率：</a:t>
            </a:r>
            <a:r>
              <a:rPr kumimoji="1" lang="en-US" altLang="ja-JP" sz="900" dirty="0" smtClean="0"/>
              <a:t>2017</a:t>
            </a:r>
            <a:r>
              <a:rPr kumimoji="1" lang="ja-JP" altLang="en-US" sz="900" dirty="0" smtClean="0"/>
              <a:t>→</a:t>
            </a:r>
            <a:r>
              <a:rPr kumimoji="1" lang="en-US" altLang="ja-JP" sz="900" dirty="0" smtClean="0"/>
              <a:t>2016</a:t>
            </a:r>
            <a:r>
              <a:rPr kumimoji="1" lang="ja-JP" altLang="en-US" sz="900" dirty="0" smtClean="0"/>
              <a:t>　平均寿命：</a:t>
            </a:r>
            <a:r>
              <a:rPr kumimoji="1" lang="en-US" altLang="ja-JP" sz="900" dirty="0" smtClean="0"/>
              <a:t>2008</a:t>
            </a:r>
            <a:r>
              <a:rPr kumimoji="1" lang="ja-JP" altLang="en-US" sz="900" dirty="0" smtClean="0"/>
              <a:t>年→</a:t>
            </a:r>
            <a:r>
              <a:rPr kumimoji="1" lang="en-US" altLang="ja-JP" sz="900" dirty="0" smtClean="0"/>
              <a:t>2005</a:t>
            </a:r>
            <a:r>
              <a:rPr kumimoji="1" lang="ja-JP" altLang="en-US" sz="900" dirty="0" smtClean="0"/>
              <a:t>年　／　</a:t>
            </a:r>
            <a:r>
              <a:rPr kumimoji="1" lang="en-US" altLang="ja-JP" sz="900" dirty="0" smtClean="0"/>
              <a:t>2012</a:t>
            </a:r>
            <a:r>
              <a:rPr kumimoji="1" lang="ja-JP" altLang="en-US" sz="900" dirty="0" smtClean="0"/>
              <a:t>年→</a:t>
            </a:r>
            <a:r>
              <a:rPr kumimoji="1" lang="en-US" altLang="ja-JP" sz="900" dirty="0" smtClean="0"/>
              <a:t>2010</a:t>
            </a:r>
            <a:r>
              <a:rPr kumimoji="1" lang="ja-JP" altLang="en-US" sz="900" dirty="0" smtClean="0"/>
              <a:t>年　／　</a:t>
            </a:r>
            <a:r>
              <a:rPr kumimoji="1" lang="en-US" altLang="ja-JP" sz="900" dirty="0" smtClean="0"/>
              <a:t>2017</a:t>
            </a:r>
            <a:r>
              <a:rPr kumimoji="1" lang="ja-JP" altLang="en-US" sz="900" dirty="0" smtClean="0"/>
              <a:t>年→</a:t>
            </a:r>
            <a:r>
              <a:rPr kumimoji="1" lang="en-US" altLang="ja-JP" sz="900" dirty="0" smtClean="0"/>
              <a:t>2015</a:t>
            </a:r>
            <a:r>
              <a:rPr kumimoji="1" lang="ja-JP" altLang="en-US" sz="900" dirty="0" smtClean="0"/>
              <a:t>年</a:t>
            </a:r>
            <a:endParaRPr kumimoji="1" lang="en-US" altLang="ja-JP" sz="900" dirty="0" smtClean="0"/>
          </a:p>
          <a:p>
            <a:r>
              <a:rPr lang="ja-JP" altLang="en-US" sz="900" dirty="0" smtClean="0"/>
              <a:t>健康寿命：</a:t>
            </a:r>
            <a:r>
              <a:rPr lang="en-US" altLang="ja-JP" sz="900" dirty="0" smtClean="0"/>
              <a:t>2008</a:t>
            </a:r>
            <a:r>
              <a:rPr lang="ja-JP" altLang="en-US" sz="900" dirty="0" smtClean="0"/>
              <a:t>年→</a:t>
            </a:r>
            <a:r>
              <a:rPr lang="en-US" altLang="ja-JP" sz="900" dirty="0" smtClean="0"/>
              <a:t>2007</a:t>
            </a:r>
            <a:r>
              <a:rPr lang="ja-JP" altLang="en-US" sz="900" dirty="0" smtClean="0"/>
              <a:t>年　／　</a:t>
            </a:r>
            <a:r>
              <a:rPr lang="en-US" altLang="ja-JP" sz="900" dirty="0" smtClean="0"/>
              <a:t>2012</a:t>
            </a:r>
            <a:r>
              <a:rPr lang="ja-JP" altLang="en-US" sz="900" dirty="0" smtClean="0"/>
              <a:t>年→</a:t>
            </a:r>
            <a:r>
              <a:rPr lang="en-US" altLang="ja-JP" sz="900" dirty="0" smtClean="0"/>
              <a:t>2013</a:t>
            </a:r>
            <a:r>
              <a:rPr lang="ja-JP" altLang="en-US" sz="900" dirty="0" smtClean="0"/>
              <a:t>年　／　</a:t>
            </a:r>
            <a:r>
              <a:rPr lang="en-US" altLang="ja-JP" sz="900" dirty="0" smtClean="0"/>
              <a:t>2017</a:t>
            </a:r>
            <a:r>
              <a:rPr lang="ja-JP" altLang="en-US" sz="900" dirty="0" smtClean="0"/>
              <a:t>年→</a:t>
            </a:r>
            <a:r>
              <a:rPr lang="en-US" altLang="ja-JP" sz="900" dirty="0" smtClean="0"/>
              <a:t>2016</a:t>
            </a:r>
            <a:r>
              <a:rPr lang="ja-JP" altLang="en-US" sz="900" dirty="0" smtClean="0"/>
              <a:t>年</a:t>
            </a:r>
            <a:endParaRPr kumimoji="1" lang="ja-JP" altLang="en-US" sz="900" dirty="0"/>
          </a:p>
        </p:txBody>
      </p:sp>
      <p:sp>
        <p:nvSpPr>
          <p:cNvPr id="9" name="テキスト ボックス 8"/>
          <p:cNvSpPr txBox="1"/>
          <p:nvPr/>
        </p:nvSpPr>
        <p:spPr>
          <a:xfrm>
            <a:off x="6619741" y="-34864"/>
            <a:ext cx="2550017" cy="461665"/>
          </a:xfrm>
          <a:prstGeom prst="rect">
            <a:avLst/>
          </a:prstGeom>
          <a:noFill/>
        </p:spPr>
        <p:txBody>
          <a:bodyPr wrap="square" rtlCol="0">
            <a:spAutoFit/>
          </a:bodyPr>
          <a:lstStyle/>
          <a:p>
            <a:r>
              <a:rPr lang="en-US" altLang="ja-JP" sz="800" dirty="0" smtClean="0"/>
              <a:t>*     </a:t>
            </a:r>
            <a:r>
              <a:rPr lang="ja-JP" altLang="en-US" sz="800" dirty="0" smtClean="0"/>
              <a:t>学力テストの正答率は、全国を</a:t>
            </a:r>
            <a:r>
              <a:rPr lang="en-US" altLang="ja-JP" sz="800" dirty="0" smtClean="0"/>
              <a:t>100</a:t>
            </a:r>
            <a:r>
              <a:rPr lang="ja-JP" altLang="en-US" sz="800" dirty="0" smtClean="0"/>
              <a:t>としたときの率</a:t>
            </a:r>
            <a:endParaRPr lang="en-US" altLang="ja-JP" sz="800" dirty="0" smtClean="0"/>
          </a:p>
          <a:p>
            <a:r>
              <a:rPr lang="en-US" altLang="ja-JP" sz="800" dirty="0" smtClean="0"/>
              <a:t>**  </a:t>
            </a:r>
            <a:r>
              <a:rPr lang="ja-JP" altLang="en-US" sz="800" dirty="0" smtClean="0"/>
              <a:t>生活保護率と</a:t>
            </a:r>
            <a:r>
              <a:rPr kumimoji="1" lang="ja-JP" altLang="en-US" sz="800" dirty="0" smtClean="0"/>
              <a:t>校内暴力発生率の単位は</a:t>
            </a:r>
            <a:r>
              <a:rPr kumimoji="1" lang="en-US" altLang="ja-JP" sz="800" dirty="0" smtClean="0"/>
              <a:t>‰</a:t>
            </a:r>
          </a:p>
          <a:p>
            <a:r>
              <a:rPr lang="ja-JP" altLang="en-US" sz="800" dirty="0"/>
              <a:t>　</a:t>
            </a:r>
            <a:r>
              <a:rPr lang="ja-JP" altLang="en-US" sz="800" dirty="0" smtClean="0"/>
              <a:t>　</a:t>
            </a:r>
            <a:r>
              <a:rPr kumimoji="1" lang="ja-JP" altLang="en-US" sz="800" dirty="0" smtClean="0"/>
              <a:t>（パーミル）で、千分率。</a:t>
            </a:r>
            <a:endParaRPr kumimoji="1" lang="en-US" altLang="ja-JP" sz="800" dirty="0" smtClean="0"/>
          </a:p>
        </p:txBody>
      </p:sp>
      <p:sp>
        <p:nvSpPr>
          <p:cNvPr id="3" name="スライド番号プレースホルダー 2"/>
          <p:cNvSpPr>
            <a:spLocks noGrp="1"/>
          </p:cNvSpPr>
          <p:nvPr>
            <p:ph type="sldNum" sz="quarter" idx="12"/>
          </p:nvPr>
        </p:nvSpPr>
        <p:spPr/>
        <p:txBody>
          <a:bodyPr/>
          <a:lstStyle/>
          <a:p>
            <a:fld id="{138CA411-231B-42B9-AF63-97A64194AA60}" type="slidenum">
              <a:rPr lang="ja-JP" altLang="en-US" smtClean="0"/>
              <a:pPr/>
              <a:t>7</a:t>
            </a:fld>
            <a:endParaRPr lang="ja-JP" altLang="en-US"/>
          </a:p>
        </p:txBody>
      </p:sp>
    </p:spTree>
    <p:extLst>
      <p:ext uri="{BB962C8B-B14F-4D97-AF65-F5344CB8AC3E}">
        <p14:creationId xmlns:p14="http://schemas.microsoft.com/office/powerpoint/2010/main" val="196352302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00325" y="6618560"/>
            <a:ext cx="2057400" cy="178361"/>
          </a:xfrm>
        </p:spPr>
        <p:txBody>
          <a:bodyPr/>
          <a:lstStyle/>
          <a:p>
            <a:fld id="{138CA411-231B-42B9-AF63-97A64194AA60}" type="slidenum">
              <a:rPr lang="ja-JP" altLang="en-US" smtClean="0"/>
              <a:pPr/>
              <a:t>70</a:t>
            </a:fld>
            <a:endParaRPr lang="ja-JP" altLang="en-US"/>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274650" y="1114354"/>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BA4DA3D3-8136-4F80-A721-FAF45CFEA281}"/>
              </a:ext>
            </a:extLst>
          </p:cNvPr>
          <p:cNvSpPr txBox="1"/>
          <p:nvPr/>
        </p:nvSpPr>
        <p:spPr>
          <a:xfrm>
            <a:off x="198852" y="730667"/>
            <a:ext cx="8856166" cy="338554"/>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■公の関与を保ちつつ</a:t>
            </a:r>
            <a:r>
              <a:rPr kumimoji="1" lang="ja-JP" altLang="en-US" sz="1600" b="1" dirty="0" smtClean="0">
                <a:latin typeface="Meiryo UI" panose="020B0604030504040204" pitchFamily="50" charset="-128"/>
                <a:ea typeface="Meiryo UI" panose="020B0604030504040204" pitchFamily="50" charset="-128"/>
              </a:rPr>
              <a:t>、</a:t>
            </a:r>
            <a:r>
              <a:rPr lang="ja-JP" altLang="en-US" sz="1600" b="1" dirty="0">
                <a:latin typeface="Meiryo UI" panose="020B0604030504040204" pitchFamily="50" charset="-128"/>
                <a:ea typeface="Meiryo UI" panose="020B0604030504040204" pitchFamily="50" charset="-128"/>
              </a:rPr>
              <a:t>民の弾力性と効率性を発揮できる</a:t>
            </a:r>
            <a:r>
              <a:rPr lang="ja-JP" altLang="en-US" sz="1600" b="1" dirty="0" smtClean="0">
                <a:latin typeface="Meiryo UI" panose="020B0604030504040204" pitchFamily="50" charset="-128"/>
                <a:ea typeface="Meiryo UI" panose="020B0604030504040204" pitchFamily="50" charset="-128"/>
              </a:rPr>
              <a:t>、</a:t>
            </a:r>
            <a:r>
              <a:rPr kumimoji="1" lang="ja-JP" altLang="en-US" sz="1600" b="1" dirty="0" smtClean="0">
                <a:latin typeface="Meiryo UI" panose="020B0604030504040204" pitchFamily="50" charset="-128"/>
                <a:ea typeface="Meiryo UI" panose="020B0604030504040204" pitchFamily="50" charset="-128"/>
              </a:rPr>
              <a:t>地方</a:t>
            </a:r>
            <a:r>
              <a:rPr kumimoji="1" lang="ja-JP" altLang="en-US" sz="1600" b="1" dirty="0">
                <a:latin typeface="Meiryo UI" panose="020B0604030504040204" pitchFamily="50" charset="-128"/>
                <a:ea typeface="Meiryo UI" panose="020B0604030504040204" pitchFamily="50" charset="-128"/>
              </a:rPr>
              <a:t>独立行政法人</a:t>
            </a:r>
            <a:r>
              <a:rPr kumimoji="1" lang="ja-JP" altLang="en-US" sz="1600" b="1" dirty="0" smtClean="0">
                <a:latin typeface="Meiryo UI" panose="020B0604030504040204" pitchFamily="50" charset="-128"/>
                <a:ea typeface="Meiryo UI" panose="020B0604030504040204" pitchFamily="50" charset="-128"/>
              </a:rPr>
              <a:t>の選択肢も積極活用</a:t>
            </a:r>
            <a:endParaRPr kumimoji="1" lang="en-US" altLang="ja-JP" sz="1600" b="1" dirty="0">
              <a:latin typeface="Meiryo UI" panose="020B0604030504040204" pitchFamily="50" charset="-128"/>
              <a:ea typeface="Meiryo UI" panose="020B0604030504040204" pitchFamily="50" charset="-128"/>
            </a:endParaRPr>
          </a:p>
        </p:txBody>
      </p:sp>
      <p:graphicFrame>
        <p:nvGraphicFramePr>
          <p:cNvPr id="10" name="表 9">
            <a:extLst>
              <a:ext uri="{FF2B5EF4-FFF2-40B4-BE49-F238E27FC236}">
                <a16:creationId xmlns:a16="http://schemas.microsoft.com/office/drawing/2014/main" id="{D9E3094A-0234-444D-8498-AE653ABFCDD6}"/>
              </a:ext>
            </a:extLst>
          </p:cNvPr>
          <p:cNvGraphicFramePr>
            <a:graphicFrameLocks noGrp="1"/>
          </p:cNvGraphicFramePr>
          <p:nvPr>
            <p:extLst/>
          </p:nvPr>
        </p:nvGraphicFramePr>
        <p:xfrm>
          <a:off x="4204707" y="1234985"/>
          <a:ext cx="4649041" cy="2355719"/>
        </p:xfrm>
        <a:graphic>
          <a:graphicData uri="http://schemas.openxmlformats.org/drawingml/2006/table">
            <a:tbl>
              <a:tblPr firstRow="1" bandRow="1">
                <a:tableStyleId>{5940675A-B579-460E-94D1-54222C63F5DA}</a:tableStyleId>
              </a:tblPr>
              <a:tblGrid>
                <a:gridCol w="602917">
                  <a:extLst>
                    <a:ext uri="{9D8B030D-6E8A-4147-A177-3AD203B41FA5}">
                      <a16:colId xmlns:a16="http://schemas.microsoft.com/office/drawing/2014/main" val="883046996"/>
                    </a:ext>
                  </a:extLst>
                </a:gridCol>
                <a:gridCol w="844396">
                  <a:extLst>
                    <a:ext uri="{9D8B030D-6E8A-4147-A177-3AD203B41FA5}">
                      <a16:colId xmlns:a16="http://schemas.microsoft.com/office/drawing/2014/main" val="4117858132"/>
                    </a:ext>
                  </a:extLst>
                </a:gridCol>
                <a:gridCol w="800432">
                  <a:extLst>
                    <a:ext uri="{9D8B030D-6E8A-4147-A177-3AD203B41FA5}">
                      <a16:colId xmlns:a16="http://schemas.microsoft.com/office/drawing/2014/main" val="320349863"/>
                    </a:ext>
                  </a:extLst>
                </a:gridCol>
                <a:gridCol w="800432">
                  <a:extLst>
                    <a:ext uri="{9D8B030D-6E8A-4147-A177-3AD203B41FA5}">
                      <a16:colId xmlns:a16="http://schemas.microsoft.com/office/drawing/2014/main" val="291804418"/>
                    </a:ext>
                  </a:extLst>
                </a:gridCol>
                <a:gridCol w="800432">
                  <a:extLst>
                    <a:ext uri="{9D8B030D-6E8A-4147-A177-3AD203B41FA5}">
                      <a16:colId xmlns:a16="http://schemas.microsoft.com/office/drawing/2014/main" val="2557804917"/>
                    </a:ext>
                  </a:extLst>
                </a:gridCol>
                <a:gridCol w="800432">
                  <a:extLst>
                    <a:ext uri="{9D8B030D-6E8A-4147-A177-3AD203B41FA5}">
                      <a16:colId xmlns:a16="http://schemas.microsoft.com/office/drawing/2014/main" val="3969745072"/>
                    </a:ext>
                  </a:extLst>
                </a:gridCol>
              </a:tblGrid>
              <a:tr h="248050">
                <a:tc>
                  <a:txBody>
                    <a:bodyPr/>
                    <a:lstStyle/>
                    <a:p>
                      <a:endParaRPr kumimoji="1" lang="ja-JP" altLang="en-US" sz="1200" dirty="0">
                        <a:latin typeface="Meiryo UI" panose="020B0604030504040204" pitchFamily="50" charset="-128"/>
                        <a:ea typeface="Meiryo UI" panose="020B0604030504040204" pitchFamily="50" charset="-128"/>
                      </a:endParaRPr>
                    </a:p>
                  </a:txBody>
                  <a:tcPr marT="36000" marB="36000" anchor="ctr" anchorCtr="1"/>
                </a:tc>
                <a:tc>
                  <a:txBody>
                    <a:bodyPr/>
                    <a:lstStyle/>
                    <a:p>
                      <a:pPr algn="ctr"/>
                      <a:r>
                        <a:rPr kumimoji="1" lang="ja-JP" altLang="en-US" sz="1200" b="1" dirty="0">
                          <a:latin typeface="Meiryo UI" panose="020B0604030504040204" pitchFamily="50" charset="-128"/>
                          <a:ea typeface="Meiryo UI" panose="020B0604030504040204" pitchFamily="50" charset="-128"/>
                        </a:rPr>
                        <a:t>東京都</a:t>
                      </a:r>
                    </a:p>
                  </a:txBody>
                  <a:tcPr marT="36000" marB="36000" anchor="ctr" anchorCtr="1"/>
                </a:tc>
                <a:tc>
                  <a:txBody>
                    <a:bodyPr/>
                    <a:lstStyle/>
                    <a:p>
                      <a:pPr algn="ctr"/>
                      <a:r>
                        <a:rPr kumimoji="1" lang="ja-JP" altLang="en-US" sz="1200" b="1" dirty="0">
                          <a:latin typeface="Meiryo UI" panose="020B0604030504040204" pitchFamily="50" charset="-128"/>
                          <a:ea typeface="Meiryo UI" panose="020B0604030504040204" pitchFamily="50" charset="-128"/>
                        </a:rPr>
                        <a:t>愛知県</a:t>
                      </a:r>
                    </a:p>
                  </a:txBody>
                  <a:tcPr marT="36000" marB="36000" anchor="ctr" anchorCtr="1">
                    <a:lnR w="12700" cap="flat" cmpd="sng" algn="ctr">
                      <a:solidFill>
                        <a:schemeClr val="tx1"/>
                      </a:solidFill>
                      <a:prstDash val="dash"/>
                      <a:round/>
                      <a:headEnd type="none" w="med" len="med"/>
                      <a:tailEnd type="none" w="med" len="med"/>
                    </a:lnR>
                  </a:tcPr>
                </a:tc>
                <a:tc>
                  <a:txBody>
                    <a:bodyPr/>
                    <a:lstStyle/>
                    <a:p>
                      <a:pPr algn="ctr"/>
                      <a:r>
                        <a:rPr kumimoji="1" lang="ja-JP" altLang="en-US" sz="1200" b="1" dirty="0">
                          <a:latin typeface="Meiryo UI" panose="020B0604030504040204" pitchFamily="50" charset="-128"/>
                          <a:ea typeface="Meiryo UI" panose="020B0604030504040204" pitchFamily="50" charset="-128"/>
                        </a:rPr>
                        <a:t>名古屋市</a:t>
                      </a:r>
                    </a:p>
                  </a:txBody>
                  <a:tcPr marT="36000" marB="36000" anchor="ctr" anchorCtr="1">
                    <a:lnL w="12700" cap="flat" cmpd="sng" algn="ctr">
                      <a:solidFill>
                        <a:schemeClr val="tx1"/>
                      </a:solidFill>
                      <a:prstDash val="dash"/>
                      <a:round/>
                      <a:headEnd type="none" w="med" len="med"/>
                      <a:tailEnd type="none" w="med" len="med"/>
                    </a:lnL>
                  </a:tcPr>
                </a:tc>
                <a:tc>
                  <a:txBody>
                    <a:bodyPr/>
                    <a:lstStyle/>
                    <a:p>
                      <a:pPr algn="ctr"/>
                      <a:r>
                        <a:rPr kumimoji="1" lang="ja-JP" altLang="en-US" sz="1200" b="1" dirty="0">
                          <a:latin typeface="Meiryo UI" panose="020B0604030504040204" pitchFamily="50" charset="-128"/>
                          <a:ea typeface="Meiryo UI" panose="020B0604030504040204" pitchFamily="50" charset="-128"/>
                        </a:rPr>
                        <a:t>大阪府</a:t>
                      </a:r>
                    </a:p>
                  </a:txBody>
                  <a:tcPr marT="36000" marB="36000" anchor="ctr" anchorCtr="1">
                    <a:lnR w="12700" cap="flat" cmpd="sng" algn="ctr">
                      <a:solidFill>
                        <a:schemeClr val="tx1"/>
                      </a:solidFill>
                      <a:prstDash val="dash"/>
                      <a:round/>
                      <a:headEnd type="none" w="med" len="med"/>
                      <a:tailEnd type="none" w="med" len="med"/>
                    </a:lnR>
                  </a:tcPr>
                </a:tc>
                <a:tc>
                  <a:txBody>
                    <a:bodyPr/>
                    <a:lstStyle/>
                    <a:p>
                      <a:pPr algn="ctr"/>
                      <a:r>
                        <a:rPr kumimoji="1" lang="ja-JP" altLang="en-US" sz="1200" b="1" dirty="0">
                          <a:latin typeface="Meiryo UI" panose="020B0604030504040204" pitchFamily="50" charset="-128"/>
                          <a:ea typeface="Meiryo UI" panose="020B0604030504040204" pitchFamily="50" charset="-128"/>
                        </a:rPr>
                        <a:t>大阪市</a:t>
                      </a:r>
                    </a:p>
                  </a:txBody>
                  <a:tcPr marT="36000" marB="36000" anchor="ctr" anchorCtr="1">
                    <a:lnL w="12700" cap="flat" cmpd="sng" algn="ctr">
                      <a:solidFill>
                        <a:schemeClr val="tx1"/>
                      </a:solidFill>
                      <a:prstDash val="dash"/>
                      <a:round/>
                      <a:headEnd type="none" w="med" len="med"/>
                      <a:tailEnd type="none" w="med" len="med"/>
                    </a:lnL>
                  </a:tcPr>
                </a:tc>
                <a:extLst>
                  <a:ext uri="{0D108BD9-81ED-4DB2-BD59-A6C34878D82A}">
                    <a16:rowId xmlns:a16="http://schemas.microsoft.com/office/drawing/2014/main" val="664312662"/>
                  </a:ext>
                </a:extLst>
              </a:tr>
              <a:tr h="299647">
                <a:tc>
                  <a:txBody>
                    <a:bodyPr/>
                    <a:lstStyle/>
                    <a:p>
                      <a:pPr algn="ctr"/>
                      <a:r>
                        <a:rPr kumimoji="1" lang="ja-JP" altLang="en-US" sz="1200" dirty="0">
                          <a:latin typeface="Meiryo UI" panose="020B0604030504040204" pitchFamily="50" charset="-128"/>
                          <a:ea typeface="Meiryo UI" panose="020B0604030504040204" pitchFamily="50" charset="-128"/>
                        </a:rPr>
                        <a:t>大学</a:t>
                      </a:r>
                      <a:endParaRPr kumimoji="1" lang="en-US" altLang="ja-JP" sz="1200" dirty="0">
                        <a:latin typeface="Meiryo UI" panose="020B0604030504040204" pitchFamily="50" charset="-128"/>
                        <a:ea typeface="Meiryo UI" panose="020B0604030504040204" pitchFamily="50" charset="-128"/>
                      </a:endParaRPr>
                    </a:p>
                  </a:txBody>
                  <a:tcPr marT="36000" marB="36000" anchor="ctr" anchorCtr="1"/>
                </a:tc>
                <a:tc>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solidFill>
                      <a:schemeClr val="accent2">
                        <a:lumMod val="60000"/>
                        <a:lumOff val="40000"/>
                      </a:schemeClr>
                    </a:solidFill>
                  </a:tcPr>
                </a:tc>
                <a:tc>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lnR w="12700" cap="flat" cmpd="sng" algn="ctr">
                      <a:solidFill>
                        <a:schemeClr val="tx1"/>
                      </a:solidFill>
                      <a:prstDash val="dash"/>
                      <a:round/>
                      <a:headEnd type="none" w="med" len="med"/>
                      <a:tailEnd type="none" w="med" len="med"/>
                    </a:lnR>
                    <a:solidFill>
                      <a:schemeClr val="accent2">
                        <a:lumMod val="60000"/>
                        <a:lumOff val="40000"/>
                      </a:schemeClr>
                    </a:solidFill>
                  </a:tcPr>
                </a:tc>
                <a:tc>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lnL w="12700" cap="flat" cmpd="sng" algn="ctr">
                      <a:solidFill>
                        <a:schemeClr val="tx1"/>
                      </a:solidFill>
                      <a:prstDash val="dash"/>
                      <a:round/>
                      <a:headEnd type="none" w="med" len="med"/>
                      <a:tailEnd type="none" w="med" len="med"/>
                    </a:lnL>
                    <a:solidFill>
                      <a:schemeClr val="accent2">
                        <a:lumMod val="60000"/>
                        <a:lumOff val="40000"/>
                      </a:schemeClr>
                    </a:solidFill>
                  </a:tcPr>
                </a:tc>
                <a:tc>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lnR w="12700" cap="flat" cmpd="sng" algn="ctr">
                      <a:solidFill>
                        <a:schemeClr val="tx1"/>
                      </a:solidFill>
                      <a:prstDash val="dash"/>
                      <a:round/>
                      <a:headEnd type="none" w="med" len="med"/>
                      <a:tailEnd type="none" w="med" len="med"/>
                    </a:lnR>
                    <a:solidFill>
                      <a:schemeClr val="accent2">
                        <a:lumMod val="60000"/>
                        <a:lumOff val="40000"/>
                      </a:schemeClr>
                    </a:solidFill>
                  </a:tcPr>
                </a:tc>
                <a:tc>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lnL w="12700" cap="flat" cmpd="sng" algn="ctr">
                      <a:solidFill>
                        <a:schemeClr val="tx1"/>
                      </a:solidFill>
                      <a:prstDash val="dash"/>
                      <a:round/>
                      <a:headEnd type="none" w="med" len="med"/>
                      <a:tailEnd type="none" w="med" len="med"/>
                    </a:lnL>
                    <a:solidFill>
                      <a:schemeClr val="accent2">
                        <a:lumMod val="60000"/>
                        <a:lumOff val="40000"/>
                      </a:schemeClr>
                    </a:solidFill>
                  </a:tcPr>
                </a:tc>
                <a:extLst>
                  <a:ext uri="{0D108BD9-81ED-4DB2-BD59-A6C34878D82A}">
                    <a16:rowId xmlns:a16="http://schemas.microsoft.com/office/drawing/2014/main" val="53804165"/>
                  </a:ext>
                </a:extLst>
              </a:tr>
              <a:tr h="323843">
                <a:tc>
                  <a:txBody>
                    <a:bodyPr/>
                    <a:lstStyle/>
                    <a:p>
                      <a:pPr algn="ctr"/>
                      <a:r>
                        <a:rPr kumimoji="1" lang="ja-JP" altLang="en-US" sz="1200" dirty="0">
                          <a:latin typeface="Meiryo UI" panose="020B0604030504040204" pitchFamily="50" charset="-128"/>
                          <a:ea typeface="Meiryo UI" panose="020B0604030504040204" pitchFamily="50" charset="-128"/>
                        </a:rPr>
                        <a:t>病院</a:t>
                      </a:r>
                      <a:endParaRPr kumimoji="1" lang="en-US" altLang="ja-JP" sz="1200" dirty="0">
                        <a:latin typeface="Meiryo UI" panose="020B0604030504040204" pitchFamily="50" charset="-128"/>
                        <a:ea typeface="Meiryo UI" panose="020B0604030504040204" pitchFamily="50" charset="-128"/>
                      </a:endParaRPr>
                    </a:p>
                  </a:txBody>
                  <a:tcPr marT="36000" marB="36000" anchor="ctr" anchorCtr="1"/>
                </a:tc>
                <a:tc>
                  <a:txBody>
                    <a:bodyPr/>
                    <a:lstStyle/>
                    <a:p>
                      <a:pPr algn="ctr"/>
                      <a:r>
                        <a:rPr kumimoji="1" lang="ja-JP" altLang="en-US" sz="1050" dirty="0">
                          <a:latin typeface="Meiryo UI" panose="020B0604030504040204" pitchFamily="50" charset="-128"/>
                          <a:ea typeface="Meiryo UI" panose="020B0604030504040204" pitchFamily="50" charset="-128"/>
                        </a:rPr>
                        <a:t>△</a:t>
                      </a:r>
                      <a:endParaRPr kumimoji="1" lang="en-US" altLang="ja-JP" sz="1050" dirty="0">
                        <a:latin typeface="Meiryo UI" panose="020B0604030504040204" pitchFamily="50" charset="-128"/>
                        <a:ea typeface="Meiryo UI" panose="020B0604030504040204" pitchFamily="50" charset="-128"/>
                      </a:endParaRPr>
                    </a:p>
                    <a:p>
                      <a:pPr algn="ctr"/>
                      <a:r>
                        <a:rPr kumimoji="1" lang="ja-JP" altLang="en-US" sz="700" dirty="0">
                          <a:latin typeface="Meiryo UI" panose="020B0604030504040204" pitchFamily="50" charset="-128"/>
                          <a:ea typeface="Meiryo UI" panose="020B0604030504040204" pitchFamily="50" charset="-128"/>
                        </a:rPr>
                        <a:t>９病院中１病院</a:t>
                      </a:r>
                    </a:p>
                  </a:txBody>
                  <a:tcPr marT="36000" marB="36000" anchor="ctr" anchorCtr="1">
                    <a:solidFill>
                      <a:schemeClr val="accent2">
                        <a:lumMod val="20000"/>
                        <a:lumOff val="80000"/>
                      </a:schemeClr>
                    </a:solidFill>
                  </a:tcPr>
                </a:tc>
                <a:tc>
                  <a:txBody>
                    <a:bodyPr/>
                    <a:lstStyle/>
                    <a:p>
                      <a:pPr algn="ctr"/>
                      <a:r>
                        <a:rPr kumimoji="1" lang="en-US" altLang="ja-JP"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lnR w="12700" cap="flat" cmpd="sng" algn="ctr">
                      <a:solidFill>
                        <a:schemeClr val="tx1"/>
                      </a:solidFill>
                      <a:prstDash val="dash"/>
                      <a:round/>
                      <a:headEnd type="none" w="med" len="med"/>
                      <a:tailEnd type="none" w="med" len="med"/>
                    </a:lnR>
                  </a:tcPr>
                </a:tc>
                <a:tc>
                  <a:txBody>
                    <a:bodyPr/>
                    <a:lstStyle/>
                    <a:p>
                      <a:pPr algn="ctr"/>
                      <a:r>
                        <a:rPr kumimoji="1" lang="en-US" altLang="ja-JP"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lnL w="12700" cap="flat" cmpd="sng" algn="ctr">
                      <a:solidFill>
                        <a:schemeClr val="tx1"/>
                      </a:solidFill>
                      <a:prstDash val="dash"/>
                      <a:round/>
                      <a:headEnd type="none" w="med" len="med"/>
                      <a:tailEnd type="none" w="med" len="med"/>
                    </a:lnL>
                  </a:tcPr>
                </a:tc>
                <a:tc>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lnR w="12700" cap="flat" cmpd="sng" algn="ctr">
                      <a:solidFill>
                        <a:schemeClr val="tx1"/>
                      </a:solidFill>
                      <a:prstDash val="dash"/>
                      <a:round/>
                      <a:headEnd type="none" w="med" len="med"/>
                      <a:tailEnd type="none" w="med" len="med"/>
                    </a:lnR>
                    <a:solidFill>
                      <a:schemeClr val="accent2">
                        <a:lumMod val="60000"/>
                        <a:lumOff val="40000"/>
                      </a:schemeClr>
                    </a:solidFill>
                  </a:tcPr>
                </a:tc>
                <a:tc>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lnL w="12700" cap="flat" cmpd="sng" algn="ctr">
                      <a:solidFill>
                        <a:schemeClr val="tx1"/>
                      </a:solidFill>
                      <a:prstDash val="dash"/>
                      <a:round/>
                      <a:headEnd type="none" w="med" len="med"/>
                      <a:tailEnd type="none" w="med" len="med"/>
                    </a:lnL>
                    <a:solidFill>
                      <a:schemeClr val="accent2">
                        <a:lumMod val="60000"/>
                        <a:lumOff val="40000"/>
                      </a:schemeClr>
                    </a:solidFill>
                  </a:tcPr>
                </a:tc>
                <a:extLst>
                  <a:ext uri="{0D108BD9-81ED-4DB2-BD59-A6C34878D82A}">
                    <a16:rowId xmlns:a16="http://schemas.microsoft.com/office/drawing/2014/main" val="3008952650"/>
                  </a:ext>
                </a:extLst>
              </a:tr>
              <a:tr h="372075">
                <a:tc>
                  <a:txBody>
                    <a:bodyPr/>
                    <a:lstStyle/>
                    <a:p>
                      <a:pPr algn="ctr"/>
                      <a:r>
                        <a:rPr kumimoji="1" lang="ja-JP" altLang="en-US" sz="1050" dirty="0">
                          <a:latin typeface="Meiryo UI" panose="020B0604030504040204" pitchFamily="50" charset="-128"/>
                          <a:ea typeface="Meiryo UI" panose="020B0604030504040204" pitchFamily="50" charset="-128"/>
                        </a:rPr>
                        <a:t>工業系</a:t>
                      </a:r>
                      <a:endParaRPr kumimoji="1" lang="en-US" altLang="ja-JP" sz="1050" dirty="0">
                        <a:latin typeface="Meiryo UI" panose="020B0604030504040204" pitchFamily="50" charset="-128"/>
                        <a:ea typeface="Meiryo UI" panose="020B0604030504040204" pitchFamily="50" charset="-128"/>
                      </a:endParaRPr>
                    </a:p>
                    <a:p>
                      <a:pPr algn="ctr"/>
                      <a:r>
                        <a:rPr kumimoji="1" lang="ja-JP" altLang="en-US" sz="1050" dirty="0">
                          <a:latin typeface="Meiryo UI" panose="020B0604030504040204" pitchFamily="50" charset="-128"/>
                          <a:ea typeface="Meiryo UI" panose="020B0604030504040204" pitchFamily="50" charset="-128"/>
                        </a:rPr>
                        <a:t>公設試</a:t>
                      </a:r>
                    </a:p>
                  </a:txBody>
                  <a:tcPr marT="36000" marB="36000" anchor="ctr" anchorCtr="1"/>
                </a:tc>
                <a:tc>
                  <a:txBody>
                    <a:bodyPr/>
                    <a:lstStyle/>
                    <a:p>
                      <a:pPr algn="ctr"/>
                      <a:r>
                        <a:rPr kumimoji="1" lang="ja-JP" altLang="en-US" sz="1050" dirty="0">
                          <a:latin typeface="Meiryo UI" panose="020B0604030504040204" pitchFamily="50" charset="-128"/>
                          <a:ea typeface="Meiryo UI" panose="020B0604030504040204" pitchFamily="50" charset="-128"/>
                        </a:rPr>
                        <a:t>○</a:t>
                      </a:r>
                    </a:p>
                  </a:txBody>
                  <a:tcPr marT="36000" marB="36000" anchor="ctr" anchorCtr="1"/>
                </a:tc>
                <a:tc>
                  <a:txBody>
                    <a:bodyPr/>
                    <a:lstStyle/>
                    <a:p>
                      <a:pPr algn="ctr"/>
                      <a:r>
                        <a:rPr kumimoji="1" lang="en-US" altLang="ja-JP" sz="1050" dirty="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lnR w="12700" cap="flat" cmpd="sng" algn="ctr">
                      <a:solidFill>
                        <a:schemeClr val="tx1"/>
                      </a:solidFill>
                      <a:prstDash val="dash"/>
                      <a:round/>
                      <a:headEnd type="none" w="med" len="med"/>
                      <a:tailEnd type="none" w="med" len="med"/>
                    </a:lnR>
                  </a:tcPr>
                </a:tc>
                <a:tc>
                  <a:txBody>
                    <a:bodyPr/>
                    <a:lstStyle/>
                    <a:p>
                      <a:pPr algn="ctr"/>
                      <a:r>
                        <a:rPr kumimoji="1" lang="en-US" altLang="ja-JP" sz="1050" dirty="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lnL w="12700" cap="flat" cmpd="sng" algn="ctr">
                      <a:solidFill>
                        <a:schemeClr val="tx1"/>
                      </a:solidFill>
                      <a:prstDash val="dash"/>
                      <a:round/>
                      <a:headEnd type="none" w="med" len="med"/>
                      <a:tailEnd type="none" w="med" len="med"/>
                    </a:lnL>
                  </a:tcPr>
                </a:tc>
                <a:tc gridSpan="2">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solidFill>
                      <a:schemeClr val="accent2">
                        <a:lumMod val="60000"/>
                        <a:lumOff val="40000"/>
                      </a:schemeClr>
                    </a:solidFill>
                  </a:tcPr>
                </a:tc>
                <a:tc hMerge="1">
                  <a:txBody>
                    <a:bodyPr/>
                    <a:lstStyle/>
                    <a:p>
                      <a:pPr algn="ctr"/>
                      <a:endParaRPr kumimoji="1" lang="ja-JP" altLang="en-US" sz="1050" dirty="0">
                        <a:latin typeface="Meiryo UI" panose="020B0604030504040204" pitchFamily="50" charset="-128"/>
                        <a:ea typeface="Meiryo UI" panose="020B0604030504040204" pitchFamily="50" charset="-128"/>
                      </a:endParaRPr>
                    </a:p>
                  </a:txBody>
                  <a:tcPr anchor="ctr" anchorCtr="1"/>
                </a:tc>
                <a:extLst>
                  <a:ext uri="{0D108BD9-81ED-4DB2-BD59-A6C34878D82A}">
                    <a16:rowId xmlns:a16="http://schemas.microsoft.com/office/drawing/2014/main" val="3459369131"/>
                  </a:ext>
                </a:extLst>
              </a:tr>
              <a:tr h="372075">
                <a:tc>
                  <a:txBody>
                    <a:bodyPr/>
                    <a:lstStyle/>
                    <a:p>
                      <a:pPr algn="ctr"/>
                      <a:r>
                        <a:rPr kumimoji="1" lang="ja-JP" altLang="en-US" sz="1050" dirty="0">
                          <a:latin typeface="Meiryo UI" panose="020B0604030504040204" pitchFamily="50" charset="-128"/>
                          <a:ea typeface="Meiryo UI" panose="020B0604030504040204" pitchFamily="50" charset="-128"/>
                        </a:rPr>
                        <a:t>衛生系</a:t>
                      </a:r>
                      <a:endParaRPr kumimoji="1" lang="en-US" altLang="ja-JP" sz="1050" dirty="0">
                        <a:latin typeface="Meiryo UI" panose="020B0604030504040204" pitchFamily="50" charset="-128"/>
                        <a:ea typeface="Meiryo UI" panose="020B0604030504040204" pitchFamily="50" charset="-128"/>
                      </a:endParaRPr>
                    </a:p>
                    <a:p>
                      <a:pPr algn="ctr"/>
                      <a:r>
                        <a:rPr kumimoji="1" lang="ja-JP" altLang="en-US" sz="1050" dirty="0">
                          <a:latin typeface="Meiryo UI" panose="020B0604030504040204" pitchFamily="50" charset="-128"/>
                          <a:ea typeface="Meiryo UI" panose="020B0604030504040204" pitchFamily="50" charset="-128"/>
                        </a:rPr>
                        <a:t>公設試</a:t>
                      </a:r>
                      <a:endParaRPr kumimoji="1" lang="en-US" altLang="ja-JP" sz="1050" dirty="0">
                        <a:latin typeface="Meiryo UI" panose="020B0604030504040204" pitchFamily="50" charset="-128"/>
                        <a:ea typeface="Meiryo UI" panose="020B0604030504040204" pitchFamily="50" charset="-128"/>
                      </a:endParaRPr>
                    </a:p>
                  </a:txBody>
                  <a:tcPr marT="36000" marB="36000" anchor="ctr" anchorCtr="1"/>
                </a:tc>
                <a:tc>
                  <a:txBody>
                    <a:bodyPr/>
                    <a:lstStyle/>
                    <a:p>
                      <a:pPr algn="ctr"/>
                      <a:r>
                        <a:rPr kumimoji="1" lang="en-US" altLang="ja-JP"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tc>
                <a:tc>
                  <a:txBody>
                    <a:bodyPr/>
                    <a:lstStyle/>
                    <a:p>
                      <a:pPr algn="ctr"/>
                      <a:r>
                        <a:rPr kumimoji="1" lang="en-US" altLang="ja-JP"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lnR w="12700" cap="flat" cmpd="sng" algn="ctr">
                      <a:solidFill>
                        <a:schemeClr val="tx1"/>
                      </a:solidFill>
                      <a:prstDash val="dash"/>
                      <a:round/>
                      <a:headEnd type="none" w="med" len="med"/>
                      <a:tailEnd type="none" w="med" len="med"/>
                    </a:lnR>
                  </a:tcPr>
                </a:tc>
                <a:tc>
                  <a:txBody>
                    <a:bodyPr/>
                    <a:lstStyle/>
                    <a:p>
                      <a:pPr algn="ctr"/>
                      <a:r>
                        <a:rPr kumimoji="1" lang="en-US" altLang="ja-JP"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lnL w="12700" cap="flat" cmpd="sng" algn="ctr">
                      <a:solidFill>
                        <a:schemeClr val="tx1"/>
                      </a:solidFill>
                      <a:prstDash val="dash"/>
                      <a:round/>
                      <a:headEnd type="none" w="med" len="med"/>
                      <a:tailEnd type="none" w="med" len="med"/>
                    </a:lnL>
                  </a:tcPr>
                </a:tc>
                <a:tc gridSpan="2">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solidFill>
                      <a:schemeClr val="accent2">
                        <a:lumMod val="60000"/>
                        <a:lumOff val="40000"/>
                      </a:schemeClr>
                    </a:solidFill>
                  </a:tcPr>
                </a:tc>
                <a:tc hMerge="1">
                  <a:txBody>
                    <a:bodyPr/>
                    <a:lstStyle/>
                    <a:p>
                      <a:pPr algn="ctr"/>
                      <a:endParaRPr kumimoji="1" lang="ja-JP" altLang="en-US" sz="1050" dirty="0">
                        <a:latin typeface="Meiryo UI" panose="020B0604030504040204" pitchFamily="50" charset="-128"/>
                        <a:ea typeface="Meiryo UI" panose="020B0604030504040204" pitchFamily="50" charset="-128"/>
                      </a:endParaRPr>
                    </a:p>
                  </a:txBody>
                  <a:tcPr anchor="ctr" anchorCtr="1"/>
                </a:tc>
                <a:extLst>
                  <a:ext uri="{0D108BD9-81ED-4DB2-BD59-A6C34878D82A}">
                    <a16:rowId xmlns:a16="http://schemas.microsoft.com/office/drawing/2014/main" val="3835582936"/>
                  </a:ext>
                </a:extLst>
              </a:tr>
              <a:tr h="372075">
                <a:tc>
                  <a:txBody>
                    <a:bodyPr/>
                    <a:lstStyle/>
                    <a:p>
                      <a:pPr algn="ctr"/>
                      <a:r>
                        <a:rPr kumimoji="1" lang="ja-JP" altLang="en-US" sz="1050" dirty="0">
                          <a:latin typeface="Meiryo UI" panose="020B0604030504040204" pitchFamily="50" charset="-128"/>
                          <a:ea typeface="Meiryo UI" panose="020B0604030504040204" pitchFamily="50" charset="-128"/>
                        </a:rPr>
                        <a:t>農林系</a:t>
                      </a:r>
                      <a:endParaRPr kumimoji="1" lang="en-US" altLang="ja-JP" sz="1050" dirty="0">
                        <a:latin typeface="Meiryo UI" panose="020B0604030504040204" pitchFamily="50" charset="-128"/>
                        <a:ea typeface="Meiryo UI" panose="020B0604030504040204" pitchFamily="50" charset="-128"/>
                      </a:endParaRPr>
                    </a:p>
                    <a:p>
                      <a:pPr algn="ctr"/>
                      <a:r>
                        <a:rPr kumimoji="1" lang="ja-JP" altLang="en-US" sz="1050" dirty="0">
                          <a:latin typeface="Meiryo UI" panose="020B0604030504040204" pitchFamily="50" charset="-128"/>
                          <a:ea typeface="Meiryo UI" panose="020B0604030504040204" pitchFamily="50" charset="-128"/>
                        </a:rPr>
                        <a:t>公設試</a:t>
                      </a:r>
                      <a:endParaRPr kumimoji="1" lang="en-US" altLang="ja-JP" sz="1050" dirty="0">
                        <a:latin typeface="Meiryo UI" panose="020B0604030504040204" pitchFamily="50" charset="-128"/>
                        <a:ea typeface="Meiryo UI" panose="020B0604030504040204" pitchFamily="50" charset="-128"/>
                      </a:endParaRPr>
                    </a:p>
                  </a:txBody>
                  <a:tcPr marT="36000" marB="36000" anchor="ctr" anchorCtr="1"/>
                </a:tc>
                <a:tc>
                  <a:txBody>
                    <a:bodyPr/>
                    <a:lstStyle/>
                    <a:p>
                      <a:pPr algn="ctr"/>
                      <a:r>
                        <a:rPr kumimoji="1" lang="en-US" altLang="ja-JP" sz="1050" b="0" dirty="0">
                          <a:latin typeface="Meiryo UI" panose="020B0604030504040204" pitchFamily="50" charset="-128"/>
                          <a:ea typeface="Meiryo UI" panose="020B0604030504040204" pitchFamily="50" charset="-128"/>
                        </a:rPr>
                        <a:t>×</a:t>
                      </a:r>
                      <a:endParaRPr kumimoji="1" lang="ja-JP" altLang="en-US" sz="1050" b="0" dirty="0">
                        <a:latin typeface="Meiryo UI" panose="020B0604030504040204" pitchFamily="50" charset="-128"/>
                        <a:ea typeface="Meiryo UI" panose="020B0604030504040204" pitchFamily="50" charset="-128"/>
                      </a:endParaRPr>
                    </a:p>
                  </a:txBody>
                  <a:tcPr marT="36000" marB="36000" anchor="ctr" anchorCtr="1"/>
                </a:tc>
                <a:tc>
                  <a:txBody>
                    <a:bodyPr/>
                    <a:lstStyle/>
                    <a:p>
                      <a:pPr algn="ctr"/>
                      <a:r>
                        <a:rPr kumimoji="1" lang="en-US" altLang="ja-JP"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lnR w="12700" cap="flat" cmpd="sng" algn="ctr">
                      <a:solidFill>
                        <a:schemeClr val="tx1"/>
                      </a:solidFill>
                      <a:prstDash val="dash"/>
                      <a:round/>
                      <a:headEnd type="none" w="med" len="med"/>
                      <a:tailEnd type="none" w="med" len="med"/>
                    </a:lnR>
                  </a:tcPr>
                </a:tc>
                <a:tc>
                  <a:txBody>
                    <a:bodyPr/>
                    <a:lstStyle/>
                    <a:p>
                      <a:pPr algn="ctr"/>
                      <a:r>
                        <a:rPr kumimoji="1" lang="ja-JP" altLang="en-US" sz="1050" dirty="0">
                          <a:latin typeface="Meiryo UI" panose="020B0604030504040204" pitchFamily="50" charset="-128"/>
                          <a:ea typeface="Meiryo UI" panose="020B0604030504040204" pitchFamily="50" charset="-128"/>
                        </a:rPr>
                        <a:t>無し</a:t>
                      </a:r>
                    </a:p>
                  </a:txBody>
                  <a:tcPr marT="36000" marB="36000" anchor="ctr" anchorCtr="1">
                    <a:lnL w="12700" cap="flat" cmpd="sng" algn="ctr">
                      <a:solidFill>
                        <a:schemeClr val="tx1"/>
                      </a:solidFill>
                      <a:prstDash val="dash"/>
                      <a:round/>
                      <a:headEnd type="none" w="med" len="med"/>
                      <a:tailEnd type="none" w="med" len="med"/>
                    </a:lnL>
                  </a:tcPr>
                </a:tc>
                <a:tc>
                  <a:txBody>
                    <a:bodyPr/>
                    <a:lstStyle/>
                    <a:p>
                      <a:pPr algn="ctr"/>
                      <a:r>
                        <a:rPr kumimoji="1" lang="ja-JP" altLang="en-US" sz="1050" b="1" dirty="0">
                          <a:latin typeface="Meiryo UI" panose="020B0604030504040204" pitchFamily="50" charset="-128"/>
                          <a:ea typeface="Meiryo UI" panose="020B0604030504040204" pitchFamily="50" charset="-128"/>
                        </a:rPr>
                        <a:t>○</a:t>
                      </a:r>
                    </a:p>
                  </a:txBody>
                  <a:tcPr marT="36000" marB="36000" anchor="ctr" anchorCtr="1">
                    <a:solidFill>
                      <a:schemeClr val="accent2">
                        <a:lumMod val="60000"/>
                        <a:lumOff val="40000"/>
                      </a:schemeClr>
                    </a:solidFill>
                  </a:tcPr>
                </a:tc>
                <a:tc>
                  <a:txBody>
                    <a:bodyPr/>
                    <a:lstStyle/>
                    <a:p>
                      <a:pPr algn="ctr"/>
                      <a:r>
                        <a:rPr kumimoji="1" lang="ja-JP" altLang="en-US" sz="1050" dirty="0">
                          <a:latin typeface="Meiryo UI" panose="020B0604030504040204" pitchFamily="50" charset="-128"/>
                          <a:ea typeface="Meiryo UI" panose="020B0604030504040204" pitchFamily="50" charset="-128"/>
                        </a:rPr>
                        <a:t>無し</a:t>
                      </a:r>
                    </a:p>
                  </a:txBody>
                  <a:tcPr marT="36000" marB="36000" anchor="ctr" anchorCtr="1"/>
                </a:tc>
                <a:extLst>
                  <a:ext uri="{0D108BD9-81ED-4DB2-BD59-A6C34878D82A}">
                    <a16:rowId xmlns:a16="http://schemas.microsoft.com/office/drawing/2014/main" val="130445060"/>
                  </a:ext>
                </a:extLst>
              </a:tr>
              <a:tr h="286372">
                <a:tc>
                  <a:txBody>
                    <a:bodyPr/>
                    <a:lstStyle/>
                    <a:p>
                      <a:pPr algn="ctr"/>
                      <a:r>
                        <a:rPr kumimoji="1" lang="ja-JP" altLang="en-US" sz="1050" dirty="0">
                          <a:latin typeface="Meiryo UI" panose="020B0604030504040204" pitchFamily="50" charset="-128"/>
                          <a:ea typeface="Meiryo UI" panose="020B0604030504040204" pitchFamily="50" charset="-128"/>
                        </a:rPr>
                        <a:t>博物館</a:t>
                      </a:r>
                      <a:endParaRPr kumimoji="1" lang="en-US" altLang="ja-JP" sz="1050" dirty="0">
                        <a:latin typeface="Meiryo UI" panose="020B0604030504040204" pitchFamily="50" charset="-128"/>
                        <a:ea typeface="Meiryo UI" panose="020B0604030504040204" pitchFamily="50" charset="-128"/>
                      </a:endParaRPr>
                    </a:p>
                  </a:txBody>
                  <a:tcPr marT="36000" marB="36000" anchor="ctr" anchorCtr="1"/>
                </a:tc>
                <a:tc>
                  <a:txBody>
                    <a:bodyPr/>
                    <a:lstStyle/>
                    <a:p>
                      <a:pPr algn="ctr"/>
                      <a:r>
                        <a:rPr kumimoji="1" lang="en-US" altLang="ja-JP"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tc>
                <a:tc>
                  <a:txBody>
                    <a:bodyPr/>
                    <a:lstStyle/>
                    <a:p>
                      <a:pPr algn="ctr"/>
                      <a:r>
                        <a:rPr kumimoji="1" lang="en-US" altLang="ja-JP"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lnR w="12700" cap="flat" cmpd="sng" algn="ctr">
                      <a:solidFill>
                        <a:schemeClr val="tx1"/>
                      </a:solidFill>
                      <a:prstDash val="dash"/>
                      <a:round/>
                      <a:headEnd type="none" w="med" len="med"/>
                      <a:tailEnd type="none" w="med" len="med"/>
                    </a:lnR>
                  </a:tcPr>
                </a:tc>
                <a:tc>
                  <a:txBody>
                    <a:bodyPr/>
                    <a:lstStyle/>
                    <a:p>
                      <a:pPr algn="ctr"/>
                      <a:r>
                        <a:rPr kumimoji="1" lang="en-US" altLang="ja-JP" sz="1050" dirty="0" smtClean="0">
                          <a:latin typeface="Meiryo UI" panose="020B0604030504040204" pitchFamily="50" charset="-128"/>
                          <a:ea typeface="Meiryo UI" panose="020B0604030504040204" pitchFamily="50" charset="-128"/>
                        </a:rPr>
                        <a:t>×</a:t>
                      </a:r>
                      <a:endParaRPr kumimoji="1" lang="ja-JP" altLang="en-US" sz="1050" dirty="0">
                        <a:latin typeface="Meiryo UI" panose="020B0604030504040204" pitchFamily="50" charset="-128"/>
                        <a:ea typeface="Meiryo UI" panose="020B0604030504040204" pitchFamily="50" charset="-128"/>
                      </a:endParaRPr>
                    </a:p>
                  </a:txBody>
                  <a:tcPr marT="36000" marB="36000" anchor="ctr" anchorCtr="1">
                    <a:lnL w="12700" cap="flat" cmpd="sng" algn="ctr">
                      <a:solidFill>
                        <a:schemeClr val="tx1"/>
                      </a:solidFill>
                      <a:prstDash val="dash"/>
                      <a:round/>
                      <a:headEnd type="none" w="med" len="med"/>
                      <a:tailEnd type="none" w="med" len="med"/>
                    </a:lnL>
                  </a:tcPr>
                </a:tc>
                <a:tc>
                  <a:txBody>
                    <a:bodyPr/>
                    <a:lstStyle/>
                    <a:p>
                      <a:pPr algn="ctr"/>
                      <a:r>
                        <a:rPr kumimoji="1" lang="en-US" altLang="ja-JP" sz="1050" b="0" dirty="0" smtClean="0">
                          <a:latin typeface="Meiryo UI" panose="020B0604030504040204" pitchFamily="50" charset="-128"/>
                          <a:ea typeface="Meiryo UI" panose="020B0604030504040204" pitchFamily="50" charset="-128"/>
                        </a:rPr>
                        <a:t>×</a:t>
                      </a:r>
                      <a:endParaRPr kumimoji="1" lang="ja-JP" altLang="en-US" sz="1050" b="0" dirty="0">
                        <a:latin typeface="Meiryo UI" panose="020B0604030504040204" pitchFamily="50" charset="-128"/>
                        <a:ea typeface="Meiryo UI" panose="020B0604030504040204" pitchFamily="50" charset="-128"/>
                      </a:endParaRPr>
                    </a:p>
                  </a:txBody>
                  <a:tcPr marT="36000" marB="36000" anchor="ctr" anchorCtr="1">
                    <a:lnR w="12700" cap="flat" cmpd="sng" algn="ctr">
                      <a:solidFill>
                        <a:schemeClr val="tx1"/>
                      </a:solidFill>
                      <a:prstDash val="dash"/>
                      <a:round/>
                      <a:headEnd type="none" w="med" len="med"/>
                      <a:tailEnd type="none" w="med" len="med"/>
                    </a:lnR>
                    <a:noFill/>
                  </a:tcPr>
                </a:tc>
                <a:tc>
                  <a:txBody>
                    <a:bodyPr/>
                    <a:lstStyle/>
                    <a:p>
                      <a:pPr algn="ctr"/>
                      <a:r>
                        <a:rPr kumimoji="1" lang="ja-JP" altLang="en-US" sz="900" b="1" dirty="0" smtClean="0">
                          <a:latin typeface="Meiryo UI" panose="020B0604030504040204" pitchFamily="50" charset="-128"/>
                          <a:ea typeface="Meiryo UI" panose="020B0604030504040204" pitchFamily="50" charset="-128"/>
                        </a:rPr>
                        <a:t>（</a:t>
                      </a:r>
                      <a:r>
                        <a:rPr kumimoji="1" lang="ja-JP" altLang="en-US" sz="900" b="1" dirty="0" smtClean="0">
                          <a:solidFill>
                            <a:schemeClr val="tx1"/>
                          </a:solidFill>
                          <a:latin typeface="Meiryo UI" panose="020B0604030504040204" pitchFamily="50" charset="-128"/>
                          <a:ea typeface="Meiryo UI" panose="020B0604030504040204" pitchFamily="50" charset="-128"/>
                        </a:rPr>
                        <a:t>取組</a:t>
                      </a:r>
                      <a:r>
                        <a:rPr kumimoji="1" lang="ja-JP" altLang="en-US" sz="900" b="1" dirty="0" smtClean="0">
                          <a:latin typeface="Meiryo UI" panose="020B0604030504040204" pitchFamily="50" charset="-128"/>
                          <a:ea typeface="Meiryo UI" panose="020B0604030504040204" pitchFamily="50" charset="-128"/>
                        </a:rPr>
                        <a:t>中</a:t>
                      </a:r>
                      <a:r>
                        <a:rPr kumimoji="1" lang="ja-JP" altLang="en-US" sz="900" b="1" dirty="0">
                          <a:latin typeface="Meiryo UI" panose="020B0604030504040204" pitchFamily="50" charset="-128"/>
                          <a:ea typeface="Meiryo UI" panose="020B0604030504040204" pitchFamily="50" charset="-128"/>
                        </a:rPr>
                        <a:t>）</a:t>
                      </a:r>
                    </a:p>
                  </a:txBody>
                  <a:tcPr marT="36000" marB="36000" anchor="ctr" anchorCtr="1">
                    <a:lnL w="12700" cap="flat" cmpd="sng" algn="ctr">
                      <a:solidFill>
                        <a:schemeClr val="tx1"/>
                      </a:solidFill>
                      <a:prstDash val="dash"/>
                      <a:round/>
                      <a:headEnd type="none" w="med" len="med"/>
                      <a:tailEnd type="none" w="med" len="med"/>
                    </a:lnL>
                    <a:pattFill prst="pct30">
                      <a:fgClr>
                        <a:schemeClr val="accent2"/>
                      </a:fgClr>
                      <a:bgClr>
                        <a:schemeClr val="bg1"/>
                      </a:bgClr>
                    </a:pattFill>
                  </a:tcPr>
                </a:tc>
                <a:extLst>
                  <a:ext uri="{0D108BD9-81ED-4DB2-BD59-A6C34878D82A}">
                    <a16:rowId xmlns:a16="http://schemas.microsoft.com/office/drawing/2014/main" val="3808229245"/>
                  </a:ext>
                </a:extLst>
              </a:tr>
            </a:tbl>
          </a:graphicData>
        </a:graphic>
      </p:graphicFrame>
      <p:sp>
        <p:nvSpPr>
          <p:cNvPr id="14" name="テキスト ボックス 13">
            <a:extLst>
              <a:ext uri="{FF2B5EF4-FFF2-40B4-BE49-F238E27FC236}">
                <a16:creationId xmlns:a16="http://schemas.microsoft.com/office/drawing/2014/main" id="{819B327E-D15A-4771-A7D3-1F9F2DB767A7}"/>
              </a:ext>
            </a:extLst>
          </p:cNvPr>
          <p:cNvSpPr txBox="1"/>
          <p:nvPr/>
        </p:nvSpPr>
        <p:spPr>
          <a:xfrm>
            <a:off x="760270" y="1227366"/>
            <a:ext cx="3078200" cy="1554272"/>
          </a:xfrm>
          <a:prstGeom prst="rect">
            <a:avLst/>
          </a:prstGeom>
          <a:noFill/>
        </p:spPr>
        <p:txBody>
          <a:bodyPr wrap="square" rtlCol="0">
            <a:spAutoFit/>
          </a:bodyPr>
          <a:lstStyle/>
          <a:p>
            <a:pPr marL="285750" indent="-285750">
              <a:lnSpc>
                <a:spcPts val="1900"/>
              </a:lnSpc>
              <a:buFont typeface="Wingdings" panose="05000000000000000000" pitchFamily="2" charset="2"/>
              <a:buChar char="Ø"/>
            </a:pPr>
            <a:r>
              <a:rPr kumimoji="1" lang="ja-JP" altLang="en-US" sz="1400" dirty="0">
                <a:latin typeface="Meiryo UI" panose="020B0604030504040204" pitchFamily="50" charset="-128"/>
                <a:ea typeface="Meiryo UI" panose="020B0604030504040204" pitchFamily="50" charset="-128"/>
              </a:rPr>
              <a:t>大阪で</a:t>
            </a:r>
            <a:r>
              <a:rPr lang="ja-JP" altLang="en-US" sz="1400" dirty="0">
                <a:latin typeface="Meiryo UI" panose="020B0604030504040204" pitchFamily="50" charset="-128"/>
                <a:ea typeface="Meiryo UI" panose="020B0604030504040204" pitchFamily="50" charset="-128"/>
              </a:rPr>
              <a:t>は、行政が事業の安定的な運営を担保しながら、予算面や人材面において、柔軟で戦略的な経営を実施できる地方独立行政法人の経営手法を最大限に活用し、住民サービスの効率性と質を高めている。</a:t>
            </a:r>
            <a:endParaRPr kumimoji="1" lang="ja-JP" altLang="en-US" sz="1400" dirty="0">
              <a:latin typeface="Meiryo UI" panose="020B0604030504040204" pitchFamily="50" charset="-128"/>
              <a:ea typeface="Meiryo UI" panose="020B0604030504040204" pitchFamily="50" charset="-128"/>
            </a:endParaRPr>
          </a:p>
        </p:txBody>
      </p:sp>
      <p:sp>
        <p:nvSpPr>
          <p:cNvPr id="20" name="四角形: 角を丸くする 19">
            <a:extLst>
              <a:ext uri="{FF2B5EF4-FFF2-40B4-BE49-F238E27FC236}">
                <a16:creationId xmlns:a16="http://schemas.microsoft.com/office/drawing/2014/main" id="{CE16DCD0-55E6-4151-9F4F-07889CC0585C}"/>
              </a:ext>
            </a:extLst>
          </p:cNvPr>
          <p:cNvSpPr/>
          <p:nvPr/>
        </p:nvSpPr>
        <p:spPr>
          <a:xfrm>
            <a:off x="274650" y="1219379"/>
            <a:ext cx="418686" cy="2397436"/>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ja-JP" altLang="en-US" sz="1400" b="1" dirty="0">
                <a:latin typeface="Meiryo UI" panose="020B0604030504040204" pitchFamily="50" charset="-128"/>
                <a:ea typeface="Meiryo UI" panose="020B0604030504040204" pitchFamily="50" charset="-128"/>
              </a:rPr>
              <a:t>地独法人の</a:t>
            </a:r>
            <a:r>
              <a:rPr kumimoji="1" lang="ja-JP" altLang="en-US" sz="1400" b="1" dirty="0" smtClean="0">
                <a:latin typeface="Meiryo UI" panose="020B0604030504040204" pitchFamily="50" charset="-128"/>
                <a:ea typeface="Meiryo UI" panose="020B0604030504040204" pitchFamily="50" charset="-128"/>
              </a:rPr>
              <a:t>積極</a:t>
            </a:r>
            <a:r>
              <a:rPr kumimoji="1" lang="ja-JP" altLang="en-US" sz="1400" b="1" dirty="0" smtClean="0">
                <a:solidFill>
                  <a:schemeClr val="bg1"/>
                </a:solidFill>
                <a:latin typeface="Meiryo UI" panose="020B0604030504040204" pitchFamily="50" charset="-128"/>
                <a:ea typeface="Meiryo UI" panose="020B0604030504040204" pitchFamily="50" charset="-128"/>
              </a:rPr>
              <a:t>活用</a:t>
            </a:r>
            <a:endParaRPr kumimoji="1" lang="ja-JP" altLang="en-US" sz="1400" b="1" dirty="0">
              <a:solidFill>
                <a:schemeClr val="bg1"/>
              </a:solidFill>
              <a:latin typeface="Meiryo UI" panose="020B0604030504040204" pitchFamily="50" charset="-128"/>
              <a:ea typeface="Meiryo UI" panose="020B0604030504040204" pitchFamily="50" charset="-128"/>
            </a:endParaRPr>
          </a:p>
        </p:txBody>
      </p:sp>
      <p:sp>
        <p:nvSpPr>
          <p:cNvPr id="50" name="四角形: 角を丸くする 49">
            <a:extLst>
              <a:ext uri="{FF2B5EF4-FFF2-40B4-BE49-F238E27FC236}">
                <a16:creationId xmlns:a16="http://schemas.microsoft.com/office/drawing/2014/main" id="{E5E8D580-43E8-4B7E-912F-9CFED16AB08B}"/>
              </a:ext>
            </a:extLst>
          </p:cNvPr>
          <p:cNvSpPr/>
          <p:nvPr/>
        </p:nvSpPr>
        <p:spPr>
          <a:xfrm>
            <a:off x="274650" y="3752477"/>
            <a:ext cx="418686" cy="28738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ja-JP" altLang="en-US" sz="1400" b="1" dirty="0">
                <a:latin typeface="Meiryo UI" panose="020B0604030504040204" pitchFamily="50" charset="-128"/>
                <a:ea typeface="Meiryo UI" panose="020B0604030504040204" pitchFamily="50" charset="-128"/>
              </a:rPr>
              <a:t>地独法人の府市連携</a:t>
            </a:r>
            <a:endParaRPr kumimoji="1" lang="en-US" altLang="ja-JP" sz="1400" b="1" dirty="0">
              <a:latin typeface="Meiryo UI" panose="020B0604030504040204" pitchFamily="50" charset="-128"/>
              <a:ea typeface="Meiryo UI" panose="020B0604030504040204" pitchFamily="50" charset="-128"/>
            </a:endParaRPr>
          </a:p>
          <a:p>
            <a:pPr algn="ctr"/>
            <a:r>
              <a:rPr lang="ja-JP" altLang="en-US" sz="1400" b="1" dirty="0">
                <a:latin typeface="Meiryo UI" panose="020B0604030504040204" pitchFamily="50" charset="-128"/>
                <a:ea typeface="Meiryo UI" panose="020B0604030504040204" pitchFamily="50" charset="-128"/>
              </a:rPr>
              <a:t>・全国初</a:t>
            </a:r>
            <a:endParaRPr kumimoji="1" lang="ja-JP" altLang="en-US" sz="1400" b="1" dirty="0">
              <a:latin typeface="Meiryo UI" panose="020B0604030504040204" pitchFamily="50" charset="-128"/>
              <a:ea typeface="Meiryo UI" panose="020B0604030504040204" pitchFamily="50" charset="-128"/>
            </a:endParaRPr>
          </a:p>
        </p:txBody>
      </p:sp>
      <p:sp>
        <p:nvSpPr>
          <p:cNvPr id="21" name="正方形/長方形 20">
            <a:extLst>
              <a:ext uri="{FF2B5EF4-FFF2-40B4-BE49-F238E27FC236}">
                <a16:creationId xmlns:a16="http://schemas.microsoft.com/office/drawing/2014/main" id="{60F0AF30-278E-4B22-9575-A8AB7485F5E5}"/>
              </a:ext>
            </a:extLst>
          </p:cNvPr>
          <p:cNvSpPr/>
          <p:nvPr/>
        </p:nvSpPr>
        <p:spPr>
          <a:xfrm>
            <a:off x="7248308" y="1221607"/>
            <a:ext cx="1594342" cy="235571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テキスト ボックス 50">
            <a:extLst>
              <a:ext uri="{FF2B5EF4-FFF2-40B4-BE49-F238E27FC236}">
                <a16:creationId xmlns:a16="http://schemas.microsoft.com/office/drawing/2014/main" id="{709CCD4A-ADB8-4144-A308-D9C1E5C050B2}"/>
              </a:ext>
            </a:extLst>
          </p:cNvPr>
          <p:cNvSpPr txBox="1"/>
          <p:nvPr/>
        </p:nvSpPr>
        <p:spPr>
          <a:xfrm>
            <a:off x="750222" y="3762873"/>
            <a:ext cx="3078200" cy="2462213"/>
          </a:xfrm>
          <a:prstGeom prst="rect">
            <a:avLst/>
          </a:prstGeom>
          <a:noFill/>
        </p:spPr>
        <p:txBody>
          <a:bodyPr wrap="square" rtlCol="0">
            <a:spAutoFit/>
          </a:bodyPr>
          <a:lstStyle/>
          <a:p>
            <a:pPr marL="285750" indent="-285750">
              <a:buFont typeface="Wingdings" panose="05000000000000000000" pitchFamily="2" charset="2"/>
              <a:buChar char="Ø"/>
            </a:pPr>
            <a:r>
              <a:rPr kumimoji="1" lang="ja-JP" altLang="en-US" sz="1400" dirty="0">
                <a:latin typeface="Meiryo UI" panose="020B0604030504040204" pitchFamily="50" charset="-128"/>
                <a:ea typeface="Meiryo UI" panose="020B0604030504040204" pitchFamily="50" charset="-128"/>
              </a:rPr>
              <a:t>地独法人化に留まらず、府市連携や全国初など、大阪独自の取り組みにも挑戦している。</a:t>
            </a:r>
            <a:endParaRPr kumimoji="1" lang="en-US" altLang="ja-JP" sz="1400" dirty="0">
              <a:latin typeface="Meiryo UI" panose="020B0604030504040204" pitchFamily="50" charset="-128"/>
              <a:ea typeface="Meiryo UI" panose="020B0604030504040204" pitchFamily="50" charset="-128"/>
            </a:endParaRPr>
          </a:p>
          <a:p>
            <a:endParaRPr kumimoji="1" lang="en-US" altLang="ja-JP" sz="1000" dirty="0">
              <a:latin typeface="Meiryo UI" panose="020B0604030504040204" pitchFamily="50" charset="-128"/>
              <a:ea typeface="Meiryo UI" panose="020B0604030504040204" pitchFamily="50" charset="-128"/>
            </a:endParaRPr>
          </a:p>
          <a:p>
            <a:r>
              <a:rPr kumimoji="1" lang="ja-JP" altLang="en-US" sz="1400" b="1" dirty="0">
                <a:latin typeface="Meiryo UI" panose="020B0604030504040204" pitchFamily="50" charset="-128"/>
                <a:ea typeface="Meiryo UI" panose="020B0604030504040204" pitchFamily="50" charset="-128"/>
              </a:rPr>
              <a:t>①　府市連携</a:t>
            </a:r>
            <a:endParaRPr kumimoji="1" lang="en-US" altLang="ja-JP" sz="1400" b="1"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ü"/>
            </a:pPr>
            <a:r>
              <a:rPr kumimoji="1" lang="ja-JP" altLang="en-US" sz="1200" dirty="0">
                <a:latin typeface="Meiryo UI" panose="020B0604030504040204" pitchFamily="50" charset="-128"/>
                <a:ea typeface="Meiryo UI" panose="020B0604030504040204" pitchFamily="50" charset="-128"/>
              </a:rPr>
              <a:t>府市法人の統合（</a:t>
            </a:r>
            <a:r>
              <a:rPr kumimoji="1" lang="ja-JP" altLang="en-US" sz="1200" dirty="0" smtClean="0">
                <a:latin typeface="Meiryo UI" panose="020B0604030504040204" pitchFamily="50" charset="-128"/>
                <a:ea typeface="Meiryo UI" panose="020B0604030504040204" pitchFamily="50" charset="-128"/>
              </a:rPr>
              <a:t>共同設立）</a:t>
            </a:r>
            <a:r>
              <a:rPr kumimoji="1" lang="ja-JP" altLang="en-US" sz="1200" dirty="0">
                <a:latin typeface="Meiryo UI" panose="020B0604030504040204" pitchFamily="50" charset="-128"/>
                <a:ea typeface="Meiryo UI" panose="020B0604030504040204" pitchFamily="50" charset="-128"/>
              </a:rPr>
              <a:t>や連携により相乗効果を発揮し、機能強化やサービス向上を実現</a:t>
            </a:r>
            <a:endParaRPr kumimoji="1" lang="en-US" altLang="ja-JP" sz="1200" dirty="0">
              <a:latin typeface="Meiryo UI" panose="020B0604030504040204" pitchFamily="50" charset="-128"/>
              <a:ea typeface="Meiryo UI" panose="020B0604030504040204" pitchFamily="50" charset="-128"/>
            </a:endParaRPr>
          </a:p>
          <a:p>
            <a:endParaRPr lang="en-US" altLang="ja-JP" sz="1000" dirty="0">
              <a:latin typeface="Meiryo UI" panose="020B0604030504040204" pitchFamily="50" charset="-128"/>
              <a:ea typeface="Meiryo UI" panose="020B0604030504040204" pitchFamily="50" charset="-128"/>
            </a:endParaRPr>
          </a:p>
          <a:p>
            <a:r>
              <a:rPr kumimoji="1" lang="ja-JP" altLang="en-US" sz="1400" b="1" dirty="0">
                <a:latin typeface="Meiryo UI" panose="020B0604030504040204" pitchFamily="50" charset="-128"/>
                <a:ea typeface="Meiryo UI" panose="020B0604030504040204" pitchFamily="50" charset="-128"/>
              </a:rPr>
              <a:t>②　全国初</a:t>
            </a:r>
            <a:endParaRPr kumimoji="1" lang="en-US" altLang="ja-JP" sz="1400" b="1"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ü"/>
            </a:pPr>
            <a:r>
              <a:rPr kumimoji="1" lang="ja-JP" altLang="en-US" sz="1200" dirty="0">
                <a:latin typeface="Meiryo UI" panose="020B0604030504040204" pitchFamily="50" charset="-128"/>
                <a:ea typeface="Meiryo UI" panose="020B0604030504040204" pitchFamily="50" charset="-128"/>
              </a:rPr>
              <a:t>地方衛生研究所や博物館など、全国初の地</a:t>
            </a:r>
            <a:r>
              <a:rPr kumimoji="1" lang="ja-JP" altLang="en-US" sz="1200" dirty="0" smtClean="0">
                <a:latin typeface="Meiryo UI" panose="020B0604030504040204" pitchFamily="50" charset="-128"/>
                <a:ea typeface="Meiryo UI" panose="020B0604030504040204" pitchFamily="50" charset="-128"/>
              </a:rPr>
              <a:t>独法人化</a:t>
            </a:r>
            <a:r>
              <a:rPr kumimoji="1" lang="ja-JP" altLang="en-US" sz="1200" dirty="0">
                <a:latin typeface="Meiryo UI" panose="020B0604030504040204" pitchFamily="50" charset="-128"/>
                <a:ea typeface="Meiryo UI" panose="020B0604030504040204" pitchFamily="50" charset="-128"/>
              </a:rPr>
              <a:t>に挑戦。</a:t>
            </a:r>
          </a:p>
        </p:txBody>
      </p:sp>
      <p:graphicFrame>
        <p:nvGraphicFramePr>
          <p:cNvPr id="24" name="表 23">
            <a:extLst>
              <a:ext uri="{FF2B5EF4-FFF2-40B4-BE49-F238E27FC236}">
                <a16:creationId xmlns:a16="http://schemas.microsoft.com/office/drawing/2014/main" id="{E6FFCB2C-7F63-4344-B93F-AC6E6C85568F}"/>
              </a:ext>
            </a:extLst>
          </p:cNvPr>
          <p:cNvGraphicFramePr>
            <a:graphicFrameLocks noGrp="1"/>
          </p:cNvGraphicFramePr>
          <p:nvPr>
            <p:extLst/>
          </p:nvPr>
        </p:nvGraphicFramePr>
        <p:xfrm>
          <a:off x="3885308" y="3724298"/>
          <a:ext cx="5169710" cy="2840287"/>
        </p:xfrm>
        <a:graphic>
          <a:graphicData uri="http://schemas.openxmlformats.org/drawingml/2006/table">
            <a:tbl>
              <a:tblPr firstRow="1" bandRow="1">
                <a:tableStyleId>{5940675A-B579-460E-94D1-54222C63F5DA}</a:tableStyleId>
              </a:tblPr>
              <a:tblGrid>
                <a:gridCol w="692468">
                  <a:extLst>
                    <a:ext uri="{9D8B030D-6E8A-4147-A177-3AD203B41FA5}">
                      <a16:colId xmlns:a16="http://schemas.microsoft.com/office/drawing/2014/main" val="616706432"/>
                    </a:ext>
                  </a:extLst>
                </a:gridCol>
                <a:gridCol w="746207">
                  <a:extLst>
                    <a:ext uri="{9D8B030D-6E8A-4147-A177-3AD203B41FA5}">
                      <a16:colId xmlns:a16="http://schemas.microsoft.com/office/drawing/2014/main" val="891378231"/>
                    </a:ext>
                  </a:extLst>
                </a:gridCol>
                <a:gridCol w="746207">
                  <a:extLst>
                    <a:ext uri="{9D8B030D-6E8A-4147-A177-3AD203B41FA5}">
                      <a16:colId xmlns:a16="http://schemas.microsoft.com/office/drawing/2014/main" val="328770505"/>
                    </a:ext>
                  </a:extLst>
                </a:gridCol>
                <a:gridCol w="746207">
                  <a:extLst>
                    <a:ext uri="{9D8B030D-6E8A-4147-A177-3AD203B41FA5}">
                      <a16:colId xmlns:a16="http://schemas.microsoft.com/office/drawing/2014/main" val="1184882474"/>
                    </a:ext>
                  </a:extLst>
                </a:gridCol>
                <a:gridCol w="746207">
                  <a:extLst>
                    <a:ext uri="{9D8B030D-6E8A-4147-A177-3AD203B41FA5}">
                      <a16:colId xmlns:a16="http://schemas.microsoft.com/office/drawing/2014/main" val="685127416"/>
                    </a:ext>
                  </a:extLst>
                </a:gridCol>
                <a:gridCol w="746207">
                  <a:extLst>
                    <a:ext uri="{9D8B030D-6E8A-4147-A177-3AD203B41FA5}">
                      <a16:colId xmlns:a16="http://schemas.microsoft.com/office/drawing/2014/main" val="3354491871"/>
                    </a:ext>
                  </a:extLst>
                </a:gridCol>
                <a:gridCol w="746207">
                  <a:extLst>
                    <a:ext uri="{9D8B030D-6E8A-4147-A177-3AD203B41FA5}">
                      <a16:colId xmlns:a16="http://schemas.microsoft.com/office/drawing/2014/main" val="3016902421"/>
                    </a:ext>
                  </a:extLst>
                </a:gridCol>
              </a:tblGrid>
              <a:tr h="193184">
                <a:tc rowSpan="2">
                  <a:txBody>
                    <a:bodyPr/>
                    <a:lstStyle/>
                    <a:p>
                      <a:endParaRPr kumimoji="1" lang="ja-JP" altLang="en-US" sz="1050" dirty="0">
                        <a:latin typeface="Meiryo UI" panose="020B0604030504040204" pitchFamily="50" charset="-128"/>
                        <a:ea typeface="Meiryo UI" panose="020B0604030504040204" pitchFamily="50" charset="-128"/>
                      </a:endParaRPr>
                    </a:p>
                  </a:txBody>
                  <a:tcPr anchor="ctr"/>
                </a:tc>
                <a:tc rowSpan="2">
                  <a:txBody>
                    <a:bodyPr/>
                    <a:lstStyle/>
                    <a:p>
                      <a:pPr algn="ctr"/>
                      <a:r>
                        <a:rPr kumimoji="1" lang="ja-JP" altLang="en-US" sz="1100" dirty="0">
                          <a:latin typeface="Meiryo UI" panose="020B0604030504040204" pitchFamily="50" charset="-128"/>
                          <a:ea typeface="Meiryo UI" panose="020B0604030504040204" pitchFamily="50" charset="-128"/>
                        </a:rPr>
                        <a:t>大学</a:t>
                      </a:r>
                    </a:p>
                  </a:txBody>
                  <a:tcPr anchor="ctr"/>
                </a:tc>
                <a:tc rowSpan="2">
                  <a:txBody>
                    <a:bodyPr/>
                    <a:lstStyle/>
                    <a:p>
                      <a:pPr algn="ctr"/>
                      <a:r>
                        <a:rPr kumimoji="1" lang="ja-JP" altLang="en-US" sz="1100" dirty="0" smtClean="0">
                          <a:latin typeface="Meiryo UI" panose="020B0604030504040204" pitchFamily="50" charset="-128"/>
                          <a:ea typeface="Meiryo UI" panose="020B0604030504040204" pitchFamily="50" charset="-128"/>
                        </a:rPr>
                        <a:t>病院</a:t>
                      </a:r>
                      <a:r>
                        <a:rPr kumimoji="1" lang="en-US" altLang="ja-JP" sz="1100" dirty="0" smtClean="0">
                          <a:latin typeface="Meiryo UI" panose="020B0604030504040204" pitchFamily="50" charset="-128"/>
                          <a:ea typeface="Meiryo UI" panose="020B0604030504040204" pitchFamily="50" charset="-128"/>
                        </a:rPr>
                        <a:t>*</a:t>
                      </a:r>
                      <a:endParaRPr kumimoji="1" lang="ja-JP" altLang="en-US" sz="1100" dirty="0">
                        <a:latin typeface="Meiryo UI" panose="020B0604030504040204" pitchFamily="50" charset="-128"/>
                        <a:ea typeface="Meiryo UI" panose="020B0604030504040204" pitchFamily="50" charset="-128"/>
                      </a:endParaRPr>
                    </a:p>
                  </a:txBody>
                  <a:tcPr anchor="ctr"/>
                </a:tc>
                <a:tc gridSpan="3">
                  <a:txBody>
                    <a:bodyPr/>
                    <a:lstStyle/>
                    <a:p>
                      <a:pPr algn="ctr"/>
                      <a:r>
                        <a:rPr kumimoji="1" lang="ja-JP" altLang="en-US" sz="1100" dirty="0" smtClean="0">
                          <a:latin typeface="Meiryo UI" panose="020B0604030504040204" pitchFamily="50" charset="-128"/>
                          <a:ea typeface="Meiryo UI" panose="020B0604030504040204" pitchFamily="50" charset="-128"/>
                        </a:rPr>
                        <a:t>試験研究機関</a:t>
                      </a:r>
                      <a:endParaRPr kumimoji="1" lang="ja-JP" altLang="en-US" sz="1100" dirty="0">
                        <a:latin typeface="Meiryo UI" panose="020B0604030504040204" pitchFamily="50" charset="-128"/>
                        <a:ea typeface="Meiryo UI" panose="020B0604030504040204" pitchFamily="50" charset="-128"/>
                      </a:endParaRPr>
                    </a:p>
                  </a:txBody>
                  <a:tcPr anchor="ctr"/>
                </a:tc>
                <a:tc hMerge="1">
                  <a:txBody>
                    <a:bodyPr/>
                    <a:lstStyle/>
                    <a:p>
                      <a:pPr algn="ctr"/>
                      <a:endParaRPr kumimoji="1" lang="ja-JP" altLang="en-US" sz="1100" dirty="0">
                        <a:latin typeface="Meiryo UI" panose="020B0604030504040204" pitchFamily="50" charset="-128"/>
                        <a:ea typeface="Meiryo UI" panose="020B0604030504040204" pitchFamily="50" charset="-128"/>
                      </a:endParaRPr>
                    </a:p>
                  </a:txBody>
                  <a:tcPr anchor="ctr"/>
                </a:tc>
                <a:tc hMerge="1">
                  <a:txBody>
                    <a:bodyPr/>
                    <a:lstStyle/>
                    <a:p>
                      <a:pPr algn="ctr"/>
                      <a:endParaRPr kumimoji="1" lang="ja-JP" altLang="en-US" sz="1100" dirty="0">
                        <a:latin typeface="Meiryo UI" panose="020B0604030504040204" pitchFamily="50" charset="-128"/>
                        <a:ea typeface="Meiryo UI" panose="020B0604030504040204" pitchFamily="50" charset="-128"/>
                      </a:endParaRPr>
                    </a:p>
                  </a:txBody>
                  <a:tcPr anchor="ctr"/>
                </a:tc>
                <a:tc rowSpan="2">
                  <a:txBody>
                    <a:bodyPr/>
                    <a:lstStyle/>
                    <a:p>
                      <a:pPr algn="ctr"/>
                      <a:r>
                        <a:rPr kumimoji="1" lang="ja-JP" altLang="en-US" sz="1100" dirty="0">
                          <a:latin typeface="Meiryo UI" panose="020B0604030504040204" pitchFamily="50" charset="-128"/>
                          <a:ea typeface="Meiryo UI" panose="020B0604030504040204" pitchFamily="50" charset="-128"/>
                        </a:rPr>
                        <a:t>博物館</a:t>
                      </a:r>
                    </a:p>
                  </a:txBody>
                  <a:tcPr anchor="ctr"/>
                </a:tc>
                <a:extLst>
                  <a:ext uri="{0D108BD9-81ED-4DB2-BD59-A6C34878D82A}">
                    <a16:rowId xmlns:a16="http://schemas.microsoft.com/office/drawing/2014/main" val="10000"/>
                  </a:ext>
                </a:extLst>
              </a:tr>
              <a:tr h="0">
                <a:tc vMerge="1">
                  <a:txBody>
                    <a:bodyPr/>
                    <a:lstStyle/>
                    <a:p>
                      <a:endParaRPr kumimoji="1" lang="ja-JP" altLang="en-US" sz="1050" dirty="0">
                        <a:latin typeface="Meiryo UI" panose="020B0604030504040204" pitchFamily="50" charset="-128"/>
                        <a:ea typeface="Meiryo UI" panose="020B0604030504040204" pitchFamily="50" charset="-128"/>
                      </a:endParaRPr>
                    </a:p>
                  </a:txBody>
                  <a:tcPr anchor="ctr"/>
                </a:tc>
                <a:tc vMerge="1">
                  <a:txBody>
                    <a:bodyPr/>
                    <a:lstStyle/>
                    <a:p>
                      <a:pPr algn="ctr"/>
                      <a:endParaRPr kumimoji="1" lang="ja-JP" altLang="en-US" sz="1100" dirty="0">
                        <a:latin typeface="Meiryo UI" panose="020B0604030504040204" pitchFamily="50" charset="-128"/>
                        <a:ea typeface="Meiryo UI" panose="020B0604030504040204" pitchFamily="50" charset="-128"/>
                      </a:endParaRPr>
                    </a:p>
                  </a:txBody>
                  <a:tcPr anchor="ctr"/>
                </a:tc>
                <a:tc vMerge="1">
                  <a:txBody>
                    <a:bodyPr/>
                    <a:lstStyle/>
                    <a:p>
                      <a:pPr algn="ctr"/>
                      <a:endParaRPr kumimoji="1" lang="ja-JP" altLang="en-US" sz="1100" dirty="0">
                        <a:latin typeface="Meiryo UI" panose="020B0604030504040204" pitchFamily="50" charset="-128"/>
                        <a:ea typeface="Meiryo UI" panose="020B0604030504040204" pitchFamily="50" charset="-128"/>
                      </a:endParaRPr>
                    </a:p>
                  </a:txBody>
                  <a:tcPr anchor="ctr"/>
                </a:tc>
                <a:tc>
                  <a:txBody>
                    <a:bodyPr/>
                    <a:lstStyle/>
                    <a:p>
                      <a:pPr algn="ctr"/>
                      <a:r>
                        <a:rPr kumimoji="1" lang="ja-JP" altLang="en-US" sz="1100" dirty="0">
                          <a:latin typeface="Meiryo UI" panose="020B0604030504040204" pitchFamily="50" charset="-128"/>
                          <a:ea typeface="Meiryo UI" panose="020B0604030504040204" pitchFamily="50" charset="-128"/>
                        </a:rPr>
                        <a:t>工業系</a:t>
                      </a:r>
                    </a:p>
                  </a:txBody>
                  <a:tcPr anchor="ctr"/>
                </a:tc>
                <a:tc>
                  <a:txBody>
                    <a:bodyPr/>
                    <a:lstStyle/>
                    <a:p>
                      <a:pPr algn="ctr"/>
                      <a:r>
                        <a:rPr kumimoji="1" lang="ja-JP" altLang="en-US" sz="1100" dirty="0">
                          <a:latin typeface="Meiryo UI" panose="020B0604030504040204" pitchFamily="50" charset="-128"/>
                          <a:ea typeface="Meiryo UI" panose="020B0604030504040204" pitchFamily="50" charset="-128"/>
                        </a:rPr>
                        <a:t>衛生系</a:t>
                      </a:r>
                    </a:p>
                  </a:txBody>
                  <a:tcPr anchor="ctr"/>
                </a:tc>
                <a:tc>
                  <a:txBody>
                    <a:bodyPr/>
                    <a:lstStyle/>
                    <a:p>
                      <a:pPr algn="ctr"/>
                      <a:r>
                        <a:rPr kumimoji="1" lang="ja-JP" altLang="en-US" sz="1100" dirty="0">
                          <a:latin typeface="Meiryo UI" panose="020B0604030504040204" pitchFamily="50" charset="-128"/>
                          <a:ea typeface="Meiryo UI" panose="020B0604030504040204" pitchFamily="50" charset="-128"/>
                        </a:rPr>
                        <a:t>農業系</a:t>
                      </a:r>
                    </a:p>
                  </a:txBody>
                  <a:tcPr anchor="ctr"/>
                </a:tc>
                <a:tc vMerge="1">
                  <a:txBody>
                    <a:bodyPr/>
                    <a:lstStyle/>
                    <a:p>
                      <a:pPr algn="ctr"/>
                      <a:endParaRPr kumimoji="1" lang="ja-JP" altLang="en-US" sz="1100" dirty="0">
                        <a:latin typeface="Meiryo UI" panose="020B0604030504040204" pitchFamily="50" charset="-128"/>
                        <a:ea typeface="Meiryo UI" panose="020B0604030504040204" pitchFamily="50" charset="-128"/>
                      </a:endParaRPr>
                    </a:p>
                  </a:txBody>
                  <a:tcPr anchor="ctr"/>
                </a:tc>
                <a:extLst>
                  <a:ext uri="{0D108BD9-81ED-4DB2-BD59-A6C34878D82A}">
                    <a16:rowId xmlns:a16="http://schemas.microsoft.com/office/drawing/2014/main" val="2892992928"/>
                  </a:ext>
                </a:extLst>
              </a:tr>
              <a:tr h="608639">
                <a:tc>
                  <a:txBody>
                    <a:bodyPr/>
                    <a:lstStyle/>
                    <a:p>
                      <a:pPr algn="ctr"/>
                      <a:r>
                        <a:rPr kumimoji="1" lang="ja-JP" altLang="en-US" sz="1200" b="1" dirty="0">
                          <a:latin typeface="Meiryo UI" panose="020B0604030504040204" pitchFamily="50" charset="-128"/>
                          <a:ea typeface="Meiryo UI" panose="020B0604030504040204" pitchFamily="50" charset="-128"/>
                        </a:rPr>
                        <a:t>連携</a:t>
                      </a:r>
                      <a:endParaRPr kumimoji="1" lang="en-US" altLang="ja-JP" sz="1200" b="1" dirty="0">
                        <a:latin typeface="Meiryo UI" panose="020B0604030504040204" pitchFamily="50" charset="-128"/>
                        <a:ea typeface="Meiryo UI" panose="020B0604030504040204" pitchFamily="50" charset="-128"/>
                      </a:endParaRPr>
                    </a:p>
                    <a:p>
                      <a:pPr algn="ctr"/>
                      <a:r>
                        <a:rPr kumimoji="1" lang="ja-JP" altLang="en-US" sz="1200" b="1" dirty="0">
                          <a:latin typeface="Meiryo UI" panose="020B0604030504040204" pitchFamily="50" charset="-128"/>
                          <a:ea typeface="Meiryo UI" panose="020B0604030504040204" pitchFamily="50" charset="-128"/>
                        </a:rPr>
                        <a:t>状況</a:t>
                      </a:r>
                    </a:p>
                  </a:txBody>
                  <a:tcPr anchor="ctr">
                    <a:noFill/>
                  </a:tcPr>
                </a:tc>
                <a:tc>
                  <a:txBody>
                    <a:bodyPr/>
                    <a:lstStyle/>
                    <a:p>
                      <a:pPr algn="ctr"/>
                      <a:r>
                        <a:rPr kumimoji="1" lang="en-US" altLang="ja-JP" sz="1100" b="1" dirty="0">
                          <a:latin typeface="Meiryo UI" panose="020B0604030504040204" pitchFamily="50" charset="-128"/>
                          <a:ea typeface="Meiryo UI" panose="020B0604030504040204" pitchFamily="50" charset="-128"/>
                        </a:rPr>
                        <a:t>2019.4</a:t>
                      </a:r>
                    </a:p>
                    <a:p>
                      <a:pPr algn="ctr"/>
                      <a:r>
                        <a:rPr kumimoji="1" lang="ja-JP" altLang="en-US" sz="1100" b="1" dirty="0">
                          <a:latin typeface="Meiryo UI" panose="020B0604030504040204" pitchFamily="50" charset="-128"/>
                          <a:ea typeface="Meiryo UI" panose="020B0604030504040204" pitchFamily="50" charset="-128"/>
                        </a:rPr>
                        <a:t>統合予定</a:t>
                      </a:r>
                      <a:endParaRPr kumimoji="1" lang="en-US" altLang="ja-JP" sz="1100" b="1" dirty="0">
                        <a:latin typeface="Meiryo UI" panose="020B0604030504040204" pitchFamily="50" charset="-128"/>
                        <a:ea typeface="Meiryo UI" panose="020B0604030504040204" pitchFamily="50" charset="-128"/>
                      </a:endParaRPr>
                    </a:p>
                  </a:txBody>
                  <a:tcPr anchor="ctr">
                    <a:solidFill>
                      <a:schemeClr val="accent2">
                        <a:lumMod val="20000"/>
                        <a:lumOff val="80000"/>
                      </a:schemeClr>
                    </a:solidFill>
                  </a:tcPr>
                </a:tc>
                <a:tc>
                  <a:txBody>
                    <a:bodyPr/>
                    <a:lstStyle/>
                    <a:p>
                      <a:pPr algn="ctr"/>
                      <a:r>
                        <a:rPr kumimoji="1" lang="en-US" altLang="ja-JP" sz="1100" b="1" dirty="0">
                          <a:latin typeface="Meiryo UI" panose="020B0604030504040204" pitchFamily="50" charset="-128"/>
                          <a:ea typeface="Meiryo UI" panose="020B0604030504040204" pitchFamily="50" charset="-128"/>
                        </a:rPr>
                        <a:t>2018.4</a:t>
                      </a:r>
                    </a:p>
                    <a:p>
                      <a:pPr algn="ctr"/>
                      <a:r>
                        <a:rPr kumimoji="1" lang="ja-JP" altLang="en-US" sz="800" b="1" dirty="0">
                          <a:latin typeface="Meiryo UI" panose="020B0604030504040204" pitchFamily="50" charset="-128"/>
                          <a:ea typeface="Meiryo UI" panose="020B0604030504040204" pitchFamily="50" charset="-128"/>
                        </a:rPr>
                        <a:t>母子周産期</a:t>
                      </a:r>
                      <a:endParaRPr kumimoji="1" lang="en-US" altLang="ja-JP" sz="800" b="1" dirty="0">
                        <a:latin typeface="Meiryo UI" panose="020B0604030504040204" pitchFamily="50" charset="-128"/>
                        <a:ea typeface="Meiryo UI" panose="020B0604030504040204" pitchFamily="50" charset="-128"/>
                      </a:endParaRPr>
                    </a:p>
                    <a:p>
                      <a:pPr algn="ctr"/>
                      <a:r>
                        <a:rPr kumimoji="1" lang="ja-JP" altLang="en-US" sz="1000" b="1" dirty="0">
                          <a:latin typeface="Meiryo UI" panose="020B0604030504040204" pitchFamily="50" charset="-128"/>
                          <a:ea typeface="Meiryo UI" panose="020B0604030504040204" pitchFamily="50" charset="-128"/>
                        </a:rPr>
                        <a:t>機能統合</a:t>
                      </a:r>
                    </a:p>
                  </a:txBody>
                  <a:tcPr anchor="ctr">
                    <a:solidFill>
                      <a:schemeClr val="accent2">
                        <a:lumMod val="40000"/>
                        <a:lumOff val="60000"/>
                      </a:schemeClr>
                    </a:solidFill>
                  </a:tcPr>
                </a:tc>
                <a:tc>
                  <a:txBody>
                    <a:bodyPr/>
                    <a:lstStyle/>
                    <a:p>
                      <a:pPr algn="ctr"/>
                      <a:r>
                        <a:rPr kumimoji="1" lang="en-US" altLang="ja-JP" sz="1100" b="1" dirty="0">
                          <a:latin typeface="Meiryo UI" panose="020B0604030504040204" pitchFamily="50" charset="-128"/>
                          <a:ea typeface="Meiryo UI" panose="020B0604030504040204" pitchFamily="50" charset="-128"/>
                        </a:rPr>
                        <a:t>2017.4</a:t>
                      </a:r>
                    </a:p>
                    <a:p>
                      <a:pPr algn="ctr"/>
                      <a:r>
                        <a:rPr kumimoji="1" lang="ja-JP" altLang="en-US" sz="1100" b="1" dirty="0">
                          <a:latin typeface="Meiryo UI" panose="020B0604030504040204" pitchFamily="50" charset="-128"/>
                          <a:ea typeface="Meiryo UI" panose="020B0604030504040204" pitchFamily="50" charset="-128"/>
                        </a:rPr>
                        <a:t>統合済</a:t>
                      </a:r>
                    </a:p>
                  </a:txBody>
                  <a:tcPr anchor="ctr">
                    <a:solidFill>
                      <a:schemeClr val="accent2"/>
                    </a:solidFill>
                  </a:tcPr>
                </a:tc>
                <a:tc>
                  <a:txBody>
                    <a:bodyPr/>
                    <a:lstStyle/>
                    <a:p>
                      <a:pPr algn="ctr"/>
                      <a:r>
                        <a:rPr kumimoji="1" lang="en-US" altLang="ja-JP" sz="1000" b="1" dirty="0" smtClean="0">
                          <a:latin typeface="Meiryo UI" panose="020B0604030504040204" pitchFamily="50" charset="-128"/>
                          <a:ea typeface="Meiryo UI" panose="020B0604030504040204" pitchFamily="50" charset="-128"/>
                        </a:rPr>
                        <a:t>2017.4</a:t>
                      </a:r>
                    </a:p>
                    <a:p>
                      <a:pPr algn="ctr"/>
                      <a:r>
                        <a:rPr kumimoji="1" lang="ja-JP" altLang="en-US" sz="800" b="1" dirty="0" smtClean="0">
                          <a:solidFill>
                            <a:schemeClr val="tx1"/>
                          </a:solidFill>
                          <a:latin typeface="Meiryo UI" panose="020B0604030504040204" pitchFamily="50" charset="-128"/>
                          <a:ea typeface="Meiryo UI" panose="020B0604030504040204" pitchFamily="50" charset="-128"/>
                        </a:rPr>
                        <a:t>共同設立済</a:t>
                      </a:r>
                      <a:endParaRPr kumimoji="1" lang="en-US" altLang="ja-JP" sz="800" b="1" dirty="0">
                        <a:solidFill>
                          <a:schemeClr val="tx1"/>
                        </a:solidFill>
                        <a:latin typeface="Meiryo UI" panose="020B0604030504040204" pitchFamily="50" charset="-128"/>
                        <a:ea typeface="Meiryo UI" panose="020B0604030504040204" pitchFamily="50" charset="-128"/>
                      </a:endParaRPr>
                    </a:p>
                    <a:p>
                      <a:pPr algn="ctr"/>
                      <a:r>
                        <a:rPr kumimoji="1" lang="en-US" altLang="ja-JP" sz="900" b="1" dirty="0">
                          <a:latin typeface="Meiryo UI" panose="020B0604030504040204" pitchFamily="50" charset="-128"/>
                          <a:ea typeface="Meiryo UI" panose="020B0604030504040204" pitchFamily="50" charset="-128"/>
                        </a:rPr>
                        <a:t>【</a:t>
                      </a:r>
                      <a:r>
                        <a:rPr kumimoji="1" lang="ja-JP" altLang="en-US" sz="900" b="1" dirty="0">
                          <a:latin typeface="Meiryo UI" panose="020B0604030504040204" pitchFamily="50" charset="-128"/>
                          <a:ea typeface="Meiryo UI" panose="020B0604030504040204" pitchFamily="50" charset="-128"/>
                        </a:rPr>
                        <a:t>全国初</a:t>
                      </a:r>
                      <a:r>
                        <a:rPr kumimoji="1" lang="en-US" altLang="ja-JP" sz="900" b="1" dirty="0">
                          <a:latin typeface="Meiryo UI" panose="020B0604030504040204" pitchFamily="50" charset="-128"/>
                          <a:ea typeface="Meiryo UI" panose="020B0604030504040204" pitchFamily="50" charset="-128"/>
                        </a:rPr>
                        <a:t>】</a:t>
                      </a:r>
                      <a:endParaRPr kumimoji="1" lang="ja-JP" altLang="en-US" sz="900" b="1" dirty="0">
                        <a:latin typeface="Meiryo UI" panose="020B0604030504040204" pitchFamily="50" charset="-128"/>
                        <a:ea typeface="Meiryo UI" panose="020B0604030504040204" pitchFamily="50" charset="-128"/>
                      </a:endParaRPr>
                    </a:p>
                  </a:txBody>
                  <a:tcPr anchor="ctr">
                    <a:solidFill>
                      <a:schemeClr val="accent2"/>
                    </a:solidFill>
                  </a:tcPr>
                </a:tc>
                <a:tc>
                  <a:txBody>
                    <a:bodyPr/>
                    <a:lstStyle/>
                    <a:p>
                      <a:pPr algn="ctr"/>
                      <a:endParaRPr kumimoji="1" lang="ja-JP" altLang="en-US" sz="1100" b="1" dirty="0">
                        <a:latin typeface="Meiryo UI" panose="020B0604030504040204" pitchFamily="50" charset="-128"/>
                        <a:ea typeface="Meiryo UI" panose="020B0604030504040204" pitchFamily="50" charset="-128"/>
                      </a:endParaRPr>
                    </a:p>
                  </a:txBody>
                  <a:tcPr anchor="ctr">
                    <a:noFill/>
                  </a:tcPr>
                </a:tc>
                <a:tc>
                  <a:txBody>
                    <a:bodyPr/>
                    <a:lstStyle/>
                    <a:p>
                      <a:pPr algn="ctr"/>
                      <a:endParaRPr kumimoji="1" lang="ja-JP" altLang="en-US" sz="1050" b="1" dirty="0">
                        <a:latin typeface="Meiryo UI" panose="020B0604030504040204" pitchFamily="50" charset="-128"/>
                        <a:ea typeface="Meiryo UI" panose="020B0604030504040204" pitchFamily="50" charset="-128"/>
                      </a:endParaRPr>
                    </a:p>
                  </a:txBody>
                  <a:tcPr anchor="ctr">
                    <a:noFill/>
                  </a:tcPr>
                </a:tc>
                <a:extLst>
                  <a:ext uri="{0D108BD9-81ED-4DB2-BD59-A6C34878D82A}">
                    <a16:rowId xmlns:a16="http://schemas.microsoft.com/office/drawing/2014/main" val="444163409"/>
                  </a:ext>
                </a:extLst>
              </a:tr>
              <a:tr h="831192">
                <a:tc>
                  <a:txBody>
                    <a:bodyPr/>
                    <a:lstStyle/>
                    <a:p>
                      <a:pPr algn="ctr"/>
                      <a:r>
                        <a:rPr kumimoji="1" lang="ja-JP" altLang="en-US" sz="1200" dirty="0">
                          <a:latin typeface="Meiryo UI" panose="020B0604030504040204" pitchFamily="50" charset="-128"/>
                          <a:ea typeface="Meiryo UI" panose="020B0604030504040204" pitchFamily="50" charset="-128"/>
                        </a:rPr>
                        <a:t>大阪府</a:t>
                      </a:r>
                    </a:p>
                  </a:txBody>
                  <a:tcPr anchor="ctr"/>
                </a:tc>
                <a:tc>
                  <a:txBody>
                    <a:bodyPr/>
                    <a:lstStyle/>
                    <a:p>
                      <a:endParaRPr kumimoji="1" lang="ja-JP" altLang="en-US" sz="1200">
                        <a:latin typeface="Meiryo UI" panose="020B0604030504040204" pitchFamily="50" charset="-128"/>
                        <a:ea typeface="Meiryo UI" panose="020B0604030504040204" pitchFamily="50" charset="-128"/>
                      </a:endParaRPr>
                    </a:p>
                  </a:txBody>
                  <a:tcPr anchor="ctr"/>
                </a:tc>
                <a:tc>
                  <a:txBody>
                    <a:bodyPr/>
                    <a:lstStyle/>
                    <a:p>
                      <a:endParaRPr kumimoji="1" lang="ja-JP" altLang="en-US" sz="1200">
                        <a:latin typeface="Meiryo UI" panose="020B0604030504040204" pitchFamily="50" charset="-128"/>
                        <a:ea typeface="Meiryo UI" panose="020B0604030504040204" pitchFamily="50" charset="-128"/>
                      </a:endParaRPr>
                    </a:p>
                  </a:txBody>
                  <a:tcPr anchor="ctr"/>
                </a:tc>
                <a:tc>
                  <a:txBody>
                    <a:bodyPr/>
                    <a:lstStyle/>
                    <a:p>
                      <a:endParaRPr kumimoji="1" lang="ja-JP" altLang="en-US" sz="1200">
                        <a:latin typeface="Meiryo UI" panose="020B0604030504040204" pitchFamily="50" charset="-128"/>
                        <a:ea typeface="Meiryo UI" panose="020B0604030504040204" pitchFamily="50" charset="-128"/>
                      </a:endParaRPr>
                    </a:p>
                  </a:txBody>
                  <a:tcPr anchor="ctr"/>
                </a:tc>
                <a:tc>
                  <a:txBody>
                    <a:bodyPr/>
                    <a:lstStyle/>
                    <a:p>
                      <a:endParaRPr kumimoji="1" lang="ja-JP" altLang="en-US" sz="1200" dirty="0">
                        <a:latin typeface="Meiryo UI" panose="020B0604030504040204" pitchFamily="50" charset="-128"/>
                        <a:ea typeface="Meiryo UI" panose="020B0604030504040204" pitchFamily="50" charset="-128"/>
                      </a:endParaRPr>
                    </a:p>
                  </a:txBody>
                  <a:tcPr anchor="ctr"/>
                </a:tc>
                <a:tc>
                  <a:txBody>
                    <a:bodyPr/>
                    <a:lstStyle/>
                    <a:p>
                      <a:endParaRPr kumimoji="1" lang="ja-JP" altLang="en-US" sz="1200" dirty="0">
                        <a:latin typeface="Meiryo UI" panose="020B0604030504040204" pitchFamily="50" charset="-128"/>
                        <a:ea typeface="Meiryo UI" panose="020B0604030504040204" pitchFamily="50" charset="-128"/>
                      </a:endParaRPr>
                    </a:p>
                  </a:txBody>
                  <a:tcPr anchor="ctr"/>
                </a:tc>
                <a:tc>
                  <a:txBody>
                    <a:bodyPr/>
                    <a:lstStyle/>
                    <a:p>
                      <a:endParaRPr kumimoji="1" lang="ja-JP" altLang="en-US" sz="1200" dirty="0">
                        <a:latin typeface="Meiryo UI" panose="020B0604030504040204" pitchFamily="50" charset="-128"/>
                        <a:ea typeface="Meiryo UI" panose="020B0604030504040204" pitchFamily="50" charset="-128"/>
                      </a:endParaRPr>
                    </a:p>
                  </a:txBody>
                  <a:tcPr anchor="ctr"/>
                </a:tc>
                <a:extLst>
                  <a:ext uri="{0D108BD9-81ED-4DB2-BD59-A6C34878D82A}">
                    <a16:rowId xmlns:a16="http://schemas.microsoft.com/office/drawing/2014/main" val="3996083271"/>
                  </a:ext>
                </a:extLst>
              </a:tr>
              <a:tr h="882296">
                <a:tc>
                  <a:txBody>
                    <a:bodyPr/>
                    <a:lstStyle/>
                    <a:p>
                      <a:pPr algn="ctr"/>
                      <a:r>
                        <a:rPr kumimoji="1" lang="ja-JP" altLang="en-US" sz="1200" dirty="0">
                          <a:latin typeface="Meiryo UI" panose="020B0604030504040204" pitchFamily="50" charset="-128"/>
                          <a:ea typeface="Meiryo UI" panose="020B0604030504040204" pitchFamily="50" charset="-128"/>
                        </a:rPr>
                        <a:t>大阪市</a:t>
                      </a:r>
                    </a:p>
                  </a:txBody>
                  <a:tcPr anchor="ctr"/>
                </a:tc>
                <a:tc>
                  <a:txBody>
                    <a:bodyPr/>
                    <a:lstStyle/>
                    <a:p>
                      <a:endParaRPr kumimoji="1" lang="ja-JP" altLang="en-US" sz="1200" dirty="0">
                        <a:latin typeface="Meiryo UI" panose="020B0604030504040204" pitchFamily="50" charset="-128"/>
                        <a:ea typeface="Meiryo UI" panose="020B0604030504040204" pitchFamily="50" charset="-128"/>
                      </a:endParaRPr>
                    </a:p>
                  </a:txBody>
                  <a:tcPr anchor="ctr"/>
                </a:tc>
                <a:tc>
                  <a:txBody>
                    <a:bodyPr/>
                    <a:lstStyle/>
                    <a:p>
                      <a:endParaRPr kumimoji="1" lang="ja-JP" altLang="en-US" sz="1200">
                        <a:latin typeface="Meiryo UI" panose="020B0604030504040204" pitchFamily="50" charset="-128"/>
                        <a:ea typeface="Meiryo UI" panose="020B0604030504040204" pitchFamily="50" charset="-128"/>
                      </a:endParaRPr>
                    </a:p>
                  </a:txBody>
                  <a:tcPr anchor="ctr"/>
                </a:tc>
                <a:tc>
                  <a:txBody>
                    <a:bodyPr/>
                    <a:lstStyle/>
                    <a:p>
                      <a:endParaRPr kumimoji="1" lang="ja-JP" altLang="en-US" sz="1200" dirty="0">
                        <a:latin typeface="Meiryo UI" panose="020B0604030504040204" pitchFamily="50" charset="-128"/>
                        <a:ea typeface="Meiryo UI" panose="020B0604030504040204" pitchFamily="50" charset="-128"/>
                      </a:endParaRPr>
                    </a:p>
                  </a:txBody>
                  <a:tcPr anchor="ctr"/>
                </a:tc>
                <a:tc>
                  <a:txBody>
                    <a:bodyPr/>
                    <a:lstStyle/>
                    <a:p>
                      <a:endParaRPr kumimoji="1" lang="ja-JP" altLang="en-US" sz="1200">
                        <a:latin typeface="Meiryo UI" panose="020B0604030504040204" pitchFamily="50" charset="-128"/>
                        <a:ea typeface="Meiryo UI" panose="020B0604030504040204" pitchFamily="50" charset="-128"/>
                      </a:endParaRPr>
                    </a:p>
                  </a:txBody>
                  <a:tcPr anchor="ctr"/>
                </a:tc>
                <a:tc>
                  <a:txBody>
                    <a:bodyPr/>
                    <a:lstStyle/>
                    <a:p>
                      <a:endParaRPr kumimoji="1" lang="ja-JP" altLang="en-US" sz="1200" dirty="0">
                        <a:latin typeface="Meiryo UI" panose="020B0604030504040204" pitchFamily="50" charset="-128"/>
                        <a:ea typeface="Meiryo UI" panose="020B0604030504040204" pitchFamily="50" charset="-128"/>
                      </a:endParaRPr>
                    </a:p>
                  </a:txBody>
                  <a:tcPr anchor="ctr"/>
                </a:tc>
                <a:tc>
                  <a:txBody>
                    <a:bodyPr/>
                    <a:lstStyle/>
                    <a:p>
                      <a:pPr algn="ctr"/>
                      <a:endParaRPr kumimoji="1" lang="ja-JP" altLang="en-US" sz="1000" b="1" dirty="0" smtClean="0">
                        <a:latin typeface="Meiryo UI" panose="020B0604030504040204" pitchFamily="50" charset="-128"/>
                        <a:ea typeface="Meiryo UI" panose="020B0604030504040204" pitchFamily="50" charset="-128"/>
                      </a:endParaRPr>
                    </a:p>
                  </a:txBody>
                  <a:tcPr anchor="ctr"/>
                </a:tc>
                <a:extLst>
                  <a:ext uri="{0D108BD9-81ED-4DB2-BD59-A6C34878D82A}">
                    <a16:rowId xmlns:a16="http://schemas.microsoft.com/office/drawing/2014/main" val="2368319600"/>
                  </a:ext>
                </a:extLst>
              </a:tr>
            </a:tbl>
          </a:graphicData>
        </a:graphic>
      </p:graphicFrame>
      <p:sp>
        <p:nvSpPr>
          <p:cNvPr id="25" name="矢印: 上下 24">
            <a:extLst>
              <a:ext uri="{FF2B5EF4-FFF2-40B4-BE49-F238E27FC236}">
                <a16:creationId xmlns:a16="http://schemas.microsoft.com/office/drawing/2014/main" id="{270D3BE6-FA22-4F03-81D7-DEEA592AD750}"/>
              </a:ext>
            </a:extLst>
          </p:cNvPr>
          <p:cNvSpPr/>
          <p:nvPr/>
        </p:nvSpPr>
        <p:spPr>
          <a:xfrm>
            <a:off x="4606398" y="5428853"/>
            <a:ext cx="684000" cy="504000"/>
          </a:xfrm>
          <a:prstGeom prst="upDownArrow">
            <a:avLst>
              <a:gd name="adj1" fmla="val 64695"/>
              <a:gd name="adj2" fmla="val 23992"/>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連携</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27" name="四角形: 角を丸くする 26">
            <a:extLst>
              <a:ext uri="{FF2B5EF4-FFF2-40B4-BE49-F238E27FC236}">
                <a16:creationId xmlns:a16="http://schemas.microsoft.com/office/drawing/2014/main" id="{E5C9A7EC-3D44-4466-8E0D-B445A1F74F72}"/>
              </a:ext>
            </a:extLst>
          </p:cNvPr>
          <p:cNvSpPr/>
          <p:nvPr/>
        </p:nvSpPr>
        <p:spPr>
          <a:xfrm>
            <a:off x="4616178" y="4910441"/>
            <a:ext cx="648118" cy="4680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1000" b="1" dirty="0">
                <a:latin typeface="Meiryo UI" panose="020B0604030504040204" pitchFamily="50" charset="-128"/>
                <a:ea typeface="Meiryo UI" panose="020B0604030504040204" pitchFamily="50" charset="-128"/>
              </a:rPr>
              <a:t>府立大学</a:t>
            </a:r>
          </a:p>
        </p:txBody>
      </p:sp>
      <p:sp>
        <p:nvSpPr>
          <p:cNvPr id="52" name="四角形: 角を丸くする 51">
            <a:extLst>
              <a:ext uri="{FF2B5EF4-FFF2-40B4-BE49-F238E27FC236}">
                <a16:creationId xmlns:a16="http://schemas.microsoft.com/office/drawing/2014/main" id="{71825889-927C-48DF-8588-8B22F31C7900}"/>
              </a:ext>
            </a:extLst>
          </p:cNvPr>
          <p:cNvSpPr/>
          <p:nvPr/>
        </p:nvSpPr>
        <p:spPr>
          <a:xfrm>
            <a:off x="4636830" y="6005109"/>
            <a:ext cx="648118" cy="4680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lang="ja-JP" altLang="en-US" sz="1000" b="1" dirty="0">
                <a:latin typeface="Meiryo UI" panose="020B0604030504040204" pitchFamily="50" charset="-128"/>
                <a:ea typeface="Meiryo UI" panose="020B0604030504040204" pitchFamily="50" charset="-128"/>
              </a:rPr>
              <a:t>市</a:t>
            </a:r>
            <a:r>
              <a:rPr kumimoji="1" lang="ja-JP" altLang="en-US" sz="1000" b="1" dirty="0">
                <a:latin typeface="Meiryo UI" panose="020B0604030504040204" pitchFamily="50" charset="-128"/>
                <a:ea typeface="Meiryo UI" panose="020B0604030504040204" pitchFamily="50" charset="-128"/>
              </a:rPr>
              <a:t>立大学</a:t>
            </a:r>
          </a:p>
        </p:txBody>
      </p:sp>
      <p:sp>
        <p:nvSpPr>
          <p:cNvPr id="53" name="四角形: 角を丸くする 52">
            <a:extLst>
              <a:ext uri="{FF2B5EF4-FFF2-40B4-BE49-F238E27FC236}">
                <a16:creationId xmlns:a16="http://schemas.microsoft.com/office/drawing/2014/main" id="{6DB04139-9163-4D14-AEBC-29A9F77320C9}"/>
              </a:ext>
            </a:extLst>
          </p:cNvPr>
          <p:cNvSpPr/>
          <p:nvPr/>
        </p:nvSpPr>
        <p:spPr>
          <a:xfrm>
            <a:off x="5361136" y="4910441"/>
            <a:ext cx="648118" cy="4680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1000" b="1" dirty="0">
                <a:latin typeface="Meiryo UI" panose="020B0604030504040204" pitchFamily="50" charset="-128"/>
                <a:ea typeface="Meiryo UI" panose="020B0604030504040204" pitchFamily="50" charset="-128"/>
              </a:rPr>
              <a:t>府立病院</a:t>
            </a:r>
          </a:p>
        </p:txBody>
      </p:sp>
      <p:sp>
        <p:nvSpPr>
          <p:cNvPr id="54" name="四角形: 角を丸くする 53">
            <a:extLst>
              <a:ext uri="{FF2B5EF4-FFF2-40B4-BE49-F238E27FC236}">
                <a16:creationId xmlns:a16="http://schemas.microsoft.com/office/drawing/2014/main" id="{347F69DD-1E99-4EB9-89E1-BE10A04C956B}"/>
              </a:ext>
            </a:extLst>
          </p:cNvPr>
          <p:cNvSpPr/>
          <p:nvPr/>
        </p:nvSpPr>
        <p:spPr>
          <a:xfrm>
            <a:off x="5361136" y="6005109"/>
            <a:ext cx="648118" cy="4680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1000" b="1" dirty="0">
                <a:latin typeface="Meiryo UI" panose="020B0604030504040204" pitchFamily="50" charset="-128"/>
                <a:ea typeface="Meiryo UI" panose="020B0604030504040204" pitchFamily="50" charset="-128"/>
              </a:rPr>
              <a:t>市民病院</a:t>
            </a:r>
          </a:p>
        </p:txBody>
      </p:sp>
      <p:sp>
        <p:nvSpPr>
          <p:cNvPr id="55" name="四角形: 角を丸くする 54">
            <a:extLst>
              <a:ext uri="{FF2B5EF4-FFF2-40B4-BE49-F238E27FC236}">
                <a16:creationId xmlns:a16="http://schemas.microsoft.com/office/drawing/2014/main" id="{0A9B57EA-EE6D-4F28-A32E-EBB5071E1B7A}"/>
              </a:ext>
            </a:extLst>
          </p:cNvPr>
          <p:cNvSpPr/>
          <p:nvPr/>
        </p:nvSpPr>
        <p:spPr>
          <a:xfrm>
            <a:off x="6128063" y="4910441"/>
            <a:ext cx="648118" cy="1562668"/>
          </a:xfrm>
          <a:prstGeom prst="roundRect">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1000" b="1" dirty="0">
                <a:latin typeface="Meiryo UI" panose="020B0604030504040204" pitchFamily="50" charset="-128"/>
                <a:ea typeface="Meiryo UI" panose="020B0604030504040204" pitchFamily="50" charset="-128"/>
              </a:rPr>
              <a:t>大阪産業</a:t>
            </a:r>
            <a:endParaRPr kumimoji="1" lang="en-US" altLang="ja-JP" sz="1000" b="1" dirty="0">
              <a:latin typeface="Meiryo UI" panose="020B0604030504040204" pitchFamily="50" charset="-128"/>
              <a:ea typeface="Meiryo UI" panose="020B0604030504040204" pitchFamily="50" charset="-128"/>
            </a:endParaRPr>
          </a:p>
          <a:p>
            <a:pPr algn="ctr"/>
            <a:r>
              <a:rPr lang="ja-JP" altLang="en-US" sz="1000" b="1" dirty="0">
                <a:latin typeface="Meiryo UI" panose="020B0604030504040204" pitchFamily="50" charset="-128"/>
                <a:ea typeface="Meiryo UI" panose="020B0604030504040204" pitchFamily="50" charset="-128"/>
              </a:rPr>
              <a:t>技術</a:t>
            </a:r>
            <a:endParaRPr lang="en-US" altLang="ja-JP" sz="1000" b="1" dirty="0">
              <a:latin typeface="Meiryo UI" panose="020B0604030504040204" pitchFamily="50" charset="-128"/>
              <a:ea typeface="Meiryo UI" panose="020B0604030504040204" pitchFamily="50" charset="-128"/>
            </a:endParaRPr>
          </a:p>
          <a:p>
            <a:pPr algn="ctr"/>
            <a:r>
              <a:rPr kumimoji="1" lang="ja-JP" altLang="en-US" sz="1000" b="1" dirty="0">
                <a:latin typeface="Meiryo UI" panose="020B0604030504040204" pitchFamily="50" charset="-128"/>
                <a:ea typeface="Meiryo UI" panose="020B0604030504040204" pitchFamily="50" charset="-128"/>
              </a:rPr>
              <a:t>研究所</a:t>
            </a:r>
            <a:endParaRPr kumimoji="1" lang="en-US" altLang="ja-JP" sz="1000" b="1" dirty="0">
              <a:latin typeface="Meiryo UI" panose="020B0604030504040204" pitchFamily="50" charset="-128"/>
              <a:ea typeface="Meiryo UI" panose="020B0604030504040204" pitchFamily="50" charset="-128"/>
            </a:endParaRPr>
          </a:p>
        </p:txBody>
      </p:sp>
      <p:sp>
        <p:nvSpPr>
          <p:cNvPr id="56" name="四角形: 角を丸くする 55">
            <a:extLst>
              <a:ext uri="{FF2B5EF4-FFF2-40B4-BE49-F238E27FC236}">
                <a16:creationId xmlns:a16="http://schemas.microsoft.com/office/drawing/2014/main" id="{A19660FB-655C-43A9-8263-3719D6C7286F}"/>
              </a:ext>
            </a:extLst>
          </p:cNvPr>
          <p:cNvSpPr/>
          <p:nvPr/>
        </p:nvSpPr>
        <p:spPr>
          <a:xfrm>
            <a:off x="7606973" y="4892441"/>
            <a:ext cx="648118" cy="5040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900" b="1" dirty="0">
                <a:latin typeface="Meiryo UI" panose="020B0604030504040204" pitchFamily="50" charset="-128"/>
                <a:ea typeface="Meiryo UI" panose="020B0604030504040204" pitchFamily="50" charset="-128"/>
              </a:rPr>
              <a:t>環境農林</a:t>
            </a:r>
            <a:endParaRPr kumimoji="1" lang="en-US" altLang="ja-JP" sz="900" b="1" dirty="0">
              <a:latin typeface="Meiryo UI" panose="020B0604030504040204" pitchFamily="50" charset="-128"/>
              <a:ea typeface="Meiryo UI" panose="020B0604030504040204" pitchFamily="50" charset="-128"/>
            </a:endParaRPr>
          </a:p>
          <a:p>
            <a:pPr algn="ctr"/>
            <a:r>
              <a:rPr kumimoji="1" lang="ja-JP" altLang="en-US" sz="900" b="1" dirty="0">
                <a:latin typeface="Meiryo UI" panose="020B0604030504040204" pitchFamily="50" charset="-128"/>
                <a:ea typeface="Meiryo UI" panose="020B0604030504040204" pitchFamily="50" charset="-128"/>
              </a:rPr>
              <a:t>水産総合</a:t>
            </a:r>
            <a:endParaRPr kumimoji="1" lang="en-US" altLang="ja-JP" sz="900" b="1" dirty="0">
              <a:latin typeface="Meiryo UI" panose="020B0604030504040204" pitchFamily="50" charset="-128"/>
              <a:ea typeface="Meiryo UI" panose="020B0604030504040204" pitchFamily="50" charset="-128"/>
            </a:endParaRPr>
          </a:p>
          <a:p>
            <a:pPr algn="ctr"/>
            <a:r>
              <a:rPr lang="ja-JP" altLang="en-US" sz="900" b="1" dirty="0">
                <a:latin typeface="Meiryo UI" panose="020B0604030504040204" pitchFamily="50" charset="-128"/>
                <a:ea typeface="Meiryo UI" panose="020B0604030504040204" pitchFamily="50" charset="-128"/>
              </a:rPr>
              <a:t>研究所</a:t>
            </a:r>
            <a:endParaRPr kumimoji="1" lang="ja-JP" altLang="en-US" sz="900" b="1" dirty="0">
              <a:latin typeface="Meiryo UI" panose="020B0604030504040204" pitchFamily="50" charset="-128"/>
              <a:ea typeface="Meiryo UI" panose="020B0604030504040204" pitchFamily="50" charset="-128"/>
            </a:endParaRPr>
          </a:p>
        </p:txBody>
      </p:sp>
      <p:sp>
        <p:nvSpPr>
          <p:cNvPr id="57" name="四角形: 角を丸くする 56">
            <a:extLst>
              <a:ext uri="{FF2B5EF4-FFF2-40B4-BE49-F238E27FC236}">
                <a16:creationId xmlns:a16="http://schemas.microsoft.com/office/drawing/2014/main" id="{465002A3-DB2D-40A3-9AFE-CAA7B0293D21}"/>
              </a:ext>
            </a:extLst>
          </p:cNvPr>
          <p:cNvSpPr/>
          <p:nvPr/>
        </p:nvSpPr>
        <p:spPr>
          <a:xfrm>
            <a:off x="8338752" y="6110906"/>
            <a:ext cx="648118" cy="403492"/>
          </a:xfrm>
          <a:prstGeom prst="roundRect">
            <a:avLst/>
          </a:prstGeom>
          <a:solidFill>
            <a:schemeClr val="bg1">
              <a:lumMod val="75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1000" b="1" dirty="0">
                <a:solidFill>
                  <a:schemeClr val="tx1"/>
                </a:solidFill>
                <a:latin typeface="Meiryo UI" panose="020B0604030504040204" pitchFamily="50" charset="-128"/>
                <a:ea typeface="Meiryo UI" panose="020B0604030504040204" pitchFamily="50" charset="-128"/>
              </a:rPr>
              <a:t>博物館</a:t>
            </a:r>
            <a:endParaRPr kumimoji="1" lang="en-US" altLang="ja-JP" sz="1000" b="1" dirty="0">
              <a:solidFill>
                <a:schemeClr val="tx1"/>
              </a:solidFill>
              <a:latin typeface="Meiryo UI" panose="020B0604030504040204" pitchFamily="50" charset="-128"/>
              <a:ea typeface="Meiryo UI" panose="020B0604030504040204" pitchFamily="50" charset="-128"/>
            </a:endParaRPr>
          </a:p>
          <a:p>
            <a:pPr algn="ctr"/>
            <a:r>
              <a:rPr lang="ja-JP" altLang="en-US" sz="1000" b="1" dirty="0">
                <a:solidFill>
                  <a:schemeClr val="tx1"/>
                </a:solidFill>
                <a:latin typeface="Meiryo UI" panose="020B0604030504040204" pitchFamily="50" charset="-128"/>
                <a:ea typeface="Meiryo UI" panose="020B0604030504040204" pitchFamily="50" charset="-128"/>
              </a:rPr>
              <a:t>機構</a:t>
            </a:r>
            <a:endParaRPr kumimoji="1" lang="ja-JP" altLang="en-US" sz="1000" b="1" dirty="0">
              <a:solidFill>
                <a:schemeClr val="tx1"/>
              </a:solidFill>
              <a:latin typeface="Meiryo UI" panose="020B0604030504040204" pitchFamily="50" charset="-128"/>
              <a:ea typeface="Meiryo UI" panose="020B0604030504040204" pitchFamily="50" charset="-128"/>
            </a:endParaRPr>
          </a:p>
        </p:txBody>
      </p:sp>
      <p:sp>
        <p:nvSpPr>
          <p:cNvPr id="59" name="四角形: 角を丸くする 58">
            <a:extLst>
              <a:ext uri="{FF2B5EF4-FFF2-40B4-BE49-F238E27FC236}">
                <a16:creationId xmlns:a16="http://schemas.microsoft.com/office/drawing/2014/main" id="{97FE54D6-3BA6-49CC-B561-C7FCB797DCD4}"/>
              </a:ext>
            </a:extLst>
          </p:cNvPr>
          <p:cNvSpPr/>
          <p:nvPr/>
        </p:nvSpPr>
        <p:spPr>
          <a:xfrm>
            <a:off x="6854407" y="4910441"/>
            <a:ext cx="648118" cy="1562668"/>
          </a:xfrm>
          <a:prstGeom prst="roundRect">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1000" b="1" dirty="0">
                <a:latin typeface="Meiryo UI" panose="020B0604030504040204" pitchFamily="50" charset="-128"/>
                <a:ea typeface="Meiryo UI" panose="020B0604030504040204" pitchFamily="50" charset="-128"/>
              </a:rPr>
              <a:t>大阪健康</a:t>
            </a:r>
            <a:endParaRPr kumimoji="1" lang="en-US" altLang="ja-JP" sz="1000" b="1" dirty="0">
              <a:latin typeface="Meiryo UI" panose="020B0604030504040204" pitchFamily="50" charset="-128"/>
              <a:ea typeface="Meiryo UI" panose="020B0604030504040204" pitchFamily="50" charset="-128"/>
            </a:endParaRPr>
          </a:p>
          <a:p>
            <a:pPr algn="ctr"/>
            <a:r>
              <a:rPr lang="ja-JP" altLang="en-US" sz="1000" b="1" dirty="0">
                <a:latin typeface="Meiryo UI" panose="020B0604030504040204" pitchFamily="50" charset="-128"/>
                <a:ea typeface="Meiryo UI" panose="020B0604030504040204" pitchFamily="50" charset="-128"/>
              </a:rPr>
              <a:t>安全基盤</a:t>
            </a:r>
            <a:endParaRPr lang="en-US" altLang="ja-JP" sz="1000" b="1" dirty="0">
              <a:latin typeface="Meiryo UI" panose="020B0604030504040204" pitchFamily="50" charset="-128"/>
              <a:ea typeface="Meiryo UI" panose="020B0604030504040204" pitchFamily="50" charset="-128"/>
            </a:endParaRPr>
          </a:p>
          <a:p>
            <a:pPr algn="ctr"/>
            <a:r>
              <a:rPr kumimoji="1" lang="ja-JP" altLang="en-US" sz="1000" b="1" dirty="0">
                <a:latin typeface="Meiryo UI" panose="020B0604030504040204" pitchFamily="50" charset="-128"/>
                <a:ea typeface="Meiryo UI" panose="020B0604030504040204" pitchFamily="50" charset="-128"/>
              </a:rPr>
              <a:t>研究所</a:t>
            </a:r>
            <a:endParaRPr kumimoji="1" lang="en-US" altLang="ja-JP" sz="1000" b="1" dirty="0">
              <a:latin typeface="Meiryo UI" panose="020B0604030504040204" pitchFamily="50" charset="-128"/>
              <a:ea typeface="Meiryo UI" panose="020B0604030504040204" pitchFamily="50" charset="-128"/>
            </a:endParaRPr>
          </a:p>
        </p:txBody>
      </p:sp>
      <p:sp>
        <p:nvSpPr>
          <p:cNvPr id="2" name="テキスト ボックス 1"/>
          <p:cNvSpPr txBox="1"/>
          <p:nvPr/>
        </p:nvSpPr>
        <p:spPr>
          <a:xfrm>
            <a:off x="8324160" y="5645196"/>
            <a:ext cx="677302" cy="507831"/>
          </a:xfrm>
          <a:prstGeom prst="rect">
            <a:avLst/>
          </a:prstGeom>
          <a:noFill/>
        </p:spPr>
        <p:txBody>
          <a:bodyPr wrap="square" rtlCol="0">
            <a:spAutoFit/>
          </a:bodyPr>
          <a:lstStyle/>
          <a:p>
            <a:pPr algn="ctr"/>
            <a:r>
              <a:rPr lang="en-US" altLang="ja-JP" sz="900" b="1" dirty="0" smtClean="0">
                <a:latin typeface="Meiryo UI" panose="020B0604030504040204" pitchFamily="50" charset="-128"/>
                <a:ea typeface="Meiryo UI" panose="020B0604030504040204" pitchFamily="50" charset="-128"/>
              </a:rPr>
              <a:t>2019.4</a:t>
            </a:r>
            <a:endParaRPr lang="en-US" altLang="ja-JP" sz="900" b="1" dirty="0">
              <a:latin typeface="Meiryo UI" panose="020B0604030504040204" pitchFamily="50" charset="-128"/>
              <a:ea typeface="Meiryo UI" panose="020B0604030504040204" pitchFamily="50" charset="-128"/>
            </a:endParaRPr>
          </a:p>
          <a:p>
            <a:pPr algn="ctr"/>
            <a:r>
              <a:rPr lang="ja-JP" altLang="en-US" sz="900" b="1" dirty="0">
                <a:latin typeface="Meiryo UI" panose="020B0604030504040204" pitchFamily="50" charset="-128"/>
                <a:ea typeface="Meiryo UI" panose="020B0604030504040204" pitchFamily="50" charset="-128"/>
              </a:rPr>
              <a:t>地独予定</a:t>
            </a:r>
            <a:endParaRPr lang="en-US" altLang="ja-JP" sz="900" b="1" dirty="0">
              <a:latin typeface="Meiryo UI" panose="020B0604030504040204" pitchFamily="50" charset="-128"/>
              <a:ea typeface="Meiryo UI" panose="020B0604030504040204" pitchFamily="50" charset="-128"/>
            </a:endParaRPr>
          </a:p>
          <a:p>
            <a:pPr algn="ctr"/>
            <a:r>
              <a:rPr lang="en-US" altLang="ja-JP" sz="900" b="1" dirty="0">
                <a:latin typeface="Meiryo UI" panose="020B0604030504040204" pitchFamily="50" charset="-128"/>
                <a:ea typeface="Meiryo UI" panose="020B0604030504040204" pitchFamily="50" charset="-128"/>
              </a:rPr>
              <a:t>【</a:t>
            </a:r>
            <a:r>
              <a:rPr lang="ja-JP" altLang="en-US" sz="900" b="1" dirty="0">
                <a:latin typeface="Meiryo UI" panose="020B0604030504040204" pitchFamily="50" charset="-128"/>
                <a:ea typeface="Meiryo UI" panose="020B0604030504040204" pitchFamily="50" charset="-128"/>
              </a:rPr>
              <a:t>全国初</a:t>
            </a:r>
            <a:r>
              <a:rPr lang="en-US" altLang="ja-JP" sz="900" b="1" dirty="0" smtClean="0">
                <a:latin typeface="Meiryo UI" panose="020B0604030504040204" pitchFamily="50" charset="-128"/>
                <a:ea typeface="Meiryo UI" panose="020B0604030504040204" pitchFamily="50" charset="-128"/>
              </a:rPr>
              <a:t>】</a:t>
            </a:r>
            <a:endParaRPr kumimoji="1" lang="ja-JP" altLang="en-US" dirty="0"/>
          </a:p>
        </p:txBody>
      </p:sp>
      <p:sp>
        <p:nvSpPr>
          <p:cNvPr id="26" name="矢印: 上下 24">
            <a:extLst>
              <a:ext uri="{FF2B5EF4-FFF2-40B4-BE49-F238E27FC236}">
                <a16:creationId xmlns:a16="http://schemas.microsoft.com/office/drawing/2014/main" id="{270D3BE6-FA22-4F03-81D7-DEEA592AD750}"/>
              </a:ext>
            </a:extLst>
          </p:cNvPr>
          <p:cNvSpPr/>
          <p:nvPr/>
        </p:nvSpPr>
        <p:spPr>
          <a:xfrm>
            <a:off x="5334180" y="5439775"/>
            <a:ext cx="684000" cy="504000"/>
          </a:xfrm>
          <a:prstGeom prst="upDownArrow">
            <a:avLst>
              <a:gd name="adj1" fmla="val 64695"/>
              <a:gd name="adj2" fmla="val 23992"/>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rPr>
              <a:t>連携</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3" name="正方形/長方形 2"/>
          <p:cNvSpPr/>
          <p:nvPr/>
        </p:nvSpPr>
        <p:spPr>
          <a:xfrm>
            <a:off x="5361136" y="6644376"/>
            <a:ext cx="2296647" cy="253916"/>
          </a:xfrm>
          <a:prstGeom prst="rect">
            <a:avLst/>
          </a:prstGeom>
        </p:spPr>
        <p:txBody>
          <a:bodyPr wrap="square">
            <a:spAutoFit/>
          </a:bodyPr>
          <a:lstStyle/>
          <a:p>
            <a:r>
              <a:rPr lang="en-US" altLang="ja-JP" sz="1050" dirty="0" smtClean="0">
                <a:latin typeface="Meiryo UI" panose="020B0604030504040204" pitchFamily="50" charset="-128"/>
                <a:ea typeface="Meiryo UI" panose="020B0604030504040204" pitchFamily="50" charset="-128"/>
              </a:rPr>
              <a:t>* </a:t>
            </a:r>
            <a:r>
              <a:rPr lang="ja-JP" altLang="en-US" sz="1050" dirty="0" smtClean="0">
                <a:latin typeface="Meiryo UI" panose="020B0604030504040204" pitchFamily="50" charset="-128"/>
                <a:ea typeface="Meiryo UI" panose="020B0604030504040204" pitchFamily="50" charset="-128"/>
              </a:rPr>
              <a:t>病院は将来の一体運営を目指す</a:t>
            </a:r>
            <a:endParaRPr lang="ja-JP" altLang="en-US" sz="1050" dirty="0">
              <a:latin typeface="Meiryo UI" panose="020B0604030504040204" pitchFamily="50" charset="-128"/>
              <a:ea typeface="Meiryo UI" panose="020B0604030504040204" pitchFamily="50" charset="-128"/>
            </a:endParaRPr>
          </a:p>
        </p:txBody>
      </p:sp>
      <p:sp>
        <p:nvSpPr>
          <p:cNvPr id="28" name="角丸四角形 27"/>
          <p:cNvSpPr/>
          <p:nvPr/>
        </p:nvSpPr>
        <p:spPr>
          <a:xfrm>
            <a:off x="128790" y="66145"/>
            <a:ext cx="762429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２－②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民間との協業多様化／経営形態の見直し（地独法人化）</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767372833"/>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テキスト ボックス 42"/>
          <p:cNvSpPr txBox="1"/>
          <p:nvPr/>
        </p:nvSpPr>
        <p:spPr>
          <a:xfrm>
            <a:off x="58470" y="792308"/>
            <a:ext cx="4060727" cy="307777"/>
          </a:xfrm>
          <a:prstGeom prst="rect">
            <a:avLst/>
          </a:prstGeom>
          <a:solidFill>
            <a:schemeClr val="tx1">
              <a:lumMod val="75000"/>
              <a:lumOff val="25000"/>
            </a:schemeClr>
          </a:solidFill>
        </p:spPr>
        <p:txBody>
          <a:bodyPr wrap="none" rtlCol="0">
            <a:spAutoFit/>
          </a:bodyPr>
          <a:lstStyle/>
          <a:p>
            <a:r>
              <a:rPr lang="ja-JP" altLang="en-US" sz="1400" b="1" dirty="0" smtClean="0">
                <a:solidFill>
                  <a:schemeClr val="bg1"/>
                </a:solidFill>
                <a:latin typeface="Meiryo UI" panose="020B0604030504040204" pitchFamily="50" charset="-128"/>
                <a:ea typeface="Meiryo UI" panose="020B0604030504040204" pitchFamily="50" charset="-128"/>
              </a:rPr>
              <a:t>１．民営化に先立って取り組んできたサービス向上策</a:t>
            </a:r>
            <a:endParaRPr lang="en-US" altLang="ja-JP" sz="1400" b="1" dirty="0" smtClean="0">
              <a:solidFill>
                <a:schemeClr val="bg1"/>
              </a:solidFill>
              <a:latin typeface="Meiryo UI" panose="020B0604030504040204" pitchFamily="50" charset="-128"/>
              <a:ea typeface="Meiryo UI" panose="020B0604030504040204" pitchFamily="50" charset="-128"/>
            </a:endParaRPr>
          </a:p>
        </p:txBody>
      </p:sp>
      <p:pic>
        <p:nvPicPr>
          <p:cNvPr id="46" name="図 45">
            <a:extLst>
              <a:ext uri="{FF2B5EF4-FFF2-40B4-BE49-F238E27FC236}">
                <a16:creationId xmlns:a16="http://schemas.microsoft.com/office/drawing/2014/main" id="{17203ED5-60F8-40FE-AF5E-EE055E542CE6}"/>
              </a:ext>
            </a:extLst>
          </p:cNvPr>
          <p:cNvPicPr>
            <a:picLocks noChangeAspect="1"/>
          </p:cNvPicPr>
          <p:nvPr/>
        </p:nvPicPr>
        <p:blipFill>
          <a:blip r:embed="rId2"/>
          <a:stretch>
            <a:fillRect/>
          </a:stretch>
        </p:blipFill>
        <p:spPr>
          <a:xfrm>
            <a:off x="5632148" y="3178279"/>
            <a:ext cx="913175" cy="684000"/>
          </a:xfrm>
          <a:prstGeom prst="rect">
            <a:avLst/>
          </a:prstGeom>
        </p:spPr>
      </p:pic>
      <p:pic>
        <p:nvPicPr>
          <p:cNvPr id="49" name="図 48"/>
          <p:cNvPicPr>
            <a:picLocks noChangeAspect="1"/>
          </p:cNvPicPr>
          <p:nvPr/>
        </p:nvPicPr>
        <p:blipFill>
          <a:blip r:embed="rId3"/>
          <a:stretch>
            <a:fillRect/>
          </a:stretch>
        </p:blipFill>
        <p:spPr>
          <a:xfrm>
            <a:off x="7115347" y="3178279"/>
            <a:ext cx="1031315" cy="684000"/>
          </a:xfrm>
          <a:prstGeom prst="rect">
            <a:avLst/>
          </a:prstGeom>
        </p:spPr>
      </p:pic>
      <p:sp>
        <p:nvSpPr>
          <p:cNvPr id="50" name="二等辺三角形 49"/>
          <p:cNvSpPr/>
          <p:nvPr/>
        </p:nvSpPr>
        <p:spPr>
          <a:xfrm rot="5400000">
            <a:off x="6391742" y="3430279"/>
            <a:ext cx="720000" cy="180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テキスト ボックス 51"/>
          <p:cNvSpPr txBox="1"/>
          <p:nvPr/>
        </p:nvSpPr>
        <p:spPr>
          <a:xfrm>
            <a:off x="5055494" y="3116608"/>
            <a:ext cx="338554" cy="861774"/>
          </a:xfrm>
          <a:prstGeom prst="rect">
            <a:avLst/>
          </a:prstGeom>
          <a:noFill/>
        </p:spPr>
        <p:txBody>
          <a:bodyPr vert="eaVert" wrap="none" rtlCol="0">
            <a:spAutoFit/>
          </a:bodyPr>
          <a:lstStyle/>
          <a:p>
            <a:r>
              <a:rPr kumimoji="1" lang="ja-JP" altLang="en-US" sz="1000" b="1" dirty="0" smtClean="0">
                <a:latin typeface="Meiryo UI" panose="020B0604030504040204" pitchFamily="50" charset="-128"/>
                <a:ea typeface="Meiryo UI" panose="020B0604030504040204" pitchFamily="50" charset="-128"/>
              </a:rPr>
              <a:t>トイレの改修</a:t>
            </a:r>
            <a:endParaRPr kumimoji="1" lang="ja-JP" altLang="en-US" sz="1000" b="1" dirty="0">
              <a:latin typeface="Meiryo UI" panose="020B0604030504040204" pitchFamily="50" charset="-128"/>
              <a:ea typeface="Meiryo UI" panose="020B0604030504040204" pitchFamily="50" charset="-128"/>
            </a:endParaRPr>
          </a:p>
        </p:txBody>
      </p:sp>
      <p:sp>
        <p:nvSpPr>
          <p:cNvPr id="56" name="正方形/長方形 55"/>
          <p:cNvSpPr/>
          <p:nvPr/>
        </p:nvSpPr>
        <p:spPr>
          <a:xfrm>
            <a:off x="83659" y="3975162"/>
            <a:ext cx="4089042" cy="319946"/>
          </a:xfrm>
          <a:prstGeom prst="rect">
            <a:avLst/>
          </a:prstGeom>
          <a:solidFill>
            <a:schemeClr val="tx1">
              <a:lumMod val="75000"/>
              <a:lumOff val="25000"/>
            </a:schemeClr>
          </a:solidFill>
        </p:spPr>
        <p:txBody>
          <a:bodyPr wrap="square">
            <a:spAutoFit/>
          </a:bodyPr>
          <a:lstStyle/>
          <a:p>
            <a:r>
              <a:rPr lang="ja-JP" altLang="en-US" sz="1400" b="1" dirty="0" smtClean="0">
                <a:solidFill>
                  <a:schemeClr val="bg1"/>
                </a:solidFill>
                <a:latin typeface="Meiryo UI" panose="020B0604030504040204" pitchFamily="50" charset="-128"/>
                <a:ea typeface="Meiryo UI" panose="020B0604030504040204" pitchFamily="50" charset="-128"/>
              </a:rPr>
              <a:t>２</a:t>
            </a:r>
            <a:r>
              <a:rPr lang="ja-JP" altLang="en-US" sz="1400" b="1" dirty="0">
                <a:solidFill>
                  <a:schemeClr val="bg1"/>
                </a:solidFill>
                <a:latin typeface="Meiryo UI" panose="020B0604030504040204" pitchFamily="50" charset="-128"/>
                <a:ea typeface="Meiryo UI" panose="020B0604030504040204" pitchFamily="50" charset="-128"/>
              </a:rPr>
              <a:t>．</a:t>
            </a:r>
            <a:r>
              <a:rPr lang="ja-JP" altLang="en-US" sz="1400" b="1" dirty="0" smtClean="0">
                <a:solidFill>
                  <a:schemeClr val="bg1"/>
                </a:solidFill>
                <a:latin typeface="Meiryo UI" panose="020B0604030504040204" pitchFamily="50" charset="-128"/>
                <a:ea typeface="Meiryo UI" panose="020B0604030504040204" pitchFamily="50" charset="-128"/>
              </a:rPr>
              <a:t>民営化によって</a:t>
            </a:r>
            <a:r>
              <a:rPr lang="ja-JP" altLang="en-US" sz="1400" b="1" dirty="0">
                <a:solidFill>
                  <a:schemeClr val="bg1"/>
                </a:solidFill>
                <a:latin typeface="Meiryo UI" panose="020B0604030504040204" pitchFamily="50" charset="-128"/>
                <a:ea typeface="Meiryo UI" panose="020B0604030504040204" pitchFamily="50" charset="-128"/>
              </a:rPr>
              <a:t>更</a:t>
            </a:r>
            <a:r>
              <a:rPr lang="ja-JP" altLang="en-US" sz="1400" b="1" dirty="0" smtClean="0">
                <a:solidFill>
                  <a:schemeClr val="bg1"/>
                </a:solidFill>
                <a:latin typeface="Meiryo UI" panose="020B0604030504040204" pitchFamily="50" charset="-128"/>
                <a:ea typeface="Meiryo UI" panose="020B0604030504040204" pitchFamily="50" charset="-128"/>
              </a:rPr>
              <a:t>に期待される効果</a:t>
            </a:r>
            <a:endParaRPr lang="en-US" altLang="ja-JP" sz="1400" b="1" dirty="0">
              <a:solidFill>
                <a:schemeClr val="bg1"/>
              </a:solidFill>
              <a:latin typeface="Meiryo UI" panose="020B0604030504040204" pitchFamily="50" charset="-128"/>
              <a:ea typeface="Meiryo UI" panose="020B0604030504040204" pitchFamily="50" charset="-128"/>
            </a:endParaRPr>
          </a:p>
        </p:txBody>
      </p:sp>
      <p:sp>
        <p:nvSpPr>
          <p:cNvPr id="58" name="テキスト ボックス 57"/>
          <p:cNvSpPr txBox="1"/>
          <p:nvPr/>
        </p:nvSpPr>
        <p:spPr>
          <a:xfrm>
            <a:off x="4563137" y="4355341"/>
            <a:ext cx="4470700" cy="2381637"/>
          </a:xfrm>
          <a:prstGeom prst="roundRect">
            <a:avLst>
              <a:gd name="adj" fmla="val 7663"/>
            </a:avLst>
          </a:prstGeom>
          <a:solidFill>
            <a:schemeClr val="accent2">
              <a:lumMod val="40000"/>
              <a:lumOff val="60000"/>
            </a:schemeClr>
          </a:solidFill>
          <a:ln>
            <a:noFill/>
          </a:ln>
          <a:scene3d>
            <a:camera prst="orthographicFront"/>
            <a:lightRig rig="threePt" dir="t"/>
          </a:scene3d>
          <a:sp3d>
            <a:bevelT/>
          </a:sp3d>
        </p:spPr>
        <p:style>
          <a:lnRef idx="2">
            <a:schemeClr val="dk1"/>
          </a:lnRef>
          <a:fillRef idx="1">
            <a:schemeClr val="lt1"/>
          </a:fillRef>
          <a:effectRef idx="0">
            <a:schemeClr val="dk1"/>
          </a:effectRef>
          <a:fontRef idx="minor">
            <a:schemeClr val="dk1"/>
          </a:fontRef>
        </p:style>
        <p:txBody>
          <a:bodyPr wrap="square" rtlCol="0">
            <a:spAutoFit/>
          </a:bodyPr>
          <a:lstStyle/>
          <a:p>
            <a:pPr marL="0" lvl="2"/>
            <a:r>
              <a:rPr lang="ja-JP" altLang="en-US" sz="1100" b="1"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１．鉄道事業</a:t>
            </a:r>
            <a:endParaRPr lang="en-US" altLang="ja-JP" sz="1100" b="1"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lvl="2"/>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　①可動式ホーム柵の整備促進　</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【2021</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年までに</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10</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駅で設置完了</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p>
          <a:p>
            <a:pPr marL="0" lvl="2"/>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　②防災対策の徹底強化　</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【2021</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年までに耐震対策完了など</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p>
          <a:p>
            <a:pPr marL="0" lvl="2"/>
            <a:r>
              <a:rPr lang="ja-JP" altLang="en-US" sz="1100" dirty="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③南北・東西軸の強化　</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御堂筋線９駅、中央線</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6</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駅をリニューアル</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p>
          <a:p>
            <a:pPr marL="0" lvl="2"/>
            <a:endParaRPr lang="en-US" altLang="ja-JP" sz="1100" dirty="0">
              <a:ln w="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lvl="2"/>
            <a:r>
              <a:rPr lang="ja-JP" altLang="en-US" sz="1100" b="1"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２．都市開発事業</a:t>
            </a:r>
            <a:endParaRPr lang="en-US" altLang="ja-JP" sz="1100" b="1"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lvl="2"/>
            <a:r>
              <a:rPr lang="ja-JP" altLang="en-US" sz="1100" dirty="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①重点開発エリア　</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御堂筋線、中央線、本町外縁オフィスエリア　等</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endParaRPr lang="en-US" altLang="ja-JP" sz="1100" dirty="0">
              <a:ln w="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lvl="2"/>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　②夢洲・新臨海観光エリア　</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【IR</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と連動した観光客向け商業施設開発</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p>
          <a:p>
            <a:pPr marL="0" lvl="2"/>
            <a:r>
              <a:rPr lang="ja-JP" altLang="en-US" sz="1100" dirty="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③森之宮エリア　</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大阪城東部地区の街づくりを踏まえた開発</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p>
          <a:p>
            <a:pPr marL="0" lvl="2"/>
            <a:endParaRPr lang="en-US" altLang="ja-JP" sz="1100" dirty="0">
              <a:ln w="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lvl="2"/>
            <a:r>
              <a:rPr lang="ja-JP" altLang="en-US" sz="1100" b="1"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３．財務数値のまとめ（</a:t>
            </a:r>
            <a:r>
              <a:rPr lang="en-US" altLang="ja-JP" sz="1100" b="1"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2024</a:t>
            </a:r>
            <a:r>
              <a:rPr lang="ja-JP" altLang="en-US" sz="1100" b="1"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年度に連結</a:t>
            </a:r>
            <a:r>
              <a:rPr lang="ja-JP" altLang="en-US" sz="1100" b="1" dirty="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ベース</a:t>
            </a:r>
            <a:r>
              <a:rPr lang="ja-JP" altLang="en-US" sz="1100" b="1"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で）</a:t>
            </a:r>
            <a:endParaRPr lang="en-US" altLang="ja-JP" sz="1100" b="1"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lvl="2"/>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　①売上</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2,100</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億円、②非鉄道売上比率</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27</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％、③営業利益</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430</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億円</a:t>
            </a:r>
            <a:endPar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p>
            <a:pPr marL="0" lvl="2"/>
            <a:r>
              <a:rPr lang="ja-JP" altLang="en-US" sz="1100" dirty="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　</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④</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7</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ヵ年累計でフリーキャッシュフロー</a:t>
            </a:r>
            <a:r>
              <a:rPr lang="en-US" altLang="ja-JP"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1,900</a:t>
            </a:r>
            <a:r>
              <a:rPr lang="ja-JP" altLang="en-US" sz="1100" dirty="0" smtClean="0">
                <a:ln w="0"/>
                <a:solidFill>
                  <a:schemeClr val="tx1"/>
                </a:solidFill>
                <a:latin typeface="Meiryo UI" panose="020B0604030504040204" pitchFamily="50" charset="-128"/>
                <a:ea typeface="Meiryo UI" panose="020B0604030504040204" pitchFamily="50" charset="-128"/>
                <a:cs typeface="Meiryo UI" panose="020B0604030504040204" pitchFamily="50" charset="-128"/>
              </a:rPr>
              <a:t>億円を目指す</a:t>
            </a:r>
            <a:endParaRPr lang="ja-JP" altLang="ja-JP" sz="1100" dirty="0">
              <a:ln w="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pic>
        <p:nvPicPr>
          <p:cNvPr id="61" name="図 60"/>
          <p:cNvPicPr>
            <a:picLocks noChangeAspect="1"/>
          </p:cNvPicPr>
          <p:nvPr/>
        </p:nvPicPr>
        <p:blipFill>
          <a:blip r:embed="rId4"/>
          <a:stretch>
            <a:fillRect/>
          </a:stretch>
        </p:blipFill>
        <p:spPr>
          <a:xfrm>
            <a:off x="3066599" y="4701524"/>
            <a:ext cx="1164096" cy="495445"/>
          </a:xfrm>
          <a:prstGeom prst="rect">
            <a:avLst/>
          </a:prstGeom>
        </p:spPr>
      </p:pic>
      <p:sp>
        <p:nvSpPr>
          <p:cNvPr id="65" name="正方形/長方形 64"/>
          <p:cNvSpPr/>
          <p:nvPr/>
        </p:nvSpPr>
        <p:spPr>
          <a:xfrm>
            <a:off x="216565" y="4876132"/>
            <a:ext cx="2007933" cy="276999"/>
          </a:xfrm>
          <a:prstGeom prst="rect">
            <a:avLst/>
          </a:prstGeom>
        </p:spPr>
        <p:txBody>
          <a:bodyPr wrap="square">
            <a:spAutoFit/>
          </a:bodyPr>
          <a:lstStyle/>
          <a:p>
            <a:r>
              <a:rPr lang="ja-JP" altLang="en-US" sz="1200" b="1" dirty="0" smtClean="0">
                <a:latin typeface="Meiryo UI" panose="020B0604030504040204" pitchFamily="50" charset="-128"/>
                <a:ea typeface="Meiryo UI" panose="020B0604030504040204" pitchFamily="50" charset="-128"/>
              </a:rPr>
              <a:t>＜経営</a:t>
            </a:r>
            <a:r>
              <a:rPr lang="ja-JP" altLang="en-US" sz="1200" b="1" dirty="0">
                <a:latin typeface="Meiryo UI" panose="020B0604030504040204" pitchFamily="50" charset="-128"/>
                <a:ea typeface="Meiryo UI" panose="020B0604030504040204" pitchFamily="50" charset="-128"/>
              </a:rPr>
              <a:t>形態</a:t>
            </a:r>
            <a:r>
              <a:rPr lang="ja-JP" altLang="en-US" sz="1200" b="1" dirty="0" smtClean="0">
                <a:latin typeface="Meiryo UI" panose="020B0604030504040204" pitchFamily="50" charset="-128"/>
                <a:ea typeface="Meiryo UI" panose="020B0604030504040204" pitchFamily="50" charset="-128"/>
              </a:rPr>
              <a:t>の変遷＞</a:t>
            </a:r>
            <a:endParaRPr lang="en-US" altLang="ja-JP" sz="1200" b="1" dirty="0">
              <a:latin typeface="Meiryo UI" panose="020B0604030504040204" pitchFamily="50" charset="-128"/>
              <a:ea typeface="Meiryo UI" panose="020B0604030504040204" pitchFamily="50" charset="-128"/>
            </a:endParaRPr>
          </a:p>
        </p:txBody>
      </p:sp>
      <p:sp>
        <p:nvSpPr>
          <p:cNvPr id="11" name="正方形/長方形 10"/>
          <p:cNvSpPr/>
          <p:nvPr/>
        </p:nvSpPr>
        <p:spPr>
          <a:xfrm>
            <a:off x="4574455" y="4098715"/>
            <a:ext cx="4403739" cy="288000"/>
          </a:xfrm>
          <a:prstGeom prst="rect">
            <a:avLst/>
          </a:prstGeom>
          <a:solidFill>
            <a:schemeClr val="accent2"/>
          </a:solidFill>
        </p:spPr>
        <p:style>
          <a:lnRef idx="2">
            <a:schemeClr val="dk1"/>
          </a:lnRef>
          <a:fillRef idx="1">
            <a:schemeClr val="lt1"/>
          </a:fillRef>
          <a:effectRef idx="0">
            <a:schemeClr val="dk1"/>
          </a:effectRef>
          <a:fontRef idx="minor">
            <a:schemeClr val="dk1"/>
          </a:fontRef>
        </p:style>
        <p:txBody>
          <a:bodyPr vert="horz" rtlCol="0" anchor="ctr"/>
          <a:lstStyle/>
          <a:p>
            <a:pPr algn="ctr"/>
            <a:r>
              <a:rPr kumimoji="1" lang="ja-JP" altLang="en-US" sz="1400" b="1" dirty="0" smtClean="0">
                <a:latin typeface="Meiryo UI" panose="020B0604030504040204" pitchFamily="50" charset="-128"/>
                <a:ea typeface="Meiryo UI" panose="020B0604030504040204" pitchFamily="50" charset="-128"/>
              </a:rPr>
              <a:t>中期経営計画の概要　</a:t>
            </a:r>
            <a:r>
              <a:rPr kumimoji="1" lang="en-US" altLang="ja-JP" sz="1400" b="1" dirty="0" smtClean="0">
                <a:latin typeface="Meiryo UI" panose="020B0604030504040204" pitchFamily="50" charset="-128"/>
                <a:ea typeface="Meiryo UI" panose="020B0604030504040204" pitchFamily="50" charset="-128"/>
              </a:rPr>
              <a:t>[2018</a:t>
            </a:r>
            <a:r>
              <a:rPr kumimoji="1" lang="ja-JP" altLang="en-US" sz="1400" b="1" dirty="0" smtClean="0">
                <a:latin typeface="Meiryo UI" panose="020B0604030504040204" pitchFamily="50" charset="-128"/>
                <a:ea typeface="Meiryo UI" panose="020B0604030504040204" pitchFamily="50" charset="-128"/>
              </a:rPr>
              <a:t>～</a:t>
            </a:r>
            <a:r>
              <a:rPr kumimoji="1" lang="en-US" altLang="ja-JP" sz="1400" b="1" dirty="0" smtClean="0">
                <a:latin typeface="Meiryo UI" panose="020B0604030504040204" pitchFamily="50" charset="-128"/>
                <a:ea typeface="Meiryo UI" panose="020B0604030504040204" pitchFamily="50" charset="-128"/>
              </a:rPr>
              <a:t>2024]</a:t>
            </a:r>
          </a:p>
        </p:txBody>
      </p:sp>
      <p:graphicFrame>
        <p:nvGraphicFramePr>
          <p:cNvPr id="67" name="表 66"/>
          <p:cNvGraphicFramePr>
            <a:graphicFrameLocks noGrp="1"/>
          </p:cNvGraphicFramePr>
          <p:nvPr>
            <p:extLst/>
          </p:nvPr>
        </p:nvGraphicFramePr>
        <p:xfrm>
          <a:off x="219465" y="5197231"/>
          <a:ext cx="4031476" cy="1518920"/>
        </p:xfrm>
        <a:graphic>
          <a:graphicData uri="http://schemas.openxmlformats.org/drawingml/2006/table">
            <a:tbl>
              <a:tblPr firstRow="1" bandRow="1">
                <a:tableStyleId>{5940675A-B579-460E-94D1-54222C63F5DA}</a:tableStyleId>
              </a:tblPr>
              <a:tblGrid>
                <a:gridCol w="1414780">
                  <a:extLst>
                    <a:ext uri="{9D8B030D-6E8A-4147-A177-3AD203B41FA5}">
                      <a16:colId xmlns:a16="http://schemas.microsoft.com/office/drawing/2014/main" val="20000"/>
                    </a:ext>
                  </a:extLst>
                </a:gridCol>
                <a:gridCol w="2616696">
                  <a:extLst>
                    <a:ext uri="{9D8B030D-6E8A-4147-A177-3AD203B41FA5}">
                      <a16:colId xmlns:a16="http://schemas.microsoft.com/office/drawing/2014/main" val="20001"/>
                    </a:ext>
                  </a:extLst>
                </a:gridCol>
              </a:tblGrid>
              <a:tr h="261875">
                <a:tc>
                  <a:txBody>
                    <a:bodyPr/>
                    <a:lstStyle/>
                    <a:p>
                      <a:pPr algn="ctr"/>
                      <a:r>
                        <a:rPr kumimoji="1" lang="ja-JP" altLang="en-US" sz="1300" b="1" dirty="0" smtClean="0">
                          <a:solidFill>
                            <a:schemeClr val="tx1"/>
                          </a:solidFill>
                          <a:latin typeface="Meiryo UI" panose="020B0604030504040204" pitchFamily="50" charset="-128"/>
                          <a:ea typeface="Meiryo UI" panose="020B0604030504040204" pitchFamily="50" charset="-128"/>
                        </a:rPr>
                        <a:t>変遷</a:t>
                      </a:r>
                      <a:endParaRPr kumimoji="1" lang="ja-JP" altLang="en-US" sz="1300" b="1" dirty="0">
                        <a:solidFill>
                          <a:schemeClr val="tx1"/>
                        </a:solidFill>
                        <a:latin typeface="Meiryo UI" panose="020B0604030504040204" pitchFamily="50" charset="-128"/>
                        <a:ea typeface="Meiryo UI" panose="020B0604030504040204" pitchFamily="50" charset="-128"/>
                      </a:endParaRPr>
                    </a:p>
                  </a:txBody>
                  <a:tcPr/>
                </a:tc>
                <a:tc>
                  <a:txBody>
                    <a:bodyPr/>
                    <a:lstStyle/>
                    <a:p>
                      <a:pPr algn="ctr"/>
                      <a:r>
                        <a:rPr kumimoji="1" lang="ja-JP" altLang="en-US" sz="1300" b="1" dirty="0" smtClean="0">
                          <a:solidFill>
                            <a:schemeClr val="tx1"/>
                          </a:solidFill>
                          <a:latin typeface="Meiryo UI" panose="020B0604030504040204" pitchFamily="50" charset="-128"/>
                          <a:ea typeface="Meiryo UI" panose="020B0604030504040204" pitchFamily="50" charset="-128"/>
                        </a:rPr>
                        <a:t>経営形態</a:t>
                      </a:r>
                      <a:endParaRPr kumimoji="1" lang="en-US" altLang="ja-JP" sz="1300" b="1" dirty="0" smtClean="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3"/>
                  </a:ext>
                </a:extLst>
              </a:tr>
              <a:tr h="370840">
                <a:tc>
                  <a:txBody>
                    <a:bodyPr/>
                    <a:lstStyle/>
                    <a:p>
                      <a:pPr algn="ctr"/>
                      <a:r>
                        <a:rPr kumimoji="1" lang="en-US" altLang="ja-JP" sz="1300" dirty="0" smtClean="0">
                          <a:latin typeface="Meiryo UI" panose="020B0604030504040204" pitchFamily="50" charset="-128"/>
                          <a:ea typeface="Meiryo UI" panose="020B0604030504040204" pitchFamily="50" charset="-128"/>
                        </a:rPr>
                        <a:t>2018</a:t>
                      </a:r>
                      <a:r>
                        <a:rPr kumimoji="1" lang="ja-JP" altLang="en-US" sz="1300" dirty="0" smtClean="0">
                          <a:latin typeface="Meiryo UI" panose="020B0604030504040204" pitchFamily="50" charset="-128"/>
                          <a:ea typeface="Meiryo UI" panose="020B0604030504040204" pitchFamily="50" charset="-128"/>
                        </a:rPr>
                        <a:t>年</a:t>
                      </a:r>
                      <a:r>
                        <a:rPr kumimoji="1" lang="en-US" altLang="ja-JP" sz="1300" dirty="0" smtClean="0">
                          <a:latin typeface="Meiryo UI" panose="020B0604030504040204" pitchFamily="50" charset="-128"/>
                          <a:ea typeface="Meiryo UI" panose="020B0604030504040204" pitchFamily="50" charset="-128"/>
                        </a:rPr>
                        <a:t>3</a:t>
                      </a:r>
                      <a:r>
                        <a:rPr kumimoji="1" lang="ja-JP" altLang="en-US" sz="1300" dirty="0" smtClean="0">
                          <a:latin typeface="Meiryo UI" panose="020B0604030504040204" pitchFamily="50" charset="-128"/>
                          <a:ea typeface="Meiryo UI" panose="020B0604030504040204" pitchFamily="50" charset="-128"/>
                        </a:rPr>
                        <a:t>月以前</a:t>
                      </a:r>
                      <a:endParaRPr kumimoji="1" lang="ja-JP" altLang="en-US" sz="1300" dirty="0">
                        <a:latin typeface="Meiryo UI" panose="020B0604030504040204" pitchFamily="50" charset="-128"/>
                        <a:ea typeface="Meiryo UI" panose="020B0604030504040204" pitchFamily="50" charset="-128"/>
                      </a:endParaRPr>
                    </a:p>
                  </a:txBody>
                  <a:tcPr/>
                </a:tc>
                <a:tc>
                  <a:txBody>
                    <a:bodyPr/>
                    <a:lstStyle/>
                    <a:p>
                      <a:r>
                        <a:rPr kumimoji="1" lang="ja-JP" altLang="en-US" sz="1300" dirty="0" smtClean="0">
                          <a:latin typeface="Meiryo UI" panose="020B0604030504040204" pitchFamily="50" charset="-128"/>
                          <a:ea typeface="Meiryo UI" panose="020B0604030504040204" pitchFamily="50" charset="-128"/>
                        </a:rPr>
                        <a:t>地方公営企業</a:t>
                      </a:r>
                      <a:endParaRPr kumimoji="1" lang="en-US" altLang="ja-JP" sz="1300" dirty="0" smtClean="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0"/>
                  </a:ext>
                </a:extLst>
              </a:tr>
              <a:tr h="370840">
                <a:tc>
                  <a:txBody>
                    <a:bodyPr/>
                    <a:lstStyle/>
                    <a:p>
                      <a:pPr algn="ctr"/>
                      <a:r>
                        <a:rPr kumimoji="1" lang="en-US" altLang="ja-JP" sz="1300" b="1" dirty="0" smtClean="0">
                          <a:latin typeface="Meiryo UI" panose="020B0604030504040204" pitchFamily="50" charset="-128"/>
                          <a:ea typeface="Meiryo UI" panose="020B0604030504040204" pitchFamily="50" charset="-128"/>
                        </a:rPr>
                        <a:t>2018</a:t>
                      </a:r>
                      <a:r>
                        <a:rPr kumimoji="1" lang="ja-JP" altLang="en-US" sz="1300" b="1" dirty="0" smtClean="0">
                          <a:latin typeface="Meiryo UI" panose="020B0604030504040204" pitchFamily="50" charset="-128"/>
                          <a:ea typeface="Meiryo UI" panose="020B0604030504040204" pitchFamily="50" charset="-128"/>
                        </a:rPr>
                        <a:t>年</a:t>
                      </a:r>
                      <a:r>
                        <a:rPr kumimoji="1" lang="en-US" altLang="ja-JP" sz="1300" b="1" dirty="0" smtClean="0">
                          <a:latin typeface="Meiryo UI" panose="020B0604030504040204" pitchFamily="50" charset="-128"/>
                          <a:ea typeface="Meiryo UI" panose="020B0604030504040204" pitchFamily="50" charset="-128"/>
                        </a:rPr>
                        <a:t>4</a:t>
                      </a:r>
                      <a:r>
                        <a:rPr kumimoji="1" lang="ja-JP" altLang="en-US" sz="1300" b="1" dirty="0" smtClean="0">
                          <a:latin typeface="Meiryo UI" panose="020B0604030504040204" pitchFamily="50" charset="-128"/>
                          <a:ea typeface="Meiryo UI" panose="020B0604030504040204" pitchFamily="50" charset="-128"/>
                        </a:rPr>
                        <a:t>月</a:t>
                      </a:r>
                      <a:endParaRPr kumimoji="1" lang="ja-JP" altLang="en-US" sz="1300" b="1"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r>
                        <a:rPr kumimoji="1" lang="ja-JP" altLang="en-US" sz="1300" b="1" dirty="0" smtClean="0">
                          <a:latin typeface="Meiryo UI" panose="020B0604030504040204" pitchFamily="50" charset="-128"/>
                          <a:ea typeface="Meiryo UI" panose="020B0604030504040204" pitchFamily="50" charset="-128"/>
                        </a:rPr>
                        <a:t>株式会社化（民営化）</a:t>
                      </a:r>
                      <a:endParaRPr kumimoji="1" lang="en-US" altLang="ja-JP" sz="1300" b="1" dirty="0" smtClean="0">
                        <a:latin typeface="Meiryo UI" panose="020B0604030504040204" pitchFamily="50" charset="-128"/>
                        <a:ea typeface="Meiryo UI" panose="020B0604030504040204" pitchFamily="50" charset="-128"/>
                      </a:endParaRPr>
                    </a:p>
                    <a:p>
                      <a:r>
                        <a:rPr kumimoji="1" lang="en-US" altLang="ja-JP" sz="1300" b="1" dirty="0" smtClean="0">
                          <a:latin typeface="Meiryo UI" panose="020B0604030504040204" pitchFamily="50" charset="-128"/>
                          <a:ea typeface="Meiryo UI" panose="020B0604030504040204" pitchFamily="50" charset="-128"/>
                        </a:rPr>
                        <a:t>※</a:t>
                      </a:r>
                      <a:r>
                        <a:rPr kumimoji="1" lang="ja-JP" altLang="en-US" sz="1300" b="1" dirty="0" smtClean="0">
                          <a:latin typeface="Meiryo UI" panose="020B0604030504040204" pitchFamily="50" charset="-128"/>
                          <a:ea typeface="Meiryo UI" panose="020B0604030504040204" pitchFamily="50" charset="-128"/>
                        </a:rPr>
                        <a:t>市出資</a:t>
                      </a:r>
                      <a:r>
                        <a:rPr kumimoji="1" lang="en-US" altLang="ja-JP" sz="1300" b="1" dirty="0" smtClean="0">
                          <a:latin typeface="Meiryo UI" panose="020B0604030504040204" pitchFamily="50" charset="-128"/>
                          <a:ea typeface="Meiryo UI" panose="020B0604030504040204" pitchFamily="50" charset="-128"/>
                        </a:rPr>
                        <a:t>100</a:t>
                      </a:r>
                      <a:r>
                        <a:rPr kumimoji="1" lang="ja-JP" altLang="en-US" sz="1300" b="1" dirty="0" smtClean="0">
                          <a:latin typeface="Meiryo UI" panose="020B0604030504040204" pitchFamily="50" charset="-128"/>
                          <a:ea typeface="Meiryo UI" panose="020B0604030504040204" pitchFamily="50" charset="-128"/>
                        </a:rPr>
                        <a:t>％</a:t>
                      </a:r>
                      <a:endParaRPr kumimoji="1" lang="ja-JP" altLang="en-US" sz="1300" b="1" dirty="0">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extLst>
                  <a:ext uri="{0D108BD9-81ED-4DB2-BD59-A6C34878D82A}">
                    <a16:rowId xmlns:a16="http://schemas.microsoft.com/office/drawing/2014/main" val="10001"/>
                  </a:ext>
                </a:extLst>
              </a:tr>
              <a:tr h="370840">
                <a:tc>
                  <a:txBody>
                    <a:bodyPr/>
                    <a:lstStyle/>
                    <a:p>
                      <a:pPr algn="ctr"/>
                      <a:r>
                        <a:rPr kumimoji="1" lang="ja-JP" altLang="en-US" sz="1300" dirty="0" smtClean="0">
                          <a:latin typeface="Meiryo UI" panose="020B0604030504040204" pitchFamily="50" charset="-128"/>
                          <a:ea typeface="Meiryo UI" panose="020B0604030504040204" pitchFamily="50" charset="-128"/>
                        </a:rPr>
                        <a:t>将来</a:t>
                      </a:r>
                      <a:endParaRPr kumimoji="1" lang="ja-JP" altLang="en-US" sz="1300" dirty="0">
                        <a:latin typeface="Meiryo UI" panose="020B0604030504040204" pitchFamily="50" charset="-128"/>
                        <a:ea typeface="Meiryo UI" panose="020B0604030504040204" pitchFamily="50" charset="-128"/>
                      </a:endParaRPr>
                    </a:p>
                  </a:txBody>
                  <a:tcPr>
                    <a:solidFill>
                      <a:schemeClr val="accent1"/>
                    </a:solidFill>
                  </a:tcPr>
                </a:tc>
                <a:tc>
                  <a:txBody>
                    <a:bodyPr/>
                    <a:lstStyle/>
                    <a:p>
                      <a:r>
                        <a:rPr kumimoji="1" lang="ja-JP" altLang="en-US" sz="1300" dirty="0" smtClean="0">
                          <a:latin typeface="Meiryo UI" panose="020B0604030504040204" pitchFamily="50" charset="-128"/>
                          <a:ea typeface="Meiryo UI" panose="020B0604030504040204" pitchFamily="50" charset="-128"/>
                        </a:rPr>
                        <a:t>株式上場が可能な企業体を目指す</a:t>
                      </a:r>
                      <a:endParaRPr kumimoji="1" lang="ja-JP" altLang="en-US" sz="1300" dirty="0">
                        <a:latin typeface="Meiryo UI" panose="020B0604030504040204" pitchFamily="50" charset="-128"/>
                        <a:ea typeface="Meiryo UI" panose="020B0604030504040204" pitchFamily="50" charset="-128"/>
                      </a:endParaRPr>
                    </a:p>
                  </a:txBody>
                  <a:tcPr>
                    <a:solidFill>
                      <a:schemeClr val="accent1"/>
                    </a:solidFill>
                  </a:tcPr>
                </a:tc>
                <a:extLst>
                  <a:ext uri="{0D108BD9-81ED-4DB2-BD59-A6C34878D82A}">
                    <a16:rowId xmlns:a16="http://schemas.microsoft.com/office/drawing/2014/main" val="10002"/>
                  </a:ext>
                </a:extLst>
              </a:tr>
            </a:tbl>
          </a:graphicData>
        </a:graphic>
      </p:graphicFrame>
      <p:sp>
        <p:nvSpPr>
          <p:cNvPr id="68" name="正方形/長方形 67"/>
          <p:cNvSpPr/>
          <p:nvPr/>
        </p:nvSpPr>
        <p:spPr>
          <a:xfrm>
            <a:off x="216565" y="5884294"/>
            <a:ext cx="4042373" cy="46606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9" name="直線コネクタ 68"/>
          <p:cNvCxnSpPr/>
          <p:nvPr/>
        </p:nvCxnSpPr>
        <p:spPr>
          <a:xfrm>
            <a:off x="2580436" y="3975162"/>
            <a:ext cx="63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テキスト ボックス 69"/>
          <p:cNvSpPr txBox="1"/>
          <p:nvPr/>
        </p:nvSpPr>
        <p:spPr>
          <a:xfrm>
            <a:off x="215834" y="4329039"/>
            <a:ext cx="3682418" cy="338554"/>
          </a:xfrm>
          <a:prstGeom prst="rect">
            <a:avLst/>
          </a:prstGeom>
          <a:noFill/>
        </p:spPr>
        <p:txBody>
          <a:bodyPr wrap="none" rtlCol="0">
            <a:spAutoFit/>
          </a:bodyPr>
          <a:lstStyle/>
          <a:p>
            <a:pPr marL="285750" indent="-285750">
              <a:buFont typeface="Wingdings" panose="05000000000000000000" pitchFamily="2" charset="2"/>
              <a:buChar char="n"/>
            </a:pPr>
            <a:r>
              <a:rPr lang="ja-JP" altLang="en-US" sz="1600" b="1" dirty="0" smtClean="0">
                <a:latin typeface="Meiryo UI" panose="020B0604030504040204" pitchFamily="50" charset="-128"/>
                <a:ea typeface="Meiryo UI" panose="020B0604030504040204" pitchFamily="50" charset="-128"/>
              </a:rPr>
              <a:t>全国</a:t>
            </a:r>
            <a:r>
              <a:rPr lang="ja-JP" altLang="en-US" sz="1600" b="1" dirty="0">
                <a:latin typeface="Meiryo UI" panose="020B0604030504040204" pitchFamily="50" charset="-128"/>
                <a:ea typeface="Meiryo UI" panose="020B0604030504040204" pitchFamily="50" charset="-128"/>
              </a:rPr>
              <a:t>初</a:t>
            </a:r>
            <a:r>
              <a:rPr lang="ja-JP" altLang="en-US" sz="1600" b="1" dirty="0" smtClean="0">
                <a:latin typeface="Meiryo UI" panose="020B0604030504040204" pitchFamily="50" charset="-128"/>
                <a:ea typeface="Meiryo UI" panose="020B0604030504040204" pitchFamily="50" charset="-128"/>
              </a:rPr>
              <a:t>の市営地下鉄の民営化を実現</a:t>
            </a:r>
            <a:endParaRPr kumimoji="1" lang="ja-JP" altLang="en-US" sz="1600" b="1"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2"/>
          </p:nvPr>
        </p:nvSpPr>
        <p:spPr>
          <a:xfrm>
            <a:off x="6882530" y="6394296"/>
            <a:ext cx="2057400" cy="365125"/>
          </a:xfrm>
        </p:spPr>
        <p:txBody>
          <a:bodyPr/>
          <a:lstStyle/>
          <a:p>
            <a:fld id="{138CA411-231B-42B9-AF63-97A64194AA60}" type="slidenum">
              <a:rPr lang="ja-JP" altLang="en-US" smtClean="0"/>
              <a:pPr/>
              <a:t>71</a:t>
            </a:fld>
            <a:endParaRPr lang="ja-JP" altLang="en-US"/>
          </a:p>
        </p:txBody>
      </p:sp>
      <p:graphicFrame>
        <p:nvGraphicFramePr>
          <p:cNvPr id="27" name="表 26"/>
          <p:cNvGraphicFramePr>
            <a:graphicFrameLocks noGrp="1"/>
          </p:cNvGraphicFramePr>
          <p:nvPr>
            <p:extLst/>
          </p:nvPr>
        </p:nvGraphicFramePr>
        <p:xfrm>
          <a:off x="132003" y="1209587"/>
          <a:ext cx="3753089" cy="2484120"/>
        </p:xfrm>
        <a:graphic>
          <a:graphicData uri="http://schemas.openxmlformats.org/drawingml/2006/table">
            <a:tbl>
              <a:tblPr firstRow="1" bandRow="1">
                <a:tableStyleId>{5940675A-B579-460E-94D1-54222C63F5DA}</a:tableStyleId>
              </a:tblPr>
              <a:tblGrid>
                <a:gridCol w="1054418">
                  <a:extLst>
                    <a:ext uri="{9D8B030D-6E8A-4147-A177-3AD203B41FA5}">
                      <a16:colId xmlns:a16="http://schemas.microsoft.com/office/drawing/2014/main" val="20000"/>
                    </a:ext>
                  </a:extLst>
                </a:gridCol>
                <a:gridCol w="1031584">
                  <a:extLst>
                    <a:ext uri="{9D8B030D-6E8A-4147-A177-3AD203B41FA5}">
                      <a16:colId xmlns:a16="http://schemas.microsoft.com/office/drawing/2014/main" val="20001"/>
                    </a:ext>
                  </a:extLst>
                </a:gridCol>
                <a:gridCol w="873740">
                  <a:extLst>
                    <a:ext uri="{9D8B030D-6E8A-4147-A177-3AD203B41FA5}">
                      <a16:colId xmlns:a16="http://schemas.microsoft.com/office/drawing/2014/main" val="20002"/>
                    </a:ext>
                  </a:extLst>
                </a:gridCol>
                <a:gridCol w="793347">
                  <a:extLst>
                    <a:ext uri="{9D8B030D-6E8A-4147-A177-3AD203B41FA5}">
                      <a16:colId xmlns:a16="http://schemas.microsoft.com/office/drawing/2014/main" val="20003"/>
                    </a:ext>
                  </a:extLst>
                </a:gridCol>
              </a:tblGrid>
              <a:tr h="153835">
                <a:tc>
                  <a:txBody>
                    <a:bodyPr/>
                    <a:lstStyle/>
                    <a:p>
                      <a:pPr algn="ctr"/>
                      <a:r>
                        <a:rPr kumimoji="1" lang="ja-JP" altLang="en-US" sz="1100" b="1" dirty="0" smtClean="0">
                          <a:solidFill>
                            <a:schemeClr val="bg1"/>
                          </a:solidFill>
                          <a:latin typeface="Meiryo UI" panose="020B0604030504040204" pitchFamily="50" charset="-128"/>
                          <a:ea typeface="Meiryo UI" panose="020B0604030504040204" pitchFamily="50" charset="-128"/>
                        </a:rPr>
                        <a:t>項目</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a:solidFill>
                      <a:schemeClr val="tx1">
                        <a:lumMod val="75000"/>
                        <a:lumOff val="25000"/>
                      </a:schemeClr>
                    </a:solidFill>
                  </a:tcPr>
                </a:tc>
                <a:tc gridSpan="3">
                  <a:txBody>
                    <a:bodyPr/>
                    <a:lstStyle/>
                    <a:p>
                      <a:pPr algn="ctr"/>
                      <a:r>
                        <a:rPr kumimoji="1" lang="ja-JP" altLang="en-US" sz="1100" b="1" dirty="0" smtClean="0">
                          <a:solidFill>
                            <a:schemeClr val="bg1"/>
                          </a:solidFill>
                          <a:latin typeface="Meiryo UI" panose="020B0604030504040204" pitchFamily="50" charset="-128"/>
                          <a:ea typeface="Meiryo UI" panose="020B0604030504040204" pitchFamily="50" charset="-128"/>
                        </a:rPr>
                        <a:t>内容</a:t>
                      </a:r>
                      <a:endParaRPr kumimoji="1" lang="ja-JP" altLang="en-US" sz="1100" b="1" dirty="0">
                        <a:solidFill>
                          <a:schemeClr val="bg1"/>
                        </a:solidFill>
                        <a:latin typeface="Meiryo UI" panose="020B0604030504040204" pitchFamily="50" charset="-128"/>
                        <a:ea typeface="Meiryo UI" panose="020B0604030504040204" pitchFamily="50" charset="-128"/>
                      </a:endParaRPr>
                    </a:p>
                  </a:txBody>
                  <a:tcPr>
                    <a:solidFill>
                      <a:schemeClr val="tx1">
                        <a:lumMod val="75000"/>
                        <a:lumOff val="25000"/>
                      </a:schemeClr>
                    </a:solidFill>
                  </a:tcPr>
                </a:tc>
                <a:tc hMerge="1">
                  <a:txBody>
                    <a:bodyPr/>
                    <a:lstStyle/>
                    <a:p>
                      <a:endParaRPr kumimoji="1" lang="ja-JP" altLang="en-US"/>
                    </a:p>
                  </a:txBody>
                  <a:tcPr/>
                </a:tc>
                <a:tc hMerge="1">
                  <a:txBody>
                    <a:bodyPr/>
                    <a:lstStyle/>
                    <a:p>
                      <a:endParaRPr kumimoji="1" lang="ja-JP" altLang="en-US"/>
                    </a:p>
                  </a:txBody>
                  <a:tcPr/>
                </a:tc>
                <a:extLst>
                  <a:ext uri="{0D108BD9-81ED-4DB2-BD59-A6C34878D82A}">
                    <a16:rowId xmlns:a16="http://schemas.microsoft.com/office/drawing/2014/main" val="10000"/>
                  </a:ext>
                </a:extLst>
              </a:tr>
              <a:tr h="153835">
                <a:tc>
                  <a:txBody>
                    <a:bodyPr/>
                    <a:lstStyle/>
                    <a:p>
                      <a:r>
                        <a:rPr kumimoji="1" lang="ja-JP" altLang="en-US" sz="1100" dirty="0" smtClean="0">
                          <a:latin typeface="Meiryo UI" panose="020B0604030504040204" pitchFamily="50" charset="-128"/>
                          <a:ea typeface="Meiryo UI" panose="020B0604030504040204" pitchFamily="50" charset="-128"/>
                        </a:rPr>
                        <a:t>終電延長</a:t>
                      </a:r>
                      <a:endParaRPr kumimoji="1" lang="ja-JP" altLang="en-US" sz="1100" dirty="0">
                        <a:latin typeface="Meiryo UI" panose="020B0604030504040204" pitchFamily="50" charset="-128"/>
                        <a:ea typeface="Meiryo UI" panose="020B0604030504040204" pitchFamily="50" charset="-128"/>
                      </a:endParaRPr>
                    </a:p>
                  </a:txBody>
                  <a:tcPr/>
                </a:tc>
                <a:tc gridSpan="3">
                  <a:txBody>
                    <a:bodyPr/>
                    <a:lstStyle/>
                    <a:p>
                      <a:r>
                        <a:rPr kumimoji="1" lang="ja-JP" altLang="en-US" sz="1100" b="1" dirty="0" smtClean="0">
                          <a:solidFill>
                            <a:schemeClr val="tx1"/>
                          </a:solidFill>
                          <a:latin typeface="Meiryo UI" panose="020B0604030504040204" pitchFamily="50" charset="-128"/>
                          <a:ea typeface="Meiryo UI" panose="020B0604030504040204" pitchFamily="50" charset="-128"/>
                        </a:rPr>
                        <a:t>全路線で</a:t>
                      </a:r>
                      <a:r>
                        <a:rPr kumimoji="1" lang="en-US" altLang="ja-JP" sz="1100" b="1" dirty="0" smtClean="0">
                          <a:solidFill>
                            <a:schemeClr val="tx1"/>
                          </a:solidFill>
                          <a:latin typeface="Meiryo UI" panose="020B0604030504040204" pitchFamily="50" charset="-128"/>
                          <a:ea typeface="Meiryo UI" panose="020B0604030504040204" pitchFamily="50" charset="-128"/>
                        </a:rPr>
                        <a:t>13</a:t>
                      </a:r>
                      <a:r>
                        <a:rPr kumimoji="1" lang="ja-JP" altLang="en-US" sz="1100" b="1" dirty="0" smtClean="0">
                          <a:solidFill>
                            <a:schemeClr val="tx1"/>
                          </a:solidFill>
                          <a:latin typeface="Meiryo UI" panose="020B0604030504040204" pitchFamily="50" charset="-128"/>
                          <a:ea typeface="Meiryo UI" panose="020B0604030504040204" pitchFamily="50" charset="-128"/>
                        </a:rPr>
                        <a:t>～</a:t>
                      </a:r>
                      <a:r>
                        <a:rPr kumimoji="1" lang="en-US" altLang="ja-JP" sz="1100" b="1" dirty="0" smtClean="0">
                          <a:solidFill>
                            <a:schemeClr val="tx1"/>
                          </a:solidFill>
                          <a:latin typeface="Meiryo UI" panose="020B0604030504040204" pitchFamily="50" charset="-128"/>
                          <a:ea typeface="Meiryo UI" panose="020B0604030504040204" pitchFamily="50" charset="-128"/>
                        </a:rPr>
                        <a:t>42</a:t>
                      </a:r>
                      <a:r>
                        <a:rPr kumimoji="1" lang="ja-JP" altLang="en-US" sz="1100" b="1" dirty="0" smtClean="0">
                          <a:solidFill>
                            <a:schemeClr val="tx1"/>
                          </a:solidFill>
                          <a:latin typeface="Meiryo UI" panose="020B0604030504040204" pitchFamily="50" charset="-128"/>
                          <a:ea typeface="Meiryo UI" panose="020B0604030504040204" pitchFamily="50" charset="-128"/>
                        </a:rPr>
                        <a:t>分延長</a:t>
                      </a:r>
                      <a:endParaRPr kumimoji="1" lang="ja-JP" altLang="en-US" sz="1100" b="1" dirty="0">
                        <a:solidFill>
                          <a:schemeClr val="tx1"/>
                        </a:solidFill>
                        <a:latin typeface="Meiryo UI" panose="020B0604030504040204" pitchFamily="50" charset="-128"/>
                        <a:ea typeface="Meiryo UI" panose="020B0604030504040204" pitchFamily="50" charset="-128"/>
                      </a:endParaRPr>
                    </a:p>
                  </a:txBody>
                  <a:tcPr/>
                </a:tc>
                <a:tc hMerge="1">
                  <a:txBody>
                    <a:bodyPr/>
                    <a:lstStyle/>
                    <a:p>
                      <a:endParaRPr kumimoji="1" lang="ja-JP" altLang="en-US"/>
                    </a:p>
                  </a:txBody>
                  <a:tcPr/>
                </a:tc>
                <a:tc hMerge="1">
                  <a:txBody>
                    <a:bodyPr/>
                    <a:lstStyle/>
                    <a:p>
                      <a:endParaRPr kumimoji="1" lang="ja-JP" altLang="en-US"/>
                    </a:p>
                  </a:txBody>
                  <a:tcPr/>
                </a:tc>
                <a:extLst>
                  <a:ext uri="{0D108BD9-81ED-4DB2-BD59-A6C34878D82A}">
                    <a16:rowId xmlns:a16="http://schemas.microsoft.com/office/drawing/2014/main" val="10001"/>
                  </a:ext>
                </a:extLst>
              </a:tr>
              <a:tr h="307670">
                <a:tc rowSpan="2">
                  <a:txBody>
                    <a:bodyPr/>
                    <a:lstStyle/>
                    <a:p>
                      <a:r>
                        <a:rPr kumimoji="1" lang="ja-JP" altLang="en-US" sz="1100" dirty="0" smtClean="0">
                          <a:latin typeface="Meiryo UI" panose="020B0604030504040204" pitchFamily="50" charset="-128"/>
                          <a:ea typeface="Meiryo UI" panose="020B0604030504040204" pitchFamily="50" charset="-128"/>
                        </a:rPr>
                        <a:t>料金値下げ</a:t>
                      </a:r>
                      <a:endParaRPr kumimoji="1" lang="ja-JP" altLang="en-US" sz="1100" dirty="0">
                        <a:latin typeface="Meiryo UI" panose="020B0604030504040204" pitchFamily="50" charset="-128"/>
                        <a:ea typeface="Meiryo UI" panose="020B0604030504040204" pitchFamily="50" charset="-128"/>
                      </a:endParaRPr>
                    </a:p>
                  </a:txBody>
                  <a:tcPr/>
                </a:tc>
                <a:tc>
                  <a:txBody>
                    <a:bodyPr/>
                    <a:lstStyle/>
                    <a:p>
                      <a:r>
                        <a:rPr kumimoji="1" lang="en-US" altLang="ja-JP" sz="1100" dirty="0" smtClean="0">
                          <a:latin typeface="Meiryo UI" panose="020B0604030504040204" pitchFamily="50" charset="-128"/>
                          <a:ea typeface="Meiryo UI" panose="020B0604030504040204" pitchFamily="50" charset="-128"/>
                        </a:rPr>
                        <a:t>【</a:t>
                      </a:r>
                      <a:r>
                        <a:rPr kumimoji="1" lang="ja-JP" altLang="en-US" sz="1100" dirty="0" smtClean="0">
                          <a:latin typeface="Meiryo UI" panose="020B0604030504040204" pitchFamily="50" charset="-128"/>
                          <a:ea typeface="Meiryo UI" panose="020B0604030504040204" pitchFamily="50" charset="-128"/>
                        </a:rPr>
                        <a:t>１区</a:t>
                      </a:r>
                      <a:r>
                        <a:rPr kumimoji="1" lang="en-US" altLang="ja-JP" sz="1100" dirty="0" smtClean="0">
                          <a:latin typeface="Meiryo UI" panose="020B0604030504040204" pitchFamily="50" charset="-128"/>
                          <a:ea typeface="Meiryo UI" panose="020B0604030504040204" pitchFamily="50" charset="-128"/>
                        </a:rPr>
                        <a:t>】</a:t>
                      </a:r>
                      <a:r>
                        <a:rPr kumimoji="1" lang="ja-JP" altLang="en-US" sz="1100" dirty="0" smtClean="0">
                          <a:latin typeface="Meiryo UI" panose="020B0604030504040204" pitchFamily="50" charset="-128"/>
                          <a:ea typeface="Meiryo UI" panose="020B0604030504040204" pitchFamily="50" charset="-128"/>
                        </a:rPr>
                        <a:t>　</a:t>
                      </a:r>
                      <a:endParaRPr kumimoji="1" lang="en-US" altLang="ja-JP" sz="1100" dirty="0" smtClean="0">
                        <a:latin typeface="Meiryo UI" panose="020B0604030504040204" pitchFamily="50" charset="-128"/>
                        <a:ea typeface="Meiryo UI" panose="020B0604030504040204" pitchFamily="50" charset="-128"/>
                      </a:endParaRPr>
                    </a:p>
                    <a:p>
                      <a:r>
                        <a:rPr kumimoji="1" lang="en-US" altLang="ja-JP" sz="1100" dirty="0" smtClean="0">
                          <a:latin typeface="Meiryo UI" panose="020B0604030504040204" pitchFamily="50" charset="-128"/>
                          <a:ea typeface="Meiryo UI" panose="020B0604030504040204" pitchFamily="50" charset="-128"/>
                        </a:rPr>
                        <a:t>[2014.4]</a:t>
                      </a:r>
                      <a:r>
                        <a:rPr kumimoji="1" lang="ja-JP" altLang="en-US" sz="1100" dirty="0" smtClean="0">
                          <a:latin typeface="Meiryo UI" panose="020B0604030504040204" pitchFamily="50" charset="-128"/>
                          <a:ea typeface="Meiryo UI" panose="020B0604030504040204" pitchFamily="50" charset="-128"/>
                        </a:rPr>
                        <a:t>　　　　</a:t>
                      </a:r>
                      <a:endParaRPr kumimoji="1" lang="ja-JP" altLang="en-US" sz="1100" dirty="0">
                        <a:latin typeface="Meiryo UI" panose="020B0604030504040204" pitchFamily="50" charset="-128"/>
                        <a:ea typeface="Meiryo UI" panose="020B0604030504040204" pitchFamily="50" charset="-128"/>
                      </a:endParaRPr>
                    </a:p>
                  </a:txBody>
                  <a:tcPr>
                    <a:lnR w="12700" cap="flat" cmpd="sng" algn="ctr">
                      <a:solidFill>
                        <a:schemeClr val="tx1"/>
                      </a:solidFill>
                      <a:prstDash val="solid"/>
                      <a:round/>
                      <a:headEnd type="none" w="med" len="med"/>
                      <a:tailEnd type="none" w="med" len="med"/>
                    </a:lnR>
                  </a:tcPr>
                </a:tc>
                <a:tc>
                  <a:txBody>
                    <a:bodyPr/>
                    <a:lstStyle/>
                    <a:p>
                      <a:pPr algn="ctr"/>
                      <a:r>
                        <a:rPr kumimoji="1" lang="ja-JP" altLang="en-US" sz="1100" dirty="0" smtClean="0">
                          <a:latin typeface="Meiryo UI" panose="020B0604030504040204" pitchFamily="50" charset="-128"/>
                          <a:ea typeface="Meiryo UI" panose="020B0604030504040204" pitchFamily="50" charset="-128"/>
                        </a:rPr>
                        <a:t>改定前</a:t>
                      </a:r>
                      <a:endParaRPr kumimoji="1" lang="ja-JP" altLang="en-US" sz="1100" dirty="0">
                        <a:latin typeface="Meiryo UI" panose="020B0604030504040204" pitchFamily="50" charset="-128"/>
                        <a:ea typeface="Meiryo UI" panose="020B0604030504040204" pitchFamily="50" charset="-128"/>
                      </a:endParaRPr>
                    </a:p>
                    <a:p>
                      <a:pPr algn="r"/>
                      <a:r>
                        <a:rPr kumimoji="1" lang="en-US" altLang="ja-JP" sz="1100" dirty="0" smtClean="0">
                          <a:latin typeface="Meiryo UI" panose="020B0604030504040204" pitchFamily="50" charset="-128"/>
                          <a:ea typeface="Meiryo UI" panose="020B0604030504040204" pitchFamily="50" charset="-128"/>
                        </a:rPr>
                        <a:t>200</a:t>
                      </a:r>
                      <a:r>
                        <a:rPr kumimoji="1" lang="ja-JP" altLang="en-US" sz="1100" dirty="0" smtClean="0">
                          <a:latin typeface="Meiryo UI" panose="020B0604030504040204" pitchFamily="50" charset="-128"/>
                          <a:ea typeface="Meiryo UI" panose="020B0604030504040204" pitchFamily="50" charset="-128"/>
                        </a:rPr>
                        <a:t>円</a:t>
                      </a:r>
                      <a:endParaRPr kumimoji="1" lang="ja-JP" altLang="en-US" sz="1100" dirty="0">
                        <a:latin typeface="Meiryo UI" panose="020B0604030504040204" pitchFamily="50" charset="-128"/>
                        <a:ea typeface="Meiryo UI" panose="020B0604030504040204" pitchFamily="50"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kumimoji="1" lang="ja-JP" altLang="en-US" sz="1100" b="1" dirty="0" smtClean="0">
                          <a:latin typeface="Meiryo UI" panose="020B0604030504040204" pitchFamily="50" charset="-128"/>
                          <a:ea typeface="Meiryo UI" panose="020B0604030504040204" pitchFamily="50" charset="-128"/>
                        </a:rPr>
                        <a:t>改定後</a:t>
                      </a:r>
                      <a:endParaRPr kumimoji="1" lang="ja-JP" altLang="en-US" sz="1100" b="1" dirty="0">
                        <a:latin typeface="Meiryo UI" panose="020B0604030504040204" pitchFamily="50" charset="-128"/>
                        <a:ea typeface="Meiryo UI" panose="020B0604030504040204" pitchFamily="50" charset="-128"/>
                      </a:endParaRPr>
                    </a:p>
                    <a:p>
                      <a:pPr algn="r"/>
                      <a:r>
                        <a:rPr kumimoji="1" lang="en-US" altLang="ja-JP" sz="1100" b="1" dirty="0" smtClean="0">
                          <a:latin typeface="Meiryo UI" panose="020B0604030504040204" pitchFamily="50" charset="-128"/>
                          <a:ea typeface="Meiryo UI" panose="020B0604030504040204" pitchFamily="50" charset="-128"/>
                        </a:rPr>
                        <a:t>180</a:t>
                      </a:r>
                      <a:r>
                        <a:rPr kumimoji="1" lang="ja-JP" altLang="en-US" sz="1100" b="1" dirty="0" smtClean="0">
                          <a:latin typeface="Meiryo UI" panose="020B0604030504040204" pitchFamily="50" charset="-128"/>
                          <a:ea typeface="Meiryo UI" panose="020B0604030504040204" pitchFamily="50" charset="-128"/>
                        </a:rPr>
                        <a:t>円</a:t>
                      </a:r>
                      <a:endParaRPr kumimoji="1" lang="ja-JP" altLang="en-US" sz="1100" b="1" dirty="0">
                        <a:latin typeface="Meiryo UI" panose="020B0604030504040204" pitchFamily="50" charset="-128"/>
                        <a:ea typeface="Meiryo UI" panose="020B0604030504040204" pitchFamily="50" charset="-128"/>
                      </a:endParaRPr>
                    </a:p>
                  </a:txBody>
                  <a:tcPr>
                    <a:lnL w="12700" cap="flat" cmpd="sng" algn="ctr">
                      <a:solidFill>
                        <a:schemeClr val="tx1"/>
                      </a:solidFill>
                      <a:prstDash val="solid"/>
                      <a:round/>
                      <a:headEnd type="none" w="med" len="med"/>
                      <a:tailEnd type="none" w="med" len="med"/>
                    </a:lnL>
                    <a:solidFill>
                      <a:schemeClr val="accent1">
                        <a:lumMod val="20000"/>
                        <a:lumOff val="80000"/>
                      </a:schemeClr>
                    </a:solidFill>
                  </a:tcPr>
                </a:tc>
                <a:extLst>
                  <a:ext uri="{0D108BD9-81ED-4DB2-BD59-A6C34878D82A}">
                    <a16:rowId xmlns:a16="http://schemas.microsoft.com/office/drawing/2014/main" val="10002"/>
                  </a:ext>
                </a:extLst>
              </a:tr>
              <a:tr h="307670">
                <a:tc vMerge="1">
                  <a:txBody>
                    <a:bodyPr/>
                    <a:lstStyle/>
                    <a:p>
                      <a:endParaRPr kumimoji="1" lang="ja-JP" altLang="en-US" sz="1200" dirty="0">
                        <a:latin typeface="Meiryo UI" panose="020B0604030504040204" pitchFamily="50" charset="-128"/>
                        <a:ea typeface="Meiryo UI" panose="020B0604030504040204" pitchFamily="50" charset="-128"/>
                      </a:endParaRPr>
                    </a:p>
                  </a:txBody>
                  <a:tcPr/>
                </a:tc>
                <a:tc>
                  <a:txBody>
                    <a:bodyPr/>
                    <a:lstStyle/>
                    <a:p>
                      <a:r>
                        <a:rPr kumimoji="1" lang="en-US" altLang="ja-JP" sz="1100" dirty="0" smtClean="0">
                          <a:latin typeface="Meiryo UI" panose="020B0604030504040204" pitchFamily="50" charset="-128"/>
                          <a:ea typeface="Meiryo UI" panose="020B0604030504040204" pitchFamily="50" charset="-128"/>
                        </a:rPr>
                        <a:t>【</a:t>
                      </a:r>
                      <a:r>
                        <a:rPr kumimoji="1" lang="ja-JP" altLang="en-US" sz="1100" dirty="0" smtClean="0">
                          <a:latin typeface="Meiryo UI" panose="020B0604030504040204" pitchFamily="50" charset="-128"/>
                          <a:ea typeface="Meiryo UI" panose="020B0604030504040204" pitchFamily="50" charset="-128"/>
                        </a:rPr>
                        <a:t>２区</a:t>
                      </a:r>
                      <a:r>
                        <a:rPr kumimoji="1" lang="en-US" altLang="ja-JP" sz="1100" dirty="0" smtClean="0">
                          <a:latin typeface="Meiryo UI" panose="020B0604030504040204" pitchFamily="50" charset="-128"/>
                          <a:ea typeface="Meiryo UI" panose="020B0604030504040204" pitchFamily="50" charset="-128"/>
                        </a:rPr>
                        <a:t>】</a:t>
                      </a:r>
                    </a:p>
                    <a:p>
                      <a:r>
                        <a:rPr kumimoji="1" lang="en-US" altLang="ja-JP" sz="1100" dirty="0" smtClean="0">
                          <a:latin typeface="Meiryo UI" panose="020B0604030504040204" pitchFamily="50" charset="-128"/>
                          <a:ea typeface="Meiryo UI" panose="020B0604030504040204" pitchFamily="50" charset="-128"/>
                        </a:rPr>
                        <a:t>[2017.4]</a:t>
                      </a:r>
                      <a:endParaRPr kumimoji="1" lang="ja-JP" altLang="en-US" sz="1100" dirty="0">
                        <a:latin typeface="Meiryo UI" panose="020B0604030504040204" pitchFamily="50" charset="-128"/>
                        <a:ea typeface="Meiryo UI" panose="020B0604030504040204" pitchFamily="50" charset="-128"/>
                      </a:endParaRPr>
                    </a:p>
                  </a:txBody>
                  <a:tcPr>
                    <a:lnR w="12700" cap="flat" cmpd="sng" algn="ctr">
                      <a:solidFill>
                        <a:schemeClr val="tx1"/>
                      </a:solidFill>
                      <a:prstDash val="solid"/>
                      <a:round/>
                      <a:headEnd type="none" w="med" len="med"/>
                      <a:tailEnd type="none" w="med" len="med"/>
                    </a:lnR>
                  </a:tcPr>
                </a:tc>
                <a:tc>
                  <a:txBody>
                    <a:bodyPr/>
                    <a:lstStyle/>
                    <a:p>
                      <a:pPr algn="ctr"/>
                      <a:r>
                        <a:rPr kumimoji="1" lang="ja-JP" altLang="en-US" sz="1100" dirty="0" smtClean="0">
                          <a:latin typeface="Meiryo UI" panose="020B0604030504040204" pitchFamily="50" charset="-128"/>
                          <a:ea typeface="Meiryo UI" panose="020B0604030504040204" pitchFamily="50" charset="-128"/>
                        </a:rPr>
                        <a:t>改定前</a:t>
                      </a:r>
                      <a:endParaRPr kumimoji="1" lang="ja-JP" altLang="en-US" sz="1100" dirty="0">
                        <a:latin typeface="Meiryo UI" panose="020B0604030504040204" pitchFamily="50" charset="-128"/>
                        <a:ea typeface="Meiryo UI" panose="020B0604030504040204" pitchFamily="50" charset="-128"/>
                      </a:endParaRPr>
                    </a:p>
                    <a:p>
                      <a:pPr algn="r"/>
                      <a:r>
                        <a:rPr kumimoji="1" lang="en-US" altLang="ja-JP" sz="1100" dirty="0" smtClean="0">
                          <a:latin typeface="Meiryo UI" panose="020B0604030504040204" pitchFamily="50" charset="-128"/>
                          <a:ea typeface="Meiryo UI" panose="020B0604030504040204" pitchFamily="50" charset="-128"/>
                        </a:rPr>
                        <a:t>240</a:t>
                      </a:r>
                      <a:r>
                        <a:rPr kumimoji="1" lang="ja-JP" altLang="en-US" sz="1100" dirty="0" smtClean="0">
                          <a:latin typeface="Meiryo UI" panose="020B0604030504040204" pitchFamily="50" charset="-128"/>
                          <a:ea typeface="Meiryo UI" panose="020B0604030504040204" pitchFamily="50" charset="-128"/>
                        </a:rPr>
                        <a:t>円</a:t>
                      </a:r>
                      <a:endParaRPr kumimoji="1" lang="ja-JP" altLang="en-US" sz="1100" dirty="0">
                        <a:latin typeface="Meiryo UI" panose="020B0604030504040204" pitchFamily="50" charset="-128"/>
                        <a:ea typeface="Meiryo UI" panose="020B0604030504040204" pitchFamily="50"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kumimoji="1" lang="ja-JP" altLang="en-US" sz="1100" b="1" dirty="0" smtClean="0">
                          <a:latin typeface="Meiryo UI" panose="020B0604030504040204" pitchFamily="50" charset="-128"/>
                          <a:ea typeface="Meiryo UI" panose="020B0604030504040204" pitchFamily="50" charset="-128"/>
                        </a:rPr>
                        <a:t>改定後</a:t>
                      </a:r>
                      <a:endParaRPr kumimoji="1" lang="ja-JP" altLang="en-US" sz="1100" b="1" dirty="0">
                        <a:latin typeface="Meiryo UI" panose="020B0604030504040204" pitchFamily="50" charset="-128"/>
                        <a:ea typeface="Meiryo UI" panose="020B0604030504040204" pitchFamily="50" charset="-128"/>
                      </a:endParaRPr>
                    </a:p>
                    <a:p>
                      <a:pPr algn="r"/>
                      <a:r>
                        <a:rPr kumimoji="1" lang="en-US" altLang="ja-JP" sz="1100" b="1" dirty="0" smtClean="0">
                          <a:latin typeface="Meiryo UI" panose="020B0604030504040204" pitchFamily="50" charset="-128"/>
                          <a:ea typeface="Meiryo UI" panose="020B0604030504040204" pitchFamily="50" charset="-128"/>
                        </a:rPr>
                        <a:t>230</a:t>
                      </a:r>
                      <a:r>
                        <a:rPr kumimoji="1" lang="ja-JP" altLang="en-US" sz="1100" b="1" dirty="0" smtClean="0">
                          <a:latin typeface="Meiryo UI" panose="020B0604030504040204" pitchFamily="50" charset="-128"/>
                          <a:ea typeface="Meiryo UI" panose="020B0604030504040204" pitchFamily="50" charset="-128"/>
                        </a:rPr>
                        <a:t>円</a:t>
                      </a:r>
                      <a:endParaRPr kumimoji="1" lang="ja-JP" altLang="en-US" sz="1100" b="1" dirty="0">
                        <a:latin typeface="Meiryo UI" panose="020B0604030504040204" pitchFamily="50" charset="-128"/>
                        <a:ea typeface="Meiryo UI" panose="020B0604030504040204" pitchFamily="50" charset="-128"/>
                      </a:endParaRPr>
                    </a:p>
                  </a:txBody>
                  <a:tcPr>
                    <a:lnL w="12700" cap="flat" cmpd="sng" algn="ctr">
                      <a:solidFill>
                        <a:schemeClr val="tx1"/>
                      </a:solidFill>
                      <a:prstDash val="solid"/>
                      <a:round/>
                      <a:headEnd type="none" w="med" len="med"/>
                      <a:tailEnd type="none" w="med" len="med"/>
                    </a:lnL>
                    <a:solidFill>
                      <a:schemeClr val="accent1">
                        <a:lumMod val="20000"/>
                        <a:lumOff val="80000"/>
                      </a:schemeClr>
                    </a:solidFill>
                  </a:tcPr>
                </a:tc>
                <a:extLst>
                  <a:ext uri="{0D108BD9-81ED-4DB2-BD59-A6C34878D82A}">
                    <a16:rowId xmlns:a16="http://schemas.microsoft.com/office/drawing/2014/main" val="10004"/>
                  </a:ext>
                </a:extLst>
              </a:tr>
              <a:tr h="253376">
                <a:tc>
                  <a:txBody>
                    <a:bodyPr/>
                    <a:lstStyle/>
                    <a:p>
                      <a:r>
                        <a:rPr kumimoji="1" lang="ja-JP" altLang="en-US" sz="1100" dirty="0" smtClean="0">
                          <a:latin typeface="Meiryo UI" panose="020B0604030504040204" pitchFamily="50" charset="-128"/>
                          <a:ea typeface="Meiryo UI" panose="020B0604030504040204" pitchFamily="50" charset="-128"/>
                        </a:rPr>
                        <a:t>トイレ改修</a:t>
                      </a:r>
                      <a:endParaRPr kumimoji="1" lang="ja-JP" altLang="en-US" sz="1100" dirty="0">
                        <a:latin typeface="Meiryo UI" panose="020B0604030504040204" pitchFamily="50" charset="-128"/>
                        <a:ea typeface="Meiryo UI" panose="020B0604030504040204" pitchFamily="50" charset="-128"/>
                      </a:endParaRPr>
                    </a:p>
                  </a:txBody>
                  <a:tcPr/>
                </a:tc>
                <a:tc gridSpan="3">
                  <a:txBody>
                    <a:bodyPr/>
                    <a:lstStyle/>
                    <a:p>
                      <a:r>
                        <a:rPr kumimoji="1" lang="en-US" altLang="ja-JP" sz="1100" dirty="0" smtClean="0">
                          <a:latin typeface="Meiryo UI" panose="020B0604030504040204" pitchFamily="50" charset="-128"/>
                          <a:ea typeface="Meiryo UI" panose="020B0604030504040204" pitchFamily="50" charset="-128"/>
                        </a:rPr>
                        <a:t>112</a:t>
                      </a:r>
                      <a:r>
                        <a:rPr kumimoji="1" lang="ja-JP" altLang="en-US" sz="1100" dirty="0" smtClean="0">
                          <a:latin typeface="Meiryo UI" panose="020B0604030504040204" pitchFamily="50" charset="-128"/>
                          <a:ea typeface="Meiryo UI" panose="020B0604030504040204" pitchFamily="50" charset="-128"/>
                        </a:rPr>
                        <a:t>駅中</a:t>
                      </a:r>
                      <a:r>
                        <a:rPr kumimoji="1" lang="en-US" altLang="ja-JP" sz="1100" dirty="0" smtClean="0">
                          <a:latin typeface="Meiryo UI" panose="020B0604030504040204" pitchFamily="50" charset="-128"/>
                          <a:ea typeface="Meiryo UI" panose="020B0604030504040204" pitchFamily="50" charset="-128"/>
                        </a:rPr>
                        <a:t>108</a:t>
                      </a:r>
                      <a:r>
                        <a:rPr kumimoji="1" lang="ja-JP" altLang="en-US" sz="1100" dirty="0" smtClean="0">
                          <a:latin typeface="Meiryo UI" panose="020B0604030504040204" pitchFamily="50" charset="-128"/>
                          <a:ea typeface="Meiryo UI" panose="020B0604030504040204" pitchFamily="50" charset="-128"/>
                        </a:rPr>
                        <a:t>駅で改修済み</a:t>
                      </a:r>
                      <a:endParaRPr kumimoji="1" lang="en-US" altLang="ja-JP" sz="1100" dirty="0" smtClean="0">
                        <a:latin typeface="Meiryo UI" panose="020B0604030504040204" pitchFamily="50" charset="-128"/>
                        <a:ea typeface="Meiryo UI" panose="020B0604030504040204" pitchFamily="50" charset="-128"/>
                      </a:endParaRPr>
                    </a:p>
                    <a:p>
                      <a:r>
                        <a:rPr kumimoji="1" lang="ja-JP" altLang="en-US" sz="1100" b="1" dirty="0" smtClean="0">
                          <a:latin typeface="Meiryo UI" panose="020B0604030504040204" pitchFamily="50" charset="-128"/>
                          <a:ea typeface="Meiryo UI" panose="020B0604030504040204" pitchFamily="50" charset="-128"/>
                        </a:rPr>
                        <a:t>（</a:t>
                      </a:r>
                      <a:r>
                        <a:rPr kumimoji="1" lang="en-US" altLang="ja-JP" sz="1100" b="1" dirty="0" smtClean="0">
                          <a:latin typeface="Meiryo UI" panose="020B0604030504040204" pitchFamily="50" charset="-128"/>
                          <a:ea typeface="Meiryo UI" panose="020B0604030504040204" pitchFamily="50" charset="-128"/>
                        </a:rPr>
                        <a:t>2017</a:t>
                      </a:r>
                      <a:r>
                        <a:rPr kumimoji="1" lang="ja-JP" altLang="en-US" sz="1100" b="1" dirty="0" smtClean="0">
                          <a:latin typeface="Meiryo UI" panose="020B0604030504040204" pitchFamily="50" charset="-128"/>
                          <a:ea typeface="Meiryo UI" panose="020B0604030504040204" pitchFamily="50" charset="-128"/>
                        </a:rPr>
                        <a:t>年度末現在／</a:t>
                      </a:r>
                      <a:r>
                        <a:rPr kumimoji="1" lang="en-US" altLang="ja-JP" sz="1100" b="1" dirty="0" smtClean="0">
                          <a:latin typeface="Meiryo UI" panose="020B0604030504040204" pitchFamily="50" charset="-128"/>
                          <a:ea typeface="Meiryo UI" panose="020B0604030504040204" pitchFamily="50" charset="-128"/>
                        </a:rPr>
                        <a:t>96.4</a:t>
                      </a:r>
                      <a:r>
                        <a:rPr kumimoji="1" lang="ja-JP" altLang="en-US" sz="1100" b="1" dirty="0" smtClean="0">
                          <a:latin typeface="Meiryo UI" panose="020B0604030504040204" pitchFamily="50" charset="-128"/>
                          <a:ea typeface="Meiryo UI" panose="020B0604030504040204" pitchFamily="50" charset="-128"/>
                        </a:rPr>
                        <a:t>％）</a:t>
                      </a:r>
                      <a:endParaRPr kumimoji="1" lang="ja-JP" altLang="en-US" sz="1100" b="1" dirty="0">
                        <a:latin typeface="Meiryo UI" panose="020B0604030504040204" pitchFamily="50" charset="-128"/>
                        <a:ea typeface="Meiryo UI" panose="020B0604030504040204" pitchFamily="50" charset="-128"/>
                      </a:endParaRPr>
                    </a:p>
                  </a:txBody>
                  <a:tcPr/>
                </a:tc>
                <a:tc hMerge="1">
                  <a:txBody>
                    <a:bodyPr/>
                    <a:lstStyle/>
                    <a:p>
                      <a:endParaRPr kumimoji="1" lang="ja-JP" altLang="en-US"/>
                    </a:p>
                  </a:txBody>
                  <a:tcPr/>
                </a:tc>
                <a:tc hMerge="1">
                  <a:txBody>
                    <a:bodyPr/>
                    <a:lstStyle/>
                    <a:p>
                      <a:endParaRPr kumimoji="1" lang="ja-JP" altLang="en-US"/>
                    </a:p>
                  </a:txBody>
                  <a:tcPr/>
                </a:tc>
                <a:extLst>
                  <a:ext uri="{0D108BD9-81ED-4DB2-BD59-A6C34878D82A}">
                    <a16:rowId xmlns:a16="http://schemas.microsoft.com/office/drawing/2014/main" val="10006"/>
                  </a:ext>
                </a:extLst>
              </a:tr>
              <a:tr h="253376">
                <a:tc>
                  <a:txBody>
                    <a:bodyPr/>
                    <a:lstStyle/>
                    <a:p>
                      <a:r>
                        <a:rPr kumimoji="1" lang="ja-JP" altLang="en-US" sz="1100" dirty="0" smtClean="0">
                          <a:latin typeface="Meiryo UI" panose="020B0604030504040204" pitchFamily="50" charset="-128"/>
                          <a:ea typeface="Meiryo UI" panose="020B0604030504040204" pitchFamily="50" charset="-128"/>
                        </a:rPr>
                        <a:t>売店コンビニ化</a:t>
                      </a:r>
                      <a:endParaRPr kumimoji="1" lang="ja-JP" altLang="en-US" sz="1100" dirty="0">
                        <a:latin typeface="Meiryo UI" panose="020B0604030504040204" pitchFamily="50" charset="-128"/>
                        <a:ea typeface="Meiryo UI" panose="020B0604030504040204" pitchFamily="50" charset="-128"/>
                      </a:endParaRPr>
                    </a:p>
                  </a:txBody>
                  <a:tcPr/>
                </a:tc>
                <a:tc gridSpan="3">
                  <a:txBody>
                    <a:bodyPr/>
                    <a:lstStyle/>
                    <a:p>
                      <a:r>
                        <a:rPr kumimoji="1" lang="en-US" altLang="ja-JP" sz="1100" dirty="0" smtClean="0">
                          <a:latin typeface="Meiryo UI" panose="020B0604030504040204" pitchFamily="50" charset="-128"/>
                          <a:ea typeface="Meiryo UI" panose="020B0604030504040204" pitchFamily="50" charset="-128"/>
                        </a:rPr>
                        <a:t>44</a:t>
                      </a:r>
                      <a:r>
                        <a:rPr kumimoji="1" lang="ja-JP" altLang="en-US" sz="1100" dirty="0" smtClean="0">
                          <a:latin typeface="Meiryo UI" panose="020B0604030504040204" pitchFamily="50" charset="-128"/>
                          <a:ea typeface="Meiryo UI" panose="020B0604030504040204" pitchFamily="50" charset="-128"/>
                        </a:rPr>
                        <a:t>店舗</a:t>
                      </a:r>
                      <a:endParaRPr kumimoji="1" lang="ja-JP" altLang="en-US" sz="1100" dirty="0">
                        <a:latin typeface="Meiryo UI" panose="020B0604030504040204" pitchFamily="50" charset="-128"/>
                        <a:ea typeface="Meiryo UI" panose="020B0604030504040204" pitchFamily="50" charset="-128"/>
                      </a:endParaRPr>
                    </a:p>
                  </a:txBody>
                  <a:tcPr/>
                </a:tc>
                <a:tc hMerge="1">
                  <a:txBody>
                    <a:bodyPr/>
                    <a:lstStyle/>
                    <a:p>
                      <a:endParaRPr kumimoji="1" lang="ja-JP" altLang="en-US"/>
                    </a:p>
                  </a:txBody>
                  <a:tcPr/>
                </a:tc>
                <a:tc hMerge="1">
                  <a:txBody>
                    <a:bodyPr/>
                    <a:lstStyle/>
                    <a:p>
                      <a:endParaRPr kumimoji="1" lang="ja-JP" altLang="en-US"/>
                    </a:p>
                  </a:txBody>
                  <a:tcPr/>
                </a:tc>
                <a:extLst>
                  <a:ext uri="{0D108BD9-81ED-4DB2-BD59-A6C34878D82A}">
                    <a16:rowId xmlns:a16="http://schemas.microsoft.com/office/drawing/2014/main" val="10005"/>
                  </a:ext>
                </a:extLst>
              </a:tr>
              <a:tr h="253376">
                <a:tc>
                  <a:txBody>
                    <a:bodyPr/>
                    <a:lstStyle/>
                    <a:p>
                      <a:r>
                        <a:rPr kumimoji="1" lang="ja-JP" altLang="en-US" sz="1100" dirty="0" smtClean="0">
                          <a:latin typeface="Meiryo UI" panose="020B0604030504040204" pitchFamily="50" charset="-128"/>
                          <a:ea typeface="Meiryo UI" panose="020B0604030504040204" pitchFamily="50" charset="-128"/>
                        </a:rPr>
                        <a:t>駅ナカビジネス</a:t>
                      </a:r>
                      <a:endParaRPr kumimoji="1" lang="ja-JP" altLang="en-US" sz="1100" dirty="0">
                        <a:latin typeface="Meiryo UI" panose="020B0604030504040204" pitchFamily="50" charset="-128"/>
                        <a:ea typeface="Meiryo UI" panose="020B0604030504040204" pitchFamily="50" charset="-128"/>
                      </a:endParaRPr>
                    </a:p>
                  </a:txBody>
                  <a:tcPr/>
                </a:tc>
                <a:tc gridSpan="3">
                  <a:txBody>
                    <a:bodyPr/>
                    <a:lstStyle/>
                    <a:p>
                      <a:r>
                        <a:rPr kumimoji="1" lang="en-US" altLang="ja-JP" sz="1100" dirty="0" err="1" smtClean="0">
                          <a:latin typeface="Meiryo UI" panose="020B0604030504040204" pitchFamily="50" charset="-128"/>
                          <a:ea typeface="Meiryo UI" panose="020B0604030504040204" pitchFamily="50" charset="-128"/>
                        </a:rPr>
                        <a:t>ekimo</a:t>
                      </a:r>
                      <a:r>
                        <a:rPr kumimoji="1" lang="ja-JP" altLang="en-US" sz="1100" dirty="0" smtClean="0">
                          <a:latin typeface="Meiryo UI" panose="020B0604030504040204" pitchFamily="50" charset="-128"/>
                          <a:ea typeface="Meiryo UI" panose="020B0604030504040204" pitchFamily="50" charset="-128"/>
                        </a:rPr>
                        <a:t>（梅田、なんば、天王寺）</a:t>
                      </a:r>
                      <a:endParaRPr kumimoji="1" lang="en-US" altLang="ja-JP" sz="1100" dirty="0" smtClean="0">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新</a:t>
                      </a:r>
                      <a:r>
                        <a:rPr kumimoji="1" lang="ja-JP" altLang="en-US" sz="1100" dirty="0" smtClean="0">
                          <a:latin typeface="Meiryo UI" panose="020B0604030504040204" pitchFamily="50" charset="-128"/>
                          <a:ea typeface="Meiryo UI" panose="020B0604030504040204" pitchFamily="50" charset="-128"/>
                        </a:rPr>
                        <a:t>なにわ大食堂（新大阪）</a:t>
                      </a:r>
                      <a:endParaRPr kumimoji="1" lang="ja-JP" altLang="en-US" sz="1100" dirty="0">
                        <a:latin typeface="Meiryo UI" panose="020B0604030504040204" pitchFamily="50" charset="-128"/>
                        <a:ea typeface="Meiryo UI" panose="020B0604030504040204" pitchFamily="50" charset="-128"/>
                      </a:endParaRPr>
                    </a:p>
                  </a:txBody>
                  <a:tcPr/>
                </a:tc>
                <a:tc hMerge="1">
                  <a:txBody>
                    <a:bodyPr/>
                    <a:lstStyle/>
                    <a:p>
                      <a:endParaRPr kumimoji="1" lang="ja-JP" altLang="en-US"/>
                    </a:p>
                  </a:txBody>
                  <a:tcPr/>
                </a:tc>
                <a:tc hMerge="1">
                  <a:txBody>
                    <a:bodyPr/>
                    <a:lstStyle/>
                    <a:p>
                      <a:endParaRPr kumimoji="1" lang="ja-JP" altLang="en-US"/>
                    </a:p>
                  </a:txBody>
                  <a:tcPr/>
                </a:tc>
                <a:extLst>
                  <a:ext uri="{0D108BD9-81ED-4DB2-BD59-A6C34878D82A}">
                    <a16:rowId xmlns:a16="http://schemas.microsoft.com/office/drawing/2014/main" val="10007"/>
                  </a:ext>
                </a:extLst>
              </a:tr>
            </a:tbl>
          </a:graphicData>
        </a:graphic>
      </p:graphicFrame>
      <p:sp>
        <p:nvSpPr>
          <p:cNvPr id="28" name="テキスト ボックス 27"/>
          <p:cNvSpPr txBox="1"/>
          <p:nvPr/>
        </p:nvSpPr>
        <p:spPr>
          <a:xfrm>
            <a:off x="5317661" y="3137482"/>
            <a:ext cx="346249" cy="765594"/>
          </a:xfrm>
          <a:prstGeom prst="rect">
            <a:avLst/>
          </a:prstGeom>
          <a:noFill/>
        </p:spPr>
        <p:txBody>
          <a:bodyPr vert="eaVert" wrap="none" rtlCol="0">
            <a:spAutoFit/>
          </a:bodyPr>
          <a:lstStyle/>
          <a:p>
            <a:r>
              <a:rPr kumimoji="1" lang="ja-JP" altLang="en-US" sz="1050" b="1" dirty="0" smtClean="0">
                <a:latin typeface="Meiryo UI" panose="020B0604030504040204" pitchFamily="50" charset="-128"/>
                <a:ea typeface="Meiryo UI" panose="020B0604030504040204" pitchFamily="50" charset="-128"/>
              </a:rPr>
              <a:t>（改修前）</a:t>
            </a:r>
            <a:endParaRPr kumimoji="1" lang="ja-JP" altLang="en-US" sz="1050" b="1" dirty="0">
              <a:latin typeface="Meiryo UI" panose="020B0604030504040204" pitchFamily="50" charset="-128"/>
              <a:ea typeface="Meiryo UI" panose="020B0604030504040204" pitchFamily="50" charset="-128"/>
            </a:endParaRPr>
          </a:p>
        </p:txBody>
      </p:sp>
      <p:sp>
        <p:nvSpPr>
          <p:cNvPr id="29" name="テキスト ボックス 28"/>
          <p:cNvSpPr txBox="1"/>
          <p:nvPr/>
        </p:nvSpPr>
        <p:spPr>
          <a:xfrm>
            <a:off x="6822341" y="3137482"/>
            <a:ext cx="346249" cy="765594"/>
          </a:xfrm>
          <a:prstGeom prst="rect">
            <a:avLst/>
          </a:prstGeom>
          <a:noFill/>
        </p:spPr>
        <p:txBody>
          <a:bodyPr vert="eaVert" wrap="none" rtlCol="0">
            <a:spAutoFit/>
          </a:bodyPr>
          <a:lstStyle/>
          <a:p>
            <a:r>
              <a:rPr kumimoji="1" lang="ja-JP" altLang="en-US" sz="1050" b="1" dirty="0" smtClean="0">
                <a:latin typeface="Meiryo UI" panose="020B0604030504040204" pitchFamily="50" charset="-128"/>
                <a:ea typeface="Meiryo UI" panose="020B0604030504040204" pitchFamily="50" charset="-128"/>
              </a:rPr>
              <a:t>（改修後）</a:t>
            </a:r>
            <a:endParaRPr kumimoji="1" lang="ja-JP" altLang="en-US" sz="1050" b="1" dirty="0">
              <a:latin typeface="Meiryo UI" panose="020B0604030504040204" pitchFamily="50" charset="-128"/>
              <a:ea typeface="Meiryo UI" panose="020B0604030504040204" pitchFamily="50" charset="-128"/>
            </a:endParaRPr>
          </a:p>
        </p:txBody>
      </p:sp>
      <p:graphicFrame>
        <p:nvGraphicFramePr>
          <p:cNvPr id="9" name="グラフ 8"/>
          <p:cNvGraphicFramePr/>
          <p:nvPr>
            <p:extLst/>
          </p:nvPr>
        </p:nvGraphicFramePr>
        <p:xfrm>
          <a:off x="4080561" y="1078945"/>
          <a:ext cx="2556000" cy="2074868"/>
        </p:xfrm>
        <a:graphic>
          <a:graphicData uri="http://schemas.openxmlformats.org/drawingml/2006/chart">
            <c:chart xmlns:c="http://schemas.openxmlformats.org/drawingml/2006/chart" xmlns:r="http://schemas.openxmlformats.org/officeDocument/2006/relationships" r:id="rId5"/>
          </a:graphicData>
        </a:graphic>
      </p:graphicFrame>
      <p:sp>
        <p:nvSpPr>
          <p:cNvPr id="34" name="テキスト ボックス 33"/>
          <p:cNvSpPr txBox="1"/>
          <p:nvPr/>
        </p:nvSpPr>
        <p:spPr>
          <a:xfrm>
            <a:off x="5560377" y="2174097"/>
            <a:ext cx="1056716" cy="246221"/>
          </a:xfrm>
          <a:prstGeom prst="rect">
            <a:avLst/>
          </a:prstGeom>
          <a:noFill/>
        </p:spPr>
        <p:txBody>
          <a:bodyPr wrap="square" rtlCol="0">
            <a:spAutoFit/>
          </a:bodyPr>
          <a:lstStyle/>
          <a:p>
            <a:r>
              <a:rPr kumimoji="1" lang="en-US" altLang="ja-JP" sz="1000" b="1" dirty="0" smtClean="0">
                <a:latin typeface="Meiryo UI" panose="020B0604030504040204" pitchFamily="50" charset="-128"/>
                <a:ea typeface="Meiryo UI" panose="020B0604030504040204" pitchFamily="50" charset="-128"/>
              </a:rPr>
              <a:t>+24</a:t>
            </a:r>
            <a:r>
              <a:rPr kumimoji="1" lang="ja-JP" altLang="en-US" sz="1000" b="1" dirty="0" smtClean="0">
                <a:latin typeface="Meiryo UI" panose="020B0604030504040204" pitchFamily="50" charset="-128"/>
                <a:ea typeface="Meiryo UI" panose="020B0604030504040204" pitchFamily="50" charset="-128"/>
              </a:rPr>
              <a:t>万人</a:t>
            </a:r>
            <a:r>
              <a:rPr kumimoji="1" lang="en-US" altLang="ja-JP" sz="1000" b="1" dirty="0" smtClean="0">
                <a:latin typeface="Meiryo UI" panose="020B0604030504040204" pitchFamily="50" charset="-128"/>
                <a:ea typeface="Meiryo UI" panose="020B0604030504040204" pitchFamily="50" charset="-128"/>
              </a:rPr>
              <a:t>/</a:t>
            </a:r>
            <a:r>
              <a:rPr lang="ja-JP" altLang="en-US" sz="1000" b="1" dirty="0">
                <a:latin typeface="Meiryo UI" panose="020B0604030504040204" pitchFamily="50" charset="-128"/>
                <a:ea typeface="Meiryo UI" panose="020B0604030504040204" pitchFamily="50" charset="-128"/>
              </a:rPr>
              <a:t>日</a:t>
            </a:r>
            <a:endParaRPr kumimoji="1" lang="ja-JP" altLang="en-US" sz="1000" b="1" dirty="0">
              <a:latin typeface="Meiryo UI" panose="020B0604030504040204" pitchFamily="50" charset="-128"/>
              <a:ea typeface="Meiryo UI" panose="020B0604030504040204" pitchFamily="50" charset="-128"/>
            </a:endParaRPr>
          </a:p>
        </p:txBody>
      </p:sp>
      <p:sp>
        <p:nvSpPr>
          <p:cNvPr id="35" name="テキスト ボックス 34"/>
          <p:cNvSpPr txBox="1"/>
          <p:nvPr/>
        </p:nvSpPr>
        <p:spPr>
          <a:xfrm>
            <a:off x="4290603" y="770948"/>
            <a:ext cx="2179712" cy="246221"/>
          </a:xfrm>
          <a:prstGeom prst="rect">
            <a:avLst/>
          </a:prstGeom>
          <a:noFill/>
        </p:spPr>
        <p:txBody>
          <a:bodyPr wrap="square">
            <a:spAutoFit/>
          </a:bodyPr>
          <a:lstStyle/>
          <a:p>
            <a:pPr algn="ctr">
              <a:defRPr/>
            </a:pPr>
            <a:r>
              <a:rPr lang="ja-JP" altLang="en-US" sz="1000" b="1" u="sng" dirty="0" smtClean="0">
                <a:latin typeface="Meiryo UI" panose="020B0604030504040204" pitchFamily="50" charset="-128"/>
                <a:ea typeface="Meiryo UI" panose="020B0604030504040204" pitchFamily="50" charset="-128"/>
              </a:rPr>
              <a:t>地下鉄・ニュートラム乗車</a:t>
            </a:r>
            <a:r>
              <a:rPr lang="ja-JP" altLang="en-US" sz="1000" b="1" u="sng" dirty="0">
                <a:latin typeface="Meiryo UI" panose="020B0604030504040204" pitchFamily="50" charset="-128"/>
                <a:ea typeface="Meiryo UI" panose="020B0604030504040204" pitchFamily="50" charset="-128"/>
              </a:rPr>
              <a:t>人員の推移</a:t>
            </a:r>
          </a:p>
        </p:txBody>
      </p:sp>
      <p:sp>
        <p:nvSpPr>
          <p:cNvPr id="36" name="テキスト ボックス 35"/>
          <p:cNvSpPr txBox="1"/>
          <p:nvPr/>
        </p:nvSpPr>
        <p:spPr>
          <a:xfrm>
            <a:off x="7401170" y="738662"/>
            <a:ext cx="1251553" cy="253916"/>
          </a:xfrm>
          <a:prstGeom prst="rect">
            <a:avLst/>
          </a:prstGeom>
          <a:noFill/>
        </p:spPr>
        <p:txBody>
          <a:bodyPr wrap="square">
            <a:spAutoFit/>
          </a:bodyPr>
          <a:lstStyle/>
          <a:p>
            <a:pPr algn="ctr">
              <a:defRPr/>
            </a:pPr>
            <a:r>
              <a:rPr lang="ja-JP" altLang="en-US" sz="1050" b="1" u="sng" dirty="0" smtClean="0">
                <a:latin typeface="Meiryo UI" panose="020B0604030504040204" pitchFamily="50" charset="-128"/>
                <a:ea typeface="Meiryo UI" panose="020B0604030504040204" pitchFamily="50" charset="-128"/>
              </a:rPr>
              <a:t>当年度損益の推移</a:t>
            </a:r>
            <a:endParaRPr lang="ja-JP" altLang="en-US" sz="1050" b="1" u="sng" dirty="0">
              <a:latin typeface="Meiryo UI" panose="020B0604030504040204" pitchFamily="50" charset="-128"/>
              <a:ea typeface="Meiryo UI" panose="020B0604030504040204" pitchFamily="50" charset="-128"/>
            </a:endParaRPr>
          </a:p>
        </p:txBody>
      </p:sp>
      <p:sp>
        <p:nvSpPr>
          <p:cNvPr id="37" name="テキスト ボックス 36"/>
          <p:cNvSpPr txBox="1"/>
          <p:nvPr/>
        </p:nvSpPr>
        <p:spPr>
          <a:xfrm>
            <a:off x="6995465" y="952416"/>
            <a:ext cx="2238113" cy="230832"/>
          </a:xfrm>
          <a:prstGeom prst="rect">
            <a:avLst/>
          </a:prstGeom>
          <a:noFill/>
        </p:spPr>
        <p:txBody>
          <a:bodyPr wrap="none" rtlCol="0">
            <a:spAutoFit/>
          </a:bodyPr>
          <a:lstStyle/>
          <a:p>
            <a:r>
              <a:rPr kumimoji="1" lang="en-US" altLang="ja-JP" sz="900" dirty="0" smtClean="0">
                <a:latin typeface="Meiryo UI" panose="020B0604030504040204" pitchFamily="50" charset="-128"/>
                <a:ea typeface="Meiryo UI" panose="020B0604030504040204" pitchFamily="50" charset="-128"/>
              </a:rPr>
              <a:t>2015</a:t>
            </a:r>
            <a:r>
              <a:rPr kumimoji="1" lang="ja-JP" altLang="en-US" sz="900" dirty="0" smtClean="0">
                <a:latin typeface="Meiryo UI" panose="020B0604030504040204" pitchFamily="50" charset="-128"/>
                <a:ea typeface="Meiryo UI" panose="020B0604030504040204" pitchFamily="50" charset="-128"/>
              </a:rPr>
              <a:t>年度において過去最高の</a:t>
            </a:r>
            <a:r>
              <a:rPr lang="ja-JP" altLang="en-US" sz="900" dirty="0" smtClean="0">
                <a:latin typeface="Meiryo UI" panose="020B0604030504040204" pitchFamily="50" charset="-128"/>
                <a:ea typeface="Meiryo UI" panose="020B0604030504040204" pitchFamily="50" charset="-128"/>
              </a:rPr>
              <a:t>収益</a:t>
            </a:r>
            <a:r>
              <a:rPr kumimoji="1" lang="ja-JP" altLang="en-US" sz="900" dirty="0" smtClean="0">
                <a:latin typeface="Meiryo UI" panose="020B0604030504040204" pitchFamily="50" charset="-128"/>
                <a:ea typeface="Meiryo UI" panose="020B0604030504040204" pitchFamily="50" charset="-128"/>
              </a:rPr>
              <a:t>を達成</a:t>
            </a:r>
            <a:endParaRPr kumimoji="1" lang="ja-JP" altLang="en-US" sz="900" dirty="0">
              <a:latin typeface="Meiryo UI" panose="020B0604030504040204" pitchFamily="50" charset="-128"/>
              <a:ea typeface="Meiryo UI" panose="020B0604030504040204" pitchFamily="50" charset="-128"/>
            </a:endParaRPr>
          </a:p>
        </p:txBody>
      </p:sp>
      <p:sp>
        <p:nvSpPr>
          <p:cNvPr id="10" name="テキスト ボックス 9"/>
          <p:cNvSpPr txBox="1"/>
          <p:nvPr/>
        </p:nvSpPr>
        <p:spPr>
          <a:xfrm>
            <a:off x="4547038" y="963936"/>
            <a:ext cx="1736193" cy="230832"/>
          </a:xfrm>
          <a:prstGeom prst="rect">
            <a:avLst/>
          </a:prstGeom>
          <a:noFill/>
        </p:spPr>
        <p:txBody>
          <a:bodyPr wrap="square" rtlCol="0">
            <a:spAutoFit/>
          </a:bodyPr>
          <a:lstStyle/>
          <a:p>
            <a:r>
              <a:rPr kumimoji="1" lang="en-US" altLang="ja-JP" sz="900" dirty="0" smtClean="0">
                <a:latin typeface="Meiryo UI" panose="020B0604030504040204" pitchFamily="50" charset="-128"/>
                <a:ea typeface="Meiryo UI" panose="020B0604030504040204" pitchFamily="50" charset="-128"/>
              </a:rPr>
              <a:t>2012</a:t>
            </a:r>
            <a:r>
              <a:rPr kumimoji="1" lang="ja-JP" altLang="en-US" sz="900" dirty="0" smtClean="0">
                <a:latin typeface="Meiryo UI" panose="020B0604030504040204" pitchFamily="50" charset="-128"/>
                <a:ea typeface="Meiryo UI" panose="020B0604030504040204" pitchFamily="50" charset="-128"/>
              </a:rPr>
              <a:t>年度以降乗車人員は増加</a:t>
            </a:r>
            <a:endParaRPr kumimoji="1" lang="en-US" altLang="ja-JP" sz="900" dirty="0" smtClean="0">
              <a:latin typeface="Meiryo UI" panose="020B0604030504040204" pitchFamily="50" charset="-128"/>
              <a:ea typeface="Meiryo UI" panose="020B0604030504040204" pitchFamily="50" charset="-128"/>
            </a:endParaRPr>
          </a:p>
        </p:txBody>
      </p:sp>
      <p:cxnSp>
        <p:nvCxnSpPr>
          <p:cNvPr id="14" name="直線矢印コネクタ 13"/>
          <p:cNvCxnSpPr/>
          <p:nvPr/>
        </p:nvCxnSpPr>
        <p:spPr>
          <a:xfrm flipV="1">
            <a:off x="5429245" y="1432608"/>
            <a:ext cx="1119594" cy="93590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1" name="グラフ 20"/>
          <p:cNvGraphicFramePr/>
          <p:nvPr>
            <p:extLst/>
          </p:nvPr>
        </p:nvGraphicFramePr>
        <p:xfrm>
          <a:off x="6538817" y="984062"/>
          <a:ext cx="2556000" cy="2145729"/>
        </p:xfrm>
        <a:graphic>
          <a:graphicData uri="http://schemas.openxmlformats.org/drawingml/2006/chart">
            <c:chart xmlns:c="http://schemas.openxmlformats.org/drawingml/2006/chart" xmlns:r="http://schemas.openxmlformats.org/officeDocument/2006/relationships" r:id="rId6"/>
          </a:graphicData>
        </a:graphic>
      </p:graphicFrame>
      <p:sp>
        <p:nvSpPr>
          <p:cNvPr id="31" name="角丸四角形 30"/>
          <p:cNvSpPr/>
          <p:nvPr/>
        </p:nvSpPr>
        <p:spPr>
          <a:xfrm>
            <a:off x="128790" y="66145"/>
            <a:ext cx="762429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２－②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民間との協業多様化／経営形態の見直し（地下鉄民営化）</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30" name="テキスト ボックス 29"/>
          <p:cNvSpPr txBox="1"/>
          <p:nvPr/>
        </p:nvSpPr>
        <p:spPr>
          <a:xfrm>
            <a:off x="4019729" y="988615"/>
            <a:ext cx="809409" cy="200055"/>
          </a:xfrm>
          <a:prstGeom prst="rect">
            <a:avLst/>
          </a:prstGeom>
          <a:noFill/>
        </p:spPr>
        <p:txBody>
          <a:bodyPr wrap="square" rtlCol="0">
            <a:spAutoFit/>
          </a:bodyPr>
          <a:lstStyle/>
          <a:p>
            <a:r>
              <a:rPr kumimoji="1" lang="ja-JP" altLang="en-US" sz="700" b="1" dirty="0" smtClean="0">
                <a:latin typeface="Meiryo UI" panose="020B0604030504040204" pitchFamily="50" charset="-128"/>
                <a:ea typeface="Meiryo UI" panose="020B0604030504040204" pitchFamily="50" charset="-128"/>
              </a:rPr>
              <a:t>（万人</a:t>
            </a:r>
            <a:r>
              <a:rPr kumimoji="1" lang="en-US" altLang="ja-JP" sz="700" b="1" dirty="0" smtClean="0">
                <a:latin typeface="Meiryo UI" panose="020B0604030504040204" pitchFamily="50" charset="-128"/>
                <a:ea typeface="Meiryo UI" panose="020B0604030504040204" pitchFamily="50" charset="-128"/>
              </a:rPr>
              <a:t>/</a:t>
            </a:r>
            <a:r>
              <a:rPr kumimoji="1" lang="ja-JP" altLang="en-US" sz="700" b="1" dirty="0" smtClean="0">
                <a:latin typeface="Meiryo UI" panose="020B0604030504040204" pitchFamily="50" charset="-128"/>
                <a:ea typeface="Meiryo UI" panose="020B0604030504040204" pitchFamily="50" charset="-128"/>
              </a:rPr>
              <a:t>日）</a:t>
            </a:r>
            <a:endParaRPr kumimoji="1" lang="ja-JP" altLang="en-US" sz="700" b="1" dirty="0">
              <a:latin typeface="Meiryo UI" panose="020B0604030504040204" pitchFamily="50" charset="-128"/>
              <a:ea typeface="Meiryo UI" panose="020B0604030504040204" pitchFamily="50" charset="-128"/>
            </a:endParaRPr>
          </a:p>
        </p:txBody>
      </p:sp>
      <p:sp>
        <p:nvSpPr>
          <p:cNvPr id="32" name="テキスト ボックス 31"/>
          <p:cNvSpPr txBox="1"/>
          <p:nvPr/>
        </p:nvSpPr>
        <p:spPr>
          <a:xfrm>
            <a:off x="6488364" y="911997"/>
            <a:ext cx="655298" cy="200055"/>
          </a:xfrm>
          <a:prstGeom prst="rect">
            <a:avLst/>
          </a:prstGeom>
          <a:noFill/>
        </p:spPr>
        <p:txBody>
          <a:bodyPr wrap="square" rtlCol="0">
            <a:spAutoFit/>
          </a:bodyPr>
          <a:lstStyle/>
          <a:p>
            <a:r>
              <a:rPr lang="ja-JP" altLang="en-US" sz="700" b="1" dirty="0" smtClean="0">
                <a:latin typeface="Meiryo UI" panose="020B0604030504040204" pitchFamily="50" charset="-128"/>
                <a:ea typeface="Meiryo UI" panose="020B0604030504040204" pitchFamily="50" charset="-128"/>
              </a:rPr>
              <a:t>（億円）</a:t>
            </a:r>
            <a:endParaRPr kumimoji="1" lang="ja-JP" altLang="en-US" sz="700" b="1"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12408972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0" name="グラフ 79"/>
          <p:cNvGraphicFramePr/>
          <p:nvPr>
            <p:extLst/>
          </p:nvPr>
        </p:nvGraphicFramePr>
        <p:xfrm>
          <a:off x="5339435" y="5457975"/>
          <a:ext cx="1782853" cy="1305652"/>
        </p:xfrm>
        <a:graphic>
          <a:graphicData uri="http://schemas.openxmlformats.org/drawingml/2006/chart">
            <c:chart xmlns:c="http://schemas.openxmlformats.org/drawingml/2006/chart" xmlns:r="http://schemas.openxmlformats.org/officeDocument/2006/relationships" r:id="rId2"/>
          </a:graphicData>
        </a:graphic>
      </p:graphicFrame>
      <p:sp>
        <p:nvSpPr>
          <p:cNvPr id="32" name="円/楕円 31"/>
          <p:cNvSpPr/>
          <p:nvPr/>
        </p:nvSpPr>
        <p:spPr>
          <a:xfrm>
            <a:off x="6876452" y="1792712"/>
            <a:ext cx="624305" cy="626415"/>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角丸四角形 26"/>
          <p:cNvSpPr/>
          <p:nvPr/>
        </p:nvSpPr>
        <p:spPr>
          <a:xfrm>
            <a:off x="5440881" y="1751350"/>
            <a:ext cx="1476000" cy="648000"/>
          </a:xfrm>
          <a:prstGeom prst="roundRect">
            <a:avLst/>
          </a:prstGeom>
          <a:solidFill>
            <a:schemeClr val="accent4">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スライド番号プレースホルダー 3"/>
          <p:cNvSpPr>
            <a:spLocks noGrp="1"/>
          </p:cNvSpPr>
          <p:nvPr>
            <p:ph type="sldNum" sz="quarter" idx="12"/>
          </p:nvPr>
        </p:nvSpPr>
        <p:spPr>
          <a:xfrm>
            <a:off x="7140610" y="6540044"/>
            <a:ext cx="2057400" cy="365125"/>
          </a:xfrm>
        </p:spPr>
        <p:txBody>
          <a:bodyPr/>
          <a:lstStyle/>
          <a:p>
            <a:fld id="{138CA411-231B-42B9-AF63-97A64194AA60}" type="slidenum">
              <a:rPr lang="ja-JP" altLang="en-US" smtClean="0"/>
              <a:pPr/>
              <a:t>72</a:t>
            </a:fld>
            <a:endParaRPr lang="ja-JP" altLang="en-US"/>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274650" y="1127233"/>
            <a:ext cx="874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BA4DA3D3-8136-4F80-A721-FAF45CFEA281}"/>
              </a:ext>
            </a:extLst>
          </p:cNvPr>
          <p:cNvSpPr txBox="1"/>
          <p:nvPr/>
        </p:nvSpPr>
        <p:spPr>
          <a:xfrm>
            <a:off x="274650" y="725010"/>
            <a:ext cx="7894660" cy="369332"/>
          </a:xfrm>
          <a:prstGeom prst="rect">
            <a:avLst/>
          </a:prstGeom>
          <a:noFill/>
        </p:spPr>
        <p:txBody>
          <a:bodyPr wrap="square" rtlCol="0">
            <a:spAutoFit/>
          </a:bodyPr>
          <a:lstStyle/>
          <a:p>
            <a:r>
              <a:rPr kumimoji="1" lang="ja-JP" altLang="en-US" b="1" dirty="0" smtClean="0">
                <a:latin typeface="Meiryo UI" panose="020B0604030504040204" pitchFamily="50" charset="-128"/>
                <a:ea typeface="Meiryo UI" panose="020B0604030504040204" pitchFamily="50" charset="-128"/>
              </a:rPr>
              <a:t>■進化した改革では、民間</a:t>
            </a:r>
            <a:r>
              <a:rPr kumimoji="1" lang="ja-JP" altLang="en-US" b="1" dirty="0">
                <a:latin typeface="Meiryo UI" panose="020B0604030504040204" pitchFamily="50" charset="-128"/>
                <a:ea typeface="Meiryo UI" panose="020B0604030504040204" pitchFamily="50" charset="-128"/>
              </a:rPr>
              <a:t>の知恵を積極的に活かし、費用対効果を最大化</a:t>
            </a:r>
            <a:endParaRPr kumimoji="1" lang="en-US" altLang="ja-JP" b="1" dirty="0">
              <a:latin typeface="Meiryo UI" panose="020B0604030504040204" pitchFamily="50" charset="-128"/>
              <a:ea typeface="Meiryo UI" panose="020B0604030504040204" pitchFamily="50" charset="-128"/>
            </a:endParaRPr>
          </a:p>
        </p:txBody>
      </p:sp>
      <p:sp>
        <p:nvSpPr>
          <p:cNvPr id="11" name="角丸四角形 10"/>
          <p:cNvSpPr/>
          <p:nvPr/>
        </p:nvSpPr>
        <p:spPr>
          <a:xfrm>
            <a:off x="5449377" y="1251280"/>
            <a:ext cx="3592468"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a:latin typeface="Meiryo UI" panose="020B0604030504040204" pitchFamily="50" charset="-128"/>
                <a:ea typeface="Meiryo UI" panose="020B0604030504040204" pitchFamily="50" charset="-128"/>
              </a:rPr>
              <a:t>改革の効果</a:t>
            </a:r>
            <a:endParaRPr kumimoji="1" lang="ja-JP" altLang="en-US" sz="1600" b="1" dirty="0">
              <a:latin typeface="Meiryo UI" panose="020B0604030504040204" pitchFamily="50" charset="-128"/>
              <a:ea typeface="Meiryo UI" panose="020B0604030504040204" pitchFamily="50" charset="-128"/>
            </a:endParaRPr>
          </a:p>
        </p:txBody>
      </p:sp>
      <p:sp>
        <p:nvSpPr>
          <p:cNvPr id="12" name="角丸四角形 11"/>
          <p:cNvSpPr/>
          <p:nvPr/>
        </p:nvSpPr>
        <p:spPr>
          <a:xfrm>
            <a:off x="1702327" y="1251280"/>
            <a:ext cx="3386118"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a:latin typeface="Meiryo UI" panose="020B0604030504040204" pitchFamily="50" charset="-128"/>
                <a:ea typeface="Meiryo UI" panose="020B0604030504040204" pitchFamily="50" charset="-128"/>
              </a:rPr>
              <a:t>大阪独自の取組み（スキーム）</a:t>
            </a:r>
            <a:endParaRPr kumimoji="1" lang="ja-JP" altLang="en-US" sz="1600" b="1" dirty="0">
              <a:latin typeface="Meiryo UI" panose="020B0604030504040204" pitchFamily="50" charset="-128"/>
              <a:ea typeface="Meiryo UI" panose="020B0604030504040204" pitchFamily="50" charset="-128"/>
            </a:endParaRPr>
          </a:p>
        </p:txBody>
      </p:sp>
      <p:sp>
        <p:nvSpPr>
          <p:cNvPr id="3" name="正方形/長方形 2"/>
          <p:cNvSpPr/>
          <p:nvPr/>
        </p:nvSpPr>
        <p:spPr>
          <a:xfrm>
            <a:off x="236013" y="1738645"/>
            <a:ext cx="1296000" cy="2421262"/>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b="1"/>
          </a:p>
        </p:txBody>
      </p:sp>
      <p:sp>
        <p:nvSpPr>
          <p:cNvPr id="13" name="正方形/長方形 12"/>
          <p:cNvSpPr/>
          <p:nvPr/>
        </p:nvSpPr>
        <p:spPr>
          <a:xfrm>
            <a:off x="236013" y="4468968"/>
            <a:ext cx="1296000" cy="2353469"/>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14" name="テキスト ボックス 13"/>
          <p:cNvSpPr txBox="1"/>
          <p:nvPr/>
        </p:nvSpPr>
        <p:spPr>
          <a:xfrm>
            <a:off x="278719" y="1818420"/>
            <a:ext cx="1210588" cy="584775"/>
          </a:xfrm>
          <a:prstGeom prst="rect">
            <a:avLst/>
          </a:prstGeom>
          <a:noFill/>
        </p:spPr>
        <p:txBody>
          <a:bodyPr wrap="none" rtlCol="0">
            <a:spAutoFit/>
          </a:bodyPr>
          <a:lstStyle/>
          <a:p>
            <a:pPr algn="ctr"/>
            <a:r>
              <a:rPr kumimoji="1" lang="ja-JP" altLang="en-US" sz="1600" b="1" dirty="0" smtClean="0">
                <a:latin typeface="Meiryo UI" panose="020B0604030504040204" pitchFamily="50" charset="-128"/>
                <a:ea typeface="Meiryo UI" panose="020B0604030504040204" pitchFamily="50" charset="-128"/>
              </a:rPr>
              <a:t>大阪城</a:t>
            </a:r>
            <a:r>
              <a:rPr lang="ja-JP" altLang="en-US" sz="1600" b="1" dirty="0" smtClean="0">
                <a:latin typeface="Meiryo UI" panose="020B0604030504040204" pitchFamily="50" charset="-128"/>
                <a:ea typeface="Meiryo UI" panose="020B0604030504040204" pitchFamily="50" charset="-128"/>
              </a:rPr>
              <a:t>公園</a:t>
            </a:r>
            <a:endParaRPr lang="en-US" altLang="ja-JP" sz="1600" b="1" dirty="0" smtClean="0">
              <a:latin typeface="Meiryo UI" panose="020B0604030504040204" pitchFamily="50" charset="-128"/>
              <a:ea typeface="Meiryo UI" panose="020B0604030504040204" pitchFamily="50" charset="-128"/>
            </a:endParaRPr>
          </a:p>
          <a:p>
            <a:pPr algn="ctr"/>
            <a:r>
              <a:rPr kumimoji="1" lang="en-US" altLang="ja-JP" sz="1600" b="1" dirty="0" smtClean="0">
                <a:latin typeface="Meiryo UI" panose="020B0604030504040204" pitchFamily="50" charset="-128"/>
                <a:ea typeface="Meiryo UI" panose="020B0604030504040204" pitchFamily="50" charset="-128"/>
              </a:rPr>
              <a:t>PMO</a:t>
            </a:r>
            <a:endParaRPr kumimoji="1" lang="en-US" altLang="ja-JP" sz="1600" b="1" dirty="0">
              <a:latin typeface="Meiryo UI" panose="020B0604030504040204" pitchFamily="50" charset="-128"/>
              <a:ea typeface="Meiryo UI" panose="020B0604030504040204" pitchFamily="50" charset="-128"/>
            </a:endParaRPr>
          </a:p>
        </p:txBody>
      </p:sp>
      <p:sp>
        <p:nvSpPr>
          <p:cNvPr id="2" name="テキスト ボックス 1"/>
          <p:cNvSpPr txBox="1"/>
          <p:nvPr/>
        </p:nvSpPr>
        <p:spPr>
          <a:xfrm>
            <a:off x="295756" y="4441836"/>
            <a:ext cx="1268296" cy="646331"/>
          </a:xfrm>
          <a:prstGeom prst="rect">
            <a:avLst/>
          </a:prstGeom>
          <a:noFill/>
        </p:spPr>
        <p:txBody>
          <a:bodyPr wrap="none" rtlCol="0">
            <a:spAutoFit/>
          </a:bodyPr>
          <a:lstStyle/>
          <a:p>
            <a:r>
              <a:rPr kumimoji="1" lang="ja-JP" altLang="en-US" sz="1200" b="1" dirty="0" smtClean="0">
                <a:latin typeface="Meiryo UI" panose="020B0604030504040204" pitchFamily="50" charset="-128"/>
                <a:ea typeface="Meiryo UI" panose="020B0604030504040204" pitchFamily="50" charset="-128"/>
              </a:rPr>
              <a:t>　 天王寺公園</a:t>
            </a:r>
            <a:endParaRPr kumimoji="1" lang="en-US" altLang="ja-JP" sz="1200" b="1" dirty="0" smtClean="0">
              <a:latin typeface="Meiryo UI" panose="020B0604030504040204" pitchFamily="50" charset="-128"/>
              <a:ea typeface="Meiryo UI" panose="020B0604030504040204" pitchFamily="50" charset="-128"/>
            </a:endParaRPr>
          </a:p>
          <a:p>
            <a:r>
              <a:rPr kumimoji="1" lang="ja-JP" altLang="en-US" sz="1200" b="1" dirty="0" smtClean="0">
                <a:latin typeface="Meiryo UI" panose="020B0604030504040204" pitchFamily="50" charset="-128"/>
                <a:ea typeface="Meiryo UI" panose="020B0604030504040204" pitchFamily="50" charset="-128"/>
              </a:rPr>
              <a:t>エントランスエリア</a:t>
            </a:r>
            <a:endParaRPr kumimoji="1" lang="en-US" altLang="ja-JP" sz="1200" b="1" dirty="0" smtClean="0">
              <a:latin typeface="Meiryo UI" panose="020B0604030504040204" pitchFamily="50" charset="-128"/>
              <a:ea typeface="Meiryo UI" panose="020B0604030504040204" pitchFamily="50" charset="-128"/>
            </a:endParaRPr>
          </a:p>
          <a:p>
            <a:r>
              <a:rPr kumimoji="1" lang="ja-JP" altLang="en-US" sz="1200" b="1" dirty="0" smtClean="0">
                <a:latin typeface="Meiryo UI" panose="020B0604030504040204" pitchFamily="50" charset="-128"/>
                <a:ea typeface="Meiryo UI" panose="020B0604030504040204" pitchFamily="50" charset="-128"/>
              </a:rPr>
              <a:t>　（てんしば）</a:t>
            </a:r>
            <a:endParaRPr kumimoji="1" lang="ja-JP" altLang="en-US" sz="1200" b="1" dirty="0">
              <a:latin typeface="Meiryo UI" panose="020B0604030504040204" pitchFamily="50" charset="-128"/>
              <a:ea typeface="Meiryo UI" panose="020B0604030504040204" pitchFamily="50" charset="-128"/>
            </a:endParaRPr>
          </a:p>
        </p:txBody>
      </p:sp>
      <p:pic>
        <p:nvPicPr>
          <p:cNvPr id="15" name="図 14"/>
          <p:cNvPicPr>
            <a:picLocks noChangeAspect="1"/>
          </p:cNvPicPr>
          <p:nvPr/>
        </p:nvPicPr>
        <p:blipFill rotWithShape="1">
          <a:blip r:embed="rId3" cstate="print">
            <a:extLst>
              <a:ext uri="{28A0092B-C50C-407E-A947-70E740481C1C}">
                <a14:useLocalDpi xmlns:a14="http://schemas.microsoft.com/office/drawing/2010/main" val="0"/>
              </a:ext>
            </a:extLst>
          </a:blip>
          <a:srcRect r="50723"/>
          <a:stretch/>
        </p:blipFill>
        <p:spPr>
          <a:xfrm>
            <a:off x="389809" y="2408975"/>
            <a:ext cx="988408" cy="1318654"/>
          </a:xfrm>
          <a:prstGeom prst="rect">
            <a:avLst/>
          </a:prstGeom>
        </p:spPr>
      </p:pic>
      <p:pic>
        <p:nvPicPr>
          <p:cNvPr id="16" name="図 1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89809" y="5163032"/>
            <a:ext cx="979200" cy="612000"/>
          </a:xfrm>
          <a:prstGeom prst="rect">
            <a:avLst/>
          </a:prstGeom>
          <a:ln w="3175">
            <a:solidFill>
              <a:schemeClr val="tx1"/>
            </a:solidFill>
          </a:ln>
        </p:spPr>
      </p:pic>
      <p:pic>
        <p:nvPicPr>
          <p:cNvPr id="17" name="Picture 11"/>
          <p:cNvPicPr>
            <a:picLocks noChangeAspect="1" noChangeArrowheads="1"/>
          </p:cNvPicPr>
          <p:nvPr/>
        </p:nvPicPr>
        <p:blipFill rotWithShape="1">
          <a:blip r:embed="rId5" cstate="email">
            <a:extLst>
              <a:ext uri="{28A0092B-C50C-407E-A947-70E740481C1C}">
                <a14:useLocalDpi xmlns:a14="http://schemas.microsoft.com/office/drawing/2010/main"/>
              </a:ext>
            </a:extLst>
          </a:blip>
          <a:srcRect/>
          <a:stretch/>
        </p:blipFill>
        <p:spPr bwMode="auto">
          <a:xfrm>
            <a:off x="394413" y="5876534"/>
            <a:ext cx="979200" cy="612000"/>
          </a:xfrm>
          <a:prstGeom prst="rect">
            <a:avLst/>
          </a:prstGeom>
          <a:ln w="3175">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pic>
      <p:sp>
        <p:nvSpPr>
          <p:cNvPr id="18" name="角丸四角形 17"/>
          <p:cNvSpPr/>
          <p:nvPr/>
        </p:nvSpPr>
        <p:spPr>
          <a:xfrm>
            <a:off x="1702327" y="1697242"/>
            <a:ext cx="3386118" cy="1124616"/>
          </a:xfrm>
          <a:prstGeom prst="roundRect">
            <a:avLst>
              <a:gd name="adj" fmla="val 9822"/>
            </a:avLst>
          </a:prstGeom>
          <a:solidFill>
            <a:schemeClr val="accent1">
              <a:lumMod val="60000"/>
              <a:lumOff val="40000"/>
              <a:alpha val="50195"/>
            </a:schemeClr>
          </a:solidFill>
          <a:ln w="25400">
            <a:noFill/>
            <a:miter lim="800000"/>
            <a:headEnd/>
            <a:tailEnd/>
          </a:ln>
        </p:spPr>
        <p:txBody>
          <a:bodyPr wrap="square" anchor="t"/>
          <a:lstStyle/>
          <a:p>
            <a:pPr algn="ctr" defTabSz="1056041"/>
            <a:endParaRPr kumimoji="0" lang="en-US" altLang="ja-JP" sz="1600" kern="0" dirty="0">
              <a:solidFill>
                <a:prstClr val="black"/>
              </a:solidFill>
              <a:latin typeface="メイリオ" panose="020B0604030504040204" pitchFamily="50" charset="-128"/>
              <a:ea typeface="メイリオ" panose="020B0604030504040204" pitchFamily="50" charset="-128"/>
            </a:endParaRPr>
          </a:p>
        </p:txBody>
      </p:sp>
      <p:sp>
        <p:nvSpPr>
          <p:cNvPr id="8" name="正方形/長方形 7"/>
          <p:cNvSpPr/>
          <p:nvPr/>
        </p:nvSpPr>
        <p:spPr>
          <a:xfrm>
            <a:off x="1864360" y="1749335"/>
            <a:ext cx="3062056" cy="261610"/>
          </a:xfrm>
          <a:prstGeom prst="rect">
            <a:avLst/>
          </a:prstGeom>
        </p:spPr>
        <p:txBody>
          <a:bodyPr wrap="none">
            <a:spAutoFit/>
          </a:bodyPr>
          <a:lstStyle/>
          <a:p>
            <a:pPr algn="ctr" defTabSz="1056041"/>
            <a:r>
              <a:rPr kumimoji="0" lang="ja-JP" altLang="en-US" sz="1100" b="1" kern="0" dirty="0" smtClean="0">
                <a:solidFill>
                  <a:prstClr val="black"/>
                </a:solidFill>
                <a:latin typeface="メイリオ" panose="020B0604030504040204" pitchFamily="50" charset="-128"/>
                <a:ea typeface="メイリオ" panose="020B0604030504040204" pitchFamily="50" charset="-128"/>
              </a:rPr>
              <a:t>指定管理者制度を使った独自の</a:t>
            </a:r>
            <a:r>
              <a:rPr kumimoji="0" lang="en-US" altLang="ja-JP" sz="1100" b="1" kern="0" dirty="0" smtClean="0">
                <a:solidFill>
                  <a:prstClr val="black"/>
                </a:solidFill>
                <a:latin typeface="メイリオ" panose="020B0604030504040204" pitchFamily="50" charset="-128"/>
                <a:ea typeface="メイリオ" panose="020B0604030504040204" pitchFamily="50" charset="-128"/>
              </a:rPr>
              <a:t>『PMO</a:t>
            </a:r>
            <a:r>
              <a:rPr kumimoji="0" lang="ja-JP" altLang="en-US" sz="1100" b="1" kern="0" dirty="0" smtClean="0">
                <a:solidFill>
                  <a:prstClr val="black"/>
                </a:solidFill>
                <a:latin typeface="メイリオ" panose="020B0604030504040204" pitchFamily="50" charset="-128"/>
                <a:ea typeface="メイリオ" panose="020B0604030504040204" pitchFamily="50" charset="-128"/>
              </a:rPr>
              <a:t>事業</a:t>
            </a:r>
            <a:r>
              <a:rPr kumimoji="0" lang="en-US" altLang="ja-JP" sz="1100" b="1" kern="0" dirty="0" smtClean="0">
                <a:solidFill>
                  <a:prstClr val="black"/>
                </a:solidFill>
                <a:latin typeface="メイリオ" panose="020B0604030504040204" pitchFamily="50" charset="-128"/>
                <a:ea typeface="メイリオ" panose="020B0604030504040204" pitchFamily="50" charset="-128"/>
              </a:rPr>
              <a:t>』</a:t>
            </a:r>
            <a:endParaRPr kumimoji="0" lang="en-US" altLang="ja-JP" sz="1100" b="1" kern="0" dirty="0">
              <a:solidFill>
                <a:prstClr val="black"/>
              </a:solidFill>
              <a:latin typeface="メイリオ" panose="020B0604030504040204" pitchFamily="50" charset="-128"/>
              <a:ea typeface="メイリオ" panose="020B0604030504040204" pitchFamily="50" charset="-128"/>
            </a:endParaRPr>
          </a:p>
        </p:txBody>
      </p:sp>
      <p:pic>
        <p:nvPicPr>
          <p:cNvPr id="23" name="図 22"/>
          <p:cNvPicPr>
            <a:picLocks noChangeAspect="1"/>
          </p:cNvPicPr>
          <p:nvPr/>
        </p:nvPicPr>
        <p:blipFill>
          <a:blip r:embed="rId6"/>
          <a:stretch>
            <a:fillRect/>
          </a:stretch>
        </p:blipFill>
        <p:spPr>
          <a:xfrm>
            <a:off x="1753843" y="2907078"/>
            <a:ext cx="2604909" cy="1252829"/>
          </a:xfrm>
          <a:prstGeom prst="rect">
            <a:avLst/>
          </a:prstGeom>
        </p:spPr>
      </p:pic>
      <p:sp>
        <p:nvSpPr>
          <p:cNvPr id="24" name="正方形/長方形 23"/>
          <p:cNvSpPr/>
          <p:nvPr/>
        </p:nvSpPr>
        <p:spPr>
          <a:xfrm>
            <a:off x="1920755" y="1991071"/>
            <a:ext cx="2923503" cy="713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100" b="1" dirty="0" smtClean="0">
                <a:solidFill>
                  <a:schemeClr val="tx1"/>
                </a:solidFill>
                <a:latin typeface="Meiryo UI" panose="020B0604030504040204" pitchFamily="50" charset="-128"/>
                <a:ea typeface="Meiryo UI" panose="020B0604030504040204" pitchFamily="50" charset="-128"/>
              </a:rPr>
              <a:t>１）　長期</a:t>
            </a:r>
            <a:r>
              <a:rPr lang="ja-JP" altLang="en-US" sz="1100" b="1" dirty="0" smtClean="0">
                <a:solidFill>
                  <a:schemeClr val="tx1"/>
                </a:solidFill>
                <a:latin typeface="Meiryo UI" panose="020B0604030504040204" pitchFamily="50" charset="-128"/>
                <a:ea typeface="Meiryo UI" panose="020B0604030504040204" pitchFamily="50" charset="-128"/>
              </a:rPr>
              <a:t>運営</a:t>
            </a:r>
            <a:r>
              <a:rPr kumimoji="1" lang="ja-JP" altLang="en-US" sz="1100" b="1" dirty="0" smtClean="0">
                <a:solidFill>
                  <a:schemeClr val="tx1"/>
                </a:solidFill>
                <a:latin typeface="Meiryo UI" panose="020B0604030504040204" pitchFamily="50" charset="-128"/>
                <a:ea typeface="Meiryo UI" panose="020B0604030504040204" pitchFamily="50" charset="-128"/>
              </a:rPr>
              <a:t>　</a:t>
            </a:r>
            <a:r>
              <a:rPr kumimoji="1" lang="en-US" altLang="ja-JP" sz="1100" b="1" dirty="0" smtClean="0">
                <a:solidFill>
                  <a:schemeClr val="tx1"/>
                </a:solidFill>
                <a:latin typeface="Meiryo UI" panose="020B0604030504040204" pitchFamily="50" charset="-128"/>
                <a:ea typeface="Meiryo UI" panose="020B0604030504040204" pitchFamily="50" charset="-128"/>
              </a:rPr>
              <a:t>【20</a:t>
            </a:r>
            <a:r>
              <a:rPr kumimoji="1" lang="ja-JP" altLang="en-US" sz="1100" b="1" dirty="0" smtClean="0">
                <a:solidFill>
                  <a:schemeClr val="tx1"/>
                </a:solidFill>
                <a:latin typeface="Meiryo UI" panose="020B0604030504040204" pitchFamily="50" charset="-128"/>
                <a:ea typeface="Meiryo UI" panose="020B0604030504040204" pitchFamily="50" charset="-128"/>
              </a:rPr>
              <a:t>年間</a:t>
            </a:r>
            <a:r>
              <a:rPr kumimoji="1" lang="en-US" altLang="ja-JP" sz="1100" b="1" dirty="0" smtClean="0">
                <a:solidFill>
                  <a:schemeClr val="tx1"/>
                </a:solidFill>
                <a:latin typeface="Meiryo UI" panose="020B0604030504040204" pitchFamily="50" charset="-128"/>
                <a:ea typeface="Meiryo UI" panose="020B0604030504040204" pitchFamily="50" charset="-128"/>
              </a:rPr>
              <a:t>】</a:t>
            </a:r>
          </a:p>
          <a:p>
            <a:r>
              <a:rPr lang="ja-JP" altLang="en-US" sz="1100" b="1" dirty="0" smtClean="0">
                <a:solidFill>
                  <a:schemeClr val="tx1"/>
                </a:solidFill>
                <a:latin typeface="Meiryo UI" panose="020B0604030504040204" pitchFamily="50" charset="-128"/>
                <a:ea typeface="Meiryo UI" panose="020B0604030504040204" pitchFamily="50" charset="-128"/>
              </a:rPr>
              <a:t>２）　収入確保　</a:t>
            </a:r>
            <a:r>
              <a:rPr lang="en-US" altLang="ja-JP" sz="1100" b="1" dirty="0" smtClean="0">
                <a:solidFill>
                  <a:schemeClr val="tx1"/>
                </a:solidFill>
                <a:latin typeface="Meiryo UI" panose="020B0604030504040204" pitchFamily="50" charset="-128"/>
                <a:ea typeface="Meiryo UI" panose="020B0604030504040204" pitchFamily="50" charset="-128"/>
              </a:rPr>
              <a:t>【</a:t>
            </a:r>
            <a:r>
              <a:rPr lang="ja-JP" altLang="en-US" sz="1100" b="1" dirty="0" smtClean="0">
                <a:solidFill>
                  <a:schemeClr val="tx1"/>
                </a:solidFill>
                <a:latin typeface="Meiryo UI" panose="020B0604030504040204" pitchFamily="50" charset="-128"/>
                <a:ea typeface="Meiryo UI" panose="020B0604030504040204" pitchFamily="50" charset="-128"/>
              </a:rPr>
              <a:t>施設整備、イベント実施</a:t>
            </a:r>
            <a:r>
              <a:rPr lang="en-US" altLang="ja-JP" sz="1100" b="1" dirty="0" smtClean="0">
                <a:solidFill>
                  <a:schemeClr val="tx1"/>
                </a:solidFill>
                <a:latin typeface="Meiryo UI" panose="020B0604030504040204" pitchFamily="50" charset="-128"/>
                <a:ea typeface="Meiryo UI" panose="020B0604030504040204" pitchFamily="50" charset="-128"/>
              </a:rPr>
              <a:t>】</a:t>
            </a:r>
          </a:p>
          <a:p>
            <a:r>
              <a:rPr kumimoji="1" lang="ja-JP" altLang="en-US" sz="1100" b="1" dirty="0" smtClean="0">
                <a:solidFill>
                  <a:schemeClr val="tx1"/>
                </a:solidFill>
                <a:latin typeface="Meiryo UI" panose="020B0604030504040204" pitchFamily="50" charset="-128"/>
                <a:ea typeface="Meiryo UI" panose="020B0604030504040204" pitchFamily="50" charset="-128"/>
              </a:rPr>
              <a:t>３）　大きな裁量　</a:t>
            </a:r>
            <a:r>
              <a:rPr kumimoji="1" lang="en-US" altLang="ja-JP" sz="1100" b="1" dirty="0" smtClean="0">
                <a:solidFill>
                  <a:schemeClr val="tx1"/>
                </a:solidFill>
                <a:latin typeface="Meiryo UI" panose="020B0604030504040204" pitchFamily="50" charset="-128"/>
                <a:ea typeface="Meiryo UI" panose="020B0604030504040204" pitchFamily="50" charset="-128"/>
              </a:rPr>
              <a:t>【</a:t>
            </a:r>
            <a:r>
              <a:rPr kumimoji="1" lang="ja-JP" altLang="en-US" sz="1100" b="1" dirty="0" smtClean="0">
                <a:solidFill>
                  <a:schemeClr val="tx1"/>
                </a:solidFill>
                <a:latin typeface="Meiryo UI" panose="020B0604030504040204" pitchFamily="50" charset="-128"/>
                <a:ea typeface="Meiryo UI" panose="020B0604030504040204" pitchFamily="50" charset="-128"/>
              </a:rPr>
              <a:t>行為許可、一括管理</a:t>
            </a:r>
            <a:r>
              <a:rPr kumimoji="1" lang="en-US" altLang="ja-JP" sz="1100" b="1" dirty="0" smtClean="0">
                <a:solidFill>
                  <a:schemeClr val="tx1"/>
                </a:solidFill>
                <a:latin typeface="Meiryo UI" panose="020B0604030504040204" pitchFamily="50" charset="-128"/>
                <a:ea typeface="Meiryo UI" panose="020B0604030504040204" pitchFamily="50" charset="-128"/>
              </a:rPr>
              <a:t>】</a:t>
            </a:r>
            <a:endParaRPr kumimoji="1" lang="ja-JP" altLang="en-US" sz="1100" b="1" dirty="0">
              <a:solidFill>
                <a:schemeClr val="tx1"/>
              </a:solidFill>
              <a:latin typeface="Meiryo UI" panose="020B0604030504040204" pitchFamily="50" charset="-128"/>
              <a:ea typeface="Meiryo UI" panose="020B0604030504040204" pitchFamily="50" charset="-128"/>
            </a:endParaRPr>
          </a:p>
        </p:txBody>
      </p:sp>
      <p:sp>
        <p:nvSpPr>
          <p:cNvPr id="10" name="テキスト ボックス 9"/>
          <p:cNvSpPr txBox="1"/>
          <p:nvPr/>
        </p:nvSpPr>
        <p:spPr>
          <a:xfrm>
            <a:off x="5622993" y="1631613"/>
            <a:ext cx="1080745" cy="276999"/>
          </a:xfrm>
          <a:prstGeom prst="rect">
            <a:avLst/>
          </a:prstGeom>
          <a:solidFill>
            <a:schemeClr val="bg1"/>
          </a:solidFill>
          <a:ln>
            <a:solidFill>
              <a:schemeClr val="accent2"/>
            </a:solidFill>
          </a:ln>
        </p:spPr>
        <p:txBody>
          <a:bodyPr wrap="none" rtlCol="0">
            <a:spAutoFit/>
          </a:bodyPr>
          <a:lstStyle/>
          <a:p>
            <a:r>
              <a:rPr kumimoji="1" lang="ja-JP" altLang="en-US" sz="1200" b="1" dirty="0" smtClean="0">
                <a:latin typeface="Meiryo UI" panose="020B0604030504040204" pitchFamily="50" charset="-128"/>
                <a:ea typeface="Meiryo UI" panose="020B0604030504040204" pitchFamily="50" charset="-128"/>
              </a:rPr>
              <a:t>行政のメリット</a:t>
            </a:r>
            <a:endParaRPr kumimoji="1" lang="ja-JP" altLang="en-US" sz="1200" b="1" dirty="0">
              <a:latin typeface="Meiryo UI" panose="020B0604030504040204" pitchFamily="50" charset="-128"/>
              <a:ea typeface="Meiryo UI" panose="020B0604030504040204" pitchFamily="50" charset="-128"/>
            </a:endParaRPr>
          </a:p>
        </p:txBody>
      </p:sp>
      <p:sp>
        <p:nvSpPr>
          <p:cNvPr id="19" name="テキスト ボックス 18"/>
          <p:cNvSpPr txBox="1"/>
          <p:nvPr/>
        </p:nvSpPr>
        <p:spPr>
          <a:xfrm>
            <a:off x="5370630" y="1939188"/>
            <a:ext cx="1563248" cy="415498"/>
          </a:xfrm>
          <a:prstGeom prst="rect">
            <a:avLst/>
          </a:prstGeom>
          <a:noFill/>
        </p:spPr>
        <p:txBody>
          <a:bodyPr wrap="none" rtlCol="0">
            <a:spAutoFit/>
          </a:bodyPr>
          <a:lstStyle/>
          <a:p>
            <a:pPr marL="228600" indent="-228600">
              <a:buFont typeface="Wingdings" panose="05000000000000000000" pitchFamily="2" charset="2"/>
              <a:buChar char="Ø"/>
            </a:pPr>
            <a:r>
              <a:rPr kumimoji="1" lang="ja-JP" altLang="en-US" sz="1050" b="1" dirty="0" smtClean="0">
                <a:latin typeface="Meiryo UI" panose="020B0604030504040204" pitchFamily="50" charset="-128"/>
                <a:ea typeface="Meiryo UI" panose="020B0604030504040204" pitchFamily="50" charset="-128"/>
              </a:rPr>
              <a:t>施設ごとの管理解消</a:t>
            </a:r>
            <a:endParaRPr kumimoji="1" lang="en-US" altLang="ja-JP" sz="1050" b="1" dirty="0" smtClean="0">
              <a:latin typeface="Meiryo UI" panose="020B0604030504040204" pitchFamily="50" charset="-128"/>
              <a:ea typeface="Meiryo UI" panose="020B0604030504040204" pitchFamily="50" charset="-128"/>
            </a:endParaRPr>
          </a:p>
          <a:p>
            <a:pPr marL="228600" indent="-228600">
              <a:buFont typeface="Wingdings" panose="05000000000000000000" pitchFamily="2" charset="2"/>
              <a:buChar char="Ø"/>
            </a:pPr>
            <a:r>
              <a:rPr kumimoji="1" lang="ja-JP" altLang="en-US" sz="1050" b="1" dirty="0" smtClean="0">
                <a:latin typeface="Meiryo UI" panose="020B0604030504040204" pitchFamily="50" charset="-128"/>
                <a:ea typeface="Meiryo UI" panose="020B0604030504040204" pitchFamily="50" charset="-128"/>
              </a:rPr>
              <a:t>負担ゼロで魅力向上</a:t>
            </a:r>
            <a:endParaRPr kumimoji="1" lang="ja-JP" altLang="en-US" sz="1050" b="1" dirty="0">
              <a:latin typeface="Meiryo UI" panose="020B0604030504040204" pitchFamily="50" charset="-128"/>
              <a:ea typeface="Meiryo UI" panose="020B0604030504040204" pitchFamily="50" charset="-128"/>
            </a:endParaRPr>
          </a:p>
        </p:txBody>
      </p:sp>
      <p:sp>
        <p:nvSpPr>
          <p:cNvPr id="28" name="角丸四角形 27"/>
          <p:cNvSpPr/>
          <p:nvPr/>
        </p:nvSpPr>
        <p:spPr>
          <a:xfrm>
            <a:off x="7474999" y="1724767"/>
            <a:ext cx="1548000" cy="648000"/>
          </a:xfrm>
          <a:prstGeom prst="roundRect">
            <a:avLst/>
          </a:prstGeom>
          <a:solidFill>
            <a:schemeClr val="accent4">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ボックス 28"/>
          <p:cNvSpPr txBox="1"/>
          <p:nvPr/>
        </p:nvSpPr>
        <p:spPr>
          <a:xfrm>
            <a:off x="7721506" y="1605030"/>
            <a:ext cx="1080745" cy="276999"/>
          </a:xfrm>
          <a:prstGeom prst="rect">
            <a:avLst/>
          </a:prstGeom>
          <a:solidFill>
            <a:schemeClr val="bg1"/>
          </a:solidFill>
          <a:ln>
            <a:solidFill>
              <a:schemeClr val="accent2"/>
            </a:solidFill>
          </a:ln>
        </p:spPr>
        <p:txBody>
          <a:bodyPr wrap="none" rtlCol="0">
            <a:spAutoFit/>
          </a:bodyPr>
          <a:lstStyle/>
          <a:p>
            <a:r>
              <a:rPr lang="ja-JP" altLang="en-US" sz="1200" b="1" dirty="0">
                <a:latin typeface="Meiryo UI" panose="020B0604030504040204" pitchFamily="50" charset="-128"/>
                <a:ea typeface="Meiryo UI" panose="020B0604030504040204" pitchFamily="50" charset="-128"/>
              </a:rPr>
              <a:t>民間</a:t>
            </a:r>
            <a:r>
              <a:rPr kumimoji="1" lang="ja-JP" altLang="en-US" sz="1200" b="1" dirty="0" smtClean="0">
                <a:latin typeface="Meiryo UI" panose="020B0604030504040204" pitchFamily="50" charset="-128"/>
                <a:ea typeface="Meiryo UI" panose="020B0604030504040204" pitchFamily="50" charset="-128"/>
              </a:rPr>
              <a:t>のメリット</a:t>
            </a:r>
            <a:endParaRPr kumimoji="1" lang="ja-JP" altLang="en-US" sz="1200" b="1" dirty="0">
              <a:latin typeface="Meiryo UI" panose="020B0604030504040204" pitchFamily="50" charset="-128"/>
              <a:ea typeface="Meiryo UI" panose="020B0604030504040204" pitchFamily="50" charset="-128"/>
            </a:endParaRPr>
          </a:p>
        </p:txBody>
      </p:sp>
      <p:sp>
        <p:nvSpPr>
          <p:cNvPr id="30" name="テキスト ボックス 29"/>
          <p:cNvSpPr txBox="1"/>
          <p:nvPr/>
        </p:nvSpPr>
        <p:spPr>
          <a:xfrm>
            <a:off x="7430506" y="1912605"/>
            <a:ext cx="1611339" cy="415498"/>
          </a:xfrm>
          <a:prstGeom prst="rect">
            <a:avLst/>
          </a:prstGeom>
          <a:noFill/>
        </p:spPr>
        <p:txBody>
          <a:bodyPr wrap="none" rtlCol="0">
            <a:spAutoFit/>
          </a:bodyPr>
          <a:lstStyle/>
          <a:p>
            <a:pPr marL="228600" indent="-228600">
              <a:buFont typeface="Wingdings" panose="05000000000000000000" pitchFamily="2" charset="2"/>
              <a:buChar char="Ø"/>
            </a:pPr>
            <a:r>
              <a:rPr lang="ja-JP" altLang="en-US" sz="1050" b="1" dirty="0" smtClean="0">
                <a:latin typeface="Meiryo UI" panose="020B0604030504040204" pitchFamily="50" charset="-128"/>
                <a:ea typeface="Meiryo UI" panose="020B0604030504040204" pitchFamily="50" charset="-128"/>
              </a:rPr>
              <a:t>長期</a:t>
            </a:r>
            <a:r>
              <a:rPr lang="ja-JP" altLang="en-US" sz="1050" b="1" dirty="0">
                <a:latin typeface="Meiryo UI" panose="020B0604030504040204" pitchFamily="50" charset="-128"/>
                <a:ea typeface="Meiryo UI" panose="020B0604030504040204" pitchFamily="50" charset="-128"/>
              </a:rPr>
              <a:t>運営</a:t>
            </a:r>
            <a:r>
              <a:rPr lang="ja-JP" altLang="en-US" sz="1050" b="1" dirty="0" smtClean="0">
                <a:latin typeface="Meiryo UI" panose="020B0604030504040204" pitchFamily="50" charset="-128"/>
                <a:ea typeface="Meiryo UI" panose="020B0604030504040204" pitchFamily="50" charset="-128"/>
              </a:rPr>
              <a:t>で採算見込</a:t>
            </a:r>
            <a:endParaRPr kumimoji="1" lang="en-US" altLang="ja-JP" sz="1050" b="1" dirty="0" smtClean="0">
              <a:latin typeface="Meiryo UI" panose="020B0604030504040204" pitchFamily="50" charset="-128"/>
              <a:ea typeface="Meiryo UI" panose="020B0604030504040204" pitchFamily="50" charset="-128"/>
            </a:endParaRPr>
          </a:p>
          <a:p>
            <a:pPr marL="228600" indent="-228600">
              <a:buFont typeface="Wingdings" panose="05000000000000000000" pitchFamily="2" charset="2"/>
              <a:buChar char="Ø"/>
            </a:pPr>
            <a:r>
              <a:rPr kumimoji="1" lang="ja-JP" altLang="en-US" sz="1050" b="1" dirty="0" smtClean="0">
                <a:latin typeface="Meiryo UI" panose="020B0604030504040204" pitchFamily="50" charset="-128"/>
                <a:ea typeface="Meiryo UI" panose="020B0604030504040204" pitchFamily="50" charset="-128"/>
              </a:rPr>
              <a:t>裁量拡大で積極投資</a:t>
            </a:r>
            <a:endParaRPr kumimoji="1" lang="ja-JP" altLang="en-US" sz="1050" b="1" dirty="0">
              <a:latin typeface="Meiryo UI" panose="020B0604030504040204" pitchFamily="50" charset="-128"/>
              <a:ea typeface="Meiryo UI" panose="020B0604030504040204" pitchFamily="50" charset="-128"/>
            </a:endParaRPr>
          </a:p>
        </p:txBody>
      </p:sp>
      <p:sp>
        <p:nvSpPr>
          <p:cNvPr id="31" name="テキスト ボックス 30"/>
          <p:cNvSpPr txBox="1"/>
          <p:nvPr/>
        </p:nvSpPr>
        <p:spPr>
          <a:xfrm>
            <a:off x="6935318" y="1882029"/>
            <a:ext cx="471604" cy="461665"/>
          </a:xfrm>
          <a:prstGeom prst="rect">
            <a:avLst/>
          </a:prstGeom>
          <a:noFill/>
        </p:spPr>
        <p:txBody>
          <a:bodyPr wrap="none" rtlCol="0">
            <a:spAutoFit/>
          </a:bodyPr>
          <a:lstStyle/>
          <a:p>
            <a:r>
              <a:rPr kumimoji="1" lang="en-US" altLang="ja-JP" sz="1200" dirty="0" smtClean="0">
                <a:latin typeface="Meiryo UI" panose="020B0604030504040204" pitchFamily="50" charset="-128"/>
                <a:ea typeface="Meiryo UI" panose="020B0604030504040204" pitchFamily="50" charset="-128"/>
              </a:rPr>
              <a:t>Win</a:t>
            </a:r>
          </a:p>
          <a:p>
            <a:r>
              <a:rPr lang="en-US" altLang="ja-JP" sz="1200" dirty="0" smtClean="0">
                <a:latin typeface="Meiryo UI" panose="020B0604030504040204" pitchFamily="50" charset="-128"/>
                <a:ea typeface="Meiryo UI" panose="020B0604030504040204" pitchFamily="50" charset="-128"/>
              </a:rPr>
              <a:t>Win</a:t>
            </a:r>
            <a:endParaRPr kumimoji="1" lang="ja-JP" altLang="en-US" sz="1200" dirty="0">
              <a:latin typeface="Meiryo UI" panose="020B0604030504040204" pitchFamily="50" charset="-128"/>
              <a:ea typeface="Meiryo UI" panose="020B0604030504040204" pitchFamily="50" charset="-128"/>
            </a:endParaRPr>
          </a:p>
        </p:txBody>
      </p:sp>
      <p:graphicFrame>
        <p:nvGraphicFramePr>
          <p:cNvPr id="35" name="グラフ 34"/>
          <p:cNvGraphicFramePr/>
          <p:nvPr>
            <p:extLst/>
          </p:nvPr>
        </p:nvGraphicFramePr>
        <p:xfrm>
          <a:off x="5316999" y="2984352"/>
          <a:ext cx="1782853" cy="1305652"/>
        </p:xfrm>
        <a:graphic>
          <a:graphicData uri="http://schemas.openxmlformats.org/drawingml/2006/chart">
            <c:chart xmlns:c="http://schemas.openxmlformats.org/drawingml/2006/chart" xmlns:r="http://schemas.openxmlformats.org/officeDocument/2006/relationships" r:id="rId7"/>
          </a:graphicData>
        </a:graphic>
      </p:graphicFrame>
      <p:sp>
        <p:nvSpPr>
          <p:cNvPr id="36" name="テキスト ボックス 35"/>
          <p:cNvSpPr txBox="1"/>
          <p:nvPr/>
        </p:nvSpPr>
        <p:spPr>
          <a:xfrm>
            <a:off x="5951662" y="3645162"/>
            <a:ext cx="990977" cy="261610"/>
          </a:xfrm>
          <a:prstGeom prst="rect">
            <a:avLst/>
          </a:prstGeom>
          <a:noFill/>
        </p:spPr>
        <p:txBody>
          <a:bodyPr wrap="none" rtlCol="0">
            <a:spAutoFit/>
          </a:bodyPr>
          <a:lstStyle/>
          <a:p>
            <a:r>
              <a:rPr lang="ja-JP" altLang="en-US" sz="1100" b="1" dirty="0" smtClean="0">
                <a:latin typeface="Meiryo UI" panose="020B0604030504040204" pitchFamily="50" charset="-128"/>
                <a:ea typeface="Meiryo UI" panose="020B0604030504040204" pitchFamily="50" charset="-128"/>
              </a:rPr>
              <a:t>←  </a:t>
            </a:r>
            <a:r>
              <a:rPr lang="en-US" altLang="ja-JP" sz="1100" b="1" dirty="0" smtClean="0">
                <a:latin typeface="Meiryo UI" panose="020B0604030504040204" pitchFamily="50" charset="-128"/>
                <a:ea typeface="Meiryo UI" panose="020B0604030504040204" pitchFamily="50" charset="-128"/>
              </a:rPr>
              <a:t>PMO  </a:t>
            </a:r>
            <a:r>
              <a:rPr lang="ja-JP" altLang="en-US" sz="1100" b="1" dirty="0" smtClean="0">
                <a:latin typeface="Meiryo UI" panose="020B0604030504040204" pitchFamily="50" charset="-128"/>
                <a:ea typeface="Meiryo UI" panose="020B0604030504040204" pitchFamily="50" charset="-128"/>
              </a:rPr>
              <a:t>→</a:t>
            </a:r>
            <a:endParaRPr kumimoji="1" lang="ja-JP" altLang="en-US" sz="1100" b="1" dirty="0">
              <a:latin typeface="Meiryo UI" panose="020B0604030504040204" pitchFamily="50" charset="-128"/>
              <a:ea typeface="Meiryo UI" panose="020B0604030504040204" pitchFamily="50" charset="-128"/>
            </a:endParaRPr>
          </a:p>
        </p:txBody>
      </p:sp>
      <p:graphicFrame>
        <p:nvGraphicFramePr>
          <p:cNvPr id="38" name="グラフ 37"/>
          <p:cNvGraphicFramePr/>
          <p:nvPr>
            <p:extLst/>
          </p:nvPr>
        </p:nvGraphicFramePr>
        <p:xfrm>
          <a:off x="7318414" y="2965420"/>
          <a:ext cx="1782853" cy="1305652"/>
        </p:xfrm>
        <a:graphic>
          <a:graphicData uri="http://schemas.openxmlformats.org/drawingml/2006/chart">
            <c:chart xmlns:c="http://schemas.openxmlformats.org/drawingml/2006/chart" xmlns:r="http://schemas.openxmlformats.org/officeDocument/2006/relationships" r:id="rId8"/>
          </a:graphicData>
        </a:graphic>
      </p:graphicFrame>
      <p:sp>
        <p:nvSpPr>
          <p:cNvPr id="39" name="テキスト ボックス 38"/>
          <p:cNvSpPr txBox="1"/>
          <p:nvPr/>
        </p:nvSpPr>
        <p:spPr>
          <a:xfrm>
            <a:off x="7965956" y="3536077"/>
            <a:ext cx="990977" cy="261610"/>
          </a:xfrm>
          <a:prstGeom prst="rect">
            <a:avLst/>
          </a:prstGeom>
          <a:noFill/>
        </p:spPr>
        <p:txBody>
          <a:bodyPr wrap="none" rtlCol="0">
            <a:spAutoFit/>
          </a:bodyPr>
          <a:lstStyle/>
          <a:p>
            <a:r>
              <a:rPr lang="ja-JP" altLang="en-US" sz="1100" b="1" dirty="0" smtClean="0">
                <a:latin typeface="Meiryo UI" panose="020B0604030504040204" pitchFamily="50" charset="-128"/>
                <a:ea typeface="Meiryo UI" panose="020B0604030504040204" pitchFamily="50" charset="-128"/>
              </a:rPr>
              <a:t>←  </a:t>
            </a:r>
            <a:r>
              <a:rPr lang="en-US" altLang="ja-JP" sz="1100" b="1" dirty="0" smtClean="0">
                <a:latin typeface="Meiryo UI" panose="020B0604030504040204" pitchFamily="50" charset="-128"/>
                <a:ea typeface="Meiryo UI" panose="020B0604030504040204" pitchFamily="50" charset="-128"/>
              </a:rPr>
              <a:t>PMO  </a:t>
            </a:r>
            <a:r>
              <a:rPr lang="ja-JP" altLang="en-US" sz="1100" b="1" dirty="0" smtClean="0">
                <a:latin typeface="Meiryo UI" panose="020B0604030504040204" pitchFamily="50" charset="-128"/>
                <a:ea typeface="Meiryo UI" panose="020B0604030504040204" pitchFamily="50" charset="-128"/>
              </a:rPr>
              <a:t>→</a:t>
            </a:r>
            <a:endParaRPr kumimoji="1" lang="ja-JP" altLang="en-US" sz="1100" b="1" dirty="0">
              <a:latin typeface="Meiryo UI" panose="020B0604030504040204" pitchFamily="50" charset="-128"/>
              <a:ea typeface="Meiryo UI" panose="020B0604030504040204" pitchFamily="50" charset="-128"/>
            </a:endParaRPr>
          </a:p>
        </p:txBody>
      </p:sp>
      <p:sp>
        <p:nvSpPr>
          <p:cNvPr id="41" name="テキスト ボックス 40"/>
          <p:cNvSpPr txBox="1"/>
          <p:nvPr/>
        </p:nvSpPr>
        <p:spPr>
          <a:xfrm>
            <a:off x="7381164" y="2644585"/>
            <a:ext cx="1640193" cy="253916"/>
          </a:xfrm>
          <a:prstGeom prst="rect">
            <a:avLst/>
          </a:prstGeom>
          <a:noFill/>
          <a:ln>
            <a:solidFill>
              <a:schemeClr val="bg1">
                <a:lumMod val="75000"/>
              </a:schemeClr>
            </a:solidFill>
          </a:ln>
        </p:spPr>
        <p:txBody>
          <a:bodyPr wrap="none" rtlCol="0">
            <a:spAutoFit/>
          </a:bodyPr>
          <a:lstStyle/>
          <a:p>
            <a:pPr algn="ctr"/>
            <a:r>
              <a:rPr lang="ja-JP" altLang="en-US" sz="1050" b="1" dirty="0" smtClean="0">
                <a:latin typeface="Meiryo UI" panose="020B0604030504040204" pitchFamily="50" charset="-128"/>
                <a:ea typeface="Meiryo UI" panose="020B0604030504040204" pitchFamily="50" charset="-128"/>
              </a:rPr>
              <a:t>収支は約２億円超の改善</a:t>
            </a:r>
            <a:endParaRPr kumimoji="1" lang="ja-JP" altLang="en-US" sz="1050" b="1" dirty="0">
              <a:latin typeface="Meiryo UI" panose="020B0604030504040204" pitchFamily="50" charset="-128"/>
              <a:ea typeface="Meiryo UI" panose="020B0604030504040204" pitchFamily="50" charset="-128"/>
            </a:endParaRPr>
          </a:p>
        </p:txBody>
      </p:sp>
      <p:sp>
        <p:nvSpPr>
          <p:cNvPr id="42" name="テキスト ボックス 41"/>
          <p:cNvSpPr txBox="1"/>
          <p:nvPr/>
        </p:nvSpPr>
        <p:spPr>
          <a:xfrm>
            <a:off x="7563952" y="3625383"/>
            <a:ext cx="434734" cy="230832"/>
          </a:xfrm>
          <a:prstGeom prst="rect">
            <a:avLst/>
          </a:prstGeom>
          <a:noFill/>
        </p:spPr>
        <p:txBody>
          <a:bodyPr wrap="none" rtlCol="0">
            <a:spAutoFit/>
          </a:bodyPr>
          <a:lstStyle/>
          <a:p>
            <a:r>
              <a:rPr kumimoji="1" lang="ja-JP" altLang="en-US" sz="900" b="1" dirty="0" smtClean="0">
                <a:solidFill>
                  <a:srgbClr val="FF0000"/>
                </a:solidFill>
                <a:latin typeface="HGPｺﾞｼｯｸM" panose="020B0600000000000000" pitchFamily="50" charset="-128"/>
                <a:ea typeface="HGPｺﾞｼｯｸM" panose="020B0600000000000000" pitchFamily="50" charset="-128"/>
              </a:rPr>
              <a:t>▲</a:t>
            </a:r>
            <a:r>
              <a:rPr kumimoji="1" lang="en-US" altLang="ja-JP" sz="900" b="1" dirty="0" smtClean="0">
                <a:solidFill>
                  <a:srgbClr val="FF0000"/>
                </a:solidFill>
                <a:latin typeface="HGPｺﾞｼｯｸM" panose="020B0600000000000000" pitchFamily="50" charset="-128"/>
                <a:ea typeface="HGPｺﾞｼｯｸM" panose="020B0600000000000000" pitchFamily="50" charset="-128"/>
              </a:rPr>
              <a:t>40</a:t>
            </a:r>
            <a:endParaRPr kumimoji="1" lang="ja-JP" altLang="en-US" sz="900" b="1" dirty="0">
              <a:solidFill>
                <a:srgbClr val="FF0000"/>
              </a:solidFill>
              <a:latin typeface="HGPｺﾞｼｯｸM" panose="020B0600000000000000" pitchFamily="50" charset="-128"/>
              <a:ea typeface="HGPｺﾞｼｯｸM" panose="020B0600000000000000" pitchFamily="50" charset="-128"/>
            </a:endParaRPr>
          </a:p>
        </p:txBody>
      </p:sp>
      <p:sp>
        <p:nvSpPr>
          <p:cNvPr id="43" name="テキスト ボックス 42"/>
          <p:cNvSpPr txBox="1"/>
          <p:nvPr/>
        </p:nvSpPr>
        <p:spPr>
          <a:xfrm>
            <a:off x="5339435" y="2644585"/>
            <a:ext cx="1760417" cy="253916"/>
          </a:xfrm>
          <a:prstGeom prst="rect">
            <a:avLst/>
          </a:prstGeom>
          <a:noFill/>
          <a:ln>
            <a:solidFill>
              <a:schemeClr val="bg1">
                <a:lumMod val="75000"/>
              </a:schemeClr>
            </a:solidFill>
          </a:ln>
        </p:spPr>
        <p:txBody>
          <a:bodyPr wrap="none" rtlCol="0">
            <a:spAutoFit/>
          </a:bodyPr>
          <a:lstStyle/>
          <a:p>
            <a:pPr algn="ctr"/>
            <a:r>
              <a:rPr lang="ja-JP" altLang="en-US" sz="1050" b="1" dirty="0">
                <a:latin typeface="Meiryo UI" panose="020B0604030504040204" pitchFamily="50" charset="-128"/>
                <a:ea typeface="Meiryo UI" panose="020B0604030504040204" pitchFamily="50" charset="-128"/>
              </a:rPr>
              <a:t>来</a:t>
            </a:r>
            <a:r>
              <a:rPr lang="ja-JP" altLang="en-US" sz="1050" b="1" dirty="0" smtClean="0">
                <a:latin typeface="Meiryo UI" panose="020B0604030504040204" pitchFamily="50" charset="-128"/>
                <a:ea typeface="Meiryo UI" panose="020B0604030504040204" pitchFamily="50" charset="-128"/>
              </a:rPr>
              <a:t>園者</a:t>
            </a:r>
            <a:r>
              <a:rPr lang="ja-JP" altLang="en-US" sz="1050" b="1" dirty="0">
                <a:latin typeface="Meiryo UI" panose="020B0604030504040204" pitchFamily="50" charset="-128"/>
                <a:ea typeface="Meiryo UI" panose="020B0604030504040204" pitchFamily="50" charset="-128"/>
              </a:rPr>
              <a:t>数</a:t>
            </a:r>
            <a:r>
              <a:rPr lang="ja-JP" altLang="en-US" sz="1050" b="1" dirty="0" smtClean="0">
                <a:latin typeface="Meiryo UI" panose="020B0604030504040204" pitchFamily="50" charset="-128"/>
                <a:ea typeface="Meiryo UI" panose="020B0604030504040204" pitchFamily="50" charset="-128"/>
              </a:rPr>
              <a:t>は過去最高を更新</a:t>
            </a:r>
            <a:endParaRPr kumimoji="1" lang="ja-JP" altLang="en-US" sz="1050" b="1" dirty="0">
              <a:latin typeface="Meiryo UI" panose="020B0604030504040204" pitchFamily="50" charset="-128"/>
              <a:ea typeface="Meiryo UI" panose="020B0604030504040204" pitchFamily="50" charset="-128"/>
            </a:endParaRPr>
          </a:p>
        </p:txBody>
      </p:sp>
      <p:sp>
        <p:nvSpPr>
          <p:cNvPr id="46" name="テキスト ボックス 45"/>
          <p:cNvSpPr txBox="1"/>
          <p:nvPr/>
        </p:nvSpPr>
        <p:spPr>
          <a:xfrm>
            <a:off x="7178787" y="2404150"/>
            <a:ext cx="2028119" cy="230832"/>
          </a:xfrm>
          <a:prstGeom prst="rect">
            <a:avLst/>
          </a:prstGeom>
          <a:noFill/>
        </p:spPr>
        <p:txBody>
          <a:bodyPr wrap="none" rtlCol="0">
            <a:spAutoFit/>
          </a:bodyPr>
          <a:lstStyle/>
          <a:p>
            <a:r>
              <a:rPr kumimoji="1" lang="ja-JP" altLang="en-US" sz="900" b="1" dirty="0" smtClean="0">
                <a:latin typeface="Meiryo UI" panose="020B0604030504040204" pitchFamily="50" charset="-128"/>
                <a:ea typeface="Meiryo UI" panose="020B0604030504040204" pitchFamily="50" charset="-128"/>
              </a:rPr>
              <a:t>⇒</a:t>
            </a:r>
            <a:r>
              <a:rPr kumimoji="1" lang="en-US" altLang="ja-JP" sz="900" b="1" dirty="0" smtClean="0">
                <a:latin typeface="Meiryo UI" panose="020B0604030504040204" pitchFamily="50" charset="-128"/>
                <a:ea typeface="Meiryo UI" panose="020B0604030504040204" pitchFamily="50" charset="-128"/>
              </a:rPr>
              <a:t>50</a:t>
            </a:r>
            <a:r>
              <a:rPr kumimoji="1" lang="ja-JP" altLang="en-US" sz="900" b="1" dirty="0" smtClean="0">
                <a:latin typeface="Meiryo UI" panose="020B0604030504040204" pitchFamily="50" charset="-128"/>
                <a:ea typeface="Meiryo UI" panose="020B0604030504040204" pitchFamily="50" charset="-128"/>
              </a:rPr>
              <a:t>億円投資を</a:t>
            </a:r>
            <a:r>
              <a:rPr kumimoji="1" lang="en-US" altLang="ja-JP" sz="900" b="1" dirty="0" smtClean="0">
                <a:latin typeface="Meiryo UI" panose="020B0604030504040204" pitchFamily="50" charset="-128"/>
                <a:ea typeface="Meiryo UI" panose="020B0604030504040204" pitchFamily="50" charset="-128"/>
              </a:rPr>
              <a:t>10</a:t>
            </a:r>
            <a:r>
              <a:rPr kumimoji="1" lang="ja-JP" altLang="en-US" sz="900" b="1" dirty="0" smtClean="0">
                <a:latin typeface="Meiryo UI" panose="020B0604030504040204" pitchFamily="50" charset="-128"/>
                <a:ea typeface="Meiryo UI" panose="020B0604030504040204" pitchFamily="50" charset="-128"/>
              </a:rPr>
              <a:t>数年で回収予定</a:t>
            </a:r>
            <a:endParaRPr kumimoji="1" lang="ja-JP" altLang="en-US" sz="900" b="1" dirty="0">
              <a:latin typeface="Meiryo UI" panose="020B0604030504040204" pitchFamily="50" charset="-128"/>
              <a:ea typeface="Meiryo UI" panose="020B0604030504040204" pitchFamily="50" charset="-128"/>
            </a:endParaRPr>
          </a:p>
        </p:txBody>
      </p:sp>
      <p:sp>
        <p:nvSpPr>
          <p:cNvPr id="48" name="テキスト ボックス 47"/>
          <p:cNvSpPr txBox="1"/>
          <p:nvPr/>
        </p:nvSpPr>
        <p:spPr>
          <a:xfrm>
            <a:off x="5226645" y="2902388"/>
            <a:ext cx="595035" cy="215444"/>
          </a:xfrm>
          <a:prstGeom prst="rect">
            <a:avLst/>
          </a:prstGeom>
          <a:noFill/>
        </p:spPr>
        <p:txBody>
          <a:bodyPr wrap="none" rtlCol="0">
            <a:spAutoFit/>
          </a:bodyPr>
          <a:lstStyle/>
          <a:p>
            <a:r>
              <a:rPr lang="ja-JP" altLang="en-US" sz="800" dirty="0" smtClean="0">
                <a:latin typeface="Meiryo UI" panose="020B0604030504040204" pitchFamily="50" charset="-128"/>
                <a:ea typeface="Meiryo UI" panose="020B0604030504040204" pitchFamily="50" charset="-128"/>
              </a:rPr>
              <a:t>単位万人</a:t>
            </a:r>
            <a:endParaRPr kumimoji="1" lang="ja-JP" altLang="en-US" sz="800" dirty="0">
              <a:latin typeface="Meiryo UI" panose="020B0604030504040204" pitchFamily="50" charset="-128"/>
              <a:ea typeface="Meiryo UI" panose="020B0604030504040204" pitchFamily="50" charset="-128"/>
            </a:endParaRPr>
          </a:p>
        </p:txBody>
      </p:sp>
      <p:sp>
        <p:nvSpPr>
          <p:cNvPr id="49" name="テキスト ボックス 48"/>
          <p:cNvSpPr txBox="1"/>
          <p:nvPr/>
        </p:nvSpPr>
        <p:spPr>
          <a:xfrm>
            <a:off x="7118053" y="2878465"/>
            <a:ext cx="697627" cy="215444"/>
          </a:xfrm>
          <a:prstGeom prst="rect">
            <a:avLst/>
          </a:prstGeom>
          <a:noFill/>
        </p:spPr>
        <p:txBody>
          <a:bodyPr wrap="none" rtlCol="0">
            <a:spAutoFit/>
          </a:bodyPr>
          <a:lstStyle/>
          <a:p>
            <a:r>
              <a:rPr lang="ja-JP" altLang="en-US" sz="800" dirty="0" smtClean="0">
                <a:latin typeface="Meiryo UI" panose="020B0604030504040204" pitchFamily="50" charset="-128"/>
                <a:ea typeface="Meiryo UI" panose="020B0604030504040204" pitchFamily="50" charset="-128"/>
              </a:rPr>
              <a:t>単位百万円</a:t>
            </a:r>
            <a:endParaRPr kumimoji="1" lang="ja-JP" altLang="en-US" sz="800" dirty="0">
              <a:latin typeface="Meiryo UI" panose="020B0604030504040204" pitchFamily="50" charset="-128"/>
              <a:ea typeface="Meiryo UI" panose="020B0604030504040204" pitchFamily="50" charset="-128"/>
            </a:endParaRPr>
          </a:p>
        </p:txBody>
      </p:sp>
      <p:sp>
        <p:nvSpPr>
          <p:cNvPr id="50" name="角丸四角形 49"/>
          <p:cNvSpPr/>
          <p:nvPr/>
        </p:nvSpPr>
        <p:spPr>
          <a:xfrm>
            <a:off x="1700806" y="4469595"/>
            <a:ext cx="3386118" cy="1267639"/>
          </a:xfrm>
          <a:prstGeom prst="roundRect">
            <a:avLst>
              <a:gd name="adj" fmla="val 9822"/>
            </a:avLst>
          </a:prstGeom>
          <a:solidFill>
            <a:schemeClr val="accent1">
              <a:lumMod val="60000"/>
              <a:lumOff val="40000"/>
              <a:alpha val="50195"/>
            </a:schemeClr>
          </a:solidFill>
          <a:ln w="25400">
            <a:noFill/>
            <a:miter lim="800000"/>
            <a:headEnd/>
            <a:tailEnd/>
          </a:ln>
        </p:spPr>
        <p:txBody>
          <a:bodyPr wrap="square" anchor="t"/>
          <a:lstStyle/>
          <a:p>
            <a:pPr algn="ctr" defTabSz="1056041"/>
            <a:endParaRPr kumimoji="0" lang="en-US" altLang="ja-JP" sz="1600" kern="0" dirty="0">
              <a:solidFill>
                <a:prstClr val="black"/>
              </a:solidFill>
              <a:latin typeface="メイリオ" panose="020B0604030504040204" pitchFamily="50" charset="-128"/>
              <a:ea typeface="メイリオ" panose="020B0604030504040204" pitchFamily="50" charset="-128"/>
            </a:endParaRPr>
          </a:p>
        </p:txBody>
      </p:sp>
      <p:sp>
        <p:nvSpPr>
          <p:cNvPr id="51" name="正方形/長方形 50"/>
          <p:cNvSpPr/>
          <p:nvPr/>
        </p:nvSpPr>
        <p:spPr>
          <a:xfrm>
            <a:off x="2243561" y="4494393"/>
            <a:ext cx="2300630" cy="430887"/>
          </a:xfrm>
          <a:prstGeom prst="rect">
            <a:avLst/>
          </a:prstGeom>
        </p:spPr>
        <p:txBody>
          <a:bodyPr wrap="none">
            <a:spAutoFit/>
          </a:bodyPr>
          <a:lstStyle/>
          <a:p>
            <a:pPr algn="ctr" defTabSz="1056041"/>
            <a:r>
              <a:rPr kumimoji="0" lang="ja-JP" altLang="en-US" sz="1100" b="1" kern="0" dirty="0" smtClean="0">
                <a:latin typeface="メイリオ" panose="020B0604030504040204" pitchFamily="50" charset="-128"/>
                <a:ea typeface="メイリオ" panose="020B0604030504040204" pitchFamily="50" charset="-128"/>
              </a:rPr>
              <a:t>設置・管理許可の仕組みを使った</a:t>
            </a:r>
            <a:endParaRPr kumimoji="0" lang="en-US" altLang="ja-JP" sz="1100" b="1" kern="0" dirty="0" smtClean="0">
              <a:latin typeface="メイリオ" panose="020B0604030504040204" pitchFamily="50" charset="-128"/>
              <a:ea typeface="メイリオ" panose="020B0604030504040204" pitchFamily="50" charset="-128"/>
            </a:endParaRPr>
          </a:p>
          <a:p>
            <a:pPr algn="ctr" defTabSz="1056041"/>
            <a:r>
              <a:rPr kumimoji="0" lang="ja-JP" altLang="en-US" sz="1100" b="1" kern="0" dirty="0" smtClean="0">
                <a:latin typeface="メイリオ" panose="020B0604030504040204" pitchFamily="50" charset="-128"/>
                <a:ea typeface="メイリオ" panose="020B0604030504040204" pitchFamily="50" charset="-128"/>
              </a:rPr>
              <a:t>独自の</a:t>
            </a:r>
            <a:r>
              <a:rPr kumimoji="0" lang="en-US" altLang="ja-JP" sz="1100" b="1" kern="0" dirty="0" smtClean="0">
                <a:latin typeface="メイリオ" panose="020B0604030504040204" pitchFamily="50" charset="-128"/>
                <a:ea typeface="メイリオ" panose="020B0604030504040204" pitchFamily="50" charset="-128"/>
              </a:rPr>
              <a:t>『PPP</a:t>
            </a:r>
            <a:r>
              <a:rPr kumimoji="0" lang="ja-JP" altLang="en-US" sz="1100" b="1" kern="0" dirty="0" smtClean="0">
                <a:latin typeface="メイリオ" panose="020B0604030504040204" pitchFamily="50" charset="-128"/>
                <a:ea typeface="メイリオ" panose="020B0604030504040204" pitchFamily="50" charset="-128"/>
              </a:rPr>
              <a:t>事業</a:t>
            </a:r>
            <a:r>
              <a:rPr kumimoji="0" lang="en-US" altLang="ja-JP" sz="1100" b="1" kern="0" dirty="0" smtClean="0">
                <a:latin typeface="メイリオ" panose="020B0604030504040204" pitchFamily="50" charset="-128"/>
                <a:ea typeface="メイリオ" panose="020B0604030504040204" pitchFamily="50" charset="-128"/>
              </a:rPr>
              <a:t>』</a:t>
            </a:r>
            <a:endParaRPr kumimoji="0" lang="en-US" altLang="ja-JP" sz="1100" b="1" kern="0" dirty="0">
              <a:latin typeface="メイリオ" panose="020B0604030504040204" pitchFamily="50" charset="-128"/>
              <a:ea typeface="メイリオ" panose="020B0604030504040204" pitchFamily="50" charset="-128"/>
            </a:endParaRPr>
          </a:p>
        </p:txBody>
      </p:sp>
      <p:sp>
        <p:nvSpPr>
          <p:cNvPr id="52" name="正方形/長方形 51"/>
          <p:cNvSpPr/>
          <p:nvPr/>
        </p:nvSpPr>
        <p:spPr>
          <a:xfrm>
            <a:off x="1869604" y="4883461"/>
            <a:ext cx="3060000" cy="713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100" b="1" dirty="0" smtClean="0">
                <a:solidFill>
                  <a:schemeClr val="tx1"/>
                </a:solidFill>
                <a:latin typeface="Meiryo UI" panose="020B0604030504040204" pitchFamily="50" charset="-128"/>
                <a:ea typeface="Meiryo UI" panose="020B0604030504040204" pitchFamily="50" charset="-128"/>
              </a:rPr>
              <a:t>１）　長期運営</a:t>
            </a:r>
            <a:r>
              <a:rPr kumimoji="1" lang="en-US" altLang="ja-JP" sz="1100" b="1" dirty="0" smtClean="0">
                <a:solidFill>
                  <a:schemeClr val="tx1"/>
                </a:solidFill>
                <a:latin typeface="Meiryo UI" panose="020B0604030504040204" pitchFamily="50" charset="-128"/>
                <a:ea typeface="Meiryo UI" panose="020B0604030504040204" pitchFamily="50" charset="-128"/>
              </a:rPr>
              <a:t>【20</a:t>
            </a:r>
            <a:r>
              <a:rPr kumimoji="1" lang="ja-JP" altLang="en-US" sz="1100" b="1" dirty="0" smtClean="0">
                <a:solidFill>
                  <a:schemeClr val="tx1"/>
                </a:solidFill>
                <a:latin typeface="Meiryo UI" panose="020B0604030504040204" pitchFamily="50" charset="-128"/>
                <a:ea typeface="Meiryo UI" panose="020B0604030504040204" pitchFamily="50" charset="-128"/>
              </a:rPr>
              <a:t>年間</a:t>
            </a:r>
            <a:r>
              <a:rPr kumimoji="1" lang="en-US" altLang="ja-JP" sz="1100" b="1" dirty="0" smtClean="0">
                <a:solidFill>
                  <a:schemeClr val="tx1"/>
                </a:solidFill>
                <a:latin typeface="Meiryo UI" panose="020B0604030504040204" pitchFamily="50" charset="-128"/>
                <a:ea typeface="Meiryo UI" panose="020B0604030504040204" pitchFamily="50" charset="-128"/>
              </a:rPr>
              <a:t>】</a:t>
            </a:r>
          </a:p>
          <a:p>
            <a:r>
              <a:rPr lang="ja-JP" altLang="en-US" sz="1100" b="1" dirty="0" smtClean="0">
                <a:solidFill>
                  <a:schemeClr val="tx1"/>
                </a:solidFill>
                <a:latin typeface="Meiryo UI" panose="020B0604030504040204" pitchFamily="50" charset="-128"/>
                <a:ea typeface="Meiryo UI" panose="020B0604030504040204" pitchFamily="50" charset="-128"/>
              </a:rPr>
              <a:t>２）　都市公園法</a:t>
            </a:r>
            <a:r>
              <a:rPr lang="ja-JP" altLang="en-US" sz="1100" b="1" dirty="0">
                <a:solidFill>
                  <a:schemeClr val="tx1"/>
                </a:solidFill>
                <a:latin typeface="Meiryo UI" panose="020B0604030504040204" pitchFamily="50" charset="-128"/>
                <a:ea typeface="Meiryo UI" panose="020B0604030504040204" pitchFamily="50" charset="-128"/>
              </a:rPr>
              <a:t>に基づく設置・管理許可</a:t>
            </a:r>
          </a:p>
          <a:p>
            <a:r>
              <a:rPr kumimoji="1" lang="ja-JP" altLang="en-US" sz="1100" b="1" dirty="0" smtClean="0">
                <a:solidFill>
                  <a:schemeClr val="tx1"/>
                </a:solidFill>
                <a:latin typeface="Meiryo UI" panose="020B0604030504040204" pitchFamily="50" charset="-128"/>
                <a:ea typeface="Meiryo UI" panose="020B0604030504040204" pitchFamily="50" charset="-128"/>
              </a:rPr>
              <a:t>３）　</a:t>
            </a:r>
            <a:r>
              <a:rPr lang="ja-JP" altLang="en-US" sz="1100" b="1" dirty="0">
                <a:solidFill>
                  <a:schemeClr val="tx1"/>
                </a:solidFill>
                <a:latin typeface="Meiryo UI" panose="020B0604030504040204" pitchFamily="50" charset="-128"/>
                <a:ea typeface="Meiryo UI" panose="020B0604030504040204" pitchFamily="50" charset="-128"/>
              </a:rPr>
              <a:t>オープンエリアの活用　</a:t>
            </a:r>
            <a:r>
              <a:rPr lang="en-US" altLang="ja-JP" sz="1100" b="1" dirty="0">
                <a:solidFill>
                  <a:schemeClr val="tx1"/>
                </a:solidFill>
                <a:latin typeface="Meiryo UI" panose="020B0604030504040204" pitchFamily="50" charset="-128"/>
                <a:ea typeface="Meiryo UI" panose="020B0604030504040204" pitchFamily="50" charset="-128"/>
              </a:rPr>
              <a:t>【</a:t>
            </a:r>
            <a:r>
              <a:rPr lang="ja-JP" altLang="en-US" sz="1100" b="1" dirty="0">
                <a:solidFill>
                  <a:schemeClr val="tx1"/>
                </a:solidFill>
                <a:latin typeface="Meiryo UI" panose="020B0604030504040204" pitchFamily="50" charset="-128"/>
                <a:ea typeface="Meiryo UI" panose="020B0604030504040204" pitchFamily="50" charset="-128"/>
              </a:rPr>
              <a:t>テナント、イベント</a:t>
            </a:r>
            <a:r>
              <a:rPr lang="en-US" altLang="ja-JP" sz="1100" b="1" dirty="0" smtClean="0">
                <a:solidFill>
                  <a:schemeClr val="tx1"/>
                </a:solidFill>
                <a:latin typeface="Meiryo UI" panose="020B0604030504040204" pitchFamily="50" charset="-128"/>
                <a:ea typeface="Meiryo UI" panose="020B0604030504040204" pitchFamily="50" charset="-128"/>
              </a:rPr>
              <a:t>】</a:t>
            </a:r>
            <a:endParaRPr lang="en-US" altLang="ja-JP" sz="1100" b="1" dirty="0">
              <a:solidFill>
                <a:schemeClr val="tx1"/>
              </a:solidFill>
              <a:latin typeface="Meiryo UI" panose="020B0604030504040204" pitchFamily="50" charset="-128"/>
              <a:ea typeface="Meiryo UI" panose="020B0604030504040204" pitchFamily="50" charset="-128"/>
            </a:endParaRPr>
          </a:p>
        </p:txBody>
      </p:sp>
      <p:cxnSp>
        <p:nvCxnSpPr>
          <p:cNvPr id="54" name="直線矢印コネクタ 53"/>
          <p:cNvCxnSpPr/>
          <p:nvPr/>
        </p:nvCxnSpPr>
        <p:spPr>
          <a:xfrm>
            <a:off x="274650" y="4315762"/>
            <a:ext cx="8748349" cy="0"/>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55" name="テキスト ボックス 54"/>
          <p:cNvSpPr txBox="1"/>
          <p:nvPr/>
        </p:nvSpPr>
        <p:spPr>
          <a:xfrm>
            <a:off x="295756" y="3760703"/>
            <a:ext cx="1186891" cy="400110"/>
          </a:xfrm>
          <a:prstGeom prst="rect">
            <a:avLst/>
          </a:prstGeom>
          <a:noFill/>
        </p:spPr>
        <p:txBody>
          <a:bodyPr wrap="square" rtlCol="0">
            <a:spAutoFit/>
          </a:bodyPr>
          <a:lstStyle/>
          <a:p>
            <a:r>
              <a:rPr kumimoji="1" lang="ja-JP" altLang="en-US" sz="1000" dirty="0" smtClean="0">
                <a:latin typeface="Meiryo UI" panose="020B0604030504040204" pitchFamily="50" charset="-128"/>
                <a:ea typeface="Meiryo UI" panose="020B0604030504040204" pitchFamily="50" charset="-128"/>
              </a:rPr>
              <a:t>大阪城パークマネジメント共同事業体</a:t>
            </a:r>
            <a:endParaRPr kumimoji="1" lang="ja-JP" altLang="en-US" sz="1000" dirty="0">
              <a:latin typeface="Meiryo UI" panose="020B0604030504040204" pitchFamily="50" charset="-128"/>
              <a:ea typeface="Meiryo UI" panose="020B0604030504040204" pitchFamily="50" charset="-128"/>
            </a:endParaRPr>
          </a:p>
        </p:txBody>
      </p:sp>
      <p:sp>
        <p:nvSpPr>
          <p:cNvPr id="56" name="テキスト ボックス 55"/>
          <p:cNvSpPr txBox="1"/>
          <p:nvPr/>
        </p:nvSpPr>
        <p:spPr>
          <a:xfrm>
            <a:off x="445432" y="6523878"/>
            <a:ext cx="967067" cy="246221"/>
          </a:xfrm>
          <a:prstGeom prst="rect">
            <a:avLst/>
          </a:prstGeom>
          <a:noFill/>
        </p:spPr>
        <p:txBody>
          <a:bodyPr wrap="square" rtlCol="0">
            <a:spAutoFit/>
          </a:bodyPr>
          <a:lstStyle/>
          <a:p>
            <a:r>
              <a:rPr kumimoji="1" lang="ja-JP" altLang="en-US" sz="1000" dirty="0" smtClean="0">
                <a:latin typeface="Meiryo UI" panose="020B0604030504040204" pitchFamily="50" charset="-128"/>
                <a:ea typeface="Meiryo UI" panose="020B0604030504040204" pitchFamily="50" charset="-128"/>
              </a:rPr>
              <a:t>近鉄不動産㈱</a:t>
            </a:r>
            <a:endParaRPr kumimoji="1" lang="ja-JP" altLang="en-US" sz="1000" dirty="0">
              <a:latin typeface="Meiryo UI" panose="020B0604030504040204" pitchFamily="50" charset="-128"/>
              <a:ea typeface="Meiryo UI" panose="020B0604030504040204" pitchFamily="50" charset="-128"/>
            </a:endParaRPr>
          </a:p>
        </p:txBody>
      </p:sp>
      <p:pic>
        <p:nvPicPr>
          <p:cNvPr id="57" name="図 56"/>
          <p:cNvPicPr>
            <a:picLocks noChangeAspect="1"/>
          </p:cNvPicPr>
          <p:nvPr/>
        </p:nvPicPr>
        <p:blipFill>
          <a:blip r:embed="rId9"/>
          <a:stretch>
            <a:fillRect/>
          </a:stretch>
        </p:blipFill>
        <p:spPr>
          <a:xfrm>
            <a:off x="1753843" y="5893091"/>
            <a:ext cx="3237760" cy="788596"/>
          </a:xfrm>
          <a:prstGeom prst="rect">
            <a:avLst/>
          </a:prstGeom>
        </p:spPr>
      </p:pic>
      <p:sp>
        <p:nvSpPr>
          <p:cNvPr id="60" name="テキスト ボックス 59"/>
          <p:cNvSpPr txBox="1"/>
          <p:nvPr/>
        </p:nvSpPr>
        <p:spPr>
          <a:xfrm>
            <a:off x="6051348" y="6079757"/>
            <a:ext cx="971741" cy="261610"/>
          </a:xfrm>
          <a:prstGeom prst="rect">
            <a:avLst/>
          </a:prstGeom>
          <a:noFill/>
        </p:spPr>
        <p:txBody>
          <a:bodyPr wrap="none" rtlCol="0">
            <a:spAutoFit/>
          </a:bodyPr>
          <a:lstStyle/>
          <a:p>
            <a:r>
              <a:rPr lang="ja-JP" altLang="en-US" sz="1100" b="1" dirty="0" smtClean="0">
                <a:latin typeface="Meiryo UI" panose="020B0604030504040204" pitchFamily="50" charset="-128"/>
                <a:ea typeface="Meiryo UI" panose="020B0604030504040204" pitchFamily="50" charset="-128"/>
              </a:rPr>
              <a:t>←てんしば→</a:t>
            </a:r>
            <a:endParaRPr kumimoji="1" lang="ja-JP" altLang="en-US" sz="1100" b="1" dirty="0">
              <a:latin typeface="Meiryo UI" panose="020B0604030504040204" pitchFamily="50" charset="-128"/>
              <a:ea typeface="Meiryo UI" panose="020B0604030504040204" pitchFamily="50" charset="-128"/>
            </a:endParaRPr>
          </a:p>
        </p:txBody>
      </p:sp>
      <p:sp>
        <p:nvSpPr>
          <p:cNvPr id="61" name="テキスト ボックス 60"/>
          <p:cNvSpPr txBox="1"/>
          <p:nvPr/>
        </p:nvSpPr>
        <p:spPr>
          <a:xfrm>
            <a:off x="5409101" y="5131087"/>
            <a:ext cx="1640193" cy="253916"/>
          </a:xfrm>
          <a:prstGeom prst="rect">
            <a:avLst/>
          </a:prstGeom>
          <a:noFill/>
          <a:ln>
            <a:solidFill>
              <a:schemeClr val="bg1">
                <a:lumMod val="75000"/>
              </a:schemeClr>
            </a:solidFill>
          </a:ln>
        </p:spPr>
        <p:txBody>
          <a:bodyPr wrap="none" rtlCol="0">
            <a:spAutoFit/>
          </a:bodyPr>
          <a:lstStyle/>
          <a:p>
            <a:pPr algn="ctr"/>
            <a:r>
              <a:rPr lang="ja-JP" altLang="en-US" sz="1050" b="1" dirty="0">
                <a:latin typeface="Meiryo UI" panose="020B0604030504040204" pitchFamily="50" charset="-128"/>
                <a:ea typeface="Meiryo UI" panose="020B0604030504040204" pitchFamily="50" charset="-128"/>
              </a:rPr>
              <a:t>来</a:t>
            </a:r>
            <a:r>
              <a:rPr lang="ja-JP" altLang="en-US" sz="1050" b="1" dirty="0" smtClean="0">
                <a:latin typeface="Meiryo UI" panose="020B0604030504040204" pitchFamily="50" charset="-128"/>
                <a:ea typeface="Meiryo UI" panose="020B0604030504040204" pitchFamily="50" charset="-128"/>
              </a:rPr>
              <a:t>園者</a:t>
            </a:r>
            <a:r>
              <a:rPr lang="ja-JP" altLang="en-US" sz="1050" b="1" dirty="0">
                <a:latin typeface="Meiryo UI" panose="020B0604030504040204" pitchFamily="50" charset="-128"/>
                <a:ea typeface="Meiryo UI" panose="020B0604030504040204" pitchFamily="50" charset="-128"/>
              </a:rPr>
              <a:t>数</a:t>
            </a:r>
            <a:r>
              <a:rPr lang="ja-JP" altLang="en-US" sz="1050" b="1" dirty="0" smtClean="0">
                <a:latin typeface="Meiryo UI" panose="020B0604030504040204" pitchFamily="50" charset="-128"/>
                <a:ea typeface="Meiryo UI" panose="020B0604030504040204" pitchFamily="50" charset="-128"/>
              </a:rPr>
              <a:t>は導入前の３倍</a:t>
            </a:r>
            <a:endParaRPr kumimoji="1" lang="ja-JP" altLang="en-US" sz="1050" b="1" dirty="0">
              <a:latin typeface="Meiryo UI" panose="020B0604030504040204" pitchFamily="50" charset="-128"/>
              <a:ea typeface="Meiryo UI" panose="020B0604030504040204" pitchFamily="50" charset="-128"/>
            </a:endParaRPr>
          </a:p>
        </p:txBody>
      </p:sp>
      <p:sp>
        <p:nvSpPr>
          <p:cNvPr id="62" name="テキスト ボックス 61"/>
          <p:cNvSpPr txBox="1"/>
          <p:nvPr/>
        </p:nvSpPr>
        <p:spPr>
          <a:xfrm>
            <a:off x="5249081" y="5376011"/>
            <a:ext cx="595035" cy="215444"/>
          </a:xfrm>
          <a:prstGeom prst="rect">
            <a:avLst/>
          </a:prstGeom>
          <a:noFill/>
        </p:spPr>
        <p:txBody>
          <a:bodyPr wrap="none" rtlCol="0">
            <a:spAutoFit/>
          </a:bodyPr>
          <a:lstStyle/>
          <a:p>
            <a:r>
              <a:rPr lang="ja-JP" altLang="en-US" sz="800" dirty="0" smtClean="0">
                <a:latin typeface="Meiryo UI" panose="020B0604030504040204" pitchFamily="50" charset="-128"/>
                <a:ea typeface="Meiryo UI" panose="020B0604030504040204" pitchFamily="50" charset="-128"/>
              </a:rPr>
              <a:t>単位万人</a:t>
            </a:r>
            <a:endParaRPr kumimoji="1" lang="ja-JP" altLang="en-US" sz="800" dirty="0">
              <a:latin typeface="Meiryo UI" panose="020B0604030504040204" pitchFamily="50" charset="-128"/>
              <a:ea typeface="Meiryo UI" panose="020B0604030504040204" pitchFamily="50" charset="-128"/>
            </a:endParaRPr>
          </a:p>
        </p:txBody>
      </p:sp>
      <p:sp>
        <p:nvSpPr>
          <p:cNvPr id="63" name="テキスト ボックス 62"/>
          <p:cNvSpPr txBox="1"/>
          <p:nvPr/>
        </p:nvSpPr>
        <p:spPr>
          <a:xfrm>
            <a:off x="5958212" y="5569347"/>
            <a:ext cx="292388" cy="990015"/>
          </a:xfrm>
          <a:prstGeom prst="rect">
            <a:avLst/>
          </a:prstGeom>
          <a:noFill/>
        </p:spPr>
        <p:txBody>
          <a:bodyPr vert="eaVert" wrap="none" rtlCol="0">
            <a:spAutoFit/>
          </a:bodyPr>
          <a:lstStyle/>
          <a:p>
            <a:r>
              <a:rPr kumimoji="1" lang="ja-JP" altLang="en-US" sz="700" dirty="0" smtClean="0">
                <a:latin typeface="Meiryo UI" panose="020B0604030504040204" pitchFamily="50" charset="-128"/>
                <a:ea typeface="Meiryo UI" panose="020B0604030504040204" pitchFamily="50" charset="-128"/>
              </a:rPr>
              <a:t>（リニューアル工事）</a:t>
            </a:r>
            <a:endParaRPr kumimoji="1" lang="ja-JP" altLang="en-US" sz="700" dirty="0">
              <a:latin typeface="Meiryo UI" panose="020B0604030504040204" pitchFamily="50" charset="-128"/>
              <a:ea typeface="Meiryo UI" panose="020B0604030504040204" pitchFamily="50" charset="-128"/>
            </a:endParaRPr>
          </a:p>
        </p:txBody>
      </p:sp>
      <p:sp>
        <p:nvSpPr>
          <p:cNvPr id="64" name="テキスト ボックス 63"/>
          <p:cNvSpPr txBox="1"/>
          <p:nvPr/>
        </p:nvSpPr>
        <p:spPr>
          <a:xfrm>
            <a:off x="6288228" y="4430333"/>
            <a:ext cx="2847254" cy="600164"/>
          </a:xfrm>
          <a:prstGeom prst="rect">
            <a:avLst/>
          </a:prstGeom>
          <a:noFill/>
        </p:spPr>
        <p:txBody>
          <a:bodyPr wrap="none" rtlCol="0">
            <a:spAutoFit/>
          </a:bodyPr>
          <a:lstStyle/>
          <a:p>
            <a:pPr marL="171450" indent="-171450">
              <a:buFont typeface="Wingdings" panose="05000000000000000000" pitchFamily="2" charset="2"/>
              <a:buChar char="n"/>
            </a:pPr>
            <a:r>
              <a:rPr kumimoji="1" lang="ja-JP" altLang="en-US" sz="1100" dirty="0" smtClean="0">
                <a:latin typeface="Meiryo UI" panose="020B0604030504040204" pitchFamily="50" charset="-128"/>
                <a:ea typeface="Meiryo UI" panose="020B0604030504040204" pitchFamily="50" charset="-128"/>
              </a:rPr>
              <a:t>カップルや若い世代の来園</a:t>
            </a:r>
            <a:endParaRPr kumimoji="1" lang="en-US" altLang="ja-JP" sz="1100"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n"/>
            </a:pPr>
            <a:r>
              <a:rPr lang="ja-JP" altLang="en-US" sz="1100" dirty="0" smtClean="0">
                <a:latin typeface="Meiryo UI" panose="020B0604030504040204" pitchFamily="50" charset="-128"/>
                <a:ea typeface="Meiryo UI" panose="020B0604030504040204" pitchFamily="50" charset="-128"/>
              </a:rPr>
              <a:t>イルミネーションやライトアップによる</a:t>
            </a:r>
            <a:r>
              <a:rPr lang="ja-JP" altLang="en-US" sz="1100" dirty="0">
                <a:latin typeface="Meiryo UI" panose="020B0604030504040204" pitchFamily="50" charset="-128"/>
                <a:ea typeface="Meiryo UI" panose="020B0604030504040204" pitchFamily="50" charset="-128"/>
              </a:rPr>
              <a:t>夜間</a:t>
            </a:r>
            <a:r>
              <a:rPr lang="ja-JP" altLang="en-US" sz="1100" dirty="0" smtClean="0">
                <a:latin typeface="Meiryo UI" panose="020B0604030504040204" pitchFamily="50" charset="-128"/>
                <a:ea typeface="Meiryo UI" panose="020B0604030504040204" pitchFamily="50" charset="-128"/>
              </a:rPr>
              <a:t>景観</a:t>
            </a:r>
          </a:p>
          <a:p>
            <a:pPr marL="171450" indent="-171450">
              <a:buFont typeface="Wingdings" panose="05000000000000000000" pitchFamily="2" charset="2"/>
              <a:buChar char="n"/>
            </a:pPr>
            <a:r>
              <a:rPr lang="ja-JP" altLang="en-US" sz="1100" dirty="0" smtClean="0">
                <a:latin typeface="Meiryo UI" panose="020B0604030504040204" pitchFamily="50" charset="-128"/>
                <a:ea typeface="Meiryo UI" panose="020B0604030504040204" pitchFamily="50" charset="-128"/>
              </a:rPr>
              <a:t>天王寺公園やエリアのイメージが変化</a:t>
            </a:r>
            <a:endParaRPr kumimoji="1" lang="ja-JP" altLang="en-US" sz="1100" dirty="0">
              <a:latin typeface="Meiryo UI" panose="020B0604030504040204" pitchFamily="50" charset="-128"/>
              <a:ea typeface="Meiryo UI" panose="020B0604030504040204" pitchFamily="50" charset="-128"/>
            </a:endParaRPr>
          </a:p>
        </p:txBody>
      </p:sp>
      <p:sp>
        <p:nvSpPr>
          <p:cNvPr id="65" name="角丸四角形 64"/>
          <p:cNvSpPr/>
          <p:nvPr/>
        </p:nvSpPr>
        <p:spPr>
          <a:xfrm>
            <a:off x="5396990" y="4437292"/>
            <a:ext cx="877522" cy="588689"/>
          </a:xfrm>
          <a:prstGeom prst="roundRect">
            <a:avLst/>
          </a:prstGeom>
          <a:solidFill>
            <a:schemeClr val="accent4">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dirty="0" smtClean="0">
                <a:solidFill>
                  <a:schemeClr val="tx1"/>
                </a:solidFill>
                <a:latin typeface="Meiryo UI" panose="020B0604030504040204" pitchFamily="50" charset="-128"/>
                <a:ea typeface="Meiryo UI" panose="020B0604030504040204" pitchFamily="50" charset="-128"/>
              </a:rPr>
              <a:t>公園魅力</a:t>
            </a:r>
            <a:endParaRPr lang="en-US" altLang="ja-JP" sz="1200" dirty="0" smtClean="0">
              <a:solidFill>
                <a:schemeClr val="tx1"/>
              </a:solidFill>
              <a:latin typeface="Meiryo UI" panose="020B0604030504040204" pitchFamily="50" charset="-128"/>
              <a:ea typeface="Meiryo UI" panose="020B0604030504040204" pitchFamily="50" charset="-128"/>
            </a:endParaRPr>
          </a:p>
          <a:p>
            <a:pPr algn="ctr"/>
            <a:r>
              <a:rPr lang="ja-JP" altLang="en-US" sz="1200" dirty="0" smtClean="0">
                <a:solidFill>
                  <a:schemeClr val="tx1"/>
                </a:solidFill>
                <a:latin typeface="Meiryo UI" panose="020B0604030504040204" pitchFamily="50" charset="-128"/>
                <a:ea typeface="Meiryo UI" panose="020B0604030504040204" pitchFamily="50" charset="-128"/>
              </a:rPr>
              <a:t>の向上</a:t>
            </a:r>
            <a:endParaRPr kumimoji="1" lang="ja-JP" altLang="en-US" sz="1200" dirty="0">
              <a:solidFill>
                <a:schemeClr val="tx1"/>
              </a:solidFill>
              <a:latin typeface="Meiryo UI" panose="020B0604030504040204" pitchFamily="50" charset="-128"/>
              <a:ea typeface="Meiryo UI" panose="020B0604030504040204" pitchFamily="50" charset="-128"/>
            </a:endParaRPr>
          </a:p>
        </p:txBody>
      </p:sp>
      <p:sp>
        <p:nvSpPr>
          <p:cNvPr id="66" name="テキスト ボックス 65"/>
          <p:cNvSpPr txBox="1"/>
          <p:nvPr/>
        </p:nvSpPr>
        <p:spPr>
          <a:xfrm>
            <a:off x="7565931" y="5113249"/>
            <a:ext cx="1223412" cy="253916"/>
          </a:xfrm>
          <a:prstGeom prst="rect">
            <a:avLst/>
          </a:prstGeom>
          <a:noFill/>
          <a:ln>
            <a:solidFill>
              <a:schemeClr val="bg1">
                <a:lumMod val="75000"/>
              </a:schemeClr>
            </a:solidFill>
          </a:ln>
        </p:spPr>
        <p:txBody>
          <a:bodyPr wrap="none" rtlCol="0">
            <a:spAutoFit/>
          </a:bodyPr>
          <a:lstStyle/>
          <a:p>
            <a:pPr algn="ctr"/>
            <a:r>
              <a:rPr kumimoji="1" lang="ja-JP" altLang="en-US" sz="1050" b="1" dirty="0" smtClean="0">
                <a:latin typeface="Meiryo UI" panose="020B0604030504040204" pitchFamily="50" charset="-128"/>
                <a:ea typeface="Meiryo UI" panose="020B0604030504040204" pitchFamily="50" charset="-128"/>
              </a:rPr>
              <a:t>収入増と支出削減</a:t>
            </a:r>
            <a:endParaRPr kumimoji="1" lang="ja-JP" altLang="en-US" sz="1050" b="1" dirty="0">
              <a:latin typeface="Meiryo UI" panose="020B0604030504040204" pitchFamily="50" charset="-128"/>
              <a:ea typeface="Meiryo UI" panose="020B0604030504040204" pitchFamily="50" charset="-128"/>
            </a:endParaRPr>
          </a:p>
        </p:txBody>
      </p:sp>
      <p:sp>
        <p:nvSpPr>
          <p:cNvPr id="70" name="テキスト ボックス 69"/>
          <p:cNvSpPr txBox="1"/>
          <p:nvPr/>
        </p:nvSpPr>
        <p:spPr>
          <a:xfrm>
            <a:off x="7196921" y="5388561"/>
            <a:ext cx="697627" cy="215444"/>
          </a:xfrm>
          <a:prstGeom prst="rect">
            <a:avLst/>
          </a:prstGeom>
          <a:noFill/>
        </p:spPr>
        <p:txBody>
          <a:bodyPr wrap="none" rtlCol="0">
            <a:spAutoFit/>
          </a:bodyPr>
          <a:lstStyle/>
          <a:p>
            <a:r>
              <a:rPr lang="ja-JP" altLang="en-US" sz="800" dirty="0" smtClean="0">
                <a:latin typeface="Meiryo UI" panose="020B0604030504040204" pitchFamily="50" charset="-128"/>
                <a:ea typeface="Meiryo UI" panose="020B0604030504040204" pitchFamily="50" charset="-128"/>
              </a:rPr>
              <a:t>単位百万円</a:t>
            </a:r>
            <a:endParaRPr kumimoji="1" lang="ja-JP" altLang="en-US" sz="800" dirty="0">
              <a:latin typeface="Meiryo UI" panose="020B0604030504040204" pitchFamily="50" charset="-128"/>
              <a:ea typeface="Meiryo UI" panose="020B0604030504040204" pitchFamily="50" charset="-128"/>
            </a:endParaRPr>
          </a:p>
        </p:txBody>
      </p:sp>
      <p:sp>
        <p:nvSpPr>
          <p:cNvPr id="74" name="加算記号 73"/>
          <p:cNvSpPr/>
          <p:nvPr/>
        </p:nvSpPr>
        <p:spPr>
          <a:xfrm>
            <a:off x="4345425" y="3369198"/>
            <a:ext cx="431869" cy="416848"/>
          </a:xfrm>
          <a:prstGeom prst="mathPlus">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2055"/>
          </a:p>
        </p:txBody>
      </p:sp>
      <p:sp>
        <p:nvSpPr>
          <p:cNvPr id="21" name="テキスト ボックス 20"/>
          <p:cNvSpPr txBox="1"/>
          <p:nvPr/>
        </p:nvSpPr>
        <p:spPr>
          <a:xfrm>
            <a:off x="4807456" y="2933894"/>
            <a:ext cx="338554" cy="1169759"/>
          </a:xfrm>
          <a:prstGeom prst="rect">
            <a:avLst/>
          </a:prstGeom>
          <a:solidFill>
            <a:schemeClr val="accent1">
              <a:tint val="40000"/>
            </a:schemeClr>
          </a:solidFill>
          <a:ln>
            <a:solidFill>
              <a:srgbClr val="0070C0"/>
            </a:solidFill>
          </a:ln>
        </p:spPr>
        <p:txBody>
          <a:bodyPr vert="eaVert" wrap="square" rtlCol="0">
            <a:spAutoFit/>
          </a:bodyPr>
          <a:lstStyle/>
          <a:p>
            <a:r>
              <a:rPr kumimoji="1" lang="ja-JP" altLang="en-US" sz="1000" dirty="0" smtClean="0"/>
              <a:t>　魅力向上事業</a:t>
            </a:r>
            <a:endParaRPr kumimoji="1" lang="ja-JP" altLang="en-US" sz="1000" dirty="0"/>
          </a:p>
        </p:txBody>
      </p:sp>
      <p:sp>
        <p:nvSpPr>
          <p:cNvPr id="112" name="正方形/長方形 111"/>
          <p:cNvSpPr/>
          <p:nvPr/>
        </p:nvSpPr>
        <p:spPr>
          <a:xfrm>
            <a:off x="7895631" y="6087052"/>
            <a:ext cx="206109" cy="451259"/>
          </a:xfrm>
          <a:prstGeom prst="rect">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37938" rIns="0" bIns="37938" numCol="1" spcCol="0" rtlCol="0" fromWordArt="0" anchor="ctr" anchorCtr="0" forceAA="0" compatLnSpc="1">
            <a:prstTxWarp prst="textNoShape">
              <a:avLst/>
            </a:prstTxWarp>
            <a:noAutofit/>
          </a:bodyPr>
          <a:lstStyle/>
          <a:p>
            <a:pPr algn="ctr"/>
            <a:endParaRPr lang="en-US" altLang="ja-JP" sz="1000" dirty="0">
              <a:solidFill>
                <a:schemeClr val="bg1"/>
              </a:solidFill>
              <a:latin typeface="メイリオ" panose="020B0604030504040204" pitchFamily="50" charset="-128"/>
              <a:ea typeface="メイリオ" panose="020B0604030504040204" pitchFamily="50" charset="-128"/>
            </a:endParaRPr>
          </a:p>
        </p:txBody>
      </p:sp>
      <p:sp>
        <p:nvSpPr>
          <p:cNvPr id="113" name="正方形/長方形 112"/>
          <p:cNvSpPr/>
          <p:nvPr/>
        </p:nvSpPr>
        <p:spPr>
          <a:xfrm>
            <a:off x="8385943" y="6005489"/>
            <a:ext cx="203380" cy="544471"/>
          </a:xfrm>
          <a:prstGeom prst="rect">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37938" rIns="0" bIns="37938" numCol="1" spcCol="0" rtlCol="0" fromWordArt="0" anchor="ctr" anchorCtr="0" forceAA="0" compatLnSpc="1">
            <a:prstTxWarp prst="textNoShape">
              <a:avLst/>
            </a:prstTxWarp>
            <a:noAutofit/>
          </a:bodyPr>
          <a:lstStyle/>
          <a:p>
            <a:pPr algn="ctr"/>
            <a:endParaRPr lang="en-US" altLang="ja-JP" sz="1000" dirty="0">
              <a:solidFill>
                <a:schemeClr val="bg1"/>
              </a:solidFill>
              <a:latin typeface="メイリオ" panose="020B0604030504040204" pitchFamily="50" charset="-128"/>
              <a:ea typeface="メイリオ" panose="020B0604030504040204" pitchFamily="50" charset="-128"/>
            </a:endParaRPr>
          </a:p>
        </p:txBody>
      </p:sp>
      <p:cxnSp>
        <p:nvCxnSpPr>
          <p:cNvPr id="114" name="直線コネクタ 113"/>
          <p:cNvCxnSpPr/>
          <p:nvPr/>
        </p:nvCxnSpPr>
        <p:spPr>
          <a:xfrm>
            <a:off x="7406922" y="6547912"/>
            <a:ext cx="160947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テキスト ボックス 115"/>
          <p:cNvSpPr txBox="1"/>
          <p:nvPr/>
        </p:nvSpPr>
        <p:spPr>
          <a:xfrm>
            <a:off x="8216926" y="6555781"/>
            <a:ext cx="508398" cy="215444"/>
          </a:xfrm>
          <a:prstGeom prst="rect">
            <a:avLst/>
          </a:prstGeom>
          <a:noFill/>
        </p:spPr>
        <p:txBody>
          <a:bodyPr wrap="square" rtlCol="0">
            <a:spAutoFit/>
          </a:bodyPr>
          <a:lstStyle/>
          <a:p>
            <a:r>
              <a:rPr kumimoji="1" lang="en-US" altLang="ja-JP" sz="800" dirty="0" smtClean="0">
                <a:latin typeface="Meiryo UI" panose="020B0604030504040204" pitchFamily="50" charset="-128"/>
                <a:ea typeface="Meiryo UI" panose="020B0604030504040204" pitchFamily="50" charset="-128"/>
              </a:rPr>
              <a:t>2014</a:t>
            </a:r>
            <a:endParaRPr kumimoji="1" lang="ja-JP" altLang="en-US" sz="800" dirty="0">
              <a:latin typeface="Meiryo UI" panose="020B0604030504040204" pitchFamily="50" charset="-128"/>
              <a:ea typeface="Meiryo UI" panose="020B0604030504040204" pitchFamily="50" charset="-128"/>
            </a:endParaRPr>
          </a:p>
        </p:txBody>
      </p:sp>
      <p:sp>
        <p:nvSpPr>
          <p:cNvPr id="117" name="テキスト ボックス 116"/>
          <p:cNvSpPr txBox="1"/>
          <p:nvPr/>
        </p:nvSpPr>
        <p:spPr>
          <a:xfrm>
            <a:off x="8570215" y="6547912"/>
            <a:ext cx="508398" cy="215444"/>
          </a:xfrm>
          <a:prstGeom prst="rect">
            <a:avLst/>
          </a:prstGeom>
          <a:noFill/>
        </p:spPr>
        <p:txBody>
          <a:bodyPr wrap="square" rtlCol="0">
            <a:spAutoFit/>
          </a:bodyPr>
          <a:lstStyle/>
          <a:p>
            <a:r>
              <a:rPr kumimoji="1" lang="en-US" altLang="ja-JP" sz="800" dirty="0" smtClean="0">
                <a:latin typeface="Meiryo UI" panose="020B0604030504040204" pitchFamily="50" charset="-128"/>
                <a:ea typeface="Meiryo UI" panose="020B0604030504040204" pitchFamily="50" charset="-128"/>
              </a:rPr>
              <a:t>2017</a:t>
            </a:r>
            <a:endParaRPr kumimoji="1" lang="ja-JP" altLang="en-US" sz="800" dirty="0">
              <a:latin typeface="Meiryo UI" panose="020B0604030504040204" pitchFamily="50" charset="-128"/>
              <a:ea typeface="Meiryo UI" panose="020B0604030504040204" pitchFamily="50" charset="-128"/>
            </a:endParaRPr>
          </a:p>
        </p:txBody>
      </p:sp>
      <p:sp>
        <p:nvSpPr>
          <p:cNvPr id="118" name="テキスト ボックス 117"/>
          <p:cNvSpPr txBox="1"/>
          <p:nvPr/>
        </p:nvSpPr>
        <p:spPr>
          <a:xfrm>
            <a:off x="7370866" y="6555781"/>
            <a:ext cx="508398" cy="215444"/>
          </a:xfrm>
          <a:prstGeom prst="rect">
            <a:avLst/>
          </a:prstGeom>
          <a:noFill/>
        </p:spPr>
        <p:txBody>
          <a:bodyPr wrap="square" rtlCol="0">
            <a:spAutoFit/>
          </a:bodyPr>
          <a:lstStyle/>
          <a:p>
            <a:r>
              <a:rPr kumimoji="1" lang="en-US" altLang="ja-JP" sz="800" dirty="0" smtClean="0">
                <a:latin typeface="Meiryo UI" panose="020B0604030504040204" pitchFamily="50" charset="-128"/>
                <a:ea typeface="Meiryo UI" panose="020B0604030504040204" pitchFamily="50" charset="-128"/>
              </a:rPr>
              <a:t>2014</a:t>
            </a:r>
            <a:endParaRPr kumimoji="1" lang="ja-JP" altLang="en-US" sz="800" dirty="0">
              <a:latin typeface="Meiryo UI" panose="020B0604030504040204" pitchFamily="50" charset="-128"/>
              <a:ea typeface="Meiryo UI" panose="020B0604030504040204" pitchFamily="50" charset="-128"/>
            </a:endParaRPr>
          </a:p>
        </p:txBody>
      </p:sp>
      <p:sp>
        <p:nvSpPr>
          <p:cNvPr id="119" name="テキスト ボックス 118"/>
          <p:cNvSpPr txBox="1"/>
          <p:nvPr/>
        </p:nvSpPr>
        <p:spPr>
          <a:xfrm>
            <a:off x="7777655" y="6555781"/>
            <a:ext cx="508398" cy="215444"/>
          </a:xfrm>
          <a:prstGeom prst="rect">
            <a:avLst/>
          </a:prstGeom>
          <a:noFill/>
        </p:spPr>
        <p:txBody>
          <a:bodyPr wrap="square" rtlCol="0">
            <a:spAutoFit/>
          </a:bodyPr>
          <a:lstStyle/>
          <a:p>
            <a:r>
              <a:rPr kumimoji="1" lang="en-US" altLang="ja-JP" sz="800" dirty="0" smtClean="0">
                <a:latin typeface="Meiryo UI" panose="020B0604030504040204" pitchFamily="50" charset="-128"/>
                <a:ea typeface="Meiryo UI" panose="020B0604030504040204" pitchFamily="50" charset="-128"/>
              </a:rPr>
              <a:t>2017</a:t>
            </a:r>
            <a:endParaRPr kumimoji="1" lang="ja-JP" altLang="en-US" sz="800" dirty="0">
              <a:latin typeface="Meiryo UI" panose="020B0604030504040204" pitchFamily="50" charset="-128"/>
              <a:ea typeface="Meiryo UI" panose="020B0604030504040204" pitchFamily="50" charset="-128"/>
            </a:endParaRPr>
          </a:p>
        </p:txBody>
      </p:sp>
      <p:sp>
        <p:nvSpPr>
          <p:cNvPr id="120" name="正方形/長方形 119"/>
          <p:cNvSpPr/>
          <p:nvPr/>
        </p:nvSpPr>
        <p:spPr>
          <a:xfrm>
            <a:off x="8752901" y="6380395"/>
            <a:ext cx="170197" cy="179229"/>
          </a:xfrm>
          <a:prstGeom prst="rect">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37938" rIns="0" bIns="37938" numCol="1" spcCol="0" rtlCol="0" fromWordArt="0" anchor="ctr" anchorCtr="0" forceAA="0" compatLnSpc="1">
            <a:prstTxWarp prst="textNoShape">
              <a:avLst/>
            </a:prstTxWarp>
            <a:noAutofit/>
          </a:bodyPr>
          <a:lstStyle/>
          <a:p>
            <a:pPr algn="ctr"/>
            <a:endParaRPr lang="en-US" altLang="ja-JP" sz="1000" dirty="0">
              <a:solidFill>
                <a:schemeClr val="bg1"/>
              </a:solidFill>
              <a:latin typeface="メイリオ" panose="020B0604030504040204" pitchFamily="50" charset="-128"/>
              <a:ea typeface="メイリオ" panose="020B0604030504040204" pitchFamily="50" charset="-128"/>
            </a:endParaRPr>
          </a:p>
        </p:txBody>
      </p:sp>
      <p:sp>
        <p:nvSpPr>
          <p:cNvPr id="121" name="テキスト ボックス 120"/>
          <p:cNvSpPr txBox="1"/>
          <p:nvPr/>
        </p:nvSpPr>
        <p:spPr>
          <a:xfrm>
            <a:off x="8724981" y="6130939"/>
            <a:ext cx="321542" cy="230832"/>
          </a:xfrm>
          <a:prstGeom prst="rect">
            <a:avLst/>
          </a:prstGeom>
          <a:noFill/>
        </p:spPr>
        <p:txBody>
          <a:bodyPr wrap="square" rtlCol="0">
            <a:spAutoFit/>
          </a:bodyPr>
          <a:lstStyle/>
          <a:p>
            <a:r>
              <a:rPr lang="en-US" altLang="ja-JP" sz="900" dirty="0">
                <a:latin typeface="Meiryo UI" panose="020B0604030504040204" pitchFamily="50" charset="-128"/>
                <a:ea typeface="Meiryo UI" panose="020B0604030504040204" pitchFamily="50" charset="-128"/>
              </a:rPr>
              <a:t>7</a:t>
            </a:r>
            <a:endParaRPr kumimoji="1" lang="ja-JP" altLang="en-US" sz="900" dirty="0">
              <a:latin typeface="Meiryo UI" panose="020B0604030504040204" pitchFamily="50" charset="-128"/>
              <a:ea typeface="Meiryo UI" panose="020B0604030504040204" pitchFamily="50" charset="-128"/>
            </a:endParaRPr>
          </a:p>
        </p:txBody>
      </p:sp>
      <p:sp>
        <p:nvSpPr>
          <p:cNvPr id="122" name="テキスト ボックス 121"/>
          <p:cNvSpPr txBox="1"/>
          <p:nvPr/>
        </p:nvSpPr>
        <p:spPr>
          <a:xfrm>
            <a:off x="8335124" y="5798472"/>
            <a:ext cx="508398" cy="230832"/>
          </a:xfrm>
          <a:prstGeom prst="rect">
            <a:avLst/>
          </a:prstGeom>
          <a:noFill/>
        </p:spPr>
        <p:txBody>
          <a:bodyPr wrap="square" rtlCol="0">
            <a:spAutoFit/>
          </a:bodyPr>
          <a:lstStyle/>
          <a:p>
            <a:r>
              <a:rPr lang="en-US" altLang="ja-JP" sz="900" dirty="0" smtClean="0">
                <a:latin typeface="Meiryo UI" panose="020B0604030504040204" pitchFamily="50" charset="-128"/>
                <a:ea typeface="Meiryo UI" panose="020B0604030504040204" pitchFamily="50" charset="-128"/>
              </a:rPr>
              <a:t>37</a:t>
            </a:r>
            <a:endParaRPr kumimoji="1" lang="ja-JP" altLang="en-US" sz="900" dirty="0">
              <a:latin typeface="Meiryo UI" panose="020B0604030504040204" pitchFamily="50" charset="-128"/>
              <a:ea typeface="Meiryo UI" panose="020B0604030504040204" pitchFamily="50" charset="-128"/>
            </a:endParaRPr>
          </a:p>
        </p:txBody>
      </p:sp>
      <p:sp>
        <p:nvSpPr>
          <p:cNvPr id="123" name="テキスト ボックス 122"/>
          <p:cNvSpPr txBox="1"/>
          <p:nvPr/>
        </p:nvSpPr>
        <p:spPr>
          <a:xfrm>
            <a:off x="7823020" y="5890073"/>
            <a:ext cx="508398" cy="230832"/>
          </a:xfrm>
          <a:prstGeom prst="rect">
            <a:avLst/>
          </a:prstGeom>
          <a:noFill/>
        </p:spPr>
        <p:txBody>
          <a:bodyPr wrap="square" rtlCol="0">
            <a:spAutoFit/>
          </a:bodyPr>
          <a:lstStyle/>
          <a:p>
            <a:r>
              <a:rPr lang="en-US" altLang="ja-JP" sz="900" dirty="0" smtClean="0">
                <a:latin typeface="Meiryo UI" panose="020B0604030504040204" pitchFamily="50" charset="-128"/>
                <a:ea typeface="Meiryo UI" panose="020B0604030504040204" pitchFamily="50" charset="-128"/>
              </a:rPr>
              <a:t>32</a:t>
            </a:r>
            <a:endParaRPr kumimoji="1" lang="ja-JP" altLang="en-US" sz="900" dirty="0">
              <a:latin typeface="Meiryo UI" panose="020B0604030504040204" pitchFamily="50" charset="-128"/>
              <a:ea typeface="Meiryo UI" panose="020B0604030504040204" pitchFamily="50" charset="-128"/>
            </a:endParaRPr>
          </a:p>
        </p:txBody>
      </p:sp>
      <p:sp>
        <p:nvSpPr>
          <p:cNvPr id="124" name="テキスト ボックス 123"/>
          <p:cNvSpPr txBox="1"/>
          <p:nvPr/>
        </p:nvSpPr>
        <p:spPr>
          <a:xfrm>
            <a:off x="8311498" y="5647275"/>
            <a:ext cx="810001" cy="215444"/>
          </a:xfrm>
          <a:prstGeom prst="rect">
            <a:avLst/>
          </a:prstGeom>
          <a:noFill/>
        </p:spPr>
        <p:txBody>
          <a:bodyPr wrap="square" rtlCol="0">
            <a:spAutoFit/>
          </a:bodyPr>
          <a:lstStyle/>
          <a:p>
            <a:r>
              <a:rPr lang="ja-JP" altLang="en-US" sz="800" dirty="0" smtClean="0">
                <a:latin typeface="Meiryo UI" panose="020B0604030504040204" pitchFamily="50" charset="-128"/>
                <a:ea typeface="Meiryo UI" panose="020B0604030504040204" pitchFamily="50" charset="-128"/>
              </a:rPr>
              <a:t>維持管理費</a:t>
            </a:r>
            <a:endParaRPr lang="en-US" altLang="ja-JP" sz="800" dirty="0" smtClean="0">
              <a:latin typeface="Meiryo UI" panose="020B0604030504040204" pitchFamily="50" charset="-128"/>
              <a:ea typeface="Meiryo UI" panose="020B0604030504040204" pitchFamily="50" charset="-128"/>
            </a:endParaRPr>
          </a:p>
        </p:txBody>
      </p:sp>
      <p:sp>
        <p:nvSpPr>
          <p:cNvPr id="127" name="テキスト ボックス 126"/>
          <p:cNvSpPr txBox="1"/>
          <p:nvPr/>
        </p:nvSpPr>
        <p:spPr>
          <a:xfrm>
            <a:off x="7538325" y="5653487"/>
            <a:ext cx="810001" cy="215444"/>
          </a:xfrm>
          <a:prstGeom prst="rect">
            <a:avLst/>
          </a:prstGeom>
          <a:noFill/>
        </p:spPr>
        <p:txBody>
          <a:bodyPr wrap="square" rtlCol="0">
            <a:spAutoFit/>
          </a:bodyPr>
          <a:lstStyle/>
          <a:p>
            <a:r>
              <a:rPr lang="ja-JP" altLang="en-US" sz="800" dirty="0" smtClean="0">
                <a:latin typeface="Meiryo UI" panose="020B0604030504040204" pitchFamily="50" charset="-128"/>
                <a:ea typeface="Meiryo UI" panose="020B0604030504040204" pitchFamily="50" charset="-128"/>
              </a:rPr>
              <a:t>公園</a:t>
            </a:r>
            <a:r>
              <a:rPr lang="ja-JP" altLang="en-US" sz="800" dirty="0">
                <a:latin typeface="Meiryo UI" panose="020B0604030504040204" pitchFamily="50" charset="-128"/>
                <a:ea typeface="Meiryo UI" panose="020B0604030504040204" pitchFamily="50" charset="-128"/>
              </a:rPr>
              <a:t>使用料</a:t>
            </a:r>
            <a:endParaRPr lang="en-US" altLang="ja-JP" sz="800" dirty="0" smtClean="0">
              <a:latin typeface="Meiryo UI" panose="020B0604030504040204" pitchFamily="50" charset="-128"/>
              <a:ea typeface="Meiryo UI" panose="020B0604030504040204" pitchFamily="50" charset="-128"/>
            </a:endParaRPr>
          </a:p>
        </p:txBody>
      </p:sp>
      <p:sp>
        <p:nvSpPr>
          <p:cNvPr id="129" name="上矢印 128"/>
          <p:cNvSpPr/>
          <p:nvPr/>
        </p:nvSpPr>
        <p:spPr>
          <a:xfrm rot="13522630" flipV="1">
            <a:off x="7558943" y="6141365"/>
            <a:ext cx="265569" cy="236606"/>
          </a:xfrm>
          <a:prstGeom prst="upArrow">
            <a:avLst>
              <a:gd name="adj1" fmla="val 50000"/>
              <a:gd name="adj2" fmla="val 62998"/>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64" tIns="48182" rIns="96364" bIns="48182" numCol="1" spcCol="0" rtlCol="0" fromWordArt="0" anchor="ctr" anchorCtr="0" forceAA="0" compatLnSpc="1">
            <a:prstTxWarp prst="textNoShape">
              <a:avLst/>
            </a:prstTxWarp>
            <a:noAutofit/>
          </a:bodyPr>
          <a:lstStyle/>
          <a:p>
            <a:pPr algn="ctr"/>
            <a:endParaRPr lang="ja-JP" altLang="en-US" sz="2077"/>
          </a:p>
        </p:txBody>
      </p:sp>
      <p:sp>
        <p:nvSpPr>
          <p:cNvPr id="131" name="上矢印 130"/>
          <p:cNvSpPr/>
          <p:nvPr/>
        </p:nvSpPr>
        <p:spPr>
          <a:xfrm rot="19260000" flipV="1">
            <a:off x="8723743" y="5855761"/>
            <a:ext cx="265569" cy="336247"/>
          </a:xfrm>
          <a:prstGeom prst="upArrow">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64" tIns="48182" rIns="96364" bIns="48182" numCol="1" spcCol="0" rtlCol="0" fromWordArt="0" anchor="ctr" anchorCtr="0" forceAA="0" compatLnSpc="1">
            <a:prstTxWarp prst="textNoShape">
              <a:avLst/>
            </a:prstTxWarp>
            <a:noAutofit/>
          </a:bodyPr>
          <a:lstStyle/>
          <a:p>
            <a:pPr algn="ctr"/>
            <a:endParaRPr lang="ja-JP" altLang="en-US" sz="2077"/>
          </a:p>
        </p:txBody>
      </p:sp>
      <p:sp>
        <p:nvSpPr>
          <p:cNvPr id="132" name="テキスト ボックス 131"/>
          <p:cNvSpPr txBox="1"/>
          <p:nvPr/>
        </p:nvSpPr>
        <p:spPr>
          <a:xfrm>
            <a:off x="7704912" y="5505086"/>
            <a:ext cx="410813" cy="215444"/>
          </a:xfrm>
          <a:prstGeom prst="rect">
            <a:avLst/>
          </a:prstGeom>
          <a:noFill/>
        </p:spPr>
        <p:txBody>
          <a:bodyPr wrap="square" rtlCol="0">
            <a:spAutoFit/>
          </a:bodyPr>
          <a:lstStyle/>
          <a:p>
            <a:r>
              <a:rPr lang="ja-JP" altLang="en-US" sz="800" dirty="0">
                <a:latin typeface="Meiryo UI" panose="020B0604030504040204" pitchFamily="50" charset="-128"/>
                <a:ea typeface="Meiryo UI" panose="020B0604030504040204" pitchFamily="50" charset="-128"/>
              </a:rPr>
              <a:t>収入</a:t>
            </a:r>
            <a:endParaRPr lang="en-US" altLang="ja-JP" sz="800" dirty="0" smtClean="0">
              <a:latin typeface="Meiryo UI" panose="020B0604030504040204" pitchFamily="50" charset="-128"/>
              <a:ea typeface="Meiryo UI" panose="020B0604030504040204" pitchFamily="50" charset="-128"/>
            </a:endParaRPr>
          </a:p>
        </p:txBody>
      </p:sp>
      <p:sp>
        <p:nvSpPr>
          <p:cNvPr id="133" name="テキスト ボックス 132"/>
          <p:cNvSpPr txBox="1"/>
          <p:nvPr/>
        </p:nvSpPr>
        <p:spPr>
          <a:xfrm>
            <a:off x="8459125" y="5508370"/>
            <a:ext cx="410813" cy="215444"/>
          </a:xfrm>
          <a:prstGeom prst="rect">
            <a:avLst/>
          </a:prstGeom>
          <a:noFill/>
        </p:spPr>
        <p:txBody>
          <a:bodyPr wrap="square" rtlCol="0">
            <a:spAutoFit/>
          </a:bodyPr>
          <a:lstStyle/>
          <a:p>
            <a:r>
              <a:rPr lang="ja-JP" altLang="en-US" sz="800" dirty="0" smtClean="0">
                <a:latin typeface="Meiryo UI" panose="020B0604030504040204" pitchFamily="50" charset="-128"/>
                <a:ea typeface="Meiryo UI" panose="020B0604030504040204" pitchFamily="50" charset="-128"/>
              </a:rPr>
              <a:t>支出</a:t>
            </a:r>
            <a:endParaRPr lang="en-US" altLang="ja-JP" sz="800" dirty="0" smtClean="0">
              <a:latin typeface="Meiryo UI" panose="020B0604030504040204" pitchFamily="50" charset="-128"/>
              <a:ea typeface="Meiryo UI" panose="020B0604030504040204" pitchFamily="50" charset="-128"/>
            </a:endParaRPr>
          </a:p>
        </p:txBody>
      </p:sp>
      <p:sp>
        <p:nvSpPr>
          <p:cNvPr id="76" name="テキスト ボックス 75"/>
          <p:cNvSpPr txBox="1"/>
          <p:nvPr/>
        </p:nvSpPr>
        <p:spPr>
          <a:xfrm>
            <a:off x="8499503" y="6669324"/>
            <a:ext cx="593759" cy="215444"/>
          </a:xfrm>
          <a:prstGeom prst="rect">
            <a:avLst/>
          </a:prstGeom>
          <a:noFill/>
        </p:spPr>
        <p:txBody>
          <a:bodyPr wrap="square" rtlCol="0">
            <a:spAutoFit/>
          </a:bodyPr>
          <a:lstStyle/>
          <a:p>
            <a:r>
              <a:rPr lang="ja-JP" altLang="en-US" sz="800" dirty="0" smtClean="0">
                <a:latin typeface="Meiryo UI" panose="020B0604030504040204" pitchFamily="50" charset="-128"/>
                <a:ea typeface="Meiryo UI" panose="020B0604030504040204" pitchFamily="50" charset="-128"/>
              </a:rPr>
              <a:t>（年度</a:t>
            </a:r>
            <a:r>
              <a:rPr lang="en-US" altLang="ja-JP" sz="800" dirty="0" smtClean="0">
                <a:latin typeface="Meiryo UI" panose="020B0604030504040204" pitchFamily="50" charset="-128"/>
                <a:ea typeface="Meiryo UI" panose="020B0604030504040204" pitchFamily="50" charset="-128"/>
              </a:rPr>
              <a:t>)</a:t>
            </a:r>
          </a:p>
        </p:txBody>
      </p:sp>
      <p:sp>
        <p:nvSpPr>
          <p:cNvPr id="77" name="テキスト ボックス 76"/>
          <p:cNvSpPr txBox="1"/>
          <p:nvPr/>
        </p:nvSpPr>
        <p:spPr>
          <a:xfrm>
            <a:off x="6563657" y="6630145"/>
            <a:ext cx="593759" cy="215444"/>
          </a:xfrm>
          <a:prstGeom prst="rect">
            <a:avLst/>
          </a:prstGeom>
          <a:noFill/>
        </p:spPr>
        <p:txBody>
          <a:bodyPr wrap="square" rtlCol="0">
            <a:spAutoFit/>
          </a:bodyPr>
          <a:lstStyle/>
          <a:p>
            <a:r>
              <a:rPr lang="ja-JP" altLang="en-US" sz="800" dirty="0" smtClean="0">
                <a:latin typeface="Meiryo UI" panose="020B0604030504040204" pitchFamily="50" charset="-128"/>
                <a:ea typeface="Meiryo UI" panose="020B0604030504040204" pitchFamily="50" charset="-128"/>
              </a:rPr>
              <a:t>（年度</a:t>
            </a:r>
            <a:r>
              <a:rPr lang="en-US" altLang="ja-JP" sz="800" dirty="0" smtClean="0">
                <a:latin typeface="Meiryo UI" panose="020B0604030504040204" pitchFamily="50" charset="-128"/>
                <a:ea typeface="Meiryo UI" panose="020B0604030504040204" pitchFamily="50" charset="-128"/>
              </a:rPr>
              <a:t>)</a:t>
            </a:r>
          </a:p>
        </p:txBody>
      </p:sp>
      <p:sp>
        <p:nvSpPr>
          <p:cNvPr id="78" name="テキスト ボックス 77"/>
          <p:cNvSpPr txBox="1"/>
          <p:nvPr/>
        </p:nvSpPr>
        <p:spPr>
          <a:xfrm>
            <a:off x="6726209" y="4129039"/>
            <a:ext cx="593759" cy="215444"/>
          </a:xfrm>
          <a:prstGeom prst="rect">
            <a:avLst/>
          </a:prstGeom>
          <a:noFill/>
        </p:spPr>
        <p:txBody>
          <a:bodyPr wrap="square" rtlCol="0">
            <a:spAutoFit/>
          </a:bodyPr>
          <a:lstStyle/>
          <a:p>
            <a:r>
              <a:rPr lang="ja-JP" altLang="en-US" sz="800" dirty="0" smtClean="0">
                <a:latin typeface="Meiryo UI" panose="020B0604030504040204" pitchFamily="50" charset="-128"/>
                <a:ea typeface="Meiryo UI" panose="020B0604030504040204" pitchFamily="50" charset="-128"/>
              </a:rPr>
              <a:t>（年度</a:t>
            </a:r>
            <a:r>
              <a:rPr lang="en-US" altLang="ja-JP" sz="800" dirty="0" smtClean="0">
                <a:latin typeface="Meiryo UI" panose="020B0604030504040204" pitchFamily="50" charset="-128"/>
                <a:ea typeface="Meiryo UI" panose="020B0604030504040204" pitchFamily="50" charset="-128"/>
              </a:rPr>
              <a:t>)</a:t>
            </a:r>
          </a:p>
        </p:txBody>
      </p:sp>
      <p:sp>
        <p:nvSpPr>
          <p:cNvPr id="79" name="テキスト ボックス 78"/>
          <p:cNvSpPr txBox="1"/>
          <p:nvPr/>
        </p:nvSpPr>
        <p:spPr>
          <a:xfrm>
            <a:off x="8600229" y="4129039"/>
            <a:ext cx="593759" cy="215444"/>
          </a:xfrm>
          <a:prstGeom prst="rect">
            <a:avLst/>
          </a:prstGeom>
          <a:noFill/>
        </p:spPr>
        <p:txBody>
          <a:bodyPr wrap="square" rtlCol="0">
            <a:spAutoFit/>
          </a:bodyPr>
          <a:lstStyle/>
          <a:p>
            <a:r>
              <a:rPr lang="ja-JP" altLang="en-US" sz="800" dirty="0" smtClean="0">
                <a:latin typeface="Meiryo UI" panose="020B0604030504040204" pitchFamily="50" charset="-128"/>
                <a:ea typeface="Meiryo UI" panose="020B0604030504040204" pitchFamily="50" charset="-128"/>
              </a:rPr>
              <a:t>（年度</a:t>
            </a:r>
            <a:r>
              <a:rPr lang="en-US" altLang="ja-JP" sz="800" dirty="0" smtClean="0">
                <a:latin typeface="Meiryo UI" panose="020B0604030504040204" pitchFamily="50" charset="-128"/>
                <a:ea typeface="Meiryo UI" panose="020B0604030504040204" pitchFamily="50" charset="-128"/>
              </a:rPr>
              <a:t>)</a:t>
            </a:r>
          </a:p>
        </p:txBody>
      </p:sp>
      <p:sp>
        <p:nvSpPr>
          <p:cNvPr id="81" name="角丸四角形 80"/>
          <p:cNvSpPr/>
          <p:nvPr/>
        </p:nvSpPr>
        <p:spPr>
          <a:xfrm>
            <a:off x="128790" y="66145"/>
            <a:ext cx="762429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２－③</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民間との協業多様化／公民連携</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905836086"/>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54997" y="6532160"/>
            <a:ext cx="2057400" cy="365125"/>
          </a:xfrm>
        </p:spPr>
        <p:txBody>
          <a:bodyPr/>
          <a:lstStyle/>
          <a:p>
            <a:fld id="{138CA411-231B-42B9-AF63-97A64194AA60}" type="slidenum">
              <a:rPr lang="ja-JP" altLang="en-US" smtClean="0"/>
              <a:pPr/>
              <a:t>73</a:t>
            </a:fld>
            <a:endParaRPr lang="ja-JP" altLang="en-US"/>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274650" y="1152991"/>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BA4DA3D3-8136-4F80-A721-FAF45CFEA281}"/>
              </a:ext>
            </a:extLst>
          </p:cNvPr>
          <p:cNvSpPr txBox="1"/>
          <p:nvPr/>
        </p:nvSpPr>
        <p:spPr>
          <a:xfrm>
            <a:off x="274650" y="725010"/>
            <a:ext cx="7894660" cy="369332"/>
          </a:xfrm>
          <a:prstGeom prst="rect">
            <a:avLst/>
          </a:prstGeom>
          <a:noFill/>
        </p:spPr>
        <p:txBody>
          <a:bodyPr wrap="square" rtlCol="0">
            <a:spAutoFit/>
          </a:bodyPr>
          <a:lstStyle/>
          <a:p>
            <a:r>
              <a:rPr kumimoji="1" lang="ja-JP" altLang="en-US" b="1" dirty="0" smtClean="0">
                <a:latin typeface="Meiryo UI" panose="020B0604030504040204" pitchFamily="50" charset="-128"/>
                <a:ea typeface="Meiryo UI" panose="020B0604030504040204" pitchFamily="50" charset="-128"/>
              </a:rPr>
              <a:t>■民間</a:t>
            </a:r>
            <a:r>
              <a:rPr kumimoji="1" lang="ja-JP" altLang="en-US" b="1" dirty="0">
                <a:latin typeface="Meiryo UI" panose="020B0604030504040204" pitchFamily="50" charset="-128"/>
                <a:ea typeface="Meiryo UI" panose="020B0604030504040204" pitchFamily="50" charset="-128"/>
              </a:rPr>
              <a:t>との連携を強化し、行政の課題解決やサービス向上に活かす</a:t>
            </a:r>
            <a:endParaRPr kumimoji="1" lang="en-US" altLang="ja-JP" b="1" dirty="0">
              <a:latin typeface="Meiryo UI" panose="020B0604030504040204" pitchFamily="50" charset="-128"/>
              <a:ea typeface="Meiryo UI" panose="020B0604030504040204" pitchFamily="50" charset="-128"/>
            </a:endParaRPr>
          </a:p>
        </p:txBody>
      </p:sp>
      <p:sp>
        <p:nvSpPr>
          <p:cNvPr id="11" name="角丸四角形 10"/>
          <p:cNvSpPr/>
          <p:nvPr/>
        </p:nvSpPr>
        <p:spPr>
          <a:xfrm>
            <a:off x="4769001" y="1277038"/>
            <a:ext cx="4104542"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latin typeface="Meiryo UI" panose="020B0604030504040204" pitchFamily="50" charset="-128"/>
                <a:ea typeface="Meiryo UI" panose="020B0604030504040204" pitchFamily="50" charset="-128"/>
              </a:rPr>
              <a:t>サウンディング型市場調査　</a:t>
            </a:r>
            <a:r>
              <a:rPr kumimoji="1" lang="en-US" altLang="ja-JP" sz="1600" b="1" dirty="0" smtClean="0">
                <a:latin typeface="Meiryo UI" panose="020B0604030504040204" pitchFamily="50" charset="-128"/>
                <a:ea typeface="Meiryo UI" panose="020B0604030504040204" pitchFamily="50" charset="-128"/>
              </a:rPr>
              <a:t>【</a:t>
            </a:r>
            <a:r>
              <a:rPr kumimoji="1" lang="ja-JP" altLang="en-US" sz="1600" b="1" dirty="0" smtClean="0">
                <a:latin typeface="Meiryo UI" panose="020B0604030504040204" pitchFamily="50" charset="-128"/>
                <a:ea typeface="Meiryo UI" panose="020B0604030504040204" pitchFamily="50" charset="-128"/>
              </a:rPr>
              <a:t>大阪府・市</a:t>
            </a:r>
            <a:r>
              <a:rPr kumimoji="1" lang="en-US" altLang="ja-JP" sz="1600" b="1" dirty="0" smtClean="0">
                <a:latin typeface="Meiryo UI" panose="020B0604030504040204" pitchFamily="50" charset="-128"/>
                <a:ea typeface="Meiryo UI" panose="020B0604030504040204" pitchFamily="50" charset="-128"/>
              </a:rPr>
              <a:t>】</a:t>
            </a:r>
            <a:endParaRPr kumimoji="1" lang="ja-JP" altLang="en-US" sz="1600" b="1" dirty="0">
              <a:latin typeface="Meiryo UI" panose="020B0604030504040204" pitchFamily="50" charset="-128"/>
              <a:ea typeface="Meiryo UI" panose="020B0604030504040204" pitchFamily="50" charset="-128"/>
            </a:endParaRPr>
          </a:p>
        </p:txBody>
      </p:sp>
      <p:sp>
        <p:nvSpPr>
          <p:cNvPr id="12" name="角丸四角形 11"/>
          <p:cNvSpPr/>
          <p:nvPr/>
        </p:nvSpPr>
        <p:spPr>
          <a:xfrm>
            <a:off x="321727" y="1277038"/>
            <a:ext cx="4250271"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公民戦略連携デスク　</a:t>
            </a:r>
            <a:r>
              <a:rPr lang="en-US" altLang="ja-JP" sz="1600" b="1" dirty="0" smtClean="0">
                <a:latin typeface="Meiryo UI" panose="020B0604030504040204" pitchFamily="50" charset="-128"/>
                <a:ea typeface="Meiryo UI" panose="020B0604030504040204" pitchFamily="50" charset="-128"/>
              </a:rPr>
              <a:t>【</a:t>
            </a:r>
            <a:r>
              <a:rPr lang="ja-JP" altLang="en-US" sz="1600" b="1" dirty="0" smtClean="0">
                <a:latin typeface="Meiryo UI" panose="020B0604030504040204" pitchFamily="50" charset="-128"/>
                <a:ea typeface="Meiryo UI" panose="020B0604030504040204" pitchFamily="50" charset="-128"/>
              </a:rPr>
              <a:t>大阪府</a:t>
            </a:r>
            <a:r>
              <a:rPr lang="en-US" altLang="ja-JP" sz="1600" b="1" dirty="0" smtClean="0">
                <a:latin typeface="Meiryo UI" panose="020B0604030504040204" pitchFamily="50" charset="-128"/>
                <a:ea typeface="Meiryo UI" panose="020B0604030504040204" pitchFamily="50" charset="-128"/>
              </a:rPr>
              <a:t>】</a:t>
            </a:r>
            <a:endParaRPr kumimoji="1" lang="ja-JP" altLang="en-US" sz="1600" b="1" dirty="0">
              <a:latin typeface="Meiryo UI" panose="020B0604030504040204" pitchFamily="50" charset="-128"/>
              <a:ea typeface="Meiryo UI" panose="020B0604030504040204" pitchFamily="50" charset="-128"/>
            </a:endParaRPr>
          </a:p>
        </p:txBody>
      </p:sp>
      <p:pic>
        <p:nvPicPr>
          <p:cNvPr id="3" name="図 2"/>
          <p:cNvPicPr>
            <a:picLocks noChangeAspect="1"/>
          </p:cNvPicPr>
          <p:nvPr/>
        </p:nvPicPr>
        <p:blipFill>
          <a:blip r:embed="rId2"/>
          <a:stretch>
            <a:fillRect/>
          </a:stretch>
        </p:blipFill>
        <p:spPr>
          <a:xfrm>
            <a:off x="4769000" y="3966603"/>
            <a:ext cx="4375000" cy="1085110"/>
          </a:xfrm>
          <a:prstGeom prst="rect">
            <a:avLst/>
          </a:prstGeom>
        </p:spPr>
      </p:pic>
      <p:sp>
        <p:nvSpPr>
          <p:cNvPr id="8" name="正方形/長方形 7"/>
          <p:cNvSpPr/>
          <p:nvPr/>
        </p:nvSpPr>
        <p:spPr>
          <a:xfrm>
            <a:off x="4769000" y="1650369"/>
            <a:ext cx="4073649" cy="738664"/>
          </a:xfrm>
          <a:prstGeom prst="rect">
            <a:avLst/>
          </a:prstGeom>
        </p:spPr>
        <p:txBody>
          <a:bodyPr wrap="square">
            <a:spAutoFit/>
          </a:bodyPr>
          <a:lstStyle/>
          <a:p>
            <a:pPr marL="285750" indent="-285750">
              <a:buFont typeface="Wingdings" panose="05000000000000000000" pitchFamily="2" charset="2"/>
              <a:buChar char="Ø"/>
            </a:pPr>
            <a:r>
              <a:rPr lang="ja-JP" altLang="en-US" sz="1400" dirty="0">
                <a:latin typeface="Meiryo UI" panose="020B0604030504040204" pitchFamily="50" charset="-128"/>
                <a:ea typeface="Meiryo UI" panose="020B0604030504040204" pitchFamily="50" charset="-128"/>
              </a:rPr>
              <a:t>民間事業者の能力や創意工夫を幅広く</a:t>
            </a:r>
            <a:r>
              <a:rPr lang="ja-JP" altLang="en-US" sz="1400" dirty="0" smtClean="0">
                <a:latin typeface="Meiryo UI" panose="020B0604030504040204" pitchFamily="50" charset="-128"/>
                <a:ea typeface="Meiryo UI" panose="020B0604030504040204" pitchFamily="50" charset="-128"/>
              </a:rPr>
              <a:t>取り入れるた</a:t>
            </a:r>
            <a:r>
              <a:rPr lang="ja-JP" altLang="en-US" sz="1400" dirty="0">
                <a:latin typeface="Meiryo UI" panose="020B0604030504040204" pitchFamily="50" charset="-128"/>
                <a:ea typeface="Meiryo UI" panose="020B0604030504040204" pitchFamily="50" charset="-128"/>
              </a:rPr>
              <a:t>め</a:t>
            </a:r>
            <a:r>
              <a:rPr lang="ja-JP" altLang="en-US" sz="1400" dirty="0" smtClean="0">
                <a:latin typeface="Meiryo UI" panose="020B0604030504040204" pitchFamily="50" charset="-128"/>
                <a:ea typeface="Meiryo UI" panose="020B0604030504040204" pitchFamily="50" charset="-128"/>
              </a:rPr>
              <a:t>、</a:t>
            </a:r>
            <a:r>
              <a:rPr lang="ja-JP" altLang="en-US" sz="1400" dirty="0">
                <a:latin typeface="Meiryo UI" panose="020B0604030504040204" pitchFamily="50" charset="-128"/>
                <a:ea typeface="Meiryo UI" panose="020B0604030504040204" pitchFamily="50" charset="-128"/>
              </a:rPr>
              <a:t>積極的にサウンディング型市場</a:t>
            </a:r>
            <a:r>
              <a:rPr lang="ja-JP" altLang="en-US" sz="1400" dirty="0" smtClean="0">
                <a:latin typeface="Meiryo UI" panose="020B0604030504040204" pitchFamily="50" charset="-128"/>
                <a:ea typeface="Meiryo UI" panose="020B0604030504040204" pitchFamily="50" charset="-128"/>
              </a:rPr>
              <a:t>調査を実施し</a:t>
            </a:r>
            <a:r>
              <a:rPr lang="ja-JP" altLang="en-US" sz="1400" dirty="0">
                <a:latin typeface="Meiryo UI" panose="020B0604030504040204" pitchFamily="50" charset="-128"/>
                <a:ea typeface="Meiryo UI" panose="020B0604030504040204" pitchFamily="50" charset="-128"/>
              </a:rPr>
              <a:t>、事業に活かしている</a:t>
            </a:r>
          </a:p>
        </p:txBody>
      </p:sp>
      <p:sp>
        <p:nvSpPr>
          <p:cNvPr id="10" name="正方形/長方形 9"/>
          <p:cNvSpPr/>
          <p:nvPr/>
        </p:nvSpPr>
        <p:spPr>
          <a:xfrm>
            <a:off x="4769000" y="2375195"/>
            <a:ext cx="4104543" cy="1477328"/>
          </a:xfrm>
          <a:prstGeom prst="rect">
            <a:avLst/>
          </a:prstGeom>
          <a:ln>
            <a:solidFill>
              <a:schemeClr val="bg1">
                <a:lumMod val="50000"/>
              </a:schemeClr>
            </a:solidFill>
          </a:ln>
        </p:spPr>
        <p:txBody>
          <a:bodyPr wrap="square">
            <a:spAutoFit/>
          </a:bodyPr>
          <a:lstStyle/>
          <a:p>
            <a:r>
              <a:rPr lang="ja-JP" altLang="en-US" sz="1100" b="1" dirty="0" smtClean="0">
                <a:latin typeface="Meiryo UI" panose="020B0604030504040204" pitchFamily="50" charset="-128"/>
                <a:ea typeface="Meiryo UI" panose="020B0604030504040204" pitchFamily="50" charset="-128"/>
              </a:rPr>
              <a:t>＜</a:t>
            </a:r>
            <a:r>
              <a:rPr lang="ja-JP" altLang="en-US" sz="1100" b="1" dirty="0">
                <a:latin typeface="Meiryo UI" panose="020B0604030504040204" pitchFamily="50" charset="-128"/>
                <a:ea typeface="Meiryo UI" panose="020B0604030504040204" pitchFamily="50" charset="-128"/>
              </a:rPr>
              <a:t>活用例＞</a:t>
            </a:r>
            <a:endParaRPr lang="ja-JP" altLang="en-US" sz="1100" b="1" u="sng"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n"/>
            </a:pPr>
            <a:r>
              <a:rPr lang="ja-JP" altLang="en-US" sz="1100" u="sng" dirty="0" smtClean="0">
                <a:latin typeface="Meiryo UI" panose="020B0604030504040204" pitchFamily="50" charset="-128"/>
                <a:ea typeface="Meiryo UI" panose="020B0604030504040204" pitchFamily="50" charset="-128"/>
              </a:rPr>
              <a:t>土地</a:t>
            </a:r>
            <a:r>
              <a:rPr lang="ja-JP" altLang="en-US" sz="1100" u="sng" dirty="0">
                <a:latin typeface="Meiryo UI" panose="020B0604030504040204" pitchFamily="50" charset="-128"/>
                <a:ea typeface="Meiryo UI" panose="020B0604030504040204" pitchFamily="50" charset="-128"/>
              </a:rPr>
              <a:t>・建物の活用方策の検討、施設整備方策の検討</a:t>
            </a:r>
            <a:r>
              <a:rPr lang="ja-JP" altLang="en-US" sz="1100" dirty="0">
                <a:latin typeface="Meiryo UI" panose="020B0604030504040204" pitchFamily="50" charset="-128"/>
                <a:ea typeface="Meiryo UI" panose="020B0604030504040204" pitchFamily="50" charset="-128"/>
              </a:rPr>
              <a:t>　</a:t>
            </a:r>
            <a:r>
              <a:rPr lang="en-US" altLang="ja-JP" sz="1100" dirty="0">
                <a:latin typeface="Meiryo UI" panose="020B0604030504040204" pitchFamily="50" charset="-128"/>
                <a:ea typeface="Meiryo UI" panose="020B0604030504040204" pitchFamily="50" charset="-128"/>
              </a:rPr>
              <a:t>…</a:t>
            </a:r>
            <a:r>
              <a:rPr lang="ja-JP" altLang="en-US" sz="1100" dirty="0">
                <a:latin typeface="Meiryo UI" panose="020B0604030504040204" pitchFamily="50" charset="-128"/>
                <a:ea typeface="Meiryo UI" panose="020B0604030504040204" pitchFamily="50" charset="-128"/>
              </a:rPr>
              <a:t>企業等による参入可否や活用アイデアの把握</a:t>
            </a:r>
          </a:p>
          <a:p>
            <a:pPr marL="171450" indent="-171450">
              <a:buFont typeface="Wingdings" panose="05000000000000000000" pitchFamily="2" charset="2"/>
              <a:buChar char="n"/>
            </a:pPr>
            <a:endParaRPr lang="en-US" altLang="ja-JP" sz="600" u="sng"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n"/>
            </a:pPr>
            <a:r>
              <a:rPr lang="ja-JP" altLang="en-US" sz="1100" u="sng" dirty="0" smtClean="0">
                <a:latin typeface="Meiryo UI" panose="020B0604030504040204" pitchFamily="50" charset="-128"/>
                <a:ea typeface="Meiryo UI" panose="020B0604030504040204" pitchFamily="50" charset="-128"/>
              </a:rPr>
              <a:t>運営</a:t>
            </a:r>
            <a:r>
              <a:rPr lang="ja-JP" altLang="en-US" sz="1100" u="sng" dirty="0">
                <a:latin typeface="Meiryo UI" panose="020B0604030504040204" pitchFamily="50" charset="-128"/>
                <a:ea typeface="Meiryo UI" panose="020B0604030504040204" pitchFamily="50" charset="-128"/>
              </a:rPr>
              <a:t>手法の検討</a:t>
            </a:r>
            <a:r>
              <a:rPr lang="ja-JP" altLang="en-US" sz="1100" dirty="0">
                <a:latin typeface="Meiryo UI" panose="020B0604030504040204" pitchFamily="50" charset="-128"/>
                <a:ea typeface="Meiryo UI" panose="020B0604030504040204" pitchFamily="50" charset="-128"/>
              </a:rPr>
              <a:t>　</a:t>
            </a:r>
            <a:r>
              <a:rPr lang="en-US" altLang="ja-JP" sz="1100" dirty="0">
                <a:latin typeface="Meiryo UI" panose="020B0604030504040204" pitchFamily="50" charset="-128"/>
                <a:ea typeface="Meiryo UI" panose="020B0604030504040204" pitchFamily="50" charset="-128"/>
              </a:rPr>
              <a:t>…</a:t>
            </a:r>
            <a:r>
              <a:rPr lang="ja-JP" altLang="en-US" sz="1100" dirty="0">
                <a:latin typeface="Meiryo UI" panose="020B0604030504040204" pitchFamily="50" charset="-128"/>
                <a:ea typeface="Meiryo UI" panose="020B0604030504040204" pitchFamily="50" charset="-128"/>
              </a:rPr>
              <a:t>市場性の有無や企業等による活用アイデアの把握</a:t>
            </a:r>
          </a:p>
          <a:p>
            <a:pPr marL="171450" indent="-171450">
              <a:buFont typeface="Wingdings" panose="05000000000000000000" pitchFamily="2" charset="2"/>
              <a:buChar char="n"/>
            </a:pPr>
            <a:endParaRPr lang="en-US" altLang="ja-JP" sz="500" u="sng" dirty="0" smtClean="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n"/>
            </a:pPr>
            <a:r>
              <a:rPr lang="ja-JP" altLang="en-US" sz="1100" u="sng" dirty="0" smtClean="0">
                <a:latin typeface="Meiryo UI" panose="020B0604030504040204" pitchFamily="50" charset="-128"/>
                <a:ea typeface="Meiryo UI" panose="020B0604030504040204" pitchFamily="50" charset="-128"/>
              </a:rPr>
              <a:t>公募</a:t>
            </a:r>
            <a:r>
              <a:rPr lang="ja-JP" altLang="en-US" sz="1100" u="sng" dirty="0">
                <a:latin typeface="Meiryo UI" panose="020B0604030504040204" pitchFamily="50" charset="-128"/>
                <a:ea typeface="Meiryo UI" panose="020B0604030504040204" pitchFamily="50" charset="-128"/>
              </a:rPr>
              <a:t>条件の整理</a:t>
            </a:r>
            <a:r>
              <a:rPr lang="ja-JP" altLang="en-US" sz="1100" dirty="0">
                <a:latin typeface="Meiryo UI" panose="020B0604030504040204" pitchFamily="50" charset="-128"/>
                <a:ea typeface="Meiryo UI" panose="020B0604030504040204" pitchFamily="50" charset="-128"/>
              </a:rPr>
              <a:t>　</a:t>
            </a:r>
            <a:r>
              <a:rPr lang="en-US" altLang="ja-JP" sz="1100" dirty="0">
                <a:latin typeface="Meiryo UI" panose="020B0604030504040204" pitchFamily="50" charset="-128"/>
                <a:ea typeface="Meiryo UI" panose="020B0604030504040204" pitchFamily="50" charset="-128"/>
              </a:rPr>
              <a:t>…</a:t>
            </a:r>
            <a:r>
              <a:rPr lang="ja-JP" altLang="en-US" sz="1100" dirty="0">
                <a:latin typeface="Meiryo UI" panose="020B0604030504040204" pitchFamily="50" charset="-128"/>
                <a:ea typeface="Meiryo UI" panose="020B0604030504040204" pitchFamily="50" charset="-128"/>
              </a:rPr>
              <a:t>土地の処分にあたり、売却、定期借地などの事業方式等に関する意見の把握等</a:t>
            </a:r>
          </a:p>
        </p:txBody>
      </p:sp>
      <p:sp>
        <p:nvSpPr>
          <p:cNvPr id="14" name="正方形/長方形 13"/>
          <p:cNvSpPr/>
          <p:nvPr/>
        </p:nvSpPr>
        <p:spPr>
          <a:xfrm>
            <a:off x="4769000" y="3865326"/>
            <a:ext cx="2744662" cy="261610"/>
          </a:xfrm>
          <a:prstGeom prst="rect">
            <a:avLst/>
          </a:prstGeom>
        </p:spPr>
        <p:txBody>
          <a:bodyPr wrap="none">
            <a:spAutoFit/>
          </a:bodyPr>
          <a:lstStyle/>
          <a:p>
            <a:r>
              <a:rPr lang="ja-JP" altLang="en-US" sz="1100" b="1" dirty="0">
                <a:latin typeface="Meiryo UI" panose="020B0604030504040204" pitchFamily="50" charset="-128"/>
                <a:ea typeface="Meiryo UI" panose="020B0604030504040204" pitchFamily="50" charset="-128"/>
              </a:rPr>
              <a:t>＜サウンディング型市場調査実施のながれ＞</a:t>
            </a:r>
          </a:p>
        </p:txBody>
      </p:sp>
      <p:graphicFrame>
        <p:nvGraphicFramePr>
          <p:cNvPr id="17" name="表 16"/>
          <p:cNvGraphicFramePr>
            <a:graphicFrameLocks noGrp="1"/>
          </p:cNvGraphicFramePr>
          <p:nvPr>
            <p:extLst/>
          </p:nvPr>
        </p:nvGraphicFramePr>
        <p:xfrm>
          <a:off x="4767203" y="5203523"/>
          <a:ext cx="4314896" cy="807720"/>
        </p:xfrm>
        <a:graphic>
          <a:graphicData uri="http://schemas.openxmlformats.org/drawingml/2006/table">
            <a:tbl>
              <a:tblPr firstRow="1" bandRow="1">
                <a:tableStyleId>{5940675A-B579-460E-94D1-54222C63F5DA}</a:tableStyleId>
              </a:tblPr>
              <a:tblGrid>
                <a:gridCol w="539362">
                  <a:extLst>
                    <a:ext uri="{9D8B030D-6E8A-4147-A177-3AD203B41FA5}">
                      <a16:colId xmlns:a16="http://schemas.microsoft.com/office/drawing/2014/main" val="20000"/>
                    </a:ext>
                  </a:extLst>
                </a:gridCol>
                <a:gridCol w="539362">
                  <a:extLst>
                    <a:ext uri="{9D8B030D-6E8A-4147-A177-3AD203B41FA5}">
                      <a16:colId xmlns:a16="http://schemas.microsoft.com/office/drawing/2014/main" val="20001"/>
                    </a:ext>
                  </a:extLst>
                </a:gridCol>
                <a:gridCol w="539362">
                  <a:extLst>
                    <a:ext uri="{9D8B030D-6E8A-4147-A177-3AD203B41FA5}">
                      <a16:colId xmlns:a16="http://schemas.microsoft.com/office/drawing/2014/main" val="20002"/>
                    </a:ext>
                  </a:extLst>
                </a:gridCol>
                <a:gridCol w="539362">
                  <a:extLst>
                    <a:ext uri="{9D8B030D-6E8A-4147-A177-3AD203B41FA5}">
                      <a16:colId xmlns:a16="http://schemas.microsoft.com/office/drawing/2014/main" val="20003"/>
                    </a:ext>
                  </a:extLst>
                </a:gridCol>
                <a:gridCol w="539362">
                  <a:extLst>
                    <a:ext uri="{9D8B030D-6E8A-4147-A177-3AD203B41FA5}">
                      <a16:colId xmlns:a16="http://schemas.microsoft.com/office/drawing/2014/main" val="20004"/>
                    </a:ext>
                  </a:extLst>
                </a:gridCol>
                <a:gridCol w="539362">
                  <a:extLst>
                    <a:ext uri="{9D8B030D-6E8A-4147-A177-3AD203B41FA5}">
                      <a16:colId xmlns:a16="http://schemas.microsoft.com/office/drawing/2014/main" val="20005"/>
                    </a:ext>
                  </a:extLst>
                </a:gridCol>
                <a:gridCol w="539362">
                  <a:extLst>
                    <a:ext uri="{9D8B030D-6E8A-4147-A177-3AD203B41FA5}">
                      <a16:colId xmlns:a16="http://schemas.microsoft.com/office/drawing/2014/main" val="20006"/>
                    </a:ext>
                  </a:extLst>
                </a:gridCol>
                <a:gridCol w="539362">
                  <a:extLst>
                    <a:ext uri="{9D8B030D-6E8A-4147-A177-3AD203B41FA5}">
                      <a16:colId xmlns:a16="http://schemas.microsoft.com/office/drawing/2014/main" val="20007"/>
                    </a:ext>
                  </a:extLst>
                </a:gridCol>
              </a:tblGrid>
              <a:tr h="221100">
                <a:tc>
                  <a:txBody>
                    <a:bodyPr/>
                    <a:lstStyle/>
                    <a:p>
                      <a:pPr algn="r"/>
                      <a:r>
                        <a:rPr kumimoji="1" lang="ja-JP" altLang="en-US" sz="8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年度</a:t>
                      </a:r>
                      <a:endParaRPr kumimoji="1" lang="ja-JP" altLang="en-US" sz="8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2012</a:t>
                      </a:r>
                      <a:endPar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2013</a:t>
                      </a:r>
                      <a:endPar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2014</a:t>
                      </a:r>
                      <a:endPar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2015</a:t>
                      </a:r>
                      <a:endPar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2016</a:t>
                      </a:r>
                      <a:endPar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100" dirty="0" smtClean="0">
                          <a:solidFill>
                            <a:schemeClr val="tx1"/>
                          </a:solidFill>
                          <a:latin typeface="Meiryo UI" panose="020B0604030504040204" pitchFamily="50" charset="-128"/>
                          <a:ea typeface="Meiryo UI" panose="020B0604030504040204" pitchFamily="50" charset="-128"/>
                        </a:rPr>
                        <a:t>2017</a:t>
                      </a:r>
                      <a:endPar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ja-JP" altLang="en-US" sz="1100" b="1" dirty="0" smtClean="0">
                          <a:solidFill>
                            <a:schemeClr val="tx1"/>
                          </a:solidFill>
                          <a:latin typeface="Meiryo UI" panose="020B0604030504040204" pitchFamily="50" charset="-128"/>
                          <a:ea typeface="Meiryo UI" panose="020B0604030504040204" pitchFamily="50" charset="-128"/>
                        </a:rPr>
                        <a:t>合計</a:t>
                      </a:r>
                      <a:endParaRPr kumimoji="1" lang="ja-JP" altLang="en-US" sz="1100" b="1"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solidFill>
                      <a:schemeClr val="accent1">
                        <a:lumMod val="60000"/>
                        <a:lumOff val="40000"/>
                      </a:schemeClr>
                    </a:solidFill>
                  </a:tcPr>
                </a:tc>
                <a:extLst>
                  <a:ext uri="{0D108BD9-81ED-4DB2-BD59-A6C34878D82A}">
                    <a16:rowId xmlns:a16="http://schemas.microsoft.com/office/drawing/2014/main" val="10000"/>
                  </a:ext>
                </a:extLst>
              </a:tr>
              <a:tr h="233347">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府</a:t>
                      </a:r>
                      <a:endPar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ja-JP" altLang="en-US" sz="1200" dirty="0" err="1"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ー</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ja-JP" altLang="en-US" sz="1200" dirty="0" err="1"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ー</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ja-JP" altLang="en-US" sz="1200" dirty="0" err="1"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ー</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ja-JP" altLang="en-US" sz="1200" dirty="0" err="1"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ー</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ja-JP" altLang="en-US" sz="1200" dirty="0" err="1"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ー</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ja-JP" altLang="en-US" sz="12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７</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ja-JP" altLang="en-US" sz="1200" b="1"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７</a:t>
                      </a:r>
                      <a:endParaRPr kumimoji="1" lang="ja-JP" altLang="en-US" sz="1200" b="1"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solidFill>
                      <a:schemeClr val="accent1">
                        <a:lumMod val="60000"/>
                        <a:lumOff val="40000"/>
                      </a:schemeClr>
                    </a:solidFill>
                  </a:tcPr>
                </a:tc>
                <a:extLst>
                  <a:ext uri="{0D108BD9-81ED-4DB2-BD59-A6C34878D82A}">
                    <a16:rowId xmlns:a16="http://schemas.microsoft.com/office/drawing/2014/main" val="4035038503"/>
                  </a:ext>
                </a:extLst>
              </a:tr>
              <a:tr h="222161">
                <a:tc>
                  <a:txBody>
                    <a:bodyPr/>
                    <a:lstStyle/>
                    <a:p>
                      <a:pPr algn="ct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市</a:t>
                      </a:r>
                      <a:endPar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200" dirty="0" smtClean="0">
                          <a:solidFill>
                            <a:schemeClr val="tx1"/>
                          </a:solidFill>
                          <a:latin typeface="Meiryo UI" panose="020B0604030504040204" pitchFamily="50" charset="-128"/>
                          <a:ea typeface="Meiryo UI" panose="020B0604030504040204" pitchFamily="50" charset="-128"/>
                        </a:rPr>
                        <a:t>1</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200" dirty="0" smtClean="0">
                          <a:solidFill>
                            <a:schemeClr val="tx1"/>
                          </a:solidFill>
                          <a:latin typeface="Meiryo UI" panose="020B0604030504040204" pitchFamily="50" charset="-128"/>
                          <a:ea typeface="Meiryo UI" panose="020B0604030504040204" pitchFamily="50" charset="-128"/>
                        </a:rPr>
                        <a:t>7</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200" dirty="0" smtClean="0">
                          <a:solidFill>
                            <a:schemeClr val="tx1"/>
                          </a:solidFill>
                          <a:latin typeface="Meiryo UI" panose="020B0604030504040204" pitchFamily="50" charset="-128"/>
                          <a:ea typeface="Meiryo UI" panose="020B0604030504040204" pitchFamily="50" charset="-128"/>
                        </a:rPr>
                        <a:t>4</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200" dirty="0" smtClean="0">
                          <a:solidFill>
                            <a:schemeClr val="tx1"/>
                          </a:solidFill>
                          <a:latin typeface="Meiryo UI" panose="020B0604030504040204" pitchFamily="50" charset="-128"/>
                          <a:ea typeface="Meiryo UI" panose="020B0604030504040204" pitchFamily="50" charset="-128"/>
                        </a:rPr>
                        <a:t>4</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200" dirty="0" smtClean="0">
                          <a:solidFill>
                            <a:schemeClr val="tx1"/>
                          </a:solidFill>
                          <a:latin typeface="Meiryo UI" panose="020B0604030504040204" pitchFamily="50" charset="-128"/>
                          <a:ea typeface="Meiryo UI" panose="020B0604030504040204" pitchFamily="50" charset="-128"/>
                        </a:rPr>
                        <a:t>4</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200" dirty="0" smtClean="0">
                          <a:solidFill>
                            <a:schemeClr val="tx1"/>
                          </a:solidFill>
                          <a:latin typeface="Meiryo UI" panose="020B0604030504040204" pitchFamily="50" charset="-128"/>
                          <a:ea typeface="Meiryo UI" panose="020B0604030504040204" pitchFamily="50" charset="-128"/>
                        </a:rPr>
                        <a:t>11</a:t>
                      </a:r>
                      <a:endParaRPr kumimoji="1" lang="ja-JP" altLang="en-US" sz="12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tc>
                  <a:txBody>
                    <a:bodyPr/>
                    <a:lstStyle/>
                    <a:p>
                      <a:pPr algn="ctr"/>
                      <a:r>
                        <a:rPr kumimoji="1" lang="en-US" altLang="ja-JP" sz="1200" b="1" dirty="0" smtClean="0">
                          <a:solidFill>
                            <a:schemeClr val="tx1"/>
                          </a:solidFill>
                          <a:latin typeface="Meiryo UI" panose="020B0604030504040204" pitchFamily="50" charset="-128"/>
                          <a:ea typeface="Meiryo UI" panose="020B0604030504040204" pitchFamily="50" charset="-128"/>
                        </a:rPr>
                        <a:t>31</a:t>
                      </a:r>
                      <a:endParaRPr kumimoji="1" lang="ja-JP" altLang="en-US" sz="1200" b="1"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solidFill>
                      <a:schemeClr val="accent1">
                        <a:lumMod val="60000"/>
                        <a:lumOff val="40000"/>
                      </a:schemeClr>
                    </a:solidFill>
                  </a:tcPr>
                </a:tc>
                <a:extLst>
                  <a:ext uri="{0D108BD9-81ED-4DB2-BD59-A6C34878D82A}">
                    <a16:rowId xmlns:a16="http://schemas.microsoft.com/office/drawing/2014/main" val="10002"/>
                  </a:ext>
                </a:extLst>
              </a:tr>
            </a:tbl>
          </a:graphicData>
        </a:graphic>
      </p:graphicFrame>
      <p:sp>
        <p:nvSpPr>
          <p:cNvPr id="18" name="正方形/長方形 17"/>
          <p:cNvSpPr/>
          <p:nvPr/>
        </p:nvSpPr>
        <p:spPr>
          <a:xfrm>
            <a:off x="4688951" y="4965045"/>
            <a:ext cx="1443024" cy="261610"/>
          </a:xfrm>
          <a:prstGeom prst="rect">
            <a:avLst/>
          </a:prstGeom>
        </p:spPr>
        <p:txBody>
          <a:bodyPr wrap="none">
            <a:spAutoFit/>
          </a:bodyPr>
          <a:lstStyle/>
          <a:p>
            <a:r>
              <a:rPr lang="ja-JP" altLang="en-US" sz="1100" b="1" dirty="0" smtClean="0">
                <a:latin typeface="Meiryo UI" panose="020B0604030504040204" pitchFamily="50" charset="-128"/>
                <a:ea typeface="Meiryo UI" panose="020B0604030504040204" pitchFamily="50" charset="-128"/>
              </a:rPr>
              <a:t>＜実施</a:t>
            </a:r>
            <a:r>
              <a:rPr lang="ja-JP" altLang="en-US" sz="1100" b="1" dirty="0">
                <a:latin typeface="Meiryo UI" panose="020B0604030504040204" pitchFamily="50" charset="-128"/>
                <a:ea typeface="Meiryo UI" panose="020B0604030504040204" pitchFamily="50" charset="-128"/>
              </a:rPr>
              <a:t>件数</a:t>
            </a:r>
            <a:r>
              <a:rPr lang="ja-JP" altLang="en-US" sz="1100" b="1" dirty="0" smtClean="0">
                <a:latin typeface="Meiryo UI" panose="020B0604030504040204" pitchFamily="50" charset="-128"/>
                <a:ea typeface="Meiryo UI" panose="020B0604030504040204" pitchFamily="50" charset="-128"/>
              </a:rPr>
              <a:t>の推移＞</a:t>
            </a:r>
            <a:endParaRPr lang="ja-JP" altLang="en-US" sz="1100" b="1" dirty="0">
              <a:latin typeface="Meiryo UI" panose="020B0604030504040204" pitchFamily="50" charset="-128"/>
              <a:ea typeface="Meiryo UI" panose="020B0604030504040204" pitchFamily="50" charset="-128"/>
            </a:endParaRPr>
          </a:p>
        </p:txBody>
      </p:sp>
      <p:sp>
        <p:nvSpPr>
          <p:cNvPr id="15" name="テキスト ボックス 14"/>
          <p:cNvSpPr txBox="1"/>
          <p:nvPr/>
        </p:nvSpPr>
        <p:spPr>
          <a:xfrm>
            <a:off x="4768999" y="6249721"/>
            <a:ext cx="4313099" cy="600164"/>
          </a:xfrm>
          <a:prstGeom prst="rect">
            <a:avLst/>
          </a:prstGeom>
          <a:noFill/>
        </p:spPr>
        <p:txBody>
          <a:bodyPr wrap="square" rtlCol="0">
            <a:spAutoFit/>
          </a:bodyPr>
          <a:lstStyle/>
          <a:p>
            <a:pPr marL="171450" indent="-171450">
              <a:buFont typeface="Wingdings" panose="05000000000000000000" pitchFamily="2" charset="2"/>
              <a:buChar char="ü"/>
            </a:pPr>
            <a:r>
              <a:rPr kumimoji="1" lang="ja-JP" altLang="en-US" sz="1100" dirty="0" smtClean="0">
                <a:latin typeface="Meiryo UI" panose="020B0604030504040204" pitchFamily="50" charset="-128"/>
                <a:ea typeface="Meiryo UI" panose="020B0604030504040204" pitchFamily="50" charset="-128"/>
              </a:rPr>
              <a:t>大阪城</a:t>
            </a:r>
            <a:r>
              <a:rPr lang="ja-JP" altLang="en-US" sz="1100" dirty="0">
                <a:latin typeface="Meiryo UI" panose="020B0604030504040204" pitchFamily="50" charset="-128"/>
                <a:ea typeface="Meiryo UI" panose="020B0604030504040204" pitchFamily="50" charset="-128"/>
              </a:rPr>
              <a:t>公園</a:t>
            </a:r>
            <a:r>
              <a:rPr kumimoji="1" lang="en-US" altLang="ja-JP" sz="1100" dirty="0" smtClean="0">
                <a:latin typeface="Meiryo UI" panose="020B0604030504040204" pitchFamily="50" charset="-128"/>
                <a:ea typeface="Meiryo UI" panose="020B0604030504040204" pitchFamily="50" charset="-128"/>
              </a:rPr>
              <a:t>PMO</a:t>
            </a:r>
            <a:r>
              <a:rPr kumimoji="1" lang="ja-JP" altLang="en-US" sz="1100" dirty="0" smtClean="0">
                <a:latin typeface="Meiryo UI" panose="020B0604030504040204" pitchFamily="50" charset="-128"/>
                <a:ea typeface="Meiryo UI" panose="020B0604030504040204" pitchFamily="50" charset="-128"/>
              </a:rPr>
              <a:t>事業導入、天王寺動物園への民間活力導入、最先端</a:t>
            </a:r>
            <a:r>
              <a:rPr kumimoji="1" lang="en-US" altLang="ja-JP" sz="1100" dirty="0" smtClean="0">
                <a:latin typeface="Meiryo UI" panose="020B0604030504040204" pitchFamily="50" charset="-128"/>
                <a:ea typeface="Meiryo UI" panose="020B0604030504040204" pitchFamily="50" charset="-128"/>
              </a:rPr>
              <a:t>ICT</a:t>
            </a:r>
            <a:r>
              <a:rPr kumimoji="1" lang="ja-JP" altLang="en-US" sz="1100" dirty="0" smtClean="0">
                <a:latin typeface="Meiryo UI" panose="020B0604030504040204" pitchFamily="50" charset="-128"/>
                <a:ea typeface="Meiryo UI" panose="020B0604030504040204" pitchFamily="50" charset="-128"/>
              </a:rPr>
              <a:t>に関する提案制度、大阪新美術館の運営への</a:t>
            </a:r>
            <a:r>
              <a:rPr kumimoji="1" lang="en-US" altLang="ja-JP" sz="1100" dirty="0" smtClean="0">
                <a:latin typeface="Meiryo UI" panose="020B0604030504040204" pitchFamily="50" charset="-128"/>
                <a:ea typeface="Meiryo UI" panose="020B0604030504040204" pitchFamily="50" charset="-128"/>
              </a:rPr>
              <a:t>PFI</a:t>
            </a:r>
            <a:r>
              <a:rPr kumimoji="1" lang="ja-JP" altLang="en-US" sz="1100" dirty="0" smtClean="0">
                <a:latin typeface="Meiryo UI" panose="020B0604030504040204" pitchFamily="50" charset="-128"/>
                <a:ea typeface="Meiryo UI" panose="020B0604030504040204" pitchFamily="50" charset="-128"/>
              </a:rPr>
              <a:t>手法導入、公設民営学校のあり方　など</a:t>
            </a:r>
            <a:endParaRPr kumimoji="1" lang="ja-JP" altLang="en-US" sz="1100" dirty="0">
              <a:latin typeface="Meiryo UI" panose="020B0604030504040204" pitchFamily="50" charset="-128"/>
              <a:ea typeface="Meiryo UI" panose="020B0604030504040204" pitchFamily="50" charset="-128"/>
            </a:endParaRPr>
          </a:p>
        </p:txBody>
      </p:sp>
      <p:sp>
        <p:nvSpPr>
          <p:cNvPr id="21" name="正方形/長方形 20"/>
          <p:cNvSpPr/>
          <p:nvPr/>
        </p:nvSpPr>
        <p:spPr>
          <a:xfrm>
            <a:off x="4534403" y="6061893"/>
            <a:ext cx="1298753" cy="261610"/>
          </a:xfrm>
          <a:prstGeom prst="rect">
            <a:avLst/>
          </a:prstGeom>
        </p:spPr>
        <p:txBody>
          <a:bodyPr wrap="none">
            <a:spAutoFit/>
          </a:bodyPr>
          <a:lstStyle/>
          <a:p>
            <a:r>
              <a:rPr lang="ja-JP" altLang="en-US" sz="1100" b="1" dirty="0" smtClean="0">
                <a:latin typeface="Meiryo UI" panose="020B0604030504040204" pitchFamily="50" charset="-128"/>
                <a:ea typeface="Meiryo UI" panose="020B0604030504040204" pitchFamily="50" charset="-128"/>
              </a:rPr>
              <a:t>＜主な調査内容＞</a:t>
            </a:r>
            <a:endParaRPr lang="ja-JP" altLang="en-US" sz="1100" b="1" dirty="0">
              <a:latin typeface="Meiryo UI" panose="020B0604030504040204" pitchFamily="50" charset="-128"/>
              <a:ea typeface="Meiryo UI" panose="020B0604030504040204" pitchFamily="50" charset="-128"/>
            </a:endParaRPr>
          </a:p>
        </p:txBody>
      </p:sp>
      <p:pic>
        <p:nvPicPr>
          <p:cNvPr id="19" name="図 18"/>
          <p:cNvPicPr>
            <a:picLocks noChangeAspect="1"/>
          </p:cNvPicPr>
          <p:nvPr/>
        </p:nvPicPr>
        <p:blipFill>
          <a:blip r:embed="rId3"/>
          <a:stretch>
            <a:fillRect/>
          </a:stretch>
        </p:blipFill>
        <p:spPr>
          <a:xfrm>
            <a:off x="308847" y="2330220"/>
            <a:ext cx="4852837" cy="2554445"/>
          </a:xfrm>
          <a:prstGeom prst="rect">
            <a:avLst/>
          </a:prstGeom>
        </p:spPr>
      </p:pic>
      <p:sp>
        <p:nvSpPr>
          <p:cNvPr id="22" name="正方形/長方形 21"/>
          <p:cNvSpPr/>
          <p:nvPr/>
        </p:nvSpPr>
        <p:spPr>
          <a:xfrm>
            <a:off x="321726" y="1681029"/>
            <a:ext cx="4250271" cy="523220"/>
          </a:xfrm>
          <a:prstGeom prst="rect">
            <a:avLst/>
          </a:prstGeom>
        </p:spPr>
        <p:txBody>
          <a:bodyPr wrap="square">
            <a:spAutoFit/>
          </a:bodyPr>
          <a:lstStyle/>
          <a:p>
            <a:pPr marL="285750" indent="-285750">
              <a:buFont typeface="Wingdings" panose="05000000000000000000" pitchFamily="2" charset="2"/>
              <a:buChar char="Ø"/>
            </a:pPr>
            <a:r>
              <a:rPr lang="ja-JP" altLang="en-US" sz="1400" dirty="0">
                <a:latin typeface="Meiryo UI" panose="020B0604030504040204" pitchFamily="50" charset="-128"/>
                <a:ea typeface="Meiryo UI" panose="020B0604030504040204" pitchFamily="50" charset="-128"/>
              </a:rPr>
              <a:t>企業・大学等と府庁の各担当部局を繋ぐワンストップ窓口として、「公民戦略連携デスク」を</a:t>
            </a:r>
            <a:r>
              <a:rPr lang="ja-JP" altLang="en-US" sz="1400" dirty="0" smtClean="0">
                <a:latin typeface="Meiryo UI" panose="020B0604030504040204" pitchFamily="50" charset="-128"/>
                <a:ea typeface="Meiryo UI" panose="020B0604030504040204" pitchFamily="50" charset="-128"/>
              </a:rPr>
              <a:t>設置</a:t>
            </a:r>
            <a:endParaRPr lang="ja-JP" altLang="en-US" sz="1400" dirty="0">
              <a:latin typeface="Meiryo UI" panose="020B0604030504040204" pitchFamily="50" charset="-128"/>
              <a:ea typeface="Meiryo UI" panose="020B0604030504040204" pitchFamily="50" charset="-128"/>
            </a:endParaRPr>
          </a:p>
        </p:txBody>
      </p:sp>
      <p:pic>
        <p:nvPicPr>
          <p:cNvPr id="23" name="図 22"/>
          <p:cNvPicPr>
            <a:picLocks noChangeAspect="1"/>
          </p:cNvPicPr>
          <p:nvPr/>
        </p:nvPicPr>
        <p:blipFill>
          <a:blip r:embed="rId4"/>
          <a:stretch>
            <a:fillRect/>
          </a:stretch>
        </p:blipFill>
        <p:spPr>
          <a:xfrm>
            <a:off x="186472" y="5295145"/>
            <a:ext cx="4394314" cy="1416087"/>
          </a:xfrm>
          <a:prstGeom prst="rect">
            <a:avLst/>
          </a:prstGeom>
        </p:spPr>
      </p:pic>
      <p:sp>
        <p:nvSpPr>
          <p:cNvPr id="24" name="正方形/長方形 23"/>
          <p:cNvSpPr/>
          <p:nvPr/>
        </p:nvSpPr>
        <p:spPr>
          <a:xfrm>
            <a:off x="186472" y="4955206"/>
            <a:ext cx="4316062" cy="281289"/>
          </a:xfrm>
          <a:prstGeom prst="rect">
            <a:avLst/>
          </a:prstGeom>
        </p:spPr>
        <p:txBody>
          <a:bodyPr wrap="square">
            <a:spAutoFit/>
          </a:bodyPr>
          <a:lstStyle/>
          <a:p>
            <a:pPr marL="285750" indent="-285750">
              <a:buFont typeface="Wingdings" panose="05000000000000000000" pitchFamily="2" charset="2"/>
              <a:buChar char="n"/>
            </a:pPr>
            <a:r>
              <a:rPr lang="ja-JP" altLang="en-US" sz="1200" b="1" dirty="0">
                <a:latin typeface="Meiryo UI" panose="020B0604030504040204" pitchFamily="50" charset="-128"/>
                <a:ea typeface="Meiryo UI" panose="020B0604030504040204" pitchFamily="50" charset="-128"/>
              </a:rPr>
              <a:t>公民戦略連携</a:t>
            </a:r>
            <a:r>
              <a:rPr lang="ja-JP" altLang="en-US" sz="1200" b="1" dirty="0" smtClean="0">
                <a:latin typeface="Meiryo UI" panose="020B0604030504040204" pitchFamily="50" charset="-128"/>
                <a:ea typeface="Meiryo UI" panose="020B0604030504040204" pitchFamily="50" charset="-128"/>
              </a:rPr>
              <a:t>デスク設置後</a:t>
            </a:r>
            <a:r>
              <a:rPr lang="ja-JP" altLang="en-US" sz="1200" b="1" dirty="0">
                <a:latin typeface="Meiryo UI" panose="020B0604030504040204" pitchFamily="50" charset="-128"/>
                <a:ea typeface="Meiryo UI" panose="020B0604030504040204" pitchFamily="50" charset="-128"/>
              </a:rPr>
              <a:t>、</a:t>
            </a:r>
            <a:r>
              <a:rPr lang="ja-JP" altLang="en-US" sz="1200" b="1" dirty="0" smtClean="0">
                <a:latin typeface="Meiryo UI" panose="020B0604030504040204" pitchFamily="50" charset="-128"/>
                <a:ea typeface="Meiryo UI" panose="020B0604030504040204" pitchFamily="50" charset="-128"/>
              </a:rPr>
              <a:t>包括連携協定は飛躍的</a:t>
            </a:r>
            <a:r>
              <a:rPr lang="ja-JP" altLang="en-US" sz="1200" b="1" dirty="0">
                <a:latin typeface="Meiryo UI" panose="020B0604030504040204" pitchFamily="50" charset="-128"/>
                <a:ea typeface="Meiryo UI" panose="020B0604030504040204" pitchFamily="50" charset="-128"/>
              </a:rPr>
              <a:t>に</a:t>
            </a:r>
            <a:r>
              <a:rPr lang="ja-JP" altLang="en-US" sz="1200" b="1" dirty="0" smtClean="0">
                <a:latin typeface="Meiryo UI" panose="020B0604030504040204" pitchFamily="50" charset="-128"/>
                <a:ea typeface="Meiryo UI" panose="020B0604030504040204" pitchFamily="50" charset="-128"/>
              </a:rPr>
              <a:t>増加</a:t>
            </a:r>
            <a:endParaRPr lang="ja-JP" altLang="en-US" sz="1200" b="1" dirty="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1339403" y="6152611"/>
            <a:ext cx="397866" cy="261610"/>
          </a:xfrm>
          <a:prstGeom prst="rect">
            <a:avLst/>
          </a:prstGeom>
          <a:noFill/>
        </p:spPr>
        <p:txBody>
          <a:bodyPr wrap="none" rtlCol="0">
            <a:spAutoFit/>
          </a:bodyPr>
          <a:lstStyle/>
          <a:p>
            <a:r>
              <a:rPr lang="en-US" altLang="ja-JP" sz="1100" b="1" dirty="0"/>
              <a:t>4</a:t>
            </a:r>
            <a:r>
              <a:rPr kumimoji="1" lang="ja-JP" altLang="en-US" sz="1100" b="1" dirty="0" smtClean="0"/>
              <a:t>件</a:t>
            </a:r>
            <a:endParaRPr kumimoji="1" lang="ja-JP" altLang="en-US" sz="1100" b="1" dirty="0"/>
          </a:p>
        </p:txBody>
      </p:sp>
      <p:sp>
        <p:nvSpPr>
          <p:cNvPr id="26" name="テキスト ボックス 25"/>
          <p:cNvSpPr txBox="1"/>
          <p:nvPr/>
        </p:nvSpPr>
        <p:spPr>
          <a:xfrm>
            <a:off x="2015498" y="5403252"/>
            <a:ext cx="470000" cy="261610"/>
          </a:xfrm>
          <a:prstGeom prst="rect">
            <a:avLst/>
          </a:prstGeom>
          <a:noFill/>
        </p:spPr>
        <p:txBody>
          <a:bodyPr wrap="none" rtlCol="0">
            <a:spAutoFit/>
          </a:bodyPr>
          <a:lstStyle/>
          <a:p>
            <a:r>
              <a:rPr lang="en-US" altLang="ja-JP" sz="1100" b="1" dirty="0" smtClean="0"/>
              <a:t>30</a:t>
            </a:r>
            <a:r>
              <a:rPr kumimoji="1" lang="ja-JP" altLang="en-US" sz="1100" b="1" dirty="0" smtClean="0"/>
              <a:t>件</a:t>
            </a:r>
            <a:endParaRPr kumimoji="1" lang="ja-JP" altLang="en-US" sz="1100" b="1" dirty="0"/>
          </a:p>
        </p:txBody>
      </p:sp>
      <p:sp>
        <p:nvSpPr>
          <p:cNvPr id="30" name="正方形/長方形 29"/>
          <p:cNvSpPr/>
          <p:nvPr/>
        </p:nvSpPr>
        <p:spPr>
          <a:xfrm>
            <a:off x="5733717" y="6034710"/>
            <a:ext cx="3886801" cy="200055"/>
          </a:xfrm>
          <a:prstGeom prst="rect">
            <a:avLst/>
          </a:prstGeom>
        </p:spPr>
        <p:txBody>
          <a:bodyPr wrap="square">
            <a:spAutoFit/>
          </a:bodyPr>
          <a:lstStyle/>
          <a:p>
            <a:r>
              <a:rPr lang="en-US" altLang="ja-JP" sz="700" b="1" dirty="0" smtClean="0">
                <a:latin typeface="Meiryo UI" panose="020B0604030504040204" pitchFamily="50" charset="-128"/>
                <a:ea typeface="Meiryo UI" panose="020B0604030504040204" pitchFamily="50" charset="-128"/>
              </a:rPr>
              <a:t>※</a:t>
            </a:r>
            <a:r>
              <a:rPr lang="ja-JP" altLang="en-US" sz="700" b="1" dirty="0" smtClean="0">
                <a:latin typeface="Meiryo UI" panose="020B0604030504040204" pitchFamily="50" charset="-128"/>
                <a:ea typeface="Meiryo UI" panose="020B0604030504040204" pitchFamily="50" charset="-128"/>
              </a:rPr>
              <a:t>大阪府の</a:t>
            </a:r>
            <a:r>
              <a:rPr lang="en-US" altLang="ja-JP" sz="700" b="1" dirty="0" smtClean="0">
                <a:latin typeface="Meiryo UI" panose="020B0604030504040204" pitchFamily="50" charset="-128"/>
                <a:ea typeface="Meiryo UI" panose="020B0604030504040204" pitchFamily="50" charset="-128"/>
              </a:rPr>
              <a:t>2017</a:t>
            </a:r>
            <a:r>
              <a:rPr lang="ja-JP" altLang="en-US" sz="700" b="1" dirty="0" smtClean="0">
                <a:latin typeface="Meiryo UI" panose="020B0604030504040204" pitchFamily="50" charset="-128"/>
                <a:ea typeface="Meiryo UI" panose="020B0604030504040204" pitchFamily="50" charset="-128"/>
              </a:rPr>
              <a:t>年度実績には、府市の共同設置機関であるＩＲ推進局の１件を含む</a:t>
            </a:r>
            <a:endParaRPr lang="ja-JP" altLang="en-US" sz="700" b="1" dirty="0">
              <a:latin typeface="Meiryo UI" panose="020B0604030504040204" pitchFamily="50" charset="-128"/>
              <a:ea typeface="Meiryo UI" panose="020B0604030504040204" pitchFamily="50" charset="-128"/>
            </a:endParaRPr>
          </a:p>
        </p:txBody>
      </p:sp>
      <p:sp>
        <p:nvSpPr>
          <p:cNvPr id="28" name="角丸四角形 27"/>
          <p:cNvSpPr/>
          <p:nvPr/>
        </p:nvSpPr>
        <p:spPr>
          <a:xfrm>
            <a:off x="128790" y="66145"/>
            <a:ext cx="762429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２－③</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民間との協業多様化／公民連携</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3363909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6899433" y="6467405"/>
            <a:ext cx="2057400" cy="365125"/>
          </a:xfrm>
        </p:spPr>
        <p:txBody>
          <a:bodyPr/>
          <a:lstStyle/>
          <a:p>
            <a:fld id="{138CA411-231B-42B9-AF63-97A64194AA60}" type="slidenum">
              <a:rPr lang="ja-JP" altLang="en-US" smtClean="0"/>
              <a:pPr/>
              <a:t>74</a:t>
            </a:fld>
            <a:endParaRPr lang="ja-JP" altLang="en-US"/>
          </a:p>
        </p:txBody>
      </p:sp>
      <p:cxnSp>
        <p:nvCxnSpPr>
          <p:cNvPr id="5" name="直線コネクタ 4"/>
          <p:cNvCxnSpPr/>
          <p:nvPr/>
        </p:nvCxnSpPr>
        <p:spPr>
          <a:xfrm>
            <a:off x="147332" y="530262"/>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 name="表 2"/>
          <p:cNvGraphicFramePr>
            <a:graphicFrameLocks noGrp="1"/>
          </p:cNvGraphicFramePr>
          <p:nvPr>
            <p:extLst/>
          </p:nvPr>
        </p:nvGraphicFramePr>
        <p:xfrm>
          <a:off x="139031" y="645898"/>
          <a:ext cx="8868489" cy="5932322"/>
        </p:xfrm>
        <a:graphic>
          <a:graphicData uri="http://schemas.openxmlformats.org/drawingml/2006/table">
            <a:tbl>
              <a:tblPr firstRow="1" bandRow="1">
                <a:tableStyleId>{5940675A-B579-460E-94D1-54222C63F5DA}</a:tableStyleId>
              </a:tblPr>
              <a:tblGrid>
                <a:gridCol w="761718">
                  <a:extLst>
                    <a:ext uri="{9D8B030D-6E8A-4147-A177-3AD203B41FA5}">
                      <a16:colId xmlns:a16="http://schemas.microsoft.com/office/drawing/2014/main" val="2458811462"/>
                    </a:ext>
                  </a:extLst>
                </a:gridCol>
                <a:gridCol w="116840">
                  <a:extLst>
                    <a:ext uri="{9D8B030D-6E8A-4147-A177-3AD203B41FA5}">
                      <a16:colId xmlns:a16="http://schemas.microsoft.com/office/drawing/2014/main" val="20001"/>
                    </a:ext>
                  </a:extLst>
                </a:gridCol>
                <a:gridCol w="862857">
                  <a:extLst>
                    <a:ext uri="{9D8B030D-6E8A-4147-A177-3AD203B41FA5}">
                      <a16:colId xmlns:a16="http://schemas.microsoft.com/office/drawing/2014/main" val="2005192100"/>
                    </a:ext>
                  </a:extLst>
                </a:gridCol>
                <a:gridCol w="2232465">
                  <a:extLst>
                    <a:ext uri="{9D8B030D-6E8A-4147-A177-3AD203B41FA5}">
                      <a16:colId xmlns:a16="http://schemas.microsoft.com/office/drawing/2014/main" val="581732490"/>
                    </a:ext>
                  </a:extLst>
                </a:gridCol>
                <a:gridCol w="2232465">
                  <a:extLst>
                    <a:ext uri="{9D8B030D-6E8A-4147-A177-3AD203B41FA5}">
                      <a16:colId xmlns:a16="http://schemas.microsoft.com/office/drawing/2014/main" val="3315289617"/>
                    </a:ext>
                  </a:extLst>
                </a:gridCol>
                <a:gridCol w="2662144">
                  <a:extLst>
                    <a:ext uri="{9D8B030D-6E8A-4147-A177-3AD203B41FA5}">
                      <a16:colId xmlns:a16="http://schemas.microsoft.com/office/drawing/2014/main" val="1633748337"/>
                    </a:ext>
                  </a:extLst>
                </a:gridCol>
              </a:tblGrid>
              <a:tr h="248995">
                <a:tc gridSpan="3">
                  <a:txBody>
                    <a:bodyPr/>
                    <a:lstStyle/>
                    <a:p>
                      <a:pPr algn="ctr"/>
                      <a:r>
                        <a:rPr kumimoji="1" lang="ja-JP" altLang="en-US" sz="1000" b="1" dirty="0" smtClean="0">
                          <a:solidFill>
                            <a:schemeClr val="bg1"/>
                          </a:solidFill>
                          <a:latin typeface="Meiryo UI" panose="020B0604030504040204" pitchFamily="50" charset="-128"/>
                          <a:ea typeface="Meiryo UI" panose="020B0604030504040204" pitchFamily="50" charset="-128"/>
                        </a:rPr>
                        <a:t>年度</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hMerge="1">
                  <a:txBody>
                    <a:bodyPr/>
                    <a:lstStyle/>
                    <a:p>
                      <a:endParaRPr kumimoji="1" lang="ja-JP" altLang="en-US"/>
                    </a:p>
                  </a:txBody>
                  <a:tcPr/>
                </a:tc>
                <a:tc hMerge="1">
                  <a:txBody>
                    <a:bodyPr/>
                    <a:lstStyle/>
                    <a:p>
                      <a:pPr algn="ct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2008</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2011</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2012</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2014</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00" b="1" dirty="0" smtClean="0">
                          <a:solidFill>
                            <a:schemeClr val="bg1"/>
                          </a:solidFill>
                          <a:latin typeface="Meiryo UI" panose="020B0604030504040204" pitchFamily="50" charset="-128"/>
                          <a:ea typeface="Meiryo UI" panose="020B0604030504040204" pitchFamily="50" charset="-128"/>
                        </a:rPr>
                        <a:t>2015</a:t>
                      </a:r>
                      <a:r>
                        <a:rPr kumimoji="1" lang="ja-JP" altLang="en-US" sz="1000" b="1" dirty="0" smtClean="0">
                          <a:solidFill>
                            <a:schemeClr val="bg1"/>
                          </a:solidFill>
                          <a:latin typeface="Meiryo UI" panose="020B0604030504040204" pitchFamily="50" charset="-128"/>
                          <a:ea typeface="Meiryo UI" panose="020B0604030504040204" pitchFamily="50" charset="-128"/>
                        </a:rPr>
                        <a:t>～</a:t>
                      </a:r>
                      <a:r>
                        <a:rPr kumimoji="1" lang="en-US" altLang="ja-JP" sz="1000" b="1" dirty="0" smtClean="0">
                          <a:solidFill>
                            <a:schemeClr val="bg1"/>
                          </a:solidFill>
                          <a:latin typeface="Meiryo UI" panose="020B0604030504040204" pitchFamily="50" charset="-128"/>
                          <a:ea typeface="Meiryo UI" panose="020B0604030504040204" pitchFamily="50" charset="-128"/>
                        </a:rPr>
                        <a:t>2018</a:t>
                      </a: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014395087"/>
                  </a:ext>
                </a:extLst>
              </a:tr>
              <a:tr h="560240">
                <a:tc rowSpan="4">
                  <a:txBody>
                    <a:bodyPr/>
                    <a:lstStyle/>
                    <a:p>
                      <a:r>
                        <a:rPr kumimoji="1" lang="ja-JP" altLang="en-US" sz="1000" dirty="0" smtClean="0">
                          <a:latin typeface="Meiryo UI" panose="020B0604030504040204" pitchFamily="50" charset="-128"/>
                          <a:ea typeface="Meiryo UI" panose="020B0604030504040204" pitchFamily="50" charset="-128"/>
                        </a:rPr>
                        <a:t>国への問題提起</a:t>
                      </a:r>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gridSpan="2">
                  <a:txBody>
                    <a:bodyPr/>
                    <a:lstStyle/>
                    <a:p>
                      <a:r>
                        <a:rPr kumimoji="1" lang="ja-JP" altLang="en-US" sz="1000" dirty="0" smtClean="0">
                          <a:latin typeface="Meiryo UI" panose="020B0604030504040204" pitchFamily="50" charset="-128"/>
                          <a:ea typeface="Meiryo UI" panose="020B0604030504040204" pitchFamily="50" charset="-128"/>
                        </a:rPr>
                        <a:t>国と自治体の関係見直し</a:t>
                      </a:r>
                    </a:p>
                  </a:txBody>
                  <a:tcPr>
                    <a:lnL w="3175" cap="flat" cmpd="sng" algn="ctr">
                      <a:solidFill>
                        <a:schemeClr val="tx1"/>
                      </a:solidFill>
                      <a:prstDash val="sysDot"/>
                      <a:round/>
                      <a:headEnd type="none" w="med" len="med"/>
                      <a:tailEnd type="none" w="med" len="med"/>
                    </a:lnL>
                    <a:lnB w="3175" cap="flat" cmpd="sng" algn="ctr">
                      <a:solidFill>
                        <a:schemeClr val="tx1"/>
                      </a:solidFill>
                      <a:prstDash val="sysDot"/>
                      <a:round/>
                      <a:headEnd type="none" w="med" len="med"/>
                      <a:tailEnd type="none" w="med" len="med"/>
                    </a:lnB>
                  </a:tcPr>
                </a:tc>
                <a:tc hMerge="1">
                  <a:txBody>
                    <a:bodyPr/>
                    <a:lstStyle/>
                    <a:p>
                      <a:endParaRPr kumimoji="1" lang="ja-JP" altLang="en-US"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B w="3175" cap="flat" cmpd="sng" algn="ctr">
                      <a:solidFill>
                        <a:schemeClr val="tx1"/>
                      </a:solidFill>
                      <a:prstDash val="sysDot"/>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2010</a:t>
                      </a:r>
                      <a:r>
                        <a:rPr kumimoji="1" lang="ja-JP" altLang="en-US" sz="1000" dirty="0" smtClean="0">
                          <a:latin typeface="Meiryo UI" panose="020B0604030504040204" pitchFamily="50" charset="-128"/>
                          <a:ea typeface="Meiryo UI" panose="020B0604030504040204" pitchFamily="50" charset="-128"/>
                        </a:rPr>
                        <a:t>／国から地方への権限移譲（地域主権戦略大綱）</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2011</a:t>
                      </a:r>
                      <a:r>
                        <a:rPr kumimoji="1" lang="ja-JP" altLang="en-US" sz="1000" dirty="0" smtClean="0">
                          <a:latin typeface="Meiryo UI" panose="020B0604030504040204" pitchFamily="50" charset="-128"/>
                          <a:ea typeface="Meiryo UI" panose="020B0604030504040204" pitchFamily="50" charset="-128"/>
                        </a:rPr>
                        <a:t>／国直轄事業負担金の廃止</a:t>
                      </a:r>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538847188"/>
                  </a:ext>
                </a:extLst>
              </a:tr>
              <a:tr h="715862">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gridSpan="2">
                  <a:txBody>
                    <a:bodyPr/>
                    <a:lstStyle/>
                    <a:p>
                      <a:r>
                        <a:rPr kumimoji="1" lang="ja-JP" altLang="en-US" sz="1000" dirty="0" smtClean="0">
                          <a:latin typeface="Meiryo UI" panose="020B0604030504040204" pitchFamily="50" charset="-128"/>
                          <a:ea typeface="Meiryo UI" panose="020B0604030504040204" pitchFamily="50" charset="-128"/>
                        </a:rPr>
                        <a:t>新たな大都市制度の創設</a:t>
                      </a: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kumimoji="1" lang="ja-JP" altLang="en-US"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2010</a:t>
                      </a:r>
                      <a:r>
                        <a:rPr kumimoji="1" lang="ja-JP" altLang="en-US" sz="1000" dirty="0" smtClean="0">
                          <a:latin typeface="Meiryo UI" panose="020B0604030504040204" pitchFamily="50" charset="-128"/>
                          <a:ea typeface="Meiryo UI" panose="020B0604030504040204" pitchFamily="50" charset="-128"/>
                        </a:rPr>
                        <a:t>／大阪府自治制度研究会</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2012</a:t>
                      </a:r>
                      <a:r>
                        <a:rPr kumimoji="1" lang="ja-JP" altLang="en-US" sz="1000" dirty="0" smtClean="0">
                          <a:latin typeface="Meiryo UI" panose="020B0604030504040204" pitchFamily="50" charset="-128"/>
                          <a:ea typeface="Meiryo UI" panose="020B0604030504040204" pitchFamily="50" charset="-128"/>
                        </a:rPr>
                        <a:t>／「大阪にふさわしい大都市</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　　条例」の制定</a:t>
                      </a:r>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2012</a:t>
                      </a:r>
                      <a:r>
                        <a:rPr kumimoji="1" lang="ja-JP" altLang="en-US" sz="1000" dirty="0" smtClean="0">
                          <a:latin typeface="Meiryo UI" panose="020B0604030504040204" pitchFamily="50" charset="-128"/>
                          <a:ea typeface="Meiryo UI" panose="020B0604030504040204" pitchFamily="50" charset="-128"/>
                        </a:rPr>
                        <a:t>／「大都市地域における特別</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　　区の設置に関する法律」制定</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2014</a:t>
                      </a:r>
                      <a:r>
                        <a:rPr kumimoji="1" lang="ja-JP" altLang="en-US" sz="1000" dirty="0" smtClean="0">
                          <a:latin typeface="Meiryo UI" panose="020B0604030504040204" pitchFamily="50" charset="-128"/>
                          <a:ea typeface="Meiryo UI" panose="020B0604030504040204" pitchFamily="50" charset="-128"/>
                        </a:rPr>
                        <a:t>／大都市制度の見直しを含む</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　　地方自治法改正</a:t>
                      </a:r>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04618">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gridSpan="2">
                  <a:txBody>
                    <a:bodyPr/>
                    <a:lstStyle/>
                    <a:p>
                      <a:r>
                        <a:rPr kumimoji="1" lang="ja-JP" altLang="en-US" sz="1000" dirty="0" smtClean="0">
                          <a:latin typeface="Meiryo UI" panose="020B0604030504040204" pitchFamily="50" charset="-128"/>
                          <a:ea typeface="Meiryo UI" panose="020B0604030504040204" pitchFamily="50" charset="-128"/>
                        </a:rPr>
                        <a:t>教育行政の責任の明確化</a:t>
                      </a:r>
                    </a:p>
                  </a:txBody>
                  <a:tcPr>
                    <a:lnL w="3175" cap="flat" cmpd="sng" algn="ctr">
                      <a:solidFill>
                        <a:schemeClr val="tx1"/>
                      </a:solidFill>
                      <a:prstDash val="sysDot"/>
                      <a:round/>
                      <a:headEnd type="none" w="med" len="med"/>
                      <a:tailEnd type="none" w="med" len="med"/>
                    </a:lnL>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kumimoji="1" lang="ja-JP" altLang="en-US"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2008</a:t>
                      </a:r>
                      <a:r>
                        <a:rPr kumimoji="1" lang="ja-JP" altLang="en-US" sz="1000" dirty="0" smtClean="0">
                          <a:latin typeface="Meiryo UI" panose="020B0604030504040204" pitchFamily="50" charset="-128"/>
                          <a:ea typeface="Meiryo UI" panose="020B0604030504040204" pitchFamily="50" charset="-128"/>
                        </a:rPr>
                        <a:t>／教育非常事態宣言</a:t>
                      </a:r>
                      <a:r>
                        <a:rPr kumimoji="1" lang="ja-JP" altLang="en-US" sz="900" dirty="0" smtClean="0">
                          <a:latin typeface="Meiryo UI" panose="020B0604030504040204" pitchFamily="50" charset="-128"/>
                          <a:ea typeface="Meiryo UI" panose="020B0604030504040204" pitchFamily="50" charset="-128"/>
                        </a:rPr>
                        <a:t>（知事）</a:t>
                      </a:r>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2012</a:t>
                      </a:r>
                      <a:r>
                        <a:rPr kumimoji="1" lang="ja-JP" altLang="en-US" sz="1000" dirty="0" smtClean="0">
                          <a:latin typeface="Meiryo UI" panose="020B0604030504040204" pitchFamily="50" charset="-128"/>
                          <a:ea typeface="Meiryo UI" panose="020B0604030504040204" pitchFamily="50" charset="-128"/>
                        </a:rPr>
                        <a:t>／教育基本条例制定</a:t>
                      </a:r>
                      <a:r>
                        <a:rPr kumimoji="1" lang="ja-JP" altLang="en-US" sz="900" dirty="0" smtClean="0">
                          <a:latin typeface="Meiryo UI" panose="020B0604030504040204" pitchFamily="50" charset="-128"/>
                          <a:ea typeface="Meiryo UI" panose="020B0604030504040204" pitchFamily="50" charset="-128"/>
                        </a:rPr>
                        <a:t>（府市）</a:t>
                      </a:r>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2015</a:t>
                      </a:r>
                      <a:r>
                        <a:rPr kumimoji="1" lang="ja-JP" altLang="en-US" sz="1000" dirty="0" smtClean="0">
                          <a:latin typeface="Meiryo UI" panose="020B0604030504040204" pitchFamily="50" charset="-128"/>
                          <a:ea typeface="Meiryo UI" panose="020B0604030504040204" pitchFamily="50" charset="-128"/>
                        </a:rPr>
                        <a:t>／「教育行政の組織及び運営に関する</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　　法律」の改正</a:t>
                      </a:r>
                    </a:p>
                  </a:txBody>
                  <a:tcPr>
                    <a:lnL w="3175" cap="flat" cmpd="sng" algn="ctr">
                      <a:solidFill>
                        <a:schemeClr val="tx1"/>
                      </a:solidFill>
                      <a:prstDash val="sysDot"/>
                      <a:round/>
                      <a:headEnd type="none" w="med" len="med"/>
                      <a:tailEnd type="none" w="med" len="med"/>
                    </a:lnL>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60240">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gridSpan="2">
                  <a:txBody>
                    <a:bodyPr/>
                    <a:lstStyle/>
                    <a:p>
                      <a:r>
                        <a:rPr kumimoji="1" lang="ja-JP" altLang="en-US" sz="1000" dirty="0" smtClean="0">
                          <a:latin typeface="Meiryo UI" panose="020B0604030504040204" pitchFamily="50" charset="-128"/>
                          <a:ea typeface="Meiryo UI" panose="020B0604030504040204" pitchFamily="50" charset="-128"/>
                        </a:rPr>
                        <a:t>関空・伊丹のあり方見直し</a:t>
                      </a:r>
                    </a:p>
                  </a:txBody>
                  <a:tcPr>
                    <a:lnL w="3175" cap="flat" cmpd="sng" algn="ctr">
                      <a:solidFill>
                        <a:schemeClr val="tx1"/>
                      </a:solidFill>
                      <a:prstDash val="sysDot"/>
                      <a:round/>
                      <a:headEnd type="none" w="med" len="med"/>
                      <a:tailEnd type="none" w="med" len="med"/>
                    </a:lnL>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kumimoji="1" lang="ja-JP" altLang="en-US"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2008</a:t>
                      </a:r>
                      <a:r>
                        <a:rPr kumimoji="1" lang="ja-JP" altLang="en-US" sz="1000" dirty="0" smtClean="0">
                          <a:latin typeface="Meiryo UI" panose="020B0604030504040204" pitchFamily="50" charset="-128"/>
                          <a:ea typeface="Meiryo UI" panose="020B0604030504040204" pitchFamily="50" charset="-128"/>
                        </a:rPr>
                        <a:t>／関空の課題を問題提起</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2010</a:t>
                      </a:r>
                      <a:r>
                        <a:rPr kumimoji="1" lang="ja-JP" altLang="en-US" sz="1000" dirty="0" smtClean="0">
                          <a:latin typeface="Meiryo UI" panose="020B0604030504040204" pitchFamily="50" charset="-128"/>
                          <a:ea typeface="Meiryo UI" panose="020B0604030504040204" pitchFamily="50" charset="-128"/>
                        </a:rPr>
                        <a:t>／国が関空・伊丹の統合方針</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　　を決定</a:t>
                      </a:r>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2012</a:t>
                      </a:r>
                      <a:r>
                        <a:rPr kumimoji="1" lang="ja-JP" altLang="en-US" sz="1000" dirty="0" smtClean="0">
                          <a:latin typeface="Meiryo UI" panose="020B0604030504040204" pitchFamily="50" charset="-128"/>
                          <a:ea typeface="Meiryo UI" panose="020B0604030504040204" pitchFamily="50" charset="-128"/>
                        </a:rPr>
                        <a:t>／関空・伊丹の経営統合</a:t>
                      </a:r>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2016</a:t>
                      </a:r>
                      <a:r>
                        <a:rPr kumimoji="1" lang="ja-JP" altLang="en-US" sz="1000" dirty="0" smtClean="0">
                          <a:latin typeface="Meiryo UI" panose="020B0604030504040204" pitchFamily="50" charset="-128"/>
                          <a:ea typeface="Meiryo UI" panose="020B0604030504040204" pitchFamily="50" charset="-128"/>
                        </a:rPr>
                        <a:t>／関空・伊丹のコンセッション導入</a:t>
                      </a:r>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1549070">
                <a:tc rowSpan="2">
                  <a:txBody>
                    <a:bodyPr/>
                    <a:lstStyle/>
                    <a:p>
                      <a:r>
                        <a:rPr kumimoji="1" lang="ja-JP" altLang="en-US" sz="1000" dirty="0" smtClean="0">
                          <a:latin typeface="Meiryo UI" panose="020B0604030504040204" pitchFamily="50" charset="-128"/>
                          <a:ea typeface="Meiryo UI" panose="020B0604030504040204" pitchFamily="50" charset="-128"/>
                        </a:rPr>
                        <a:t>国への提案</a:t>
                      </a:r>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gridSpan="2">
                  <a:txBody>
                    <a:bodyPr/>
                    <a:lstStyle/>
                    <a:p>
                      <a:r>
                        <a:rPr kumimoji="1" lang="ja-JP" altLang="en-US" sz="1000" dirty="0" smtClean="0">
                          <a:latin typeface="Meiryo UI" panose="020B0604030504040204" pitchFamily="50" charset="-128"/>
                          <a:ea typeface="Meiryo UI" panose="020B0604030504040204" pitchFamily="50" charset="-128"/>
                        </a:rPr>
                        <a:t>特区制度</a:t>
                      </a:r>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h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2010</a:t>
                      </a:r>
                      <a:r>
                        <a:rPr kumimoji="1" lang="ja-JP" altLang="en-US" sz="1000" dirty="0" smtClean="0">
                          <a:latin typeface="Meiryo UI" panose="020B0604030504040204" pitchFamily="50" charset="-128"/>
                          <a:ea typeface="Meiryo UI" panose="020B0604030504040204" pitchFamily="50" charset="-128"/>
                        </a:rPr>
                        <a:t>／特区制度提案</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2011</a:t>
                      </a:r>
                      <a:r>
                        <a:rPr kumimoji="1" lang="ja-JP" altLang="en-US" sz="1000" dirty="0" smtClean="0">
                          <a:latin typeface="Meiryo UI" panose="020B0604030504040204" pitchFamily="50" charset="-128"/>
                          <a:ea typeface="Meiryo UI" panose="020B0604030504040204" pitchFamily="50" charset="-128"/>
                        </a:rPr>
                        <a:t>／</a:t>
                      </a:r>
                      <a:r>
                        <a:rPr kumimoji="1" lang="ja-JP" altLang="en-US" sz="900" dirty="0" smtClean="0">
                          <a:latin typeface="Meiryo UI" panose="020B0604030504040204" pitchFamily="50" charset="-128"/>
                          <a:ea typeface="Meiryo UI" panose="020B0604030504040204" pitchFamily="50" charset="-128"/>
                        </a:rPr>
                        <a:t>国際戦略総合特区地域指定</a:t>
                      </a:r>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2012</a:t>
                      </a:r>
                      <a:r>
                        <a:rPr kumimoji="1" lang="ja-JP" altLang="en-US" sz="1000" dirty="0" smtClean="0">
                          <a:latin typeface="Meiryo UI" panose="020B0604030504040204" pitchFamily="50" charset="-128"/>
                          <a:ea typeface="Meiryo UI" panose="020B0604030504040204" pitchFamily="50" charset="-128"/>
                        </a:rPr>
                        <a:t>／地方税ゼロ特区税制創設</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2014</a:t>
                      </a:r>
                      <a:r>
                        <a:rPr kumimoji="1" lang="ja-JP" altLang="en-US" sz="1000" dirty="0" smtClean="0">
                          <a:latin typeface="Meiryo UI" panose="020B0604030504040204" pitchFamily="50" charset="-128"/>
                          <a:ea typeface="Meiryo UI" panose="020B0604030504040204" pitchFamily="50" charset="-128"/>
                        </a:rPr>
                        <a:t>／国家戦略特区地域指定</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2014</a:t>
                      </a:r>
                      <a:r>
                        <a:rPr kumimoji="1" lang="ja-JP" altLang="en-US" sz="1000" dirty="0" smtClean="0">
                          <a:latin typeface="Meiryo UI" panose="020B0604030504040204" pitchFamily="50" charset="-128"/>
                          <a:ea typeface="Meiryo UI" panose="020B0604030504040204" pitchFamily="50" charset="-128"/>
                        </a:rPr>
                        <a:t>／保険外併用療養の特例</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2014</a:t>
                      </a:r>
                      <a:r>
                        <a:rPr kumimoji="1" lang="ja-JP" altLang="en-US" sz="1000" dirty="0" smtClean="0">
                          <a:latin typeface="Meiryo UI" panose="020B0604030504040204" pitchFamily="50" charset="-128"/>
                          <a:ea typeface="Meiryo UI" panose="020B0604030504040204" pitchFamily="50" charset="-128"/>
                        </a:rPr>
                        <a:t>／雇用労働相談センター設置</a:t>
                      </a:r>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en-US" altLang="ja-JP" sz="1000" dirty="0" smtClean="0">
                        <a:latin typeface="Meiryo UI" panose="020B0604030504040204" pitchFamily="50" charset="-128"/>
                        <a:ea typeface="Meiryo UI" panose="020B0604030504040204" pitchFamily="50" charset="-128"/>
                      </a:endParaRPr>
                    </a:p>
                    <a:p>
                      <a:endParaRPr kumimoji="1" lang="en-US" altLang="ja-JP" sz="1000" dirty="0" smtClean="0">
                        <a:latin typeface="Meiryo UI" panose="020B0604030504040204" pitchFamily="50" charset="-128"/>
                        <a:ea typeface="Meiryo UI" panose="020B0604030504040204" pitchFamily="50" charset="-128"/>
                      </a:endParaRPr>
                    </a:p>
                    <a:p>
                      <a:endParaRPr kumimoji="1" lang="en-US" altLang="ja-JP" sz="1000" dirty="0" smtClean="0">
                        <a:latin typeface="Meiryo UI" panose="020B0604030504040204" pitchFamily="50" charset="-128"/>
                        <a:ea typeface="Meiryo UI" panose="020B0604030504040204" pitchFamily="50" charset="-128"/>
                      </a:endParaRPr>
                    </a:p>
                    <a:p>
                      <a:endParaRPr kumimoji="1" lang="en-US" altLang="ja-JP" sz="1000" dirty="0" smtClean="0">
                        <a:latin typeface="Meiryo UI" panose="020B0604030504040204" pitchFamily="50" charset="-128"/>
                        <a:ea typeface="Meiryo UI" panose="020B0604030504040204" pitchFamily="50" charset="-128"/>
                      </a:endParaRPr>
                    </a:p>
                    <a:p>
                      <a:endParaRPr kumimoji="1" lang="en-US" altLang="ja-JP" sz="1000" dirty="0" smtClean="0">
                        <a:latin typeface="Meiryo UI" panose="020B0604030504040204" pitchFamily="50" charset="-128"/>
                        <a:ea typeface="Meiryo UI" panose="020B0604030504040204" pitchFamily="50" charset="-128"/>
                      </a:endParaRPr>
                    </a:p>
                    <a:p>
                      <a:endParaRPr kumimoji="1" lang="en-US" altLang="ja-JP" sz="1000" dirty="0" smtClean="0">
                        <a:latin typeface="Meiryo UI" panose="020B0604030504040204" pitchFamily="50" charset="-128"/>
                        <a:ea typeface="Meiryo UI" panose="020B0604030504040204" pitchFamily="50" charset="-128"/>
                      </a:endParaRPr>
                    </a:p>
                    <a:p>
                      <a:endParaRPr kumimoji="1" lang="en-US" altLang="ja-JP" sz="1000" dirty="0" smtClean="0">
                        <a:latin typeface="Meiryo UI" panose="020B0604030504040204" pitchFamily="50" charset="-128"/>
                        <a:ea typeface="Meiryo UI" panose="020B0604030504040204" pitchFamily="50" charset="-128"/>
                      </a:endParaRPr>
                    </a:p>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415766334"/>
                  </a:ext>
                </a:extLst>
              </a:tr>
              <a:tr h="461573">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gridSpan="2">
                  <a:txBody>
                    <a:bodyPr/>
                    <a:lstStyle/>
                    <a:p>
                      <a:r>
                        <a:rPr kumimoji="1" lang="ja-JP" altLang="en-US" sz="900" dirty="0" smtClean="0">
                          <a:latin typeface="Meiryo UI" panose="020B0604030504040204" pitchFamily="50" charset="-128"/>
                          <a:ea typeface="Meiryo UI" panose="020B0604030504040204" pitchFamily="50" charset="-128"/>
                        </a:rPr>
                        <a:t>統合型リゾート（</a:t>
                      </a:r>
                      <a:r>
                        <a:rPr kumimoji="1" lang="en-US" altLang="ja-JP" sz="900" dirty="0" smtClean="0">
                          <a:latin typeface="Meiryo UI" panose="020B0604030504040204" pitchFamily="50" charset="-128"/>
                          <a:ea typeface="Meiryo UI" panose="020B0604030504040204" pitchFamily="50" charset="-128"/>
                        </a:rPr>
                        <a:t>IR</a:t>
                      </a:r>
                      <a:r>
                        <a:rPr kumimoji="1" lang="ja-JP" altLang="en-US" sz="900" dirty="0" smtClean="0">
                          <a:latin typeface="Meiryo UI" panose="020B0604030504040204" pitchFamily="50" charset="-128"/>
                          <a:ea typeface="Meiryo UI" panose="020B0604030504040204" pitchFamily="50" charset="-128"/>
                        </a:rPr>
                        <a:t>）の法制化</a:t>
                      </a:r>
                      <a:endParaRPr kumimoji="1" lang="en-US" altLang="ja-JP" sz="9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2010</a:t>
                      </a:r>
                      <a:r>
                        <a:rPr kumimoji="1" lang="ja-JP" altLang="en-US" sz="1000" dirty="0" smtClean="0">
                          <a:latin typeface="Meiryo UI" panose="020B0604030504040204" pitchFamily="50" charset="-128"/>
                          <a:ea typeface="Meiryo UI" panose="020B0604030504040204" pitchFamily="50" charset="-128"/>
                        </a:rPr>
                        <a:t>／府の成長戦略に</a:t>
                      </a:r>
                      <a:r>
                        <a:rPr kumimoji="1" lang="en-US" altLang="ja-JP" sz="1000" dirty="0" smtClean="0">
                          <a:latin typeface="Meiryo UI" panose="020B0604030504040204" pitchFamily="50" charset="-128"/>
                          <a:ea typeface="Meiryo UI" panose="020B0604030504040204" pitchFamily="50" charset="-128"/>
                        </a:rPr>
                        <a:t>IR</a:t>
                      </a:r>
                      <a:r>
                        <a:rPr kumimoji="1" lang="ja-JP" altLang="en-US" sz="1000" dirty="0" smtClean="0">
                          <a:latin typeface="Meiryo UI" panose="020B0604030504040204" pitchFamily="50" charset="-128"/>
                          <a:ea typeface="Meiryo UI" panose="020B0604030504040204" pitchFamily="50" charset="-128"/>
                        </a:rPr>
                        <a:t>を記載</a:t>
                      </a:r>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2013</a:t>
                      </a:r>
                      <a:r>
                        <a:rPr kumimoji="1" lang="ja-JP" altLang="en-US" sz="1000" dirty="0" smtClean="0">
                          <a:latin typeface="Meiryo UI" panose="020B0604030504040204" pitchFamily="50" charset="-128"/>
                          <a:ea typeface="Meiryo UI" panose="020B0604030504040204" pitchFamily="50" charset="-128"/>
                        </a:rPr>
                        <a:t>／府市</a:t>
                      </a:r>
                      <a:r>
                        <a:rPr kumimoji="1" lang="en-US" altLang="ja-JP" sz="1000" dirty="0" smtClean="0">
                          <a:latin typeface="Meiryo UI" panose="020B0604030504040204" pitchFamily="50" charset="-128"/>
                          <a:ea typeface="Meiryo UI" panose="020B0604030504040204" pitchFamily="50" charset="-128"/>
                        </a:rPr>
                        <a:t>IR</a:t>
                      </a:r>
                      <a:r>
                        <a:rPr kumimoji="1" lang="ja-JP" altLang="en-US" sz="1000" dirty="0" smtClean="0">
                          <a:latin typeface="Meiryo UI" panose="020B0604030504040204" pitchFamily="50" charset="-128"/>
                          <a:ea typeface="Meiryo UI" panose="020B0604030504040204" pitchFamily="50" charset="-128"/>
                        </a:rPr>
                        <a:t>立地準備会議設置</a:t>
                      </a:r>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2018</a:t>
                      </a:r>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IR</a:t>
                      </a:r>
                      <a:r>
                        <a:rPr kumimoji="1" lang="ja-JP" altLang="en-US" sz="1000" dirty="0" smtClean="0">
                          <a:latin typeface="Meiryo UI" panose="020B0604030504040204" pitchFamily="50" charset="-128"/>
                          <a:ea typeface="Meiryo UI" panose="020B0604030504040204" pitchFamily="50" charset="-128"/>
                        </a:rPr>
                        <a:t>整備法成立</a:t>
                      </a:r>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41674921"/>
                  </a:ext>
                </a:extLst>
              </a:tr>
              <a:tr h="715862">
                <a:tc gridSpan="3">
                  <a:txBody>
                    <a:bodyPr/>
                    <a:lstStyle/>
                    <a:p>
                      <a:r>
                        <a:rPr kumimoji="1" lang="ja-JP" altLang="en-US" sz="1000" dirty="0" smtClean="0">
                          <a:latin typeface="Meiryo UI" panose="020B0604030504040204" pitchFamily="50" charset="-128"/>
                          <a:ea typeface="Meiryo UI" panose="020B0604030504040204" pitchFamily="50" charset="-128"/>
                        </a:rPr>
                        <a:t>全国の先駆け</a:t>
                      </a:r>
                      <a:endParaRPr kumimoji="1" lang="en-US" altLang="ja-JP" sz="1000" dirty="0" smtClean="0">
                        <a:latin typeface="Meiryo UI" panose="020B0604030504040204" pitchFamily="50" charset="-128"/>
                        <a:ea typeface="Meiryo UI" panose="020B0604030504040204" pitchFamily="50" charset="-128"/>
                      </a:endParaRPr>
                    </a:p>
                  </a:txBody>
                  <a:tcPr/>
                </a:tc>
                <a:tc hMerge="1">
                  <a:txBody>
                    <a:bodyPr/>
                    <a:lstStyle/>
                    <a:p>
                      <a:endParaRPr kumimoji="1" lang="ja-JP" altLang="en-US"/>
                    </a:p>
                  </a:txBody>
                  <a:tcPr/>
                </a:tc>
                <a:tc h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2011</a:t>
                      </a:r>
                      <a:r>
                        <a:rPr kumimoji="1" lang="ja-JP" altLang="en-US" sz="1000" dirty="0" smtClean="0">
                          <a:latin typeface="Meiryo UI" panose="020B0604030504040204" pitchFamily="50" charset="-128"/>
                          <a:ea typeface="Meiryo UI" panose="020B0604030504040204" pitchFamily="50" charset="-128"/>
                        </a:rPr>
                        <a:t>／新公会計制度の導入</a:t>
                      </a:r>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2012</a:t>
                      </a:r>
                      <a:r>
                        <a:rPr kumimoji="1" lang="ja-JP" altLang="en-US" sz="1000" dirty="0" smtClean="0">
                          <a:latin typeface="Meiryo UI" panose="020B0604030504040204" pitchFamily="50" charset="-128"/>
                          <a:ea typeface="Meiryo UI" panose="020B0604030504040204" pitchFamily="50" charset="-128"/>
                        </a:rPr>
                        <a:t>／府中央卸売市場の指定管</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　　理者制度導入</a:t>
                      </a:r>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2017</a:t>
                      </a:r>
                      <a:r>
                        <a:rPr kumimoji="1" lang="ja-JP" altLang="en-US" sz="1000" dirty="0" smtClean="0">
                          <a:latin typeface="Meiryo UI" panose="020B0604030504040204" pitchFamily="50" charset="-128"/>
                          <a:ea typeface="Meiryo UI" panose="020B0604030504040204" pitchFamily="50" charset="-128"/>
                        </a:rPr>
                        <a:t>／地方衛生研究所の地独法人化</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2017</a:t>
                      </a:r>
                      <a:r>
                        <a:rPr kumimoji="1" lang="ja-JP" altLang="en-US" sz="1000" dirty="0" smtClean="0">
                          <a:latin typeface="Meiryo UI" panose="020B0604030504040204" pitchFamily="50" charset="-128"/>
                          <a:ea typeface="Meiryo UI" panose="020B0604030504040204" pitchFamily="50" charset="-128"/>
                        </a:rPr>
                        <a:t>／市営地下鉄民営化</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2018</a:t>
                      </a:r>
                      <a:r>
                        <a:rPr kumimoji="1" lang="ja-JP" altLang="en-US" sz="1000" dirty="0" smtClean="0">
                          <a:latin typeface="Meiryo UI" panose="020B0604030504040204" pitchFamily="50" charset="-128"/>
                          <a:ea typeface="Meiryo UI" panose="020B0604030504040204" pitchFamily="50" charset="-128"/>
                        </a:rPr>
                        <a:t>／道路公社路線の</a:t>
                      </a:r>
                      <a:r>
                        <a:rPr kumimoji="1" lang="en-US" altLang="ja-JP" sz="1000" dirty="0" smtClean="0">
                          <a:latin typeface="Meiryo UI" panose="020B0604030504040204" pitchFamily="50" charset="-128"/>
                          <a:ea typeface="Meiryo UI" panose="020B0604030504040204" pitchFamily="50" charset="-128"/>
                        </a:rPr>
                        <a:t>NEXCO</a:t>
                      </a:r>
                      <a:r>
                        <a:rPr kumimoji="1" lang="ja-JP" altLang="en-US" sz="1000" dirty="0" smtClean="0">
                          <a:latin typeface="Meiryo UI" panose="020B0604030504040204" pitchFamily="50" charset="-128"/>
                          <a:ea typeface="Meiryo UI" panose="020B0604030504040204" pitchFamily="50" charset="-128"/>
                        </a:rPr>
                        <a:t>移管</a:t>
                      </a:r>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7127278"/>
                  </a:ext>
                </a:extLst>
              </a:tr>
              <a:tr h="715862">
                <a:tc gridSpan="2">
                  <a:txBody>
                    <a:bodyPr/>
                    <a:lstStyle/>
                    <a:p>
                      <a:r>
                        <a:rPr kumimoji="1" lang="ja-JP" altLang="en-US" sz="1000" dirty="0" smtClean="0">
                          <a:latin typeface="Meiryo UI" panose="020B0604030504040204" pitchFamily="50" charset="-128"/>
                          <a:ea typeface="Meiryo UI" panose="020B0604030504040204" pitchFamily="50" charset="-128"/>
                        </a:rPr>
                        <a:t>国との協力</a:t>
                      </a:r>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hMerge="1">
                  <a:txBody>
                    <a:bodyPr/>
                    <a:lstStyle/>
                    <a:p>
                      <a:endParaRPr kumimoji="1" lang="ja-JP" altLang="en-US"/>
                    </a:p>
                  </a:txBody>
                  <a:tcPr/>
                </a:tc>
                <a:tc>
                  <a:txBody>
                    <a:bodyPr/>
                    <a:lstStyle/>
                    <a:p>
                      <a:r>
                        <a:rPr kumimoji="1" lang="ja-JP" altLang="en-US" sz="1000" dirty="0" smtClean="0">
                          <a:latin typeface="Meiryo UI" panose="020B0604030504040204" pitchFamily="50" charset="-128"/>
                          <a:ea typeface="Meiryo UI" panose="020B0604030504040204" pitchFamily="50" charset="-128"/>
                        </a:rPr>
                        <a:t>日本万国博覧会</a:t>
                      </a:r>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2015</a:t>
                      </a:r>
                      <a:r>
                        <a:rPr kumimoji="1" lang="ja-JP" altLang="en-US" sz="1000" dirty="0" smtClean="0">
                          <a:latin typeface="Meiryo UI" panose="020B0604030504040204" pitchFamily="50" charset="-128"/>
                          <a:ea typeface="Meiryo UI" panose="020B0604030504040204" pitchFamily="50" charset="-128"/>
                        </a:rPr>
                        <a:t>／大阪誘致構想検討会設置</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2016</a:t>
                      </a:r>
                      <a:r>
                        <a:rPr kumimoji="1" lang="ja-JP" altLang="en-US" sz="1000" dirty="0" smtClean="0">
                          <a:latin typeface="Meiryo UI" panose="020B0604030504040204" pitchFamily="50" charset="-128"/>
                          <a:ea typeface="Meiryo UI" panose="020B0604030504040204" pitchFamily="50" charset="-128"/>
                        </a:rPr>
                        <a:t>／</a:t>
                      </a:r>
                      <a:r>
                        <a:rPr kumimoji="1" lang="ja-JP" altLang="en-US" sz="900" dirty="0" smtClean="0">
                          <a:latin typeface="Meiryo UI" panose="020B0604030504040204" pitchFamily="50" charset="-128"/>
                          <a:ea typeface="Meiryo UI" panose="020B0604030504040204" pitchFamily="50" charset="-128"/>
                        </a:rPr>
                        <a:t>「日本万国博覧会基本構想」を国へ提出</a:t>
                      </a:r>
                      <a:endParaRPr kumimoji="1" lang="ja-JP" altLang="en-US"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〇</a:t>
                      </a:r>
                      <a:r>
                        <a:rPr kumimoji="1" lang="en-US" altLang="ja-JP" sz="1000" dirty="0" smtClean="0">
                          <a:latin typeface="Meiryo UI" panose="020B0604030504040204" pitchFamily="50" charset="-128"/>
                          <a:ea typeface="Meiryo UI" panose="020B0604030504040204" pitchFamily="50" charset="-128"/>
                        </a:rPr>
                        <a:t>2017</a:t>
                      </a:r>
                      <a:r>
                        <a:rPr kumimoji="1" lang="ja-JP" altLang="en-US" sz="1000" dirty="0" smtClean="0">
                          <a:latin typeface="Meiryo UI" panose="020B0604030504040204" pitchFamily="50" charset="-128"/>
                          <a:ea typeface="Meiryo UI" panose="020B0604030504040204" pitchFamily="50" charset="-128"/>
                        </a:rPr>
                        <a:t>／立候補を閣議決定</a:t>
                      </a:r>
                      <a:endParaRPr kumimoji="1" lang="en-US" altLang="ja-JP" sz="1000" dirty="0" smtClean="0">
                        <a:latin typeface="Meiryo UI" panose="020B0604030504040204" pitchFamily="50" charset="-128"/>
                        <a:ea typeface="Meiryo UI" panose="020B0604030504040204" pitchFamily="50" charset="-128"/>
                      </a:endParaRPr>
                    </a:p>
                    <a:p>
                      <a:r>
                        <a:rPr kumimoji="1" lang="ja-JP" altLang="en-US" sz="1000" dirty="0" smtClean="0">
                          <a:latin typeface="Meiryo UI" panose="020B0604030504040204" pitchFamily="50" charset="-128"/>
                          <a:ea typeface="Meiryo UI" panose="020B0604030504040204" pitchFamily="50" charset="-128"/>
                        </a:rPr>
                        <a:t>●</a:t>
                      </a:r>
                      <a:r>
                        <a:rPr kumimoji="1" lang="en-US" altLang="ja-JP" sz="1000" dirty="0" smtClean="0">
                          <a:latin typeface="Meiryo UI" panose="020B0604030504040204" pitchFamily="50" charset="-128"/>
                          <a:ea typeface="Meiryo UI" panose="020B0604030504040204" pitchFamily="50" charset="-128"/>
                        </a:rPr>
                        <a:t>2018</a:t>
                      </a:r>
                      <a:r>
                        <a:rPr kumimoji="1" lang="ja-JP" altLang="en-US" sz="1000" dirty="0" smtClean="0">
                          <a:latin typeface="Meiryo UI" panose="020B0604030504040204" pitchFamily="50" charset="-128"/>
                          <a:ea typeface="Meiryo UI" panose="020B0604030504040204" pitchFamily="50" charset="-128"/>
                        </a:rPr>
                        <a:t>／日本・大阪開催決定</a:t>
                      </a:r>
                      <a:endParaRPr kumimoji="1" lang="ja-JP" altLang="en-US" sz="100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8623411"/>
                  </a:ext>
                </a:extLst>
              </a:tr>
            </a:tbl>
          </a:graphicData>
        </a:graphic>
      </p:graphicFrame>
      <p:sp>
        <p:nvSpPr>
          <p:cNvPr id="23" name="テキスト ボックス 22"/>
          <p:cNvSpPr txBox="1"/>
          <p:nvPr/>
        </p:nvSpPr>
        <p:spPr>
          <a:xfrm>
            <a:off x="6479023" y="133987"/>
            <a:ext cx="2414444"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　　　　凡例：〇着手　◎進行中　●実施済み</a:t>
            </a:r>
            <a:endParaRPr lang="en-US" altLang="ja-JP" sz="900" dirty="0" smtClean="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　</a:t>
            </a:r>
            <a:r>
              <a:rPr kumimoji="1" lang="ja-JP" altLang="en-US"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府</a:t>
            </a:r>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en-US" altLang="ja-JP"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点検</a:t>
            </a:r>
            <a:r>
              <a:rPr lang="ja-JP" altLang="en-US" sz="900" dirty="0">
                <a:latin typeface="Meiryo UI" panose="020B0604030504040204" pitchFamily="50" charset="-128"/>
                <a:ea typeface="Meiryo UI" panose="020B0604030504040204" pitchFamily="50" charset="-128"/>
              </a:rPr>
              <a:t>・棚卸結果の整理</a:t>
            </a:r>
            <a:r>
              <a:rPr lang="ja-JP" altLang="en-US" sz="900" dirty="0" smtClean="0">
                <a:latin typeface="Meiryo UI" panose="020B0604030504040204" pitchFamily="50" charset="-128"/>
                <a:ea typeface="Meiryo UI" panose="020B0604030504040204" pitchFamily="50" charset="-128"/>
              </a:rPr>
              <a:t>番号</a:t>
            </a:r>
            <a:endParaRPr lang="ja-JP" altLang="en-US" sz="900" dirty="0">
              <a:latin typeface="Meiryo UI" panose="020B0604030504040204" pitchFamily="50" charset="-128"/>
              <a:ea typeface="Meiryo UI" panose="020B0604030504040204" pitchFamily="50" charset="-128"/>
            </a:endParaRPr>
          </a:p>
        </p:txBody>
      </p:sp>
      <p:sp>
        <p:nvSpPr>
          <p:cNvPr id="7" name="正方形/長方形 6"/>
          <p:cNvSpPr/>
          <p:nvPr/>
        </p:nvSpPr>
        <p:spPr>
          <a:xfrm>
            <a:off x="6399632" y="3148304"/>
            <a:ext cx="2854819" cy="1477328"/>
          </a:xfrm>
          <a:prstGeom prst="rect">
            <a:avLst/>
          </a:prstGeom>
        </p:spPr>
        <p:txBody>
          <a:bodyPr wrap="square">
            <a:spAutoFit/>
          </a:bodyPr>
          <a:lstStyle/>
          <a:p>
            <a:r>
              <a:rPr lang="ja-JP" altLang="en-US" sz="900" dirty="0" smtClean="0">
                <a:latin typeface="Meiryo UI" panose="020B0604030504040204" pitchFamily="50" charset="-128"/>
                <a:ea typeface="Meiryo UI" panose="020B0604030504040204" pitchFamily="50" charset="-128"/>
              </a:rPr>
              <a:t>＜以下</a:t>
            </a:r>
            <a:r>
              <a:rPr lang="en-US" altLang="ja-JP" sz="900" dirty="0" smtClean="0">
                <a:latin typeface="Meiryo UI" panose="020B0604030504040204" pitchFamily="50" charset="-128"/>
                <a:ea typeface="Meiryo UI" panose="020B0604030504040204" pitchFamily="50" charset="-128"/>
              </a:rPr>
              <a:t>2015</a:t>
            </a:r>
            <a:r>
              <a:rPr lang="ja-JP" altLang="en-US" sz="900" dirty="0" smtClean="0">
                <a:latin typeface="Meiryo UI" panose="020B0604030504040204" pitchFamily="50" charset="-128"/>
                <a:ea typeface="Meiryo UI" panose="020B0604030504040204" pitchFamily="50" charset="-128"/>
              </a:rPr>
              <a:t>＞</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エリアマネジメントに係る道路法の特例</a:t>
            </a:r>
            <a:endParaRPr lang="en-US" altLang="ja-JP" sz="900" dirty="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●保育士資格に係る課税の</a:t>
            </a:r>
            <a:r>
              <a:rPr lang="ja-JP" altLang="en-US" sz="900" dirty="0" smtClean="0">
                <a:latin typeface="Meiryo UI" panose="020B0604030504040204" pitchFamily="50" charset="-128"/>
                <a:ea typeface="Meiryo UI" panose="020B0604030504040204" pitchFamily="50" charset="-128"/>
              </a:rPr>
              <a:t>特例　ほか３件</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＜以下</a:t>
            </a:r>
            <a:r>
              <a:rPr lang="en-US" altLang="ja-JP" sz="900" dirty="0" smtClean="0">
                <a:latin typeface="Meiryo UI" panose="020B0604030504040204" pitchFamily="50" charset="-128"/>
                <a:ea typeface="Meiryo UI" panose="020B0604030504040204" pitchFamily="50" charset="-128"/>
              </a:rPr>
              <a:t>2016</a:t>
            </a:r>
            <a:r>
              <a:rPr lang="ja-JP" altLang="en-US" sz="900" dirty="0" smtClean="0">
                <a:latin typeface="Meiryo UI" panose="020B0604030504040204" pitchFamily="50" charset="-128"/>
                <a:ea typeface="Meiryo UI" panose="020B0604030504040204" pitchFamily="50" charset="-128"/>
              </a:rPr>
              <a:t>＞</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●成長特区税制創設</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●外国人</a:t>
            </a:r>
            <a:r>
              <a:rPr lang="ja-JP" altLang="en-US" sz="900" dirty="0">
                <a:latin typeface="Meiryo UI" panose="020B0604030504040204" pitchFamily="50" charset="-128"/>
                <a:ea typeface="Meiryo UI" panose="020B0604030504040204" pitchFamily="50" charset="-128"/>
              </a:rPr>
              <a:t>家事支援人材受入に</a:t>
            </a:r>
            <a:r>
              <a:rPr lang="ja-JP" altLang="en-US" sz="900" dirty="0" smtClean="0">
                <a:latin typeface="Meiryo UI" panose="020B0604030504040204" pitchFamily="50" charset="-128"/>
                <a:ea typeface="Meiryo UI" panose="020B0604030504040204" pitchFamily="50" charset="-128"/>
              </a:rPr>
              <a:t>係る出入国管理</a:t>
            </a:r>
            <a:endParaRPr lang="ja-JP" altLang="en-US" sz="900" dirty="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●土壌汚染対策法施行規則の特例　ほか</a:t>
            </a:r>
            <a:r>
              <a:rPr lang="en-US" altLang="ja-JP" sz="900" dirty="0" smtClean="0">
                <a:latin typeface="Meiryo UI" panose="020B0604030504040204" pitchFamily="50" charset="-128"/>
                <a:ea typeface="Meiryo UI" panose="020B0604030504040204" pitchFamily="50" charset="-128"/>
              </a:rPr>
              <a:t>1</a:t>
            </a:r>
            <a:r>
              <a:rPr lang="ja-JP" altLang="en-US" sz="900" dirty="0" smtClean="0">
                <a:latin typeface="Meiryo UI" panose="020B0604030504040204" pitchFamily="50" charset="-128"/>
                <a:ea typeface="Meiryo UI" panose="020B0604030504040204" pitchFamily="50" charset="-128"/>
              </a:rPr>
              <a:t>件</a:t>
            </a:r>
            <a:endParaRPr lang="en-US" altLang="ja-JP" sz="900" dirty="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＜以下</a:t>
            </a:r>
            <a:r>
              <a:rPr lang="en-US" altLang="ja-JP" sz="900" dirty="0" smtClean="0">
                <a:latin typeface="Meiryo UI" panose="020B0604030504040204" pitchFamily="50" charset="-128"/>
                <a:ea typeface="Meiryo UI" panose="020B0604030504040204" pitchFamily="50" charset="-128"/>
              </a:rPr>
              <a:t>2017</a:t>
            </a:r>
            <a:r>
              <a:rPr lang="ja-JP" altLang="en-US" sz="900" dirty="0" smtClean="0">
                <a:latin typeface="Meiryo UI" panose="020B0604030504040204" pitchFamily="50" charset="-128"/>
                <a:ea typeface="Meiryo UI" panose="020B0604030504040204" pitchFamily="50" charset="-128"/>
              </a:rPr>
              <a:t>＞</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●公立学校運営の民間開放に係る学校教育法の特例</a:t>
            </a:r>
            <a:endParaRPr lang="en-US" altLang="ja-JP" sz="900" dirty="0" smtClean="0">
              <a:latin typeface="Meiryo UI" panose="020B0604030504040204" pitchFamily="50" charset="-128"/>
              <a:ea typeface="Meiryo UI" panose="020B0604030504040204" pitchFamily="50" charset="-128"/>
            </a:endParaRPr>
          </a:p>
          <a:p>
            <a:r>
              <a:rPr lang="ja-JP" altLang="en-US" sz="900" dirty="0" smtClean="0">
                <a:latin typeface="Meiryo UI" panose="020B0604030504040204" pitchFamily="50" charset="-128"/>
                <a:ea typeface="Meiryo UI" panose="020B0604030504040204" pitchFamily="50" charset="-128"/>
              </a:rPr>
              <a:t>●革新的な医薬品の開発迅速化</a:t>
            </a:r>
            <a:endParaRPr lang="ja-JP" altLang="en-US" sz="900" dirty="0">
              <a:latin typeface="Meiryo UI" panose="020B0604030504040204" pitchFamily="50" charset="-128"/>
              <a:ea typeface="Meiryo UI" panose="020B0604030504040204" pitchFamily="50" charset="-128"/>
            </a:endParaRPr>
          </a:p>
        </p:txBody>
      </p:sp>
      <p:sp>
        <p:nvSpPr>
          <p:cNvPr id="9" name="角丸四角形 8"/>
          <p:cNvSpPr/>
          <p:nvPr/>
        </p:nvSpPr>
        <p:spPr>
          <a:xfrm>
            <a:off x="145768" y="79002"/>
            <a:ext cx="534063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３</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国との協調連携  </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年表一覧</a:t>
            </a:r>
            <a:r>
              <a:rPr lang="en-US" altLang="ja-JP" b="1" dirty="0" smtClean="0">
                <a:solidFill>
                  <a:schemeClr val="tx1"/>
                </a:solidFill>
                <a:latin typeface="Meiryo UI" panose="020B0604030504040204" pitchFamily="50" charset="-128"/>
                <a:ea typeface="Meiryo UI" panose="020B0604030504040204" pitchFamily="50" charset="-128"/>
              </a:rPr>
              <a:t>]</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21351354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BA4DA3D3-8136-4F80-A721-FAF45CFEA281}"/>
              </a:ext>
            </a:extLst>
          </p:cNvPr>
          <p:cNvSpPr txBox="1"/>
          <p:nvPr/>
        </p:nvSpPr>
        <p:spPr>
          <a:xfrm>
            <a:off x="192762" y="667570"/>
            <a:ext cx="8869350" cy="369332"/>
          </a:xfrm>
          <a:prstGeom prst="rect">
            <a:avLst/>
          </a:prstGeom>
          <a:noFill/>
        </p:spPr>
        <p:txBody>
          <a:bodyPr wrap="square" rtlCol="0">
            <a:spAutoFit/>
          </a:bodyPr>
          <a:lstStyle/>
          <a:p>
            <a:r>
              <a:rPr kumimoji="1" lang="ja-JP" altLang="en-US" b="1" dirty="0" smtClean="0">
                <a:latin typeface="Meiryo UI" panose="020B0604030504040204" pitchFamily="50" charset="-128"/>
                <a:ea typeface="Meiryo UI" panose="020B0604030504040204" pitchFamily="50" charset="-128"/>
              </a:rPr>
              <a:t>■国への問題提起や制度見直しの働きかけ、特区等の活用により、大阪改革を全国基準へ</a:t>
            </a:r>
            <a:endParaRPr kumimoji="1" lang="en-US" altLang="ja-JP" b="1" dirty="0">
              <a:latin typeface="Meiryo UI" panose="020B0604030504040204" pitchFamily="50" charset="-128"/>
              <a:ea typeface="Meiryo UI" panose="020B0604030504040204" pitchFamily="50" charset="-128"/>
            </a:endParaRPr>
          </a:p>
        </p:txBody>
      </p:sp>
      <p:sp>
        <p:nvSpPr>
          <p:cNvPr id="3" name="スライド番号プレースホルダー 2"/>
          <p:cNvSpPr>
            <a:spLocks noGrp="1"/>
          </p:cNvSpPr>
          <p:nvPr>
            <p:ph type="sldNum" sz="quarter" idx="12"/>
          </p:nvPr>
        </p:nvSpPr>
        <p:spPr>
          <a:xfrm>
            <a:off x="7086600" y="6442127"/>
            <a:ext cx="2057400" cy="365125"/>
          </a:xfrm>
        </p:spPr>
        <p:txBody>
          <a:bodyPr/>
          <a:lstStyle/>
          <a:p>
            <a:fld id="{138CA411-231B-42B9-AF63-97A64194AA60}" type="slidenum">
              <a:rPr lang="ja-JP" altLang="en-US" smtClean="0"/>
              <a:pPr/>
              <a:t>75</a:t>
            </a:fld>
            <a:endParaRPr lang="ja-JP" altLang="en-US"/>
          </a:p>
        </p:txBody>
      </p:sp>
      <p:sp>
        <p:nvSpPr>
          <p:cNvPr id="4" name="ホームベース 3"/>
          <p:cNvSpPr/>
          <p:nvPr/>
        </p:nvSpPr>
        <p:spPr>
          <a:xfrm>
            <a:off x="111433" y="1524585"/>
            <a:ext cx="396000" cy="1323439"/>
          </a:xfrm>
          <a:prstGeom prst="homePlate">
            <a:avLst>
              <a:gd name="adj" fmla="val 26847"/>
            </a:avLst>
          </a:prstGeom>
          <a:solidFill>
            <a:schemeClr val="accent1">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b="1" dirty="0" smtClean="0">
                <a:latin typeface="Meiryo UI" panose="020B0604030504040204" pitchFamily="50" charset="-128"/>
                <a:ea typeface="Meiryo UI" panose="020B0604030504040204" pitchFamily="50" charset="-128"/>
              </a:rPr>
              <a:t>問題提起</a:t>
            </a:r>
            <a:endParaRPr kumimoji="1" lang="ja-JP" altLang="en-US" sz="1600" b="1" dirty="0">
              <a:latin typeface="Meiryo UI" panose="020B0604030504040204" pitchFamily="50" charset="-128"/>
              <a:ea typeface="Meiryo UI" panose="020B0604030504040204" pitchFamily="50" charset="-128"/>
            </a:endParaRPr>
          </a:p>
        </p:txBody>
      </p:sp>
      <p:sp>
        <p:nvSpPr>
          <p:cNvPr id="21" name="ホームベース 20"/>
          <p:cNvSpPr/>
          <p:nvPr/>
        </p:nvSpPr>
        <p:spPr>
          <a:xfrm>
            <a:off x="111433" y="4565018"/>
            <a:ext cx="396000" cy="1051723"/>
          </a:xfrm>
          <a:prstGeom prst="homePlate">
            <a:avLst>
              <a:gd name="adj" fmla="val 24135"/>
            </a:avLst>
          </a:prstGeom>
          <a:solidFill>
            <a:schemeClr val="accent1">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b="1" dirty="0" smtClean="0">
                <a:latin typeface="Meiryo UI" panose="020B0604030504040204" pitchFamily="50" charset="-128"/>
                <a:ea typeface="Meiryo UI" panose="020B0604030504040204" pitchFamily="50" charset="-128"/>
              </a:rPr>
              <a:t>特区活用</a:t>
            </a:r>
            <a:endParaRPr kumimoji="1" lang="ja-JP" altLang="en-US" sz="1600" b="1" dirty="0">
              <a:latin typeface="Meiryo UI" panose="020B0604030504040204" pitchFamily="50" charset="-128"/>
              <a:ea typeface="Meiryo UI" panose="020B0604030504040204" pitchFamily="50" charset="-128"/>
            </a:endParaRPr>
          </a:p>
        </p:txBody>
      </p:sp>
      <p:sp>
        <p:nvSpPr>
          <p:cNvPr id="8" name="山形 7"/>
          <p:cNvSpPr/>
          <p:nvPr/>
        </p:nvSpPr>
        <p:spPr>
          <a:xfrm>
            <a:off x="621249" y="1104981"/>
            <a:ext cx="4646782" cy="351525"/>
          </a:xfrm>
          <a:prstGeom prst="chevron">
            <a:avLst>
              <a:gd name="adj" fmla="val 35919"/>
            </a:avLst>
          </a:prstGeom>
          <a:solidFill>
            <a:schemeClr val="accent1">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b="1" dirty="0" smtClean="0">
                <a:solidFill>
                  <a:schemeClr val="tx1"/>
                </a:solidFill>
                <a:latin typeface="Meiryo UI" panose="020B0604030504040204" pitchFamily="50" charset="-128"/>
                <a:ea typeface="Meiryo UI" panose="020B0604030504040204" pitchFamily="50" charset="-128"/>
              </a:rPr>
              <a:t>国への提案や大阪の取組み（主なもの）</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23" name="ホームベース 22"/>
          <p:cNvSpPr/>
          <p:nvPr/>
        </p:nvSpPr>
        <p:spPr>
          <a:xfrm>
            <a:off x="111433" y="5754068"/>
            <a:ext cx="396000" cy="1053183"/>
          </a:xfrm>
          <a:prstGeom prst="homePlate">
            <a:avLst>
              <a:gd name="adj" fmla="val 34982"/>
            </a:avLst>
          </a:prstGeom>
          <a:solidFill>
            <a:schemeClr val="accent1">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600" b="1" dirty="0">
                <a:latin typeface="Meiryo UI" panose="020B0604030504040204" pitchFamily="50" charset="-128"/>
                <a:ea typeface="Meiryo UI" panose="020B0604030504040204" pitchFamily="50" charset="-128"/>
              </a:rPr>
              <a:t>協調</a:t>
            </a:r>
            <a:endParaRPr kumimoji="1" lang="ja-JP" altLang="en-US" sz="1600" b="1" dirty="0">
              <a:latin typeface="Meiryo UI" panose="020B0604030504040204" pitchFamily="50" charset="-128"/>
              <a:ea typeface="Meiryo UI" panose="020B0604030504040204" pitchFamily="50" charset="-128"/>
            </a:endParaRPr>
          </a:p>
        </p:txBody>
      </p:sp>
      <p:sp>
        <p:nvSpPr>
          <p:cNvPr id="24" name="山形 23"/>
          <p:cNvSpPr/>
          <p:nvPr/>
        </p:nvSpPr>
        <p:spPr>
          <a:xfrm>
            <a:off x="5486398" y="1104981"/>
            <a:ext cx="3572128" cy="351525"/>
          </a:xfrm>
          <a:prstGeom prst="chevron">
            <a:avLst>
              <a:gd name="adj" fmla="val 35919"/>
            </a:avLst>
          </a:prstGeom>
          <a:solidFill>
            <a:schemeClr val="accent1">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b="1" dirty="0" smtClean="0">
                <a:solidFill>
                  <a:schemeClr val="tx1"/>
                </a:solidFill>
                <a:latin typeface="Meiryo UI" panose="020B0604030504040204" pitchFamily="50" charset="-128"/>
                <a:ea typeface="Meiryo UI" panose="020B0604030504040204" pitchFamily="50" charset="-128"/>
              </a:rPr>
              <a:t>提案の結果</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11" name="テキスト ボックス 10"/>
          <p:cNvSpPr txBox="1"/>
          <p:nvPr/>
        </p:nvSpPr>
        <p:spPr>
          <a:xfrm>
            <a:off x="621248" y="1524585"/>
            <a:ext cx="4755969" cy="1323439"/>
          </a:xfrm>
          <a:prstGeom prst="rect">
            <a:avLst/>
          </a:prstGeom>
          <a:noFill/>
          <a:ln>
            <a:solidFill>
              <a:schemeClr val="bg1">
                <a:lumMod val="50000"/>
              </a:schemeClr>
            </a:solidFill>
          </a:ln>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①</a:t>
            </a:r>
            <a:r>
              <a:rPr lang="ja-JP" altLang="en-US" sz="1200" b="1" dirty="0">
                <a:latin typeface="Meiryo UI" panose="020B0604030504040204" pitchFamily="50" charset="-128"/>
                <a:ea typeface="Meiryo UI" panose="020B0604030504040204" pitchFamily="50" charset="-128"/>
              </a:rPr>
              <a:t>関西</a:t>
            </a:r>
            <a:r>
              <a:rPr lang="ja-JP" altLang="en-US" sz="1200" b="1" dirty="0" smtClean="0">
                <a:latin typeface="Meiryo UI" panose="020B0604030504040204" pitchFamily="50" charset="-128"/>
                <a:ea typeface="Meiryo UI" panose="020B0604030504040204" pitchFamily="50" charset="-128"/>
              </a:rPr>
              <a:t>国際空港の経営</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en-US" altLang="ja-JP" sz="1200" dirty="0" smtClean="0">
                <a:latin typeface="Meiryo UI" panose="020B0604030504040204" pitchFamily="50" charset="-128"/>
                <a:ea typeface="Meiryo UI" panose="020B0604030504040204" pitchFamily="50" charset="-128"/>
              </a:rPr>
              <a:t>1.3</a:t>
            </a:r>
            <a:r>
              <a:rPr lang="ja-JP" altLang="en-US" sz="1200" dirty="0" smtClean="0">
                <a:latin typeface="Meiryo UI" panose="020B0604030504040204" pitchFamily="50" charset="-128"/>
                <a:ea typeface="Meiryo UI" panose="020B0604030504040204" pitchFamily="50" charset="-128"/>
              </a:rPr>
              <a:t>兆円の巨額負債含む財務状況を踏まえ、伊丹空港も含めた空港経営のあり方について、国家レベルの課題として問題提起　</a:t>
            </a:r>
            <a:r>
              <a:rPr lang="en-US" altLang="ja-JP" sz="1200" dirty="0" smtClean="0">
                <a:latin typeface="Meiryo UI" panose="020B0604030504040204" pitchFamily="50" charset="-128"/>
                <a:ea typeface="Meiryo UI" panose="020B0604030504040204" pitchFamily="50" charset="-128"/>
              </a:rPr>
              <a:t>[2008</a:t>
            </a:r>
            <a:r>
              <a:rPr lang="ja-JP" altLang="en-US" sz="1200" dirty="0" smtClean="0">
                <a:latin typeface="Meiryo UI" panose="020B0604030504040204" pitchFamily="50" charset="-128"/>
                <a:ea typeface="Meiryo UI" panose="020B0604030504040204" pitchFamily="50" charset="-128"/>
              </a:rPr>
              <a:t>年</a:t>
            </a:r>
            <a:r>
              <a:rPr lang="en-US" altLang="ja-JP" sz="1200" dirty="0" smtClean="0">
                <a:latin typeface="Meiryo UI" panose="020B0604030504040204" pitchFamily="50" charset="-128"/>
                <a:ea typeface="Meiryo UI" panose="020B0604030504040204" pitchFamily="50" charset="-128"/>
              </a:rPr>
              <a:t>]</a:t>
            </a:r>
          </a:p>
          <a:p>
            <a:endParaRPr kumimoji="1" lang="en-US" altLang="ja-JP" sz="800" dirty="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②国直轄事業負担金のあり方</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道路、河川、ダム、港湾等の国直轄事業に対する地方公共団体の負担のあり方について問題提起　</a:t>
            </a:r>
            <a:r>
              <a:rPr lang="en-US" altLang="ja-JP" sz="1200" dirty="0" smtClean="0">
                <a:latin typeface="Meiryo UI" panose="020B0604030504040204" pitchFamily="50" charset="-128"/>
                <a:ea typeface="Meiryo UI" panose="020B0604030504040204" pitchFamily="50" charset="-128"/>
              </a:rPr>
              <a:t>[2008</a:t>
            </a:r>
            <a:r>
              <a:rPr lang="ja-JP" altLang="en-US" sz="1200" dirty="0" smtClean="0">
                <a:latin typeface="Meiryo UI" panose="020B0604030504040204" pitchFamily="50" charset="-128"/>
                <a:ea typeface="Meiryo UI" panose="020B0604030504040204" pitchFamily="50" charset="-128"/>
              </a:rPr>
              <a:t>年</a:t>
            </a:r>
            <a:r>
              <a:rPr lang="en-US" altLang="ja-JP" sz="1200" dirty="0" smtClean="0">
                <a:latin typeface="Meiryo UI" panose="020B0604030504040204" pitchFamily="50" charset="-128"/>
                <a:ea typeface="Meiryo UI" panose="020B0604030504040204" pitchFamily="50" charset="-128"/>
              </a:rPr>
              <a:t>]</a:t>
            </a:r>
          </a:p>
        </p:txBody>
      </p:sp>
      <p:sp>
        <p:nvSpPr>
          <p:cNvPr id="25" name="ホームベース 24"/>
          <p:cNvSpPr/>
          <p:nvPr/>
        </p:nvSpPr>
        <p:spPr>
          <a:xfrm>
            <a:off x="111433" y="2950364"/>
            <a:ext cx="396000" cy="1477327"/>
          </a:xfrm>
          <a:prstGeom prst="homePlate">
            <a:avLst>
              <a:gd name="adj" fmla="val 26847"/>
            </a:avLst>
          </a:prstGeom>
          <a:solidFill>
            <a:schemeClr val="accent1">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制度</a:t>
            </a:r>
            <a:r>
              <a:rPr lang="ja-JP" altLang="en-US" sz="1600" b="1" dirty="0">
                <a:latin typeface="Meiryo UI" panose="020B0604030504040204" pitchFamily="50" charset="-128"/>
                <a:ea typeface="Meiryo UI" panose="020B0604030504040204" pitchFamily="50" charset="-128"/>
              </a:rPr>
              <a:t>見直</a:t>
            </a:r>
            <a:r>
              <a:rPr lang="ja-JP" altLang="en-US" sz="1600" b="1" dirty="0" smtClean="0">
                <a:latin typeface="Meiryo UI" panose="020B0604030504040204" pitchFamily="50" charset="-128"/>
                <a:ea typeface="Meiryo UI" panose="020B0604030504040204" pitchFamily="50" charset="-128"/>
              </a:rPr>
              <a:t>し</a:t>
            </a:r>
            <a:endParaRPr kumimoji="1" lang="ja-JP" altLang="en-US" sz="1600" b="1" dirty="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621248" y="2950363"/>
            <a:ext cx="4755969" cy="1508105"/>
          </a:xfrm>
          <a:prstGeom prst="rect">
            <a:avLst/>
          </a:prstGeom>
          <a:noFill/>
          <a:ln>
            <a:solidFill>
              <a:schemeClr val="bg1">
                <a:lumMod val="50000"/>
              </a:schemeClr>
            </a:solidFill>
          </a:ln>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①</a:t>
            </a:r>
            <a:r>
              <a:rPr lang="ja-JP" altLang="en-US" sz="1200" b="1" dirty="0">
                <a:latin typeface="Meiryo UI" panose="020B0604030504040204" pitchFamily="50" charset="-128"/>
                <a:ea typeface="Meiryo UI" panose="020B0604030504040204" pitchFamily="50" charset="-128"/>
              </a:rPr>
              <a:t>大都市制度改革</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大都市等における効率的・効果的な行政体制の整備</a:t>
            </a:r>
            <a:r>
              <a:rPr lang="ja-JP" altLang="en-US" sz="1200" dirty="0" smtClean="0">
                <a:latin typeface="Meiryo UI" panose="020B0604030504040204" pitchFamily="50" charset="-128"/>
                <a:ea typeface="Meiryo UI" panose="020B0604030504040204" pitchFamily="50" charset="-128"/>
              </a:rPr>
              <a:t>や</a:t>
            </a:r>
            <a:r>
              <a:rPr lang="ja-JP" altLang="en-US" sz="1200" dirty="0">
                <a:latin typeface="Meiryo UI" panose="020B0604030504040204" pitchFamily="50" charset="-128"/>
                <a:ea typeface="Meiryo UI" panose="020B0604030504040204" pitchFamily="50" charset="-128"/>
              </a:rPr>
              <a:t>、</a:t>
            </a:r>
            <a:r>
              <a:rPr lang="ja-JP" altLang="en-US" sz="1200" dirty="0" smtClean="0">
                <a:latin typeface="Meiryo UI" panose="020B0604030504040204" pitchFamily="50" charset="-128"/>
                <a:ea typeface="Meiryo UI" panose="020B0604030504040204" pitchFamily="50" charset="-128"/>
              </a:rPr>
              <a:t>住民</a:t>
            </a:r>
            <a:r>
              <a:rPr lang="ja-JP" altLang="en-US" sz="1200" dirty="0">
                <a:latin typeface="Meiryo UI" panose="020B0604030504040204" pitchFamily="50" charset="-128"/>
                <a:ea typeface="Meiryo UI" panose="020B0604030504040204" pitchFamily="50" charset="-128"/>
              </a:rPr>
              <a:t>の意思がより適切に行政に反映される</a:t>
            </a:r>
            <a:r>
              <a:rPr lang="ja-JP" altLang="en-US" sz="1200" dirty="0" smtClean="0">
                <a:latin typeface="Meiryo UI" panose="020B0604030504040204" pitchFamily="50" charset="-128"/>
                <a:ea typeface="Meiryo UI" panose="020B0604030504040204" pitchFamily="50" charset="-128"/>
              </a:rPr>
              <a:t>仕組みづくりのための、大都市にふさわしい制度の創設を提案　</a:t>
            </a:r>
            <a:r>
              <a:rPr lang="en-US" altLang="ja-JP" sz="1200" dirty="0" smtClean="0">
                <a:latin typeface="Meiryo UI" panose="020B0604030504040204" pitchFamily="50" charset="-128"/>
                <a:ea typeface="Meiryo UI" panose="020B0604030504040204" pitchFamily="50" charset="-128"/>
              </a:rPr>
              <a:t>[2012</a:t>
            </a:r>
            <a:r>
              <a:rPr lang="ja-JP" altLang="en-US" sz="1200" dirty="0" smtClean="0">
                <a:latin typeface="Meiryo UI" panose="020B0604030504040204" pitchFamily="50" charset="-128"/>
                <a:ea typeface="Meiryo UI" panose="020B0604030504040204" pitchFamily="50" charset="-128"/>
              </a:rPr>
              <a:t>年</a:t>
            </a:r>
            <a:r>
              <a:rPr lang="en-US" altLang="ja-JP" sz="1200" dirty="0" smtClean="0">
                <a:latin typeface="Meiryo UI" panose="020B0604030504040204" pitchFamily="50" charset="-128"/>
                <a:ea typeface="Meiryo UI" panose="020B0604030504040204" pitchFamily="50" charset="-128"/>
              </a:rPr>
              <a:t>]</a:t>
            </a:r>
          </a:p>
          <a:p>
            <a:endParaRPr kumimoji="1" lang="en-US" altLang="ja-JP" sz="800" dirty="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②教育制度改革</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住民に選ばれた首長（知事・市長）の意見が教育行政に反映することのできる「教育基本条例」の制定　</a:t>
            </a:r>
            <a:r>
              <a:rPr lang="en-US" altLang="ja-JP" sz="1200" dirty="0" smtClean="0">
                <a:latin typeface="Meiryo UI" panose="020B0604030504040204" pitchFamily="50" charset="-128"/>
                <a:ea typeface="Meiryo UI" panose="020B0604030504040204" pitchFamily="50" charset="-128"/>
              </a:rPr>
              <a:t>[2012</a:t>
            </a:r>
            <a:r>
              <a:rPr lang="ja-JP" altLang="en-US" sz="1200" dirty="0" smtClean="0">
                <a:latin typeface="Meiryo UI" panose="020B0604030504040204" pitchFamily="50" charset="-128"/>
                <a:ea typeface="Meiryo UI" panose="020B0604030504040204" pitchFamily="50" charset="-128"/>
              </a:rPr>
              <a:t>年</a:t>
            </a:r>
            <a:r>
              <a:rPr lang="en-US" altLang="ja-JP" sz="1200" dirty="0" smtClean="0">
                <a:latin typeface="Meiryo UI" panose="020B0604030504040204" pitchFamily="50" charset="-128"/>
                <a:ea typeface="Meiryo UI" panose="020B0604030504040204" pitchFamily="50" charset="-128"/>
              </a:rPr>
              <a:t>]</a:t>
            </a:r>
          </a:p>
        </p:txBody>
      </p:sp>
      <p:sp>
        <p:nvSpPr>
          <p:cNvPr id="28" name="テキスト ボックス 27"/>
          <p:cNvSpPr txBox="1"/>
          <p:nvPr/>
        </p:nvSpPr>
        <p:spPr>
          <a:xfrm>
            <a:off x="621246" y="5680551"/>
            <a:ext cx="4755969" cy="1138773"/>
          </a:xfrm>
          <a:prstGeom prst="rect">
            <a:avLst/>
          </a:prstGeom>
          <a:noFill/>
          <a:ln>
            <a:solidFill>
              <a:schemeClr val="bg1">
                <a:lumMod val="50000"/>
              </a:schemeClr>
            </a:solidFill>
          </a:ln>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①</a:t>
            </a:r>
            <a:r>
              <a:rPr kumimoji="1" lang="en-US" altLang="ja-JP" sz="1200" b="1" dirty="0" smtClean="0">
                <a:latin typeface="Meiryo UI" panose="020B0604030504040204" pitchFamily="50" charset="-128"/>
                <a:ea typeface="Meiryo UI" panose="020B0604030504040204" pitchFamily="50" charset="-128"/>
              </a:rPr>
              <a:t>2025</a:t>
            </a:r>
            <a:r>
              <a:rPr kumimoji="1" lang="ja-JP" altLang="en-US" sz="1200" b="1" dirty="0" smtClean="0">
                <a:latin typeface="Meiryo UI" panose="020B0604030504040204" pitchFamily="50" charset="-128"/>
                <a:ea typeface="Meiryo UI" panose="020B0604030504040204" pitchFamily="50" charset="-128"/>
              </a:rPr>
              <a:t>日本</a:t>
            </a:r>
            <a:r>
              <a:rPr lang="ja-JP" altLang="en-US" sz="1200" b="1" dirty="0" smtClean="0">
                <a:latin typeface="Meiryo UI" panose="020B0604030504040204" pitchFamily="50" charset="-128"/>
                <a:ea typeface="Meiryo UI" panose="020B0604030504040204" pitchFamily="50" charset="-128"/>
              </a:rPr>
              <a:t>万博の誘致</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「日本万国博覧会基本構想」を国へ</a:t>
            </a:r>
            <a:r>
              <a:rPr lang="ja-JP" altLang="en-US" sz="1200" dirty="0" smtClean="0">
                <a:latin typeface="Meiryo UI" panose="020B0604030504040204" pitchFamily="50" charset="-128"/>
                <a:ea typeface="Meiryo UI" panose="020B0604030504040204" pitchFamily="50" charset="-128"/>
              </a:rPr>
              <a:t>提出　</a:t>
            </a:r>
            <a:r>
              <a:rPr lang="en-US" altLang="ja-JP" sz="1200" dirty="0" smtClean="0">
                <a:latin typeface="Meiryo UI" panose="020B0604030504040204" pitchFamily="50" charset="-128"/>
                <a:ea typeface="Meiryo UI" panose="020B0604030504040204" pitchFamily="50" charset="-128"/>
              </a:rPr>
              <a:t>[2016]</a:t>
            </a:r>
            <a:endParaRPr lang="ja-JP" altLang="en-US" sz="1200" dirty="0">
              <a:latin typeface="Meiryo UI" panose="020B0604030504040204" pitchFamily="50" charset="-128"/>
              <a:ea typeface="Meiryo UI" panose="020B0604030504040204" pitchFamily="50" charset="-128"/>
            </a:endParaRPr>
          </a:p>
          <a:p>
            <a:endParaRPr lang="en-US" altLang="ja-JP" sz="800" dirty="0" smtClean="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②統合型リゾート（</a:t>
            </a:r>
            <a:r>
              <a:rPr lang="en-US" altLang="ja-JP" sz="1200" b="1" dirty="0" smtClean="0">
                <a:latin typeface="Meiryo UI" panose="020B0604030504040204" pitchFamily="50" charset="-128"/>
                <a:ea typeface="Meiryo UI" panose="020B0604030504040204" pitchFamily="50" charset="-128"/>
              </a:rPr>
              <a:t>IR</a:t>
            </a:r>
            <a:r>
              <a:rPr lang="ja-JP" altLang="en-US" sz="1200" b="1" dirty="0" smtClean="0">
                <a:latin typeface="Meiryo UI" panose="020B0604030504040204" pitchFamily="50" charset="-128"/>
                <a:ea typeface="Meiryo UI" panose="020B0604030504040204" pitchFamily="50" charset="-128"/>
              </a:rPr>
              <a:t>）の推進</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en-US" altLang="ja-JP" sz="1200" dirty="0" smtClean="0">
                <a:latin typeface="Meiryo UI" panose="020B0604030504040204" pitchFamily="50" charset="-128"/>
                <a:ea typeface="Meiryo UI" panose="020B0604030504040204" pitchFamily="50" charset="-128"/>
              </a:rPr>
              <a:t>IR</a:t>
            </a:r>
            <a:r>
              <a:rPr kumimoji="1" lang="ja-JP" altLang="en-US" sz="1200" dirty="0" smtClean="0">
                <a:latin typeface="Meiryo UI" panose="020B0604030504040204" pitchFamily="50" charset="-128"/>
                <a:ea typeface="Meiryo UI" panose="020B0604030504040204" pitchFamily="50" charset="-128"/>
              </a:rPr>
              <a:t>早期法制化を首相に提案 </a:t>
            </a:r>
            <a:r>
              <a:rPr kumimoji="1" lang="en-US" altLang="ja-JP" sz="1200" dirty="0" smtClean="0">
                <a:latin typeface="Meiryo UI" panose="020B0604030504040204" pitchFamily="50" charset="-128"/>
                <a:ea typeface="Meiryo UI" panose="020B0604030504040204" pitchFamily="50" charset="-128"/>
              </a:rPr>
              <a:t>[2013]</a:t>
            </a:r>
          </a:p>
          <a:p>
            <a:pPr marL="171450" indent="-171450">
              <a:buFont typeface="Arial" panose="020B0604020202020204" pitchFamily="34" charset="0"/>
              <a:buChar char="•"/>
            </a:pPr>
            <a:endParaRPr kumimoji="1" lang="en-US" altLang="ja-JP" sz="1200" dirty="0" smtClean="0">
              <a:latin typeface="Meiryo UI" panose="020B0604030504040204" pitchFamily="50" charset="-128"/>
              <a:ea typeface="Meiryo UI" panose="020B0604030504040204" pitchFamily="50" charset="-128"/>
            </a:endParaRPr>
          </a:p>
        </p:txBody>
      </p:sp>
      <p:sp>
        <p:nvSpPr>
          <p:cNvPr id="30" name="テキスト ボックス 29"/>
          <p:cNvSpPr txBox="1"/>
          <p:nvPr/>
        </p:nvSpPr>
        <p:spPr>
          <a:xfrm>
            <a:off x="5486399" y="1519614"/>
            <a:ext cx="3534770" cy="1323439"/>
          </a:xfrm>
          <a:prstGeom prst="rect">
            <a:avLst/>
          </a:prstGeom>
          <a:noFill/>
          <a:ln>
            <a:solidFill>
              <a:schemeClr val="bg1">
                <a:lumMod val="50000"/>
              </a:schemeClr>
            </a:solidFill>
          </a:ln>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①</a:t>
            </a:r>
            <a:r>
              <a:rPr lang="ja-JP" altLang="en-US" sz="1200" b="1" dirty="0" smtClean="0">
                <a:latin typeface="Meiryo UI" panose="020B0604030504040204" pitchFamily="50" charset="-128"/>
                <a:ea typeface="Meiryo UI" panose="020B0604030504040204" pitchFamily="50" charset="-128"/>
              </a:rPr>
              <a:t>経営統合と民営化</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関西国際空港と伊丹空港の経営統合　</a:t>
            </a:r>
            <a:r>
              <a:rPr lang="en-US" altLang="ja-JP" sz="1200" dirty="0" smtClean="0">
                <a:latin typeface="Meiryo UI" panose="020B0604030504040204" pitchFamily="50" charset="-128"/>
                <a:ea typeface="Meiryo UI" panose="020B0604030504040204" pitchFamily="50" charset="-128"/>
              </a:rPr>
              <a:t>[2012]</a:t>
            </a:r>
          </a:p>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新関空会社によるコンセッション導入　</a:t>
            </a:r>
            <a:r>
              <a:rPr lang="en-US" altLang="ja-JP" sz="1200" dirty="0" smtClean="0">
                <a:latin typeface="Meiryo UI" panose="020B0604030504040204" pitchFamily="50" charset="-128"/>
                <a:ea typeface="Meiryo UI" panose="020B0604030504040204" pitchFamily="50" charset="-128"/>
              </a:rPr>
              <a:t>[2016]</a:t>
            </a:r>
          </a:p>
          <a:p>
            <a:pPr marL="171450" indent="-171450">
              <a:buFont typeface="Arial" panose="020B0604020202020204" pitchFamily="34" charset="0"/>
              <a:buChar char="•"/>
            </a:pPr>
            <a:endParaRPr lang="en-US" altLang="ja-JP" sz="800" dirty="0" smtClean="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②国</a:t>
            </a:r>
            <a:r>
              <a:rPr lang="ja-JP" altLang="en-US" sz="1200" b="1" dirty="0">
                <a:latin typeface="Meiryo UI" panose="020B0604030504040204" pitchFamily="50" charset="-128"/>
                <a:ea typeface="Meiryo UI" panose="020B0604030504040204" pitchFamily="50" charset="-128"/>
              </a:rPr>
              <a:t>制度</a:t>
            </a:r>
            <a:r>
              <a:rPr lang="ja-JP" altLang="en-US" sz="1200" b="1" dirty="0" smtClean="0">
                <a:latin typeface="Meiryo UI" panose="020B0604030504040204" pitchFamily="50" charset="-128"/>
                <a:ea typeface="Meiryo UI" panose="020B0604030504040204" pitchFamily="50" charset="-128"/>
              </a:rPr>
              <a:t>の</a:t>
            </a:r>
            <a:r>
              <a:rPr lang="ja-JP" altLang="en-US" sz="1200" b="1" dirty="0">
                <a:latin typeface="Meiryo UI" panose="020B0604030504040204" pitchFamily="50" charset="-128"/>
                <a:ea typeface="Meiryo UI" panose="020B0604030504040204" pitchFamily="50" charset="-128"/>
              </a:rPr>
              <a:t>廃止</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法改正により、直轄事業の維持管理費負担金を廃止　</a:t>
            </a:r>
            <a:r>
              <a:rPr lang="en-US" altLang="ja-JP" sz="1200" dirty="0" smtClean="0">
                <a:latin typeface="Meiryo UI" panose="020B0604030504040204" pitchFamily="50" charset="-128"/>
                <a:ea typeface="Meiryo UI" panose="020B0604030504040204" pitchFamily="50" charset="-128"/>
              </a:rPr>
              <a:t>[2015]</a:t>
            </a:r>
            <a:endParaRPr kumimoji="1" lang="en-US" altLang="ja-JP" sz="1200" dirty="0" smtClean="0">
              <a:latin typeface="Meiryo UI" panose="020B0604030504040204" pitchFamily="50" charset="-128"/>
              <a:ea typeface="Meiryo UI" panose="020B0604030504040204" pitchFamily="50" charset="-128"/>
            </a:endParaRPr>
          </a:p>
        </p:txBody>
      </p:sp>
      <p:sp>
        <p:nvSpPr>
          <p:cNvPr id="31" name="テキスト ボックス 30"/>
          <p:cNvSpPr txBox="1"/>
          <p:nvPr/>
        </p:nvSpPr>
        <p:spPr>
          <a:xfrm>
            <a:off x="5486398" y="2950363"/>
            <a:ext cx="3534770" cy="1477328"/>
          </a:xfrm>
          <a:prstGeom prst="rect">
            <a:avLst/>
          </a:prstGeom>
          <a:noFill/>
          <a:ln>
            <a:solidFill>
              <a:schemeClr val="bg1">
                <a:lumMod val="50000"/>
              </a:schemeClr>
            </a:solidFill>
          </a:ln>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①大都市における特別区の設置に関する法律の制定</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東京都</a:t>
            </a:r>
            <a:r>
              <a:rPr lang="ja-JP" altLang="en-US" sz="1200" dirty="0">
                <a:latin typeface="Meiryo UI" panose="020B0604030504040204" pitchFamily="50" charset="-128"/>
                <a:ea typeface="Meiryo UI" panose="020B0604030504040204" pitchFamily="50" charset="-128"/>
              </a:rPr>
              <a:t>以外の人口</a:t>
            </a:r>
            <a:r>
              <a:rPr lang="en-US" altLang="ja-JP" sz="1200" dirty="0">
                <a:latin typeface="Meiryo UI" panose="020B0604030504040204" pitchFamily="50" charset="-128"/>
                <a:ea typeface="Meiryo UI" panose="020B0604030504040204" pitchFamily="50" charset="-128"/>
              </a:rPr>
              <a:t>200</a:t>
            </a:r>
            <a:r>
              <a:rPr lang="ja-JP" altLang="en-US" sz="1200" dirty="0">
                <a:latin typeface="Meiryo UI" panose="020B0604030504040204" pitchFamily="50" charset="-128"/>
                <a:ea typeface="Meiryo UI" panose="020B0604030504040204" pitchFamily="50" charset="-128"/>
              </a:rPr>
              <a:t>万人以上の区域に特別区を設置</a:t>
            </a:r>
            <a:r>
              <a:rPr lang="ja-JP" altLang="en-US" sz="1200" dirty="0" smtClean="0">
                <a:latin typeface="Meiryo UI" panose="020B0604030504040204" pitchFamily="50" charset="-128"/>
                <a:ea typeface="Meiryo UI" panose="020B0604030504040204" pitchFamily="50" charset="-128"/>
              </a:rPr>
              <a:t>する法律が制定　</a:t>
            </a:r>
            <a:r>
              <a:rPr lang="en-US" altLang="ja-JP" sz="1200" dirty="0" smtClean="0">
                <a:latin typeface="Meiryo UI" panose="020B0604030504040204" pitchFamily="50" charset="-128"/>
                <a:ea typeface="Meiryo UI" panose="020B0604030504040204" pitchFamily="50" charset="-128"/>
              </a:rPr>
              <a:t>[2012]</a:t>
            </a:r>
          </a:p>
          <a:p>
            <a:pPr marL="171450" indent="-171450">
              <a:buFont typeface="Arial" panose="020B0604020202020204" pitchFamily="34" charset="0"/>
              <a:buChar char="•"/>
            </a:pPr>
            <a:endParaRPr lang="en-US" altLang="ja-JP" sz="8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endParaRPr lang="en-US" altLang="ja-JP" sz="1050" dirty="0" smtClean="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②教育行政の組織及び運営に関する法律の改正</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教育行政の責任の明確化や、総合教育会議の設置を認める同法の改正　</a:t>
            </a:r>
            <a:r>
              <a:rPr lang="en-US" altLang="ja-JP" sz="1200" dirty="0" smtClean="0">
                <a:latin typeface="Meiryo UI" panose="020B0604030504040204" pitchFamily="50" charset="-128"/>
                <a:ea typeface="Meiryo UI" panose="020B0604030504040204" pitchFamily="50" charset="-128"/>
              </a:rPr>
              <a:t>[2015]</a:t>
            </a:r>
            <a:endParaRPr kumimoji="1" lang="en-US" altLang="ja-JP" sz="1200" dirty="0" smtClean="0">
              <a:latin typeface="Meiryo UI" panose="020B0604030504040204" pitchFamily="50" charset="-128"/>
              <a:ea typeface="Meiryo UI" panose="020B0604030504040204" pitchFamily="50" charset="-128"/>
            </a:endParaRPr>
          </a:p>
        </p:txBody>
      </p:sp>
      <p:sp>
        <p:nvSpPr>
          <p:cNvPr id="32" name="テキスト ボックス 31"/>
          <p:cNvSpPr txBox="1"/>
          <p:nvPr/>
        </p:nvSpPr>
        <p:spPr>
          <a:xfrm>
            <a:off x="5481628" y="4551372"/>
            <a:ext cx="3534770" cy="1015663"/>
          </a:xfrm>
          <a:prstGeom prst="rect">
            <a:avLst/>
          </a:prstGeom>
          <a:noFill/>
          <a:ln>
            <a:solidFill>
              <a:schemeClr val="bg1">
                <a:lumMod val="50000"/>
              </a:schemeClr>
            </a:solidFill>
          </a:ln>
        </p:spPr>
        <p:txBody>
          <a:bodyPr wrap="square" rtlCol="0">
            <a:spAutoFit/>
          </a:bodyPr>
          <a:lstStyle/>
          <a:p>
            <a:r>
              <a:rPr lang="ja-JP" altLang="en-US" sz="1200" b="1" dirty="0" smtClean="0">
                <a:latin typeface="Meiryo UI" panose="020B0604030504040204" pitchFamily="50" charset="-128"/>
                <a:ea typeface="Meiryo UI" panose="020B0604030504040204" pitchFamily="50" charset="-128"/>
              </a:rPr>
              <a:t>■主な特区の活用例</a:t>
            </a:r>
          </a:p>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「保育士資格に係る課税の特例など</a:t>
            </a:r>
            <a:r>
              <a:rPr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2015)</a:t>
            </a:r>
            <a:r>
              <a:rPr lang="ja-JP" altLang="en-US" sz="1200" dirty="0" err="1" smtClean="0">
                <a:latin typeface="Meiryo UI" panose="020B0604030504040204" pitchFamily="50" charset="-128"/>
                <a:ea typeface="Meiryo UI" panose="020B0604030504040204" pitchFamily="50" charset="-128"/>
              </a:rPr>
              <a:t>、</a:t>
            </a:r>
            <a:r>
              <a:rPr lang="ja-JP" altLang="en-US" sz="1200" dirty="0" smtClean="0">
                <a:latin typeface="Meiryo UI" panose="020B0604030504040204" pitchFamily="50" charset="-128"/>
                <a:ea typeface="Meiryo UI" panose="020B0604030504040204" pitchFamily="50" charset="-128"/>
              </a:rPr>
              <a:t>「成長特区税制の創設」、「外国人家事支援人材受入に係る出入国管理」など</a:t>
            </a:r>
            <a:r>
              <a:rPr lang="ja-JP" altLang="en-US" sz="1000" dirty="0" smtClean="0">
                <a:latin typeface="Meiryo UI" panose="020B0604030504040204" pitchFamily="50" charset="-128"/>
                <a:ea typeface="Meiryo UI" panose="020B0604030504040204" pitchFamily="50" charset="-128"/>
              </a:rPr>
              <a:t>（</a:t>
            </a:r>
            <a:r>
              <a:rPr lang="en-US" altLang="ja-JP" sz="1000" dirty="0" smtClean="0">
                <a:latin typeface="Meiryo UI" panose="020B0604030504040204" pitchFamily="50" charset="-128"/>
                <a:ea typeface="Meiryo UI" panose="020B0604030504040204" pitchFamily="50" charset="-128"/>
              </a:rPr>
              <a:t>2016</a:t>
            </a:r>
            <a:r>
              <a:rPr lang="en-US" altLang="ja-JP" sz="1050" dirty="0">
                <a:latin typeface="Meiryo UI" panose="020B0604030504040204" pitchFamily="50" charset="-128"/>
                <a:ea typeface="Meiryo UI" panose="020B0604030504040204" pitchFamily="50" charset="-128"/>
              </a:rPr>
              <a:t>)</a:t>
            </a:r>
            <a:r>
              <a:rPr lang="ja-JP" altLang="en-US" sz="1200" dirty="0" err="1" smtClean="0">
                <a:latin typeface="Meiryo UI" panose="020B0604030504040204" pitchFamily="50" charset="-128"/>
                <a:ea typeface="Meiryo UI" panose="020B0604030504040204" pitchFamily="50" charset="-128"/>
              </a:rPr>
              <a:t>、</a:t>
            </a:r>
            <a:r>
              <a:rPr lang="ja-JP" altLang="en-US" sz="1200" dirty="0" smtClean="0">
                <a:latin typeface="Meiryo UI" panose="020B0604030504040204" pitchFamily="50" charset="-128"/>
                <a:ea typeface="Meiryo UI" panose="020B0604030504040204" pitchFamily="50" charset="-128"/>
              </a:rPr>
              <a:t>「公立学校運営の民間開放に係る学校教育法の特例」など</a:t>
            </a:r>
            <a:r>
              <a:rPr lang="ja-JP" altLang="en-US" sz="1000" dirty="0" smtClean="0">
                <a:latin typeface="Meiryo UI" panose="020B0604030504040204" pitchFamily="50" charset="-128"/>
                <a:ea typeface="Meiryo UI" panose="020B0604030504040204" pitchFamily="50" charset="-128"/>
              </a:rPr>
              <a:t>（</a:t>
            </a:r>
            <a:r>
              <a:rPr lang="en-US" altLang="ja-JP" sz="1000" dirty="0" smtClean="0">
                <a:latin typeface="Meiryo UI" panose="020B0604030504040204" pitchFamily="50" charset="-128"/>
                <a:ea typeface="Meiryo UI" panose="020B0604030504040204" pitchFamily="50" charset="-128"/>
              </a:rPr>
              <a:t>2017</a:t>
            </a:r>
            <a:r>
              <a:rPr lang="ja-JP" altLang="en-US" sz="1000" dirty="0" smtClean="0">
                <a:latin typeface="Meiryo UI" panose="020B0604030504040204" pitchFamily="50" charset="-128"/>
                <a:ea typeface="Meiryo UI" panose="020B0604030504040204" pitchFamily="50" charset="-128"/>
              </a:rPr>
              <a:t>）</a:t>
            </a:r>
            <a:endParaRPr lang="en-US" altLang="zh-CN" sz="1100" dirty="0" smtClean="0">
              <a:latin typeface="Meiryo UI" panose="020B0604030504040204" pitchFamily="50" charset="-128"/>
              <a:ea typeface="Meiryo UI" panose="020B0604030504040204" pitchFamily="50" charset="-128"/>
            </a:endParaRPr>
          </a:p>
        </p:txBody>
      </p:sp>
      <p:sp>
        <p:nvSpPr>
          <p:cNvPr id="33" name="テキスト ボックス 32"/>
          <p:cNvSpPr txBox="1"/>
          <p:nvPr/>
        </p:nvSpPr>
        <p:spPr>
          <a:xfrm>
            <a:off x="5491028" y="5670582"/>
            <a:ext cx="3534770" cy="1138773"/>
          </a:xfrm>
          <a:prstGeom prst="rect">
            <a:avLst/>
          </a:prstGeom>
          <a:noFill/>
          <a:ln>
            <a:solidFill>
              <a:schemeClr val="bg1">
                <a:lumMod val="50000"/>
              </a:schemeClr>
            </a:solidFill>
          </a:ln>
        </p:spPr>
        <p:txBody>
          <a:bodyPr wrap="square" rtlCol="0">
            <a:spAutoFit/>
          </a:bodyPr>
          <a:lstStyle/>
          <a:p>
            <a:r>
              <a:rPr lang="ja-JP" altLang="en-US" sz="1200" b="1" dirty="0" smtClean="0">
                <a:latin typeface="Meiryo UI" panose="020B0604030504040204" pitchFamily="50" charset="-128"/>
                <a:ea typeface="Meiryo UI" panose="020B0604030504040204" pitchFamily="50" charset="-128"/>
              </a:rPr>
              <a:t>①大阪への万博誘致決定</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en-US" altLang="ja-JP" sz="1200" dirty="0" smtClean="0">
                <a:latin typeface="Meiryo UI" panose="020B0604030504040204" pitchFamily="50" charset="-128"/>
                <a:ea typeface="Meiryo UI" panose="020B0604030504040204" pitchFamily="50" charset="-128"/>
              </a:rPr>
              <a:t>2018</a:t>
            </a:r>
            <a:r>
              <a:rPr lang="ja-JP" altLang="en-US" sz="1200" dirty="0" smtClean="0">
                <a:latin typeface="Meiryo UI" panose="020B0604030504040204" pitchFamily="50" charset="-128"/>
                <a:ea typeface="Meiryo UI" panose="020B0604030504040204" pitchFamily="50" charset="-128"/>
              </a:rPr>
              <a:t>年</a:t>
            </a:r>
            <a:r>
              <a:rPr lang="en-US" altLang="ja-JP" sz="1200" dirty="0" smtClean="0">
                <a:latin typeface="Meiryo UI" panose="020B0604030504040204" pitchFamily="50" charset="-128"/>
                <a:ea typeface="Meiryo UI" panose="020B0604030504040204" pitchFamily="50" charset="-128"/>
              </a:rPr>
              <a:t>11</a:t>
            </a:r>
            <a:r>
              <a:rPr lang="ja-JP" altLang="en-US" sz="1200" dirty="0" smtClean="0">
                <a:latin typeface="Meiryo UI" panose="020B0604030504040204" pitchFamily="50" charset="-128"/>
                <a:ea typeface="Meiryo UI" panose="020B0604030504040204" pitchFamily="50" charset="-128"/>
              </a:rPr>
              <a:t>月の</a:t>
            </a:r>
            <a:r>
              <a:rPr lang="en-US" altLang="ja-JP" sz="1200" dirty="0" smtClean="0">
                <a:latin typeface="Meiryo UI" panose="020B0604030504040204" pitchFamily="50" charset="-128"/>
                <a:ea typeface="Meiryo UI" panose="020B0604030504040204" pitchFamily="50" charset="-128"/>
              </a:rPr>
              <a:t>BIE</a:t>
            </a:r>
            <a:r>
              <a:rPr lang="ja-JP" altLang="en-US" sz="1200" dirty="0" smtClean="0">
                <a:latin typeface="Meiryo UI" panose="020B0604030504040204" pitchFamily="50" charset="-128"/>
                <a:ea typeface="Meiryo UI" panose="020B0604030504040204" pitchFamily="50" charset="-128"/>
              </a:rPr>
              <a:t>総会により、大阪開催が決定</a:t>
            </a:r>
            <a:endParaRPr lang="en-US" altLang="ja-JP" sz="12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endParaRPr lang="en-US" altLang="ja-JP" sz="800" dirty="0" smtClean="0">
              <a:latin typeface="Meiryo UI" panose="020B0604030504040204" pitchFamily="50" charset="-128"/>
              <a:ea typeface="Meiryo UI" panose="020B0604030504040204" pitchFamily="50" charset="-128"/>
            </a:endParaRPr>
          </a:p>
          <a:p>
            <a:r>
              <a:rPr lang="ja-JP" altLang="en-US" sz="1200" b="1" dirty="0" smtClean="0">
                <a:latin typeface="Meiryo UI" panose="020B0604030504040204" pitchFamily="50" charset="-128"/>
                <a:ea typeface="Meiryo UI" panose="020B0604030504040204" pitchFamily="50" charset="-128"/>
              </a:rPr>
              <a:t>②</a:t>
            </a:r>
            <a:r>
              <a:rPr lang="en-US" altLang="ja-JP" sz="1200" b="1" dirty="0" smtClean="0">
                <a:latin typeface="Meiryo UI" panose="020B0604030504040204" pitchFamily="50" charset="-128"/>
                <a:ea typeface="Meiryo UI" panose="020B0604030504040204" pitchFamily="50" charset="-128"/>
              </a:rPr>
              <a:t>IR</a:t>
            </a:r>
            <a:r>
              <a:rPr lang="ja-JP" altLang="en-US" sz="1200" b="1" dirty="0" smtClean="0">
                <a:latin typeface="Meiryo UI" panose="020B0604030504040204" pitchFamily="50" charset="-128"/>
                <a:ea typeface="Meiryo UI" panose="020B0604030504040204" pitchFamily="50" charset="-128"/>
              </a:rPr>
              <a:t>関連法が成立</a:t>
            </a:r>
            <a:endParaRPr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en-US" altLang="ja-JP" sz="1200" dirty="0" smtClean="0">
                <a:latin typeface="Meiryo UI" panose="020B0604030504040204" pitchFamily="50" charset="-128"/>
                <a:ea typeface="Meiryo UI" panose="020B0604030504040204" pitchFamily="50" charset="-128"/>
              </a:rPr>
              <a:t>2016</a:t>
            </a:r>
            <a:r>
              <a:rPr lang="ja-JP" altLang="en-US" sz="1200" dirty="0" smtClean="0">
                <a:latin typeface="Meiryo UI" panose="020B0604030504040204" pitchFamily="50" charset="-128"/>
                <a:ea typeface="Meiryo UI" panose="020B0604030504040204" pitchFamily="50" charset="-128"/>
              </a:rPr>
              <a:t>年</a:t>
            </a:r>
            <a:r>
              <a:rPr lang="en-US" altLang="ja-JP" sz="1200" dirty="0" smtClean="0">
                <a:latin typeface="Meiryo UI" panose="020B0604030504040204" pitchFamily="50" charset="-128"/>
                <a:ea typeface="Meiryo UI" panose="020B0604030504040204" pitchFamily="50" charset="-128"/>
              </a:rPr>
              <a:t>12</a:t>
            </a:r>
            <a:r>
              <a:rPr lang="ja-JP" altLang="en-US" sz="1200" dirty="0" smtClean="0">
                <a:latin typeface="Meiryo UI" panose="020B0604030504040204" pitchFamily="50" charset="-128"/>
                <a:ea typeface="Meiryo UI" panose="020B0604030504040204" pitchFamily="50" charset="-128"/>
              </a:rPr>
              <a:t>月に</a:t>
            </a:r>
            <a:r>
              <a:rPr lang="en-US" altLang="ja-JP" sz="1200" dirty="0" smtClean="0">
                <a:latin typeface="Meiryo UI" panose="020B0604030504040204" pitchFamily="50" charset="-128"/>
                <a:ea typeface="Meiryo UI" panose="020B0604030504040204" pitchFamily="50" charset="-128"/>
              </a:rPr>
              <a:t>IR</a:t>
            </a:r>
            <a:r>
              <a:rPr lang="ja-JP" altLang="en-US" sz="1200" dirty="0" smtClean="0">
                <a:latin typeface="Meiryo UI" panose="020B0604030504040204" pitchFamily="50" charset="-128"/>
                <a:ea typeface="Meiryo UI" panose="020B0604030504040204" pitchFamily="50" charset="-128"/>
              </a:rPr>
              <a:t>推進法が成立</a:t>
            </a:r>
            <a:endParaRPr lang="en-US" altLang="ja-JP" sz="1200"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en-US" altLang="ja-JP" sz="1200" dirty="0" smtClean="0">
                <a:latin typeface="Meiryo UI" panose="020B0604030504040204" pitchFamily="50" charset="-128"/>
                <a:ea typeface="Meiryo UI" panose="020B0604030504040204" pitchFamily="50" charset="-128"/>
              </a:rPr>
              <a:t>2018</a:t>
            </a:r>
            <a:r>
              <a:rPr lang="ja-JP" altLang="en-US" sz="1200" dirty="0" smtClean="0">
                <a:latin typeface="Meiryo UI" panose="020B0604030504040204" pitchFamily="50" charset="-128"/>
                <a:ea typeface="Meiryo UI" panose="020B0604030504040204" pitchFamily="50" charset="-128"/>
              </a:rPr>
              <a:t>年</a:t>
            </a:r>
            <a:r>
              <a:rPr lang="en-US" altLang="ja-JP" sz="1200" dirty="0" smtClean="0">
                <a:latin typeface="Meiryo UI" panose="020B0604030504040204" pitchFamily="50" charset="-128"/>
                <a:ea typeface="Meiryo UI" panose="020B0604030504040204" pitchFamily="50" charset="-128"/>
              </a:rPr>
              <a:t>12</a:t>
            </a:r>
            <a:r>
              <a:rPr lang="ja-JP" altLang="en-US" sz="1200" dirty="0" smtClean="0">
                <a:latin typeface="Meiryo UI" panose="020B0604030504040204" pitchFamily="50" charset="-128"/>
                <a:ea typeface="Meiryo UI" panose="020B0604030504040204" pitchFamily="50" charset="-128"/>
              </a:rPr>
              <a:t>月に</a:t>
            </a:r>
            <a:r>
              <a:rPr lang="en-US" altLang="ja-JP" sz="1200" dirty="0" smtClean="0">
                <a:latin typeface="Meiryo UI" panose="020B0604030504040204" pitchFamily="50" charset="-128"/>
                <a:ea typeface="Meiryo UI" panose="020B0604030504040204" pitchFamily="50" charset="-128"/>
              </a:rPr>
              <a:t>IR</a:t>
            </a:r>
            <a:r>
              <a:rPr lang="ja-JP" altLang="en-US" sz="1200" dirty="0" smtClean="0">
                <a:latin typeface="Meiryo UI" panose="020B0604030504040204" pitchFamily="50" charset="-128"/>
                <a:ea typeface="Meiryo UI" panose="020B0604030504040204" pitchFamily="50" charset="-128"/>
              </a:rPr>
              <a:t>実施法が成立</a:t>
            </a:r>
          </a:p>
        </p:txBody>
      </p:sp>
      <p:sp>
        <p:nvSpPr>
          <p:cNvPr id="34" name="角丸四角形 33"/>
          <p:cNvSpPr/>
          <p:nvPr/>
        </p:nvSpPr>
        <p:spPr>
          <a:xfrm>
            <a:off x="128790" y="66145"/>
            <a:ext cx="762429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a:solidFill>
                  <a:schemeClr val="tx1"/>
                </a:solidFill>
                <a:latin typeface="Meiryo UI" panose="020B0604030504040204" pitchFamily="50" charset="-128"/>
                <a:ea typeface="Meiryo UI" panose="020B0604030504040204" pitchFamily="50" charset="-128"/>
              </a:rPr>
              <a:t>３</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国との協調連携／取組み内容と提案の結果（主なもの）</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20" name="テキスト ボックス 19"/>
          <p:cNvSpPr txBox="1"/>
          <p:nvPr/>
        </p:nvSpPr>
        <p:spPr>
          <a:xfrm>
            <a:off x="621247" y="4565020"/>
            <a:ext cx="4755969" cy="1000274"/>
          </a:xfrm>
          <a:prstGeom prst="rect">
            <a:avLst/>
          </a:prstGeom>
          <a:noFill/>
          <a:ln>
            <a:solidFill>
              <a:schemeClr val="bg1">
                <a:lumMod val="50000"/>
              </a:schemeClr>
            </a:solidFill>
          </a:ln>
        </p:spPr>
        <p:txBody>
          <a:bodyPr wrap="square" rtlCol="0">
            <a:spAutoFit/>
          </a:bodyPr>
          <a:lstStyle/>
          <a:p>
            <a:r>
              <a:rPr kumimoji="1" lang="ja-JP" altLang="en-US" sz="1200" b="1" dirty="0" smtClean="0">
                <a:latin typeface="Meiryo UI" panose="020B0604030504040204" pitchFamily="50" charset="-128"/>
                <a:ea typeface="Meiryo UI" panose="020B0604030504040204" pitchFamily="50" charset="-128"/>
              </a:rPr>
              <a:t>①</a:t>
            </a:r>
            <a:r>
              <a:rPr lang="ja-JP" altLang="en-US" sz="1200" b="1" dirty="0" smtClean="0">
                <a:latin typeface="Meiryo UI" panose="020B0604030504040204" pitchFamily="50" charset="-128"/>
                <a:ea typeface="Meiryo UI" panose="020B0604030504040204" pitchFamily="50" charset="-128"/>
              </a:rPr>
              <a:t>国際戦略総合特区の活用</a:t>
            </a:r>
          </a:p>
          <a:p>
            <a:pPr marL="171450" indent="-171450">
              <a:buFont typeface="Arial" panose="020B0604020202020204" pitchFamily="34" charset="0"/>
              <a:buChar char="•"/>
            </a:pPr>
            <a:r>
              <a:rPr lang="ja-JP" altLang="en-US" sz="1200" dirty="0" smtClean="0">
                <a:latin typeface="Meiryo UI" panose="020B0604030504040204" pitchFamily="50" charset="-128"/>
                <a:ea typeface="Meiryo UI" panose="020B0604030504040204" pitchFamily="50" charset="-128"/>
              </a:rPr>
              <a:t>全国最多の</a:t>
            </a:r>
            <a:r>
              <a:rPr lang="en-US" altLang="ja-JP" sz="1200" dirty="0" smtClean="0">
                <a:latin typeface="Meiryo UI" panose="020B0604030504040204" pitchFamily="50" charset="-128"/>
                <a:ea typeface="Meiryo UI" panose="020B0604030504040204" pitchFamily="50" charset="-128"/>
              </a:rPr>
              <a:t>51</a:t>
            </a:r>
            <a:r>
              <a:rPr lang="ja-JP" altLang="en-US" sz="1200" dirty="0" smtClean="0">
                <a:latin typeface="Meiryo UI" panose="020B0604030504040204" pitchFamily="50" charset="-128"/>
                <a:ea typeface="Meiryo UI" panose="020B0604030504040204" pitchFamily="50" charset="-128"/>
              </a:rPr>
              <a:t>プロジェクト</a:t>
            </a:r>
            <a:r>
              <a:rPr lang="en-US" altLang="ja-JP" sz="1200" dirty="0" smtClean="0">
                <a:solidFill>
                  <a:srgbClr val="FF0000"/>
                </a:solidFill>
                <a:latin typeface="Meiryo UI" panose="020B0604030504040204" pitchFamily="50" charset="-128"/>
                <a:ea typeface="Meiryo UI" panose="020B0604030504040204" pitchFamily="50" charset="-128"/>
              </a:rPr>
              <a:t>95</a:t>
            </a:r>
            <a:r>
              <a:rPr lang="ja-JP" altLang="en-US" sz="1200" dirty="0" smtClean="0">
                <a:latin typeface="Meiryo UI" panose="020B0604030504040204" pitchFamily="50" charset="-128"/>
                <a:ea typeface="Meiryo UI" panose="020B0604030504040204" pitchFamily="50" charset="-128"/>
              </a:rPr>
              <a:t>案件　</a:t>
            </a:r>
            <a:r>
              <a:rPr lang="en-US" altLang="ja-JP" sz="1200" dirty="0" smtClean="0">
                <a:latin typeface="Meiryo UI" panose="020B0604030504040204" pitchFamily="50" charset="-128"/>
                <a:ea typeface="Meiryo UI" panose="020B0604030504040204" pitchFamily="50" charset="-128"/>
              </a:rPr>
              <a:t>[2012]</a:t>
            </a:r>
          </a:p>
          <a:p>
            <a:endParaRPr kumimoji="1" lang="en-US" altLang="ja-JP" sz="1100" dirty="0" smtClean="0">
              <a:latin typeface="Meiryo UI" panose="020B0604030504040204" pitchFamily="50" charset="-128"/>
              <a:ea typeface="Meiryo UI" panose="020B0604030504040204" pitchFamily="50" charset="-128"/>
            </a:endParaRPr>
          </a:p>
          <a:p>
            <a:r>
              <a:rPr kumimoji="1" lang="ja-JP" altLang="en-US" sz="1200" b="1" dirty="0" smtClean="0">
                <a:latin typeface="Meiryo UI" panose="020B0604030504040204" pitchFamily="50" charset="-128"/>
                <a:ea typeface="Meiryo UI" panose="020B0604030504040204" pitchFamily="50" charset="-128"/>
              </a:rPr>
              <a:t>②国家戦略特区の活用</a:t>
            </a:r>
            <a:endParaRPr kumimoji="1"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200" dirty="0" smtClean="0">
                <a:latin typeface="Meiryo UI" panose="020B0604030504040204" pitchFamily="50" charset="-128"/>
                <a:ea typeface="Meiryo UI" panose="020B0604030504040204" pitchFamily="50" charset="-128"/>
              </a:rPr>
              <a:t>大阪圏で</a:t>
            </a:r>
            <a:r>
              <a:rPr lang="en-US" altLang="ja-JP" sz="1200" dirty="0" smtClean="0">
                <a:solidFill>
                  <a:srgbClr val="FF0000"/>
                </a:solidFill>
                <a:latin typeface="Meiryo UI" panose="020B0604030504040204" pitchFamily="50" charset="-128"/>
                <a:ea typeface="Meiryo UI" panose="020B0604030504040204" pitchFamily="50" charset="-128"/>
              </a:rPr>
              <a:t>19</a:t>
            </a:r>
            <a:r>
              <a:rPr kumimoji="1" lang="ja-JP" altLang="en-US" sz="1200" dirty="0" smtClean="0">
                <a:latin typeface="Meiryo UI" panose="020B0604030504040204" pitchFamily="50" charset="-128"/>
                <a:ea typeface="Meiryo UI" panose="020B0604030504040204" pitchFamily="50" charset="-128"/>
              </a:rPr>
              <a:t>事業（関西圏で</a:t>
            </a:r>
            <a:r>
              <a:rPr lang="en-US" altLang="ja-JP" sz="1200" dirty="0" smtClean="0">
                <a:solidFill>
                  <a:srgbClr val="FF0000"/>
                </a:solidFill>
                <a:latin typeface="Meiryo UI" panose="020B0604030504040204" pitchFamily="50" charset="-128"/>
                <a:ea typeface="Meiryo UI" panose="020B0604030504040204" pitchFamily="50" charset="-128"/>
              </a:rPr>
              <a:t>37</a:t>
            </a:r>
            <a:r>
              <a:rPr kumimoji="1" lang="ja-JP" altLang="en-US" sz="1200" dirty="0" smtClean="0">
                <a:latin typeface="Meiryo UI" panose="020B0604030504040204" pitchFamily="50" charset="-128"/>
                <a:ea typeface="Meiryo UI" panose="020B0604030504040204" pitchFamily="50" charset="-128"/>
              </a:rPr>
              <a:t>事業）</a:t>
            </a:r>
            <a:r>
              <a:rPr kumimoji="1" lang="en-US" altLang="ja-JP" sz="1200" dirty="0" smtClean="0">
                <a:latin typeface="Meiryo UI" panose="020B0604030504040204" pitchFamily="50" charset="-128"/>
                <a:ea typeface="Meiryo UI" panose="020B0604030504040204" pitchFamily="50" charset="-128"/>
              </a:rPr>
              <a:t>[</a:t>
            </a:r>
            <a:r>
              <a:rPr lang="en-US" altLang="ja-JP" sz="1200" dirty="0" smtClean="0">
                <a:latin typeface="Meiryo UI" panose="020B0604030504040204" pitchFamily="50" charset="-128"/>
                <a:ea typeface="Meiryo UI" panose="020B0604030504040204" pitchFamily="50" charset="-128"/>
              </a:rPr>
              <a:t>2014</a:t>
            </a:r>
            <a:r>
              <a:rPr lang="ja-JP" altLang="en-US" sz="1200" dirty="0" smtClean="0">
                <a:latin typeface="Meiryo UI" panose="020B0604030504040204" pitchFamily="50" charset="-128"/>
                <a:ea typeface="Meiryo UI" panose="020B0604030504040204" pitchFamily="50" charset="-128"/>
              </a:rPr>
              <a:t>～</a:t>
            </a:r>
            <a:r>
              <a:rPr lang="en-US" altLang="ja-JP" sz="1200" dirty="0" smtClean="0">
                <a:latin typeface="Meiryo UI" panose="020B0604030504040204" pitchFamily="50" charset="-128"/>
                <a:ea typeface="Meiryo UI" panose="020B0604030504040204" pitchFamily="50" charset="-128"/>
              </a:rPr>
              <a:t>]</a:t>
            </a:r>
            <a:endParaRPr lang="en-US" altLang="ja-JP" sz="1600" dirty="0" smtClean="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200529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99852" y="6457313"/>
            <a:ext cx="2057400" cy="365125"/>
          </a:xfrm>
        </p:spPr>
        <p:txBody>
          <a:bodyPr/>
          <a:lstStyle/>
          <a:p>
            <a:fld id="{138CA411-231B-42B9-AF63-97A64194AA60}" type="slidenum">
              <a:rPr lang="ja-JP" altLang="en-US" smtClean="0"/>
              <a:pPr/>
              <a:t>76</a:t>
            </a:fld>
            <a:endParaRPr lang="ja-JP" altLang="en-US"/>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45A7E333-0551-4A17-AB70-BD945E4B8A88}"/>
              </a:ext>
            </a:extLst>
          </p:cNvPr>
          <p:cNvSpPr txBox="1"/>
          <p:nvPr/>
        </p:nvSpPr>
        <p:spPr>
          <a:xfrm>
            <a:off x="275654" y="747399"/>
            <a:ext cx="8331763" cy="369332"/>
          </a:xfrm>
          <a:prstGeom prst="rect">
            <a:avLst/>
          </a:prstGeom>
          <a:noFill/>
        </p:spPr>
        <p:txBody>
          <a:bodyPr wrap="square" rtlCol="0">
            <a:spAutoFit/>
          </a:bodyPr>
          <a:lstStyle/>
          <a:p>
            <a:r>
              <a:rPr kumimoji="1" lang="ja-JP" altLang="en-US" b="1" dirty="0" smtClean="0">
                <a:latin typeface="Meiryo UI" panose="020B0604030504040204" pitchFamily="50" charset="-128"/>
                <a:ea typeface="Meiryo UI" panose="020B0604030504040204" pitchFamily="50" charset="-128"/>
              </a:rPr>
              <a:t>■全国に先駆ける、大阪発の様々な改革に取組み</a:t>
            </a:r>
            <a:endParaRPr kumimoji="1" lang="en-US" altLang="ja-JP" b="1" dirty="0">
              <a:latin typeface="Meiryo UI" panose="020B0604030504040204" pitchFamily="50" charset="-128"/>
              <a:ea typeface="Meiryo UI" panose="020B0604030504040204" pitchFamily="50" charset="-128"/>
            </a:endParaRPr>
          </a:p>
        </p:txBody>
      </p:sp>
      <p:graphicFrame>
        <p:nvGraphicFramePr>
          <p:cNvPr id="9" name="表 8">
            <a:extLst>
              <a:ext uri="{FF2B5EF4-FFF2-40B4-BE49-F238E27FC236}">
                <a16:creationId xmlns:a16="http://schemas.microsoft.com/office/drawing/2014/main" id="{03502413-454E-442D-82CC-AC4E495089A2}"/>
              </a:ext>
            </a:extLst>
          </p:cNvPr>
          <p:cNvGraphicFramePr>
            <a:graphicFrameLocks noGrp="1"/>
          </p:cNvGraphicFramePr>
          <p:nvPr>
            <p:extLst/>
          </p:nvPr>
        </p:nvGraphicFramePr>
        <p:xfrm>
          <a:off x="446743" y="1197080"/>
          <a:ext cx="8298012" cy="5461295"/>
        </p:xfrm>
        <a:graphic>
          <a:graphicData uri="http://schemas.openxmlformats.org/drawingml/2006/table">
            <a:tbl>
              <a:tblPr firstRow="1">
                <a:tableStyleId>{5940675A-B579-460E-94D1-54222C63F5DA}</a:tableStyleId>
              </a:tblPr>
              <a:tblGrid>
                <a:gridCol w="1452720">
                  <a:extLst>
                    <a:ext uri="{9D8B030D-6E8A-4147-A177-3AD203B41FA5}">
                      <a16:colId xmlns:a16="http://schemas.microsoft.com/office/drawing/2014/main" val="20000"/>
                    </a:ext>
                  </a:extLst>
                </a:gridCol>
                <a:gridCol w="727827">
                  <a:extLst>
                    <a:ext uri="{9D8B030D-6E8A-4147-A177-3AD203B41FA5}">
                      <a16:colId xmlns:a16="http://schemas.microsoft.com/office/drawing/2014/main" val="20001"/>
                    </a:ext>
                  </a:extLst>
                </a:gridCol>
                <a:gridCol w="760730">
                  <a:extLst>
                    <a:ext uri="{9D8B030D-6E8A-4147-A177-3AD203B41FA5}">
                      <a16:colId xmlns:a16="http://schemas.microsoft.com/office/drawing/2014/main" val="20003"/>
                    </a:ext>
                  </a:extLst>
                </a:gridCol>
                <a:gridCol w="5356735">
                  <a:extLst>
                    <a:ext uri="{9D8B030D-6E8A-4147-A177-3AD203B41FA5}">
                      <a16:colId xmlns:a16="http://schemas.microsoft.com/office/drawing/2014/main" val="20002"/>
                    </a:ext>
                  </a:extLst>
                </a:gridCol>
              </a:tblGrid>
              <a:tr h="290946">
                <a:tc rowSpan="2">
                  <a:txBody>
                    <a:bodyPr/>
                    <a:lstStyle/>
                    <a:p>
                      <a:pPr algn="ctr"/>
                      <a:r>
                        <a:rPr kumimoji="1" lang="ja-JP" altLang="en-US" sz="1200" dirty="0">
                          <a:latin typeface="Meiryo UI" panose="020B0604030504040204" pitchFamily="50" charset="-128"/>
                          <a:ea typeface="Meiryo UI" panose="020B0604030504040204" pitchFamily="50" charset="-128"/>
                          <a:cs typeface="メイリオ" panose="020B0604030504040204" pitchFamily="50" charset="-128"/>
                        </a:rPr>
                        <a:t>内容</a:t>
                      </a:r>
                    </a:p>
                  </a:txBody>
                  <a:tcPr anchor="ctr">
                    <a:solidFill>
                      <a:schemeClr val="accent6">
                        <a:lumMod val="40000"/>
                        <a:lumOff val="60000"/>
                      </a:schemeClr>
                    </a:solidFill>
                  </a:tcPr>
                </a:tc>
                <a:tc gridSpan="2">
                  <a:txBody>
                    <a:bodyPr/>
                    <a:lstStyle/>
                    <a:p>
                      <a:pPr algn="ctr"/>
                      <a:r>
                        <a:rPr kumimoji="1" lang="ja-JP" altLang="en-US" sz="1200" b="1" dirty="0">
                          <a:latin typeface="Meiryo UI" panose="020B0604030504040204" pitchFamily="50" charset="-128"/>
                          <a:ea typeface="Meiryo UI" panose="020B0604030504040204" pitchFamily="50" charset="-128"/>
                          <a:cs typeface="メイリオ" panose="020B0604030504040204" pitchFamily="50" charset="-128"/>
                        </a:rPr>
                        <a:t>特徴</a:t>
                      </a:r>
                    </a:p>
                  </a:txBody>
                  <a:tcPr anchor="ctr">
                    <a:solidFill>
                      <a:schemeClr val="accent6">
                        <a:lumMod val="40000"/>
                        <a:lumOff val="60000"/>
                      </a:schemeClr>
                    </a:solidFill>
                  </a:tcPr>
                </a:tc>
                <a:tc hMerge="1">
                  <a:txBody>
                    <a:bodyPr/>
                    <a:lstStyle/>
                    <a:p>
                      <a:pPr algn="ct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solidFill>
                      <a:schemeClr val="accent6">
                        <a:lumMod val="40000"/>
                        <a:lumOff val="60000"/>
                      </a:schemeClr>
                    </a:solidFill>
                  </a:tcPr>
                </a:tc>
                <a:tc rowSpan="2">
                  <a:txBody>
                    <a:bodyPr/>
                    <a:lstStyle/>
                    <a:p>
                      <a:pPr algn="ctr"/>
                      <a:r>
                        <a:rPr kumimoji="1" lang="ja-JP" altLang="en-US" sz="1200" dirty="0">
                          <a:latin typeface="Meiryo UI" panose="020B0604030504040204" pitchFamily="50" charset="-128"/>
                          <a:ea typeface="Meiryo UI" panose="020B0604030504040204" pitchFamily="50" charset="-128"/>
                          <a:cs typeface="メイリオ" panose="020B0604030504040204" pitchFamily="50" charset="-128"/>
                        </a:rPr>
                        <a:t>概要</a:t>
                      </a:r>
                    </a:p>
                  </a:txBody>
                  <a:tcPr anchor="ctr">
                    <a:solidFill>
                      <a:schemeClr val="accent6">
                        <a:lumMod val="40000"/>
                        <a:lumOff val="60000"/>
                      </a:schemeClr>
                    </a:solidFill>
                  </a:tcPr>
                </a:tc>
                <a:extLst>
                  <a:ext uri="{0D108BD9-81ED-4DB2-BD59-A6C34878D82A}">
                    <a16:rowId xmlns:a16="http://schemas.microsoft.com/office/drawing/2014/main" val="10000"/>
                  </a:ext>
                </a:extLst>
              </a:tr>
              <a:tr h="274783">
                <a:tc vMerge="1">
                  <a:txBody>
                    <a:bodyPr/>
                    <a:lstStyle/>
                    <a:p>
                      <a:pPr algn="ctr"/>
                      <a:endParaRPr kumimoji="1" lang="ja-JP" altLang="en-US" sz="1400" dirty="0">
                        <a:latin typeface="Meiryo UI" panose="020B0604030504040204" pitchFamily="50" charset="-128"/>
                        <a:ea typeface="Meiryo UI" panose="020B0604030504040204" pitchFamily="50" charset="-128"/>
                        <a:cs typeface="メイリオ" panose="020B0604030504040204" pitchFamily="50" charset="-128"/>
                      </a:endParaRPr>
                    </a:p>
                  </a:txBody>
                  <a:tcPr anchor="ctr">
                    <a:solidFill>
                      <a:schemeClr val="accent6">
                        <a:lumMod val="40000"/>
                        <a:lumOff val="60000"/>
                      </a:schemeClr>
                    </a:solidFill>
                  </a:tcPr>
                </a:tc>
                <a:tc>
                  <a:txBody>
                    <a:bodyPr/>
                    <a:lstStyle/>
                    <a:p>
                      <a:pPr algn="ctr"/>
                      <a:r>
                        <a:rPr kumimoji="1" lang="ja-JP" altLang="en-US" sz="1100" b="1" dirty="0" smtClean="0">
                          <a:latin typeface="Meiryo UI" panose="020B0604030504040204" pitchFamily="50" charset="-128"/>
                          <a:ea typeface="Meiryo UI" panose="020B0604030504040204" pitchFamily="50" charset="-128"/>
                          <a:cs typeface="メイリオ" panose="020B0604030504040204" pitchFamily="50" charset="-128"/>
                        </a:rPr>
                        <a:t>全国初</a:t>
                      </a:r>
                      <a:endParaRPr kumimoji="1" lang="ja-JP" altLang="en-US" sz="11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solidFill>
                      <a:schemeClr val="accent6">
                        <a:lumMod val="40000"/>
                        <a:lumOff val="60000"/>
                      </a:schemeClr>
                    </a:solidFill>
                  </a:tcPr>
                </a:tc>
                <a:tc>
                  <a:txBody>
                    <a:bodyPr/>
                    <a:lstStyle/>
                    <a:p>
                      <a:pPr algn="ctr"/>
                      <a:r>
                        <a:rPr kumimoji="1" lang="ja-JP" altLang="en-US" sz="1050" b="1" dirty="0" smtClean="0">
                          <a:latin typeface="Meiryo UI" panose="020B0604030504040204" pitchFamily="50" charset="-128"/>
                          <a:ea typeface="Meiryo UI" panose="020B0604030504040204" pitchFamily="50" charset="-128"/>
                          <a:cs typeface="メイリオ" panose="020B0604030504040204" pitchFamily="50" charset="-128"/>
                        </a:rPr>
                        <a:t>先行事例</a:t>
                      </a:r>
                      <a:endParaRPr kumimoji="1" lang="ja-JP" altLang="en-US" sz="105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solidFill>
                      <a:schemeClr val="accent6">
                        <a:lumMod val="40000"/>
                        <a:lumOff val="60000"/>
                      </a:schemeClr>
                    </a:solidFill>
                  </a:tcPr>
                </a:tc>
                <a:tc vMerge="1">
                  <a:txBody>
                    <a:bodyPr/>
                    <a:lstStyle/>
                    <a:p>
                      <a:pPr algn="ctr"/>
                      <a:endParaRPr kumimoji="1" lang="ja-JP" altLang="en-US" sz="1400" dirty="0">
                        <a:latin typeface="Meiryo UI" panose="020B0604030504040204" pitchFamily="50" charset="-128"/>
                        <a:ea typeface="Meiryo UI" panose="020B0604030504040204" pitchFamily="50" charset="-128"/>
                        <a:cs typeface="メイリオ" panose="020B0604030504040204" pitchFamily="50" charset="-128"/>
                      </a:endParaRPr>
                    </a:p>
                  </a:txBody>
                  <a:tcPr anchor="ctr">
                    <a:solidFill>
                      <a:schemeClr val="accent6">
                        <a:lumMod val="40000"/>
                        <a:lumOff val="60000"/>
                      </a:schemeClr>
                    </a:solidFill>
                  </a:tcPr>
                </a:tc>
                <a:extLst>
                  <a:ext uri="{0D108BD9-81ED-4DB2-BD59-A6C34878D82A}">
                    <a16:rowId xmlns:a16="http://schemas.microsoft.com/office/drawing/2014/main" val="10008"/>
                  </a:ext>
                </a:extLst>
              </a:tr>
              <a:tr h="1082967">
                <a:tc>
                  <a:txBody>
                    <a:bodyPr/>
                    <a:lstStyle/>
                    <a:p>
                      <a:pPr algn="l"/>
                      <a:r>
                        <a:rPr kumimoji="1" lang="ja-JP" altLang="en-US" sz="1100" b="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大都市制度改革</a:t>
                      </a:r>
                      <a:endParaRPr kumimoji="1" lang="en-US" altLang="ja-JP" sz="1100" b="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ja-JP" altLang="en-US" sz="1400" b="1"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〇</a:t>
                      </a:r>
                      <a:endParaRPr kumimoji="1" lang="ja-JP" altLang="en-US" sz="1400" b="1"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endParaRPr kumimoji="1" lang="ja-JP" altLang="en-US" sz="1400" b="1"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大都市制度のあり方を議論するため、</a:t>
                      </a:r>
                      <a:r>
                        <a:rPr kumimoji="1" lang="en-US" altLang="ja-JP"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2012</a:t>
                      </a: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年</a:t>
                      </a:r>
                      <a:r>
                        <a:rPr kumimoji="1" lang="en-US" altLang="ja-JP"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4</a:t>
                      </a: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月、府市共同で条例に基づく協議会を設置。同年</a:t>
                      </a:r>
                      <a:r>
                        <a:rPr kumimoji="1" lang="en-US" altLang="ja-JP"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8</a:t>
                      </a: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月「大都市地域における特別区の設置に関する法律」が成立し、</a:t>
                      </a:r>
                      <a:r>
                        <a:rPr kumimoji="1" lang="en-US" altLang="ja-JP"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2013</a:t>
                      </a: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年</a:t>
                      </a:r>
                      <a:r>
                        <a:rPr kumimoji="1" lang="en-US" altLang="ja-JP"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2</a:t>
                      </a: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月、全国で初めて、法に基づく「大阪府・大阪市特別区設置協議会」を設置。</a:t>
                      </a:r>
                      <a:endParaRPr kumimoji="1" lang="en-US" altLang="ja-JP"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p>
                      <a:pPr marL="171450" indent="-171450">
                        <a:buFont typeface="Arial" panose="020B0604020202020204" pitchFamily="34" charset="0"/>
                        <a:buChar char="•"/>
                      </a:pPr>
                      <a:endParaRPr kumimoji="1" lang="en-US" altLang="ja-JP" sz="6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p>
                      <a:pPr marL="171450" indent="-171450">
                        <a:buFont typeface="Arial" panose="020B0604020202020204" pitchFamily="34" charset="0"/>
                        <a:buChar char="•"/>
                      </a:pP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現在、副首都・大阪にふさわしい新たな大都市制度の実現に向けて、現行法制度で実現可能な「総合区制度」と「特別区制度」を検討中。</a:t>
                      </a:r>
                    </a:p>
                  </a:txBody>
                  <a:tcPr/>
                </a:tc>
                <a:extLst>
                  <a:ext uri="{0D108BD9-81ED-4DB2-BD59-A6C34878D82A}">
                    <a16:rowId xmlns:a16="http://schemas.microsoft.com/office/drawing/2014/main" val="10001"/>
                  </a:ext>
                </a:extLst>
              </a:tr>
              <a:tr h="660683">
                <a:tc>
                  <a:txBody>
                    <a:bodyPr/>
                    <a:lstStyle/>
                    <a:p>
                      <a:pPr algn="l"/>
                      <a:r>
                        <a:rPr kumimoji="1" lang="ja-JP" altLang="en-US" sz="1100" b="0" dirty="0">
                          <a:latin typeface="Meiryo UI" panose="020B0604030504040204" pitchFamily="50" charset="-128"/>
                          <a:ea typeface="Meiryo UI" panose="020B0604030504040204" pitchFamily="50" charset="-128"/>
                          <a:cs typeface="メイリオ" panose="020B0604030504040204" pitchFamily="50" charset="-128"/>
                        </a:rPr>
                        <a:t>役所の機関等（内部組織）の共同設置</a:t>
                      </a:r>
                      <a:endParaRPr kumimoji="1" lang="en-US" altLang="ja-JP" sz="1100" b="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ja-JP" altLang="en-US" sz="1400" b="1" dirty="0" smtClean="0">
                          <a:latin typeface="Meiryo UI" panose="020B0604030504040204" pitchFamily="50" charset="-128"/>
                          <a:ea typeface="Meiryo UI" panose="020B0604030504040204" pitchFamily="50" charset="-128"/>
                          <a:cs typeface="メイリオ" panose="020B0604030504040204" pitchFamily="50" charset="-128"/>
                        </a:rPr>
                        <a:t>〇</a:t>
                      </a: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marL="171450" indent="-171450">
                        <a:buFont typeface="Arial" panose="020B0604020202020204" pitchFamily="34" charset="0"/>
                        <a:buChar char="•"/>
                      </a:pPr>
                      <a:r>
                        <a:rPr lang="ja-JP" altLang="en-US" sz="11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権限移譲の推進をきっかけに、市町村間の広域連携による受入体制の整備が進み、</a:t>
                      </a:r>
                      <a:r>
                        <a:rPr lang="ja-JP" altLang="en-US" sz="1100" b="0" u="none"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全国初</a:t>
                      </a:r>
                      <a:r>
                        <a:rPr lang="ja-JP" altLang="en-US" sz="11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の機関等</a:t>
                      </a:r>
                      <a:r>
                        <a:rPr lang="en-US" altLang="ja-JP" sz="11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11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内部組織）の共同設置（府内</a:t>
                      </a:r>
                      <a:r>
                        <a:rPr lang="en-US" altLang="ja-JP" sz="11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4</a:t>
                      </a:r>
                      <a:r>
                        <a:rPr lang="ja-JP" altLang="en-US" sz="11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rPr>
                        <a:t>地域）や、教職員人事協議会（豊能地域）の設置が実現</a:t>
                      </a:r>
                      <a:endParaRPr lang="en-US" altLang="ja-JP" sz="1100" dirty="0" smtClean="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a:txBody>
                  <a:tcPr/>
                </a:tc>
                <a:extLst>
                  <a:ext uri="{0D108BD9-81ED-4DB2-BD59-A6C34878D82A}">
                    <a16:rowId xmlns:a16="http://schemas.microsoft.com/office/drawing/2014/main" val="10002"/>
                  </a:ext>
                </a:extLst>
              </a:tr>
              <a:tr h="630383">
                <a:tc>
                  <a:txBody>
                    <a:bodyPr/>
                    <a:lstStyle/>
                    <a:p>
                      <a:pPr algn="l"/>
                      <a:r>
                        <a:rPr kumimoji="1" lang="ja-JP" altLang="en-US" sz="1100" b="0" dirty="0">
                          <a:latin typeface="Meiryo UI" panose="020B0604030504040204" pitchFamily="50" charset="-128"/>
                          <a:ea typeface="Meiryo UI" panose="020B0604030504040204" pitchFamily="50" charset="-128"/>
                          <a:cs typeface="メイリオ" panose="020B0604030504040204" pitchFamily="50" charset="-128"/>
                        </a:rPr>
                        <a:t>教育制度改革</a:t>
                      </a:r>
                      <a:endParaRPr kumimoji="1" lang="en-US" altLang="ja-JP" sz="1100" b="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ja-JP" altLang="en-US" sz="1400" b="1" dirty="0" smtClean="0">
                          <a:latin typeface="Meiryo UI" panose="020B0604030504040204" pitchFamily="50" charset="-128"/>
                          <a:ea typeface="Meiryo UI" panose="020B0604030504040204" pitchFamily="50" charset="-128"/>
                          <a:cs typeface="メイリオ" panose="020B0604030504040204" pitchFamily="50" charset="-128"/>
                        </a:rPr>
                        <a:t>〇</a:t>
                      </a: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marL="171450" indent="-171450">
                        <a:buFont typeface="Arial" panose="020B0604020202020204" pitchFamily="34" charset="0"/>
                        <a:buChar char="•"/>
                      </a:pP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教育に関する権限、財源、責任が国・府・市町村で不一致であること、住民の声を教育行政に反映させる必要があるとの課題認識から、知事、市長が全国に先駆けて教育委員会と共同作業で「教育振興基本計画」を策定</a:t>
                      </a:r>
                      <a:endPar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extLst>
                  <a:ext uri="{0D108BD9-81ED-4DB2-BD59-A6C34878D82A}">
                    <a16:rowId xmlns:a16="http://schemas.microsoft.com/office/drawing/2014/main" val="10003"/>
                  </a:ext>
                </a:extLst>
              </a:tr>
              <a:tr h="808184">
                <a:tc>
                  <a:txBody>
                    <a:bodyPr/>
                    <a:lstStyle/>
                    <a:p>
                      <a:pPr algn="l"/>
                      <a:r>
                        <a:rPr kumimoji="1" lang="ja-JP" altLang="en-US" sz="1100" b="0" dirty="0">
                          <a:latin typeface="Meiryo UI" panose="020B0604030504040204" pitchFamily="50" charset="-128"/>
                          <a:ea typeface="Meiryo UI" panose="020B0604030504040204" pitchFamily="50" charset="-128"/>
                          <a:cs typeface="メイリオ" panose="020B0604030504040204" pitchFamily="50" charset="-128"/>
                        </a:rPr>
                        <a:t>違法ドラッグ対策</a:t>
                      </a:r>
                      <a:endParaRPr kumimoji="1" lang="en-US" altLang="ja-JP" sz="1100" b="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ja-JP" altLang="en-US" sz="1400" b="1" dirty="0" smtClean="0">
                          <a:latin typeface="Meiryo UI" panose="020B0604030504040204" pitchFamily="50" charset="-128"/>
                          <a:ea typeface="Meiryo UI" panose="020B0604030504040204" pitchFamily="50" charset="-128"/>
                          <a:cs typeface="メイリオ" panose="020B0604030504040204" pitchFamily="50" charset="-128"/>
                        </a:rPr>
                        <a:t>〇</a:t>
                      </a: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marL="171450" indent="-171450">
                        <a:buFont typeface="Arial" panose="020B0604020202020204" pitchFamily="34" charset="0"/>
                        <a:buChar char="•"/>
                      </a:pPr>
                      <a:r>
                        <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2012</a:t>
                      </a: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年　「大阪府薬物の濫用の防止に関する条例」を全面施行（東京都に続き２番目の全面施行）</a:t>
                      </a:r>
                    </a:p>
                    <a:p>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　</a:t>
                      </a:r>
                      <a:r>
                        <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a:t>
                      </a: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知事指定薬物の使用者に罰則を導入（全国で唯一）、知事指定薬物指定　</a:t>
                      </a:r>
                      <a:endPar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p>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　</a:t>
                      </a:r>
                      <a:r>
                        <a:rPr kumimoji="1" lang="ja-JP" altLang="en-US" sz="10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（国より迅速）</a:t>
                      </a: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、警察職員に立ち入り権限付与</a:t>
                      </a:r>
                      <a:r>
                        <a:rPr kumimoji="1" lang="ja-JP" altLang="en-US" sz="10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（全国で唯一）</a:t>
                      </a:r>
                      <a:endPar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extLst>
                  <a:ext uri="{0D108BD9-81ED-4DB2-BD59-A6C34878D82A}">
                    <a16:rowId xmlns:a16="http://schemas.microsoft.com/office/drawing/2014/main" val="10004"/>
                  </a:ext>
                </a:extLst>
              </a:tr>
              <a:tr h="630383">
                <a:tc>
                  <a:txBody>
                    <a:bodyPr/>
                    <a:lstStyle/>
                    <a:p>
                      <a:pPr algn="l"/>
                      <a:r>
                        <a:rPr kumimoji="1" lang="ja-JP" altLang="en-US" sz="1100" b="0" dirty="0">
                          <a:latin typeface="Meiryo UI" panose="020B0604030504040204" pitchFamily="50" charset="-128"/>
                          <a:ea typeface="Meiryo UI" panose="020B0604030504040204" pitchFamily="50" charset="-128"/>
                          <a:cs typeface="メイリオ" panose="020B0604030504040204" pitchFamily="50" charset="-128"/>
                        </a:rPr>
                        <a:t>特区地域への「地方税ゼロ」の実現</a:t>
                      </a:r>
                      <a:endParaRPr kumimoji="1" lang="en-US" altLang="ja-JP" sz="1100" b="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ja-JP" altLang="en-US" sz="1400" b="1" dirty="0" smtClean="0">
                          <a:latin typeface="Meiryo UI" panose="020B0604030504040204" pitchFamily="50" charset="-128"/>
                          <a:ea typeface="Meiryo UI" panose="020B0604030504040204" pitchFamily="50" charset="-128"/>
                          <a:cs typeface="メイリオ" panose="020B0604030504040204" pitchFamily="50" charset="-128"/>
                        </a:rPr>
                        <a:t>〇</a:t>
                      </a: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marL="171450" indent="-171450">
                        <a:buFont typeface="Arial" panose="020B0604020202020204" pitchFamily="34" charset="0"/>
                        <a:buChar char="•"/>
                      </a:pP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特区の実効力を高めるため、地域独自施策として、国際戦略総合特区の指定地域で、固定資産税等の地方税減免を実施。府と、大阪市はじめ府内特区指定市町村が連動して税の減免措置を決め、全国初の</a:t>
                      </a:r>
                      <a:r>
                        <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a:t>
                      </a: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地方税ゼロ</a:t>
                      </a:r>
                      <a:r>
                        <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a:t>
                      </a: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を実現。　</a:t>
                      </a:r>
                      <a:r>
                        <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a:t>
                      </a: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国家戦略特区でも実現予定</a:t>
                      </a:r>
                    </a:p>
                  </a:txBody>
                  <a:tcPr/>
                </a:tc>
                <a:extLst>
                  <a:ext uri="{0D108BD9-81ED-4DB2-BD59-A6C34878D82A}">
                    <a16:rowId xmlns:a16="http://schemas.microsoft.com/office/drawing/2014/main" val="10005"/>
                  </a:ext>
                </a:extLst>
              </a:tr>
              <a:tr h="630383">
                <a:tc>
                  <a:txBody>
                    <a:bodyPr/>
                    <a:lstStyle/>
                    <a:p>
                      <a:pPr algn="l"/>
                      <a:r>
                        <a:rPr kumimoji="1" lang="ja-JP" altLang="en-US" sz="1100" b="0" dirty="0">
                          <a:latin typeface="Meiryo UI" panose="020B0604030504040204" pitchFamily="50" charset="-128"/>
                          <a:ea typeface="Meiryo UI" panose="020B0604030504040204" pitchFamily="50" charset="-128"/>
                          <a:cs typeface="メイリオ" panose="020B0604030504040204" pitchFamily="50" charset="-128"/>
                        </a:rPr>
                        <a:t>公務員制度改革</a:t>
                      </a:r>
                      <a:endParaRPr kumimoji="1" lang="ja-JP" altLang="en-US" sz="1100" b="0" dirty="0">
                        <a:solidFill>
                          <a:srgbClr val="FF0000"/>
                        </a:solidFill>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ja-JP" altLang="en-US" sz="1400" b="1" dirty="0" smtClean="0">
                          <a:latin typeface="Meiryo UI" panose="020B0604030504040204" pitchFamily="50" charset="-128"/>
                          <a:ea typeface="Meiryo UI" panose="020B0604030504040204" pitchFamily="50" charset="-128"/>
                          <a:cs typeface="メイリオ" panose="020B0604030504040204" pitchFamily="50" charset="-128"/>
                        </a:rPr>
                        <a:t>〇</a:t>
                      </a: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marL="171450" indent="-171450">
                        <a:buFont typeface="Arial" panose="020B0604020202020204" pitchFamily="34" charset="0"/>
                        <a:buChar char="•"/>
                      </a:pP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職員採用試験制度の見直し</a:t>
                      </a:r>
                      <a:endPar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p>
                      <a:pPr marL="171450" indent="-171450">
                        <a:buFont typeface="Arial" panose="020B0604020202020204" pitchFamily="34" charset="0"/>
                        <a:buChar char="•"/>
                      </a:pP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府独自の人事給与制度改革の実施</a:t>
                      </a:r>
                      <a:endPar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p>
                      <a:pPr marL="171450" indent="-171450">
                        <a:buFont typeface="Arial" panose="020B0604020202020204" pitchFamily="34" charset="0"/>
                        <a:buChar char="•"/>
                      </a:pP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人事評価における能力主義（相対評価）</a:t>
                      </a:r>
                      <a:endPar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extLst>
                  <a:ext uri="{0D108BD9-81ED-4DB2-BD59-A6C34878D82A}">
                    <a16:rowId xmlns:a16="http://schemas.microsoft.com/office/drawing/2014/main" val="10006"/>
                  </a:ext>
                </a:extLst>
              </a:tr>
              <a:tr h="452583">
                <a:tc>
                  <a:txBody>
                    <a:bodyPr/>
                    <a:lstStyle/>
                    <a:p>
                      <a:pPr algn="l"/>
                      <a:r>
                        <a:rPr kumimoji="1" lang="ja-JP" altLang="en-US" sz="1100" b="0" dirty="0">
                          <a:latin typeface="Meiryo UI" panose="020B0604030504040204" pitchFamily="50" charset="-128"/>
                          <a:ea typeface="Meiryo UI" panose="020B0604030504040204" pitchFamily="50" charset="-128"/>
                          <a:cs typeface="メイリオ" panose="020B0604030504040204" pitchFamily="50" charset="-128"/>
                        </a:rPr>
                        <a:t>新公会計制度の導入</a:t>
                      </a:r>
                      <a:endParaRPr kumimoji="1" lang="en-US" altLang="ja-JP" sz="1100" b="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ja-JP" altLang="en-US" sz="1400" b="1" dirty="0" smtClean="0">
                          <a:latin typeface="Meiryo UI" panose="020B0604030504040204" pitchFamily="50" charset="-128"/>
                          <a:ea typeface="Meiryo UI" panose="020B0604030504040204" pitchFamily="50" charset="-128"/>
                          <a:cs typeface="メイリオ" panose="020B0604030504040204" pitchFamily="50" charset="-128"/>
                        </a:rPr>
                        <a:t>〇</a:t>
                      </a:r>
                      <a:endParaRPr kumimoji="1" lang="ja-JP" altLang="en-US" sz="14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marL="171450" indent="-171450">
                        <a:buFont typeface="Arial" panose="020B0604020202020204" pitchFamily="34" charset="0"/>
                        <a:buChar char="•"/>
                      </a:pP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全国に先駆けて（東京に次いで）、貸借対照表と行政コスト計算書を作成し、公表。さらに東京都と連携しながら制度を構築、</a:t>
                      </a:r>
                      <a:r>
                        <a:rPr kumimoji="1" lang="en-US" altLang="ja-JP"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2011</a:t>
                      </a:r>
                      <a:r>
                        <a:rPr kumimoji="1" lang="ja-JP" altLang="en-US" sz="1100" dirty="0" smtClean="0">
                          <a:solidFill>
                            <a:schemeClr val="tx1"/>
                          </a:solidFill>
                          <a:latin typeface="Meiryo UI" panose="020B0604030504040204" pitchFamily="50" charset="-128"/>
                          <a:ea typeface="Meiryo UI" panose="020B0604030504040204" pitchFamily="50" charset="-128"/>
                          <a:cs typeface="メイリオ" panose="020B0604030504040204" pitchFamily="50" charset="-128"/>
                        </a:rPr>
                        <a:t>年度から導入</a:t>
                      </a:r>
                      <a:r>
                        <a:rPr kumimoji="1" lang="ja-JP" altLang="en-US"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a:t>
                      </a:r>
                      <a:endParaRPr kumimoji="1" lang="en-US" altLang="ja-JP" sz="11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tc>
                <a:extLst>
                  <a:ext uri="{0D108BD9-81ED-4DB2-BD59-A6C34878D82A}">
                    <a16:rowId xmlns:a16="http://schemas.microsoft.com/office/drawing/2014/main" val="10007"/>
                  </a:ext>
                </a:extLst>
              </a:tr>
            </a:tbl>
          </a:graphicData>
        </a:graphic>
      </p:graphicFrame>
      <p:sp>
        <p:nvSpPr>
          <p:cNvPr id="8" name="角丸四角形 7"/>
          <p:cNvSpPr/>
          <p:nvPr/>
        </p:nvSpPr>
        <p:spPr>
          <a:xfrm>
            <a:off x="128790" y="66145"/>
            <a:ext cx="61818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３－①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国との協調連携／全国に先駆けた取組み</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65717508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フローチャート: 処理 108"/>
          <p:cNvSpPr/>
          <p:nvPr/>
        </p:nvSpPr>
        <p:spPr bwMode="gray">
          <a:xfrm>
            <a:off x="178501" y="2481181"/>
            <a:ext cx="8830937" cy="318060"/>
          </a:xfrm>
          <a:prstGeom prst="flowChartProcess">
            <a:avLst/>
          </a:prstGeom>
          <a:solidFill>
            <a:schemeClr val="accent5">
              <a:lumMod val="75000"/>
            </a:schemeClr>
          </a:solid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sp>
        <p:nvSpPr>
          <p:cNvPr id="8" name="フローチャート: 処理 7"/>
          <p:cNvSpPr/>
          <p:nvPr/>
        </p:nvSpPr>
        <p:spPr bwMode="gray">
          <a:xfrm>
            <a:off x="178501" y="2481181"/>
            <a:ext cx="8830937" cy="3903419"/>
          </a:xfrm>
          <a:prstGeom prst="flowChartProcess">
            <a:avLst/>
          </a:prstGeom>
          <a:no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sp>
        <p:nvSpPr>
          <p:cNvPr id="21" name="片側の 2 つの角を丸めた四角形 20"/>
          <p:cNvSpPr/>
          <p:nvPr/>
        </p:nvSpPr>
        <p:spPr bwMode="gray">
          <a:xfrm>
            <a:off x="297145" y="2866478"/>
            <a:ext cx="3780658" cy="592770"/>
          </a:xfrm>
          <a:prstGeom prst="round2SameRect">
            <a:avLst/>
          </a:prstGeom>
          <a:solidFill>
            <a:srgbClr val="FFCC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ja-JP" sz="1500" dirty="0">
              <a:solidFill>
                <a:schemeClr val="tx1"/>
              </a:solidFill>
              <a:latin typeface="HGP創英角ｺﾞｼｯｸUB" panose="020B0900000000000000" pitchFamily="50" charset="-128"/>
              <a:ea typeface="HGP創英角ｺﾞｼｯｸUB" panose="020B0900000000000000" pitchFamily="50" charset="-128"/>
            </a:endParaRPr>
          </a:p>
        </p:txBody>
      </p:sp>
      <p:sp>
        <p:nvSpPr>
          <p:cNvPr id="29" name="テキスト ボックス 28"/>
          <p:cNvSpPr txBox="1"/>
          <p:nvPr/>
        </p:nvSpPr>
        <p:spPr bwMode="gray">
          <a:xfrm>
            <a:off x="1335780" y="2497892"/>
            <a:ext cx="6582688" cy="307777"/>
          </a:xfrm>
          <a:prstGeom prst="rect">
            <a:avLst/>
          </a:prstGeom>
          <a:noFill/>
        </p:spPr>
        <p:txBody>
          <a:bodyPr wrap="square" rtlCol="0">
            <a:spAutoFit/>
          </a:bodyPr>
          <a:lstStyle/>
          <a:p>
            <a:pPr algn="ctr"/>
            <a:r>
              <a:rPr lang="ja-JP" altLang="en-US" sz="1400" dirty="0">
                <a:solidFill>
                  <a:schemeClr val="bg1"/>
                </a:solidFill>
                <a:latin typeface="Meiryo UI" panose="020B0604030504040204" pitchFamily="50" charset="-128"/>
                <a:ea typeface="Meiryo UI" panose="020B0604030504040204" pitchFamily="50" charset="-128"/>
              </a:rPr>
              <a:t>総合区制度・特別区制度</a:t>
            </a:r>
          </a:p>
        </p:txBody>
      </p:sp>
      <p:sp>
        <p:nvSpPr>
          <p:cNvPr id="27" name="片側の 2 つの角を丸めた四角形 26"/>
          <p:cNvSpPr/>
          <p:nvPr/>
        </p:nvSpPr>
        <p:spPr bwMode="gray">
          <a:xfrm>
            <a:off x="4872251" y="2869505"/>
            <a:ext cx="4004765" cy="586717"/>
          </a:xfrm>
          <a:prstGeom prst="round2SameRect">
            <a:avLst/>
          </a:prstGeom>
          <a:solidFill>
            <a:srgbClr val="E6B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ja-JP" sz="1350" dirty="0">
              <a:solidFill>
                <a:schemeClr val="bg1"/>
              </a:solidFill>
              <a:latin typeface="HG丸ｺﾞｼｯｸM-PRO" panose="020F0600000000000000" pitchFamily="50" charset="-128"/>
              <a:ea typeface="HG丸ｺﾞｼｯｸM-PRO" panose="020F0600000000000000" pitchFamily="50" charset="-128"/>
            </a:endParaRPr>
          </a:p>
          <a:p>
            <a:pPr algn="ctr"/>
            <a:endParaRPr lang="ja-JP" altLang="en-US" sz="1350" dirty="0">
              <a:solidFill>
                <a:schemeClr val="tx1"/>
              </a:solidFill>
              <a:latin typeface="HGS創英角ｺﾞｼｯｸUB" panose="020B0900000000000000" pitchFamily="50" charset="-128"/>
              <a:ea typeface="HGS創英角ｺﾞｼｯｸUB" panose="020B0900000000000000" pitchFamily="50" charset="-128"/>
            </a:endParaRPr>
          </a:p>
        </p:txBody>
      </p:sp>
      <p:sp>
        <p:nvSpPr>
          <p:cNvPr id="4" name="テキスト ボックス 3"/>
          <p:cNvSpPr txBox="1"/>
          <p:nvPr/>
        </p:nvSpPr>
        <p:spPr bwMode="gray">
          <a:xfrm>
            <a:off x="302563" y="2874323"/>
            <a:ext cx="3723300" cy="577081"/>
          </a:xfrm>
          <a:prstGeom prst="rect">
            <a:avLst/>
          </a:prstGeom>
          <a:noFill/>
        </p:spPr>
        <p:txBody>
          <a:bodyPr wrap="square" rtlCol="0">
            <a:spAutoFit/>
          </a:bodyPr>
          <a:lstStyle/>
          <a:p>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総合区制度</a:t>
            </a:r>
            <a:r>
              <a:rPr lang="en-US" altLang="ja-JP" sz="1050" dirty="0">
                <a:latin typeface="Meiryo UI" panose="020B0604030504040204" pitchFamily="50" charset="-128"/>
                <a:ea typeface="Meiryo UI" panose="020B0604030504040204" pitchFamily="50" charset="-128"/>
              </a:rPr>
              <a:t>】</a:t>
            </a:r>
          </a:p>
          <a:p>
            <a:r>
              <a:rPr lang="ja-JP" altLang="en-US" sz="1050" dirty="0">
                <a:latin typeface="Meiryo UI" panose="020B0604030504040204" pitchFamily="50" charset="-128"/>
                <a:ea typeface="Meiryo UI" panose="020B0604030504040204" pitchFamily="50" charset="-128"/>
              </a:rPr>
              <a:t>　・大阪市を残し、区長の権限を拡充</a:t>
            </a:r>
            <a:endParaRPr lang="en-US" altLang="ja-JP" sz="1050" dirty="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　・府と広域機能を連携</a:t>
            </a:r>
            <a:endParaRPr lang="en-US" altLang="ja-JP" sz="1050" dirty="0">
              <a:latin typeface="Meiryo UI" panose="020B0604030504040204" pitchFamily="50" charset="-128"/>
              <a:ea typeface="Meiryo UI" panose="020B0604030504040204" pitchFamily="50" charset="-128"/>
            </a:endParaRPr>
          </a:p>
        </p:txBody>
      </p:sp>
      <p:sp>
        <p:nvSpPr>
          <p:cNvPr id="40" name="テキスト ボックス 39"/>
          <p:cNvSpPr txBox="1"/>
          <p:nvPr/>
        </p:nvSpPr>
        <p:spPr bwMode="gray">
          <a:xfrm>
            <a:off x="4931200" y="2874323"/>
            <a:ext cx="2819282" cy="577081"/>
          </a:xfrm>
          <a:prstGeom prst="rect">
            <a:avLst/>
          </a:prstGeom>
          <a:noFill/>
        </p:spPr>
        <p:txBody>
          <a:bodyPr wrap="square" rtlCol="0">
            <a:spAutoFit/>
          </a:bodyPr>
          <a:lstStyle/>
          <a:p>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特別区制度</a:t>
            </a:r>
            <a:r>
              <a:rPr lang="en-US" altLang="ja-JP" sz="1050" dirty="0">
                <a:latin typeface="Meiryo UI" panose="020B0604030504040204" pitchFamily="50" charset="-128"/>
                <a:ea typeface="Meiryo UI" panose="020B0604030504040204" pitchFamily="50" charset="-128"/>
              </a:rPr>
              <a:t>】</a:t>
            </a:r>
          </a:p>
          <a:p>
            <a:r>
              <a:rPr lang="ja-JP" altLang="en-US" sz="1050" dirty="0">
                <a:latin typeface="Meiryo UI" panose="020B0604030504040204" pitchFamily="50" charset="-128"/>
                <a:ea typeface="Meiryo UI" panose="020B0604030504040204" pitchFamily="50" charset="-128"/>
              </a:rPr>
              <a:t>大阪市をなくし、特別区を設置</a:t>
            </a:r>
            <a:endParaRPr lang="en-US" altLang="ja-JP" sz="1050" dirty="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府に広域機能を一元化</a:t>
            </a:r>
            <a:endParaRPr lang="en-US" altLang="ja-JP" sz="1050" dirty="0">
              <a:latin typeface="Meiryo UI" panose="020B0604030504040204" pitchFamily="50" charset="-128"/>
              <a:ea typeface="Meiryo UI" panose="020B0604030504040204" pitchFamily="50" charset="-128"/>
            </a:endParaRPr>
          </a:p>
        </p:txBody>
      </p:sp>
      <p:grpSp>
        <p:nvGrpSpPr>
          <p:cNvPr id="45" name="グループ化 44"/>
          <p:cNvGrpSpPr/>
          <p:nvPr/>
        </p:nvGrpSpPr>
        <p:grpSpPr bwMode="gray">
          <a:xfrm>
            <a:off x="6853565" y="3519190"/>
            <a:ext cx="1972292" cy="2423605"/>
            <a:chOff x="9127091" y="3019624"/>
            <a:chExt cx="2629723" cy="3231473"/>
          </a:xfrm>
        </p:grpSpPr>
        <p:grpSp>
          <p:nvGrpSpPr>
            <p:cNvPr id="44" name="グループ化 43"/>
            <p:cNvGrpSpPr/>
            <p:nvPr/>
          </p:nvGrpSpPr>
          <p:grpSpPr bwMode="gray">
            <a:xfrm>
              <a:off x="9127091" y="3019624"/>
              <a:ext cx="2629723" cy="1764000"/>
              <a:chOff x="9127091" y="3019624"/>
              <a:chExt cx="2629723" cy="1764000"/>
            </a:xfrm>
          </p:grpSpPr>
          <p:grpSp>
            <p:nvGrpSpPr>
              <p:cNvPr id="6" name="グループ化 5"/>
              <p:cNvGrpSpPr/>
              <p:nvPr/>
            </p:nvGrpSpPr>
            <p:grpSpPr bwMode="gray">
              <a:xfrm>
                <a:off x="9127091" y="3019624"/>
                <a:ext cx="756000" cy="1764000"/>
                <a:chOff x="9177891" y="3019624"/>
                <a:chExt cx="756000" cy="1764000"/>
              </a:xfrm>
            </p:grpSpPr>
            <p:sp>
              <p:nvSpPr>
                <p:cNvPr id="85" name="角丸四角形 84"/>
                <p:cNvSpPr/>
                <p:nvPr/>
              </p:nvSpPr>
              <p:spPr bwMode="gray">
                <a:xfrm>
                  <a:off x="9231267" y="3019624"/>
                  <a:ext cx="620938" cy="1764000"/>
                </a:xfrm>
                <a:prstGeom prst="roundRect">
                  <a:avLst>
                    <a:gd name="adj" fmla="val 4636"/>
                  </a:avLst>
                </a:prstGeom>
                <a:solidFill>
                  <a:schemeClr val="accent1">
                    <a:lumMod val="20000"/>
                    <a:lumOff val="80000"/>
                  </a:schemeClr>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dirty="0">
                    <a:solidFill>
                      <a:schemeClr val="tx1"/>
                    </a:solidFill>
                  </a:endParaRPr>
                </a:p>
              </p:txBody>
            </p:sp>
            <p:sp>
              <p:nvSpPr>
                <p:cNvPr id="95" name="正方形/長方形 94"/>
                <p:cNvSpPr/>
                <p:nvPr/>
              </p:nvSpPr>
              <p:spPr bwMode="gray">
                <a:xfrm>
                  <a:off x="9177891" y="3053141"/>
                  <a:ext cx="756000" cy="1952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HGP創英角ｺﾞｼｯｸUB" panose="020B0900000000000000" pitchFamily="50" charset="-128"/>
                      <a:ea typeface="HGP創英角ｺﾞｼｯｸUB" panose="020B0900000000000000" pitchFamily="50" charset="-128"/>
                    </a:rPr>
                    <a:t>特別区</a:t>
                  </a:r>
                </a:p>
              </p:txBody>
            </p:sp>
            <p:sp>
              <p:nvSpPr>
                <p:cNvPr id="97" name="テキスト ボックス 96"/>
                <p:cNvSpPr txBox="1"/>
                <p:nvPr/>
              </p:nvSpPr>
              <p:spPr bwMode="gray">
                <a:xfrm>
                  <a:off x="9596038" y="3321975"/>
                  <a:ext cx="216000" cy="677108"/>
                </a:xfrm>
                <a:prstGeom prst="rect">
                  <a:avLst/>
                </a:prstGeom>
                <a:solidFill>
                  <a:srgbClr val="FFC000"/>
                </a:solidFill>
                <a:ln w="12700">
                  <a:noFill/>
                </a:ln>
              </p:spPr>
              <p:style>
                <a:lnRef idx="2">
                  <a:schemeClr val="accent1"/>
                </a:lnRef>
                <a:fillRef idx="1">
                  <a:schemeClr val="lt1"/>
                </a:fillRef>
                <a:effectRef idx="0">
                  <a:schemeClr val="accent1"/>
                </a:effectRef>
                <a:fontRef idx="minor">
                  <a:schemeClr val="dk1"/>
                </a:fontRef>
              </p:style>
              <p:txBody>
                <a:bodyPr wrap="square" rtlCol="0" anchor="ctr">
                  <a:spAutoFit/>
                </a:bodyPr>
                <a:lstStyle/>
                <a:p>
                  <a:pPr algn="ctr"/>
                  <a:r>
                    <a:rPr lang="ja-JP" altLang="en-US" sz="900" b="1" dirty="0">
                      <a:solidFill>
                        <a:schemeClr val="bg1"/>
                      </a:solidFill>
                      <a:latin typeface="+mn-ea"/>
                    </a:rPr>
                    <a:t>区議会</a:t>
                  </a:r>
                </a:p>
              </p:txBody>
            </p:sp>
            <p:sp>
              <p:nvSpPr>
                <p:cNvPr id="98" name="テキスト ボックス 97"/>
                <p:cNvSpPr txBox="1"/>
                <p:nvPr/>
              </p:nvSpPr>
              <p:spPr bwMode="gray">
                <a:xfrm>
                  <a:off x="9315688" y="3414308"/>
                  <a:ext cx="216000" cy="492443"/>
                </a:xfrm>
                <a:prstGeom prst="rect">
                  <a:avLst/>
                </a:prstGeom>
                <a:solidFill>
                  <a:schemeClr val="accent1">
                    <a:lumMod val="75000"/>
                  </a:schemeClr>
                </a:solidFill>
                <a:ln w="12700">
                  <a:noFill/>
                </a:ln>
              </p:spPr>
              <p:style>
                <a:lnRef idx="2">
                  <a:schemeClr val="accent1"/>
                </a:lnRef>
                <a:fillRef idx="1">
                  <a:schemeClr val="lt1"/>
                </a:fillRef>
                <a:effectRef idx="0">
                  <a:schemeClr val="accent1"/>
                </a:effectRef>
                <a:fontRef idx="minor">
                  <a:schemeClr val="dk1"/>
                </a:fontRef>
              </p:style>
              <p:txBody>
                <a:bodyPr wrap="square" rtlCol="0" anchor="ctr">
                  <a:spAutoFit/>
                </a:bodyPr>
                <a:lstStyle/>
                <a:p>
                  <a:pPr algn="ctr"/>
                  <a:r>
                    <a:rPr lang="ja-JP" altLang="en-US" sz="900" b="1" dirty="0">
                      <a:solidFill>
                        <a:schemeClr val="bg1"/>
                      </a:solidFill>
                      <a:latin typeface="+mn-ea"/>
                    </a:rPr>
                    <a:t>区長</a:t>
                  </a:r>
                </a:p>
              </p:txBody>
            </p:sp>
            <p:sp>
              <p:nvSpPr>
                <p:cNvPr id="99" name="テキスト ボックス 98"/>
                <p:cNvSpPr txBox="1"/>
                <p:nvPr/>
              </p:nvSpPr>
              <p:spPr bwMode="gray">
                <a:xfrm>
                  <a:off x="9304230" y="4156212"/>
                  <a:ext cx="504000" cy="488201"/>
                </a:xfrm>
                <a:prstGeom prst="rect">
                  <a:avLst/>
                </a:prstGeom>
                <a:solidFill>
                  <a:schemeClr val="accent5">
                    <a:lumMod val="40000"/>
                    <a:lumOff val="60000"/>
                  </a:schemeClr>
                </a:solidFill>
              </p:spPr>
              <p:txBody>
                <a:bodyPr wrap="square" lIns="27000" tIns="27000" rIns="27000" bIns="27000" rtlCol="0" anchor="ctr">
                  <a:spAutoFit/>
                </a:bodyPr>
                <a:lstStyle/>
                <a:p>
                  <a:pPr algn="ctr"/>
                  <a:r>
                    <a:rPr lang="ja-JP" altLang="en-US" sz="675" b="1" dirty="0"/>
                    <a:t>住民に身近なサービス</a:t>
                  </a:r>
                  <a:endParaRPr lang="en-US" altLang="ja-JP" sz="675" b="1" dirty="0"/>
                </a:p>
              </p:txBody>
            </p:sp>
          </p:grpSp>
          <p:grpSp>
            <p:nvGrpSpPr>
              <p:cNvPr id="100" name="グループ化 99"/>
              <p:cNvGrpSpPr/>
              <p:nvPr/>
            </p:nvGrpSpPr>
            <p:grpSpPr bwMode="gray">
              <a:xfrm>
                <a:off x="9858134" y="3019624"/>
                <a:ext cx="756000" cy="1764000"/>
                <a:chOff x="9177891" y="3019624"/>
                <a:chExt cx="756000" cy="1764000"/>
              </a:xfrm>
            </p:grpSpPr>
            <p:sp>
              <p:nvSpPr>
                <p:cNvPr id="101" name="角丸四角形 100"/>
                <p:cNvSpPr/>
                <p:nvPr/>
              </p:nvSpPr>
              <p:spPr bwMode="gray">
                <a:xfrm>
                  <a:off x="9245781" y="3019624"/>
                  <a:ext cx="620938" cy="1764000"/>
                </a:xfrm>
                <a:prstGeom prst="roundRect">
                  <a:avLst>
                    <a:gd name="adj" fmla="val 4636"/>
                  </a:avLst>
                </a:prstGeom>
                <a:solidFill>
                  <a:schemeClr val="accent1">
                    <a:lumMod val="20000"/>
                    <a:lumOff val="80000"/>
                  </a:schemeClr>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dirty="0">
                    <a:solidFill>
                      <a:schemeClr val="tx1"/>
                    </a:solidFill>
                  </a:endParaRPr>
                </a:p>
              </p:txBody>
            </p:sp>
            <p:sp>
              <p:nvSpPr>
                <p:cNvPr id="102" name="正方形/長方形 101"/>
                <p:cNvSpPr/>
                <p:nvPr/>
              </p:nvSpPr>
              <p:spPr bwMode="gray">
                <a:xfrm>
                  <a:off x="9177891" y="3053141"/>
                  <a:ext cx="756000" cy="1952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HGP創英角ｺﾞｼｯｸUB" panose="020B0900000000000000" pitchFamily="50" charset="-128"/>
                      <a:ea typeface="HGP創英角ｺﾞｼｯｸUB" panose="020B0900000000000000" pitchFamily="50" charset="-128"/>
                    </a:rPr>
                    <a:t>特別区</a:t>
                  </a:r>
                </a:p>
              </p:txBody>
            </p:sp>
            <p:sp>
              <p:nvSpPr>
                <p:cNvPr id="103" name="テキスト ボックス 102"/>
                <p:cNvSpPr txBox="1"/>
                <p:nvPr/>
              </p:nvSpPr>
              <p:spPr bwMode="gray">
                <a:xfrm>
                  <a:off x="9596038" y="3321975"/>
                  <a:ext cx="216000" cy="677108"/>
                </a:xfrm>
                <a:prstGeom prst="rect">
                  <a:avLst/>
                </a:prstGeom>
                <a:solidFill>
                  <a:srgbClr val="FFC000"/>
                </a:solidFill>
                <a:ln w="12700">
                  <a:noFill/>
                </a:ln>
              </p:spPr>
              <p:style>
                <a:lnRef idx="2">
                  <a:schemeClr val="accent1"/>
                </a:lnRef>
                <a:fillRef idx="1">
                  <a:schemeClr val="lt1"/>
                </a:fillRef>
                <a:effectRef idx="0">
                  <a:schemeClr val="accent1"/>
                </a:effectRef>
                <a:fontRef idx="minor">
                  <a:schemeClr val="dk1"/>
                </a:fontRef>
              </p:style>
              <p:txBody>
                <a:bodyPr wrap="square" rtlCol="0" anchor="ctr">
                  <a:spAutoFit/>
                </a:bodyPr>
                <a:lstStyle/>
                <a:p>
                  <a:pPr algn="ctr"/>
                  <a:r>
                    <a:rPr lang="ja-JP" altLang="en-US" sz="900" b="1" dirty="0">
                      <a:solidFill>
                        <a:schemeClr val="bg1"/>
                      </a:solidFill>
                      <a:latin typeface="+mn-ea"/>
                    </a:rPr>
                    <a:t>区議会</a:t>
                  </a:r>
                </a:p>
              </p:txBody>
            </p:sp>
            <p:sp>
              <p:nvSpPr>
                <p:cNvPr id="104" name="テキスト ボックス 103"/>
                <p:cNvSpPr txBox="1"/>
                <p:nvPr/>
              </p:nvSpPr>
              <p:spPr bwMode="gray">
                <a:xfrm>
                  <a:off x="9315688" y="3414308"/>
                  <a:ext cx="216000" cy="492443"/>
                </a:xfrm>
                <a:prstGeom prst="rect">
                  <a:avLst/>
                </a:prstGeom>
                <a:solidFill>
                  <a:schemeClr val="accent1">
                    <a:lumMod val="75000"/>
                  </a:schemeClr>
                </a:solidFill>
                <a:ln w="12700">
                  <a:noFill/>
                </a:ln>
              </p:spPr>
              <p:style>
                <a:lnRef idx="2">
                  <a:schemeClr val="accent1"/>
                </a:lnRef>
                <a:fillRef idx="1">
                  <a:schemeClr val="lt1"/>
                </a:fillRef>
                <a:effectRef idx="0">
                  <a:schemeClr val="accent1"/>
                </a:effectRef>
                <a:fontRef idx="minor">
                  <a:schemeClr val="dk1"/>
                </a:fontRef>
              </p:style>
              <p:txBody>
                <a:bodyPr wrap="square" rtlCol="0" anchor="ctr">
                  <a:spAutoFit/>
                </a:bodyPr>
                <a:lstStyle/>
                <a:p>
                  <a:pPr algn="ctr"/>
                  <a:r>
                    <a:rPr lang="ja-JP" altLang="en-US" sz="900" b="1" dirty="0">
                      <a:solidFill>
                        <a:schemeClr val="bg1"/>
                      </a:solidFill>
                      <a:latin typeface="+mn-ea"/>
                    </a:rPr>
                    <a:t>区長</a:t>
                  </a:r>
                </a:p>
              </p:txBody>
            </p:sp>
            <p:sp>
              <p:nvSpPr>
                <p:cNvPr id="105" name="テキスト ボックス 104"/>
                <p:cNvSpPr txBox="1"/>
                <p:nvPr/>
              </p:nvSpPr>
              <p:spPr bwMode="gray">
                <a:xfrm>
                  <a:off x="9304230" y="4156209"/>
                  <a:ext cx="504000" cy="488201"/>
                </a:xfrm>
                <a:prstGeom prst="rect">
                  <a:avLst/>
                </a:prstGeom>
                <a:solidFill>
                  <a:schemeClr val="accent5">
                    <a:lumMod val="40000"/>
                    <a:lumOff val="60000"/>
                  </a:schemeClr>
                </a:solidFill>
              </p:spPr>
              <p:txBody>
                <a:bodyPr wrap="square" lIns="27000" tIns="27000" rIns="27000" bIns="27000" rtlCol="0" anchor="ctr">
                  <a:spAutoFit/>
                </a:bodyPr>
                <a:lstStyle/>
                <a:p>
                  <a:pPr algn="ctr"/>
                  <a:r>
                    <a:rPr lang="ja-JP" altLang="en-US" sz="675" b="1" dirty="0"/>
                    <a:t>住民に身近なサービス</a:t>
                  </a:r>
                  <a:endParaRPr lang="en-US" altLang="ja-JP" sz="675" b="1" dirty="0"/>
                </a:p>
              </p:txBody>
            </p:sp>
          </p:grpSp>
          <p:grpSp>
            <p:nvGrpSpPr>
              <p:cNvPr id="106" name="グループ化 105"/>
              <p:cNvGrpSpPr/>
              <p:nvPr/>
            </p:nvGrpSpPr>
            <p:grpSpPr bwMode="gray">
              <a:xfrm>
                <a:off x="11000814" y="3019624"/>
                <a:ext cx="756000" cy="1764000"/>
                <a:chOff x="9264975" y="3019624"/>
                <a:chExt cx="756000" cy="1764000"/>
              </a:xfrm>
            </p:grpSpPr>
            <p:sp>
              <p:nvSpPr>
                <p:cNvPr id="107" name="角丸四角形 106"/>
                <p:cNvSpPr/>
                <p:nvPr/>
              </p:nvSpPr>
              <p:spPr bwMode="gray">
                <a:xfrm>
                  <a:off x="9332865" y="3019624"/>
                  <a:ext cx="620938" cy="1764000"/>
                </a:xfrm>
                <a:prstGeom prst="roundRect">
                  <a:avLst>
                    <a:gd name="adj" fmla="val 4636"/>
                  </a:avLst>
                </a:prstGeom>
                <a:solidFill>
                  <a:schemeClr val="accent1">
                    <a:lumMod val="20000"/>
                    <a:lumOff val="80000"/>
                  </a:schemeClr>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dirty="0">
                    <a:solidFill>
                      <a:schemeClr val="tx1"/>
                    </a:solidFill>
                  </a:endParaRPr>
                </a:p>
              </p:txBody>
            </p:sp>
            <p:sp>
              <p:nvSpPr>
                <p:cNvPr id="108" name="正方形/長方形 107"/>
                <p:cNvSpPr/>
                <p:nvPr/>
              </p:nvSpPr>
              <p:spPr bwMode="gray">
                <a:xfrm>
                  <a:off x="9264975" y="3053141"/>
                  <a:ext cx="756000" cy="1952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HGP創英角ｺﾞｼｯｸUB" panose="020B0900000000000000" pitchFamily="50" charset="-128"/>
                      <a:ea typeface="HGP創英角ｺﾞｼｯｸUB" panose="020B0900000000000000" pitchFamily="50" charset="-128"/>
                    </a:rPr>
                    <a:t>特別区</a:t>
                  </a:r>
                </a:p>
              </p:txBody>
            </p:sp>
            <p:sp>
              <p:nvSpPr>
                <p:cNvPr id="111" name="テキスト ボックス 110"/>
                <p:cNvSpPr txBox="1"/>
                <p:nvPr/>
              </p:nvSpPr>
              <p:spPr bwMode="gray">
                <a:xfrm>
                  <a:off x="9683122" y="3321975"/>
                  <a:ext cx="216000" cy="677108"/>
                </a:xfrm>
                <a:prstGeom prst="rect">
                  <a:avLst/>
                </a:prstGeom>
                <a:solidFill>
                  <a:srgbClr val="FFC000"/>
                </a:solidFill>
                <a:ln w="12700">
                  <a:noFill/>
                </a:ln>
              </p:spPr>
              <p:style>
                <a:lnRef idx="2">
                  <a:schemeClr val="accent1"/>
                </a:lnRef>
                <a:fillRef idx="1">
                  <a:schemeClr val="lt1"/>
                </a:fillRef>
                <a:effectRef idx="0">
                  <a:schemeClr val="accent1"/>
                </a:effectRef>
                <a:fontRef idx="minor">
                  <a:schemeClr val="dk1"/>
                </a:fontRef>
              </p:style>
              <p:txBody>
                <a:bodyPr wrap="square" rtlCol="0" anchor="ctr">
                  <a:spAutoFit/>
                </a:bodyPr>
                <a:lstStyle/>
                <a:p>
                  <a:pPr algn="ctr"/>
                  <a:r>
                    <a:rPr lang="ja-JP" altLang="en-US" sz="900" b="1" dirty="0">
                      <a:solidFill>
                        <a:schemeClr val="bg1"/>
                      </a:solidFill>
                      <a:latin typeface="+mn-ea"/>
                    </a:rPr>
                    <a:t>区議会</a:t>
                  </a:r>
                </a:p>
              </p:txBody>
            </p:sp>
            <p:sp>
              <p:nvSpPr>
                <p:cNvPr id="112" name="テキスト ボックス 111"/>
                <p:cNvSpPr txBox="1"/>
                <p:nvPr/>
              </p:nvSpPr>
              <p:spPr bwMode="gray">
                <a:xfrm>
                  <a:off x="9402772" y="3414308"/>
                  <a:ext cx="216000" cy="492443"/>
                </a:xfrm>
                <a:prstGeom prst="rect">
                  <a:avLst/>
                </a:prstGeom>
                <a:solidFill>
                  <a:schemeClr val="accent1">
                    <a:lumMod val="75000"/>
                  </a:schemeClr>
                </a:solidFill>
                <a:ln w="12700">
                  <a:noFill/>
                </a:ln>
              </p:spPr>
              <p:style>
                <a:lnRef idx="2">
                  <a:schemeClr val="accent1"/>
                </a:lnRef>
                <a:fillRef idx="1">
                  <a:schemeClr val="lt1"/>
                </a:fillRef>
                <a:effectRef idx="0">
                  <a:schemeClr val="accent1"/>
                </a:effectRef>
                <a:fontRef idx="minor">
                  <a:schemeClr val="dk1"/>
                </a:fontRef>
              </p:style>
              <p:txBody>
                <a:bodyPr wrap="square" rtlCol="0" anchor="ctr">
                  <a:spAutoFit/>
                </a:bodyPr>
                <a:lstStyle/>
                <a:p>
                  <a:pPr algn="ctr"/>
                  <a:r>
                    <a:rPr lang="ja-JP" altLang="en-US" sz="900" b="1" dirty="0">
                      <a:solidFill>
                        <a:schemeClr val="bg1"/>
                      </a:solidFill>
                      <a:latin typeface="+mn-ea"/>
                    </a:rPr>
                    <a:t>区長</a:t>
                  </a:r>
                </a:p>
              </p:txBody>
            </p:sp>
            <p:sp>
              <p:nvSpPr>
                <p:cNvPr id="113" name="テキスト ボックス 112"/>
                <p:cNvSpPr txBox="1"/>
                <p:nvPr/>
              </p:nvSpPr>
              <p:spPr bwMode="gray">
                <a:xfrm>
                  <a:off x="9404962" y="4156209"/>
                  <a:ext cx="504000" cy="488201"/>
                </a:xfrm>
                <a:prstGeom prst="rect">
                  <a:avLst/>
                </a:prstGeom>
                <a:solidFill>
                  <a:schemeClr val="accent5">
                    <a:lumMod val="40000"/>
                    <a:lumOff val="60000"/>
                  </a:schemeClr>
                </a:solidFill>
              </p:spPr>
              <p:txBody>
                <a:bodyPr wrap="square" lIns="27000" tIns="27000" rIns="27000" bIns="27000" rtlCol="0" anchor="ctr">
                  <a:spAutoFit/>
                </a:bodyPr>
                <a:lstStyle/>
                <a:p>
                  <a:pPr algn="ctr"/>
                  <a:r>
                    <a:rPr lang="ja-JP" altLang="en-US" sz="675" b="1" dirty="0"/>
                    <a:t>住民に身近なサービス</a:t>
                  </a:r>
                  <a:endParaRPr lang="en-US" altLang="ja-JP" sz="675" b="1" dirty="0"/>
                </a:p>
              </p:txBody>
            </p:sp>
          </p:grpSp>
          <p:sp>
            <p:nvSpPr>
              <p:cNvPr id="7" name="テキスト ボックス 6"/>
              <p:cNvSpPr txBox="1"/>
              <p:nvPr/>
            </p:nvSpPr>
            <p:spPr bwMode="gray">
              <a:xfrm>
                <a:off x="10554994" y="3852775"/>
                <a:ext cx="537559" cy="677108"/>
              </a:xfrm>
              <a:prstGeom prst="rect">
                <a:avLst/>
              </a:prstGeom>
              <a:noFill/>
            </p:spPr>
            <p:txBody>
              <a:bodyPr wrap="square" rtlCol="0">
                <a:spAutoFit/>
              </a:bodyPr>
              <a:lstStyle/>
              <a:p>
                <a:r>
                  <a:rPr lang="ja-JP" altLang="en-US" sz="1350" dirty="0"/>
                  <a:t>・・・</a:t>
                </a:r>
              </a:p>
            </p:txBody>
          </p:sp>
        </p:grpSp>
        <p:grpSp>
          <p:nvGrpSpPr>
            <p:cNvPr id="94" name="グループ化 93"/>
            <p:cNvGrpSpPr/>
            <p:nvPr/>
          </p:nvGrpSpPr>
          <p:grpSpPr bwMode="gray">
            <a:xfrm>
              <a:off x="9185148" y="4780943"/>
              <a:ext cx="2520000" cy="1470154"/>
              <a:chOff x="3358794" y="4780943"/>
              <a:chExt cx="2520000" cy="1470154"/>
            </a:xfrm>
          </p:grpSpPr>
          <p:sp>
            <p:nvSpPr>
              <p:cNvPr id="114" name="角丸四角形 113"/>
              <p:cNvSpPr/>
              <p:nvPr/>
            </p:nvSpPr>
            <p:spPr bwMode="gray">
              <a:xfrm>
                <a:off x="3358794" y="4851878"/>
                <a:ext cx="2520000" cy="1306864"/>
              </a:xfrm>
              <a:prstGeom prst="roundRect">
                <a:avLst>
                  <a:gd name="adj" fmla="val 4636"/>
                </a:avLst>
              </a:prstGeom>
              <a:solidFill>
                <a:schemeClr val="accent2">
                  <a:lumMod val="40000"/>
                  <a:lumOff val="60000"/>
                </a:schemeClr>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dirty="0">
                  <a:solidFill>
                    <a:schemeClr val="tx1"/>
                  </a:solidFill>
                </a:endParaRPr>
              </a:p>
            </p:txBody>
          </p:sp>
          <p:sp>
            <p:nvSpPr>
              <p:cNvPr id="115" name="正方形/長方形 114"/>
              <p:cNvSpPr/>
              <p:nvPr/>
            </p:nvSpPr>
            <p:spPr bwMode="gray">
              <a:xfrm rot="16200000">
                <a:off x="5003285" y="5418389"/>
                <a:ext cx="1470154" cy="1952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ja-JP" altLang="en-US" sz="1050" dirty="0">
                    <a:solidFill>
                      <a:schemeClr val="tx1"/>
                    </a:solidFill>
                    <a:latin typeface="HGP創英角ｺﾞｼｯｸUB" panose="020B0900000000000000" pitchFamily="50" charset="-128"/>
                    <a:ea typeface="HGP創英角ｺﾞｼｯｸUB" panose="020B0900000000000000" pitchFamily="50" charset="-128"/>
                  </a:rPr>
                  <a:t>大阪府</a:t>
                </a:r>
              </a:p>
            </p:txBody>
          </p:sp>
          <p:sp>
            <p:nvSpPr>
              <p:cNvPr id="116" name="テキスト ボックス 115"/>
              <p:cNvSpPr txBox="1"/>
              <p:nvPr/>
            </p:nvSpPr>
            <p:spPr bwMode="gray">
              <a:xfrm>
                <a:off x="4629226" y="5789429"/>
                <a:ext cx="775313" cy="328295"/>
              </a:xfrm>
              <a:prstGeom prst="rect">
                <a:avLst/>
              </a:prstGeom>
              <a:solidFill>
                <a:srgbClr val="FFC000"/>
              </a:solidFill>
              <a:ln w="12700">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ja-JP" altLang="en-US" sz="1000" b="1" dirty="0">
                    <a:solidFill>
                      <a:schemeClr val="bg1"/>
                    </a:solidFill>
                    <a:latin typeface="+mn-ea"/>
                  </a:rPr>
                  <a:t>府議会</a:t>
                </a:r>
              </a:p>
            </p:txBody>
          </p:sp>
          <p:sp>
            <p:nvSpPr>
              <p:cNvPr id="117" name="テキスト ボックス 116"/>
              <p:cNvSpPr txBox="1"/>
              <p:nvPr/>
            </p:nvSpPr>
            <p:spPr bwMode="gray">
              <a:xfrm>
                <a:off x="3701177" y="5789429"/>
                <a:ext cx="775313" cy="338555"/>
              </a:xfrm>
              <a:prstGeom prst="rect">
                <a:avLst/>
              </a:prstGeom>
              <a:solidFill>
                <a:schemeClr val="accent1">
                  <a:lumMod val="75000"/>
                </a:schemeClr>
              </a:solidFill>
              <a:ln w="12700">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ja-JP" altLang="en-US" sz="1050" b="1" dirty="0">
                    <a:solidFill>
                      <a:schemeClr val="bg1"/>
                    </a:solidFill>
                    <a:latin typeface="+mn-ea"/>
                  </a:rPr>
                  <a:t>知事</a:t>
                </a:r>
              </a:p>
            </p:txBody>
          </p:sp>
          <p:sp>
            <p:nvSpPr>
              <p:cNvPr id="118" name="テキスト ボックス 117"/>
              <p:cNvSpPr txBox="1"/>
              <p:nvPr/>
            </p:nvSpPr>
            <p:spPr bwMode="gray">
              <a:xfrm>
                <a:off x="3493417" y="5191870"/>
                <a:ext cx="2112839" cy="536575"/>
              </a:xfrm>
              <a:prstGeom prst="rect">
                <a:avLst/>
              </a:prstGeom>
              <a:solidFill>
                <a:schemeClr val="accent5">
                  <a:lumMod val="40000"/>
                  <a:lumOff val="60000"/>
                </a:schemeClr>
              </a:solidFill>
            </p:spPr>
            <p:txBody>
              <a:bodyPr wrap="square" lIns="0" tIns="27000" rIns="0" bIns="0" rtlCol="0">
                <a:spAutoFit/>
              </a:bodyPr>
              <a:lstStyle/>
              <a:p>
                <a:pPr algn="ctr"/>
                <a:r>
                  <a:rPr lang="ja-JP" altLang="en-US" sz="788" b="1" dirty="0"/>
                  <a:t>市が行う広域的な事業</a:t>
                </a:r>
                <a:endParaRPr lang="ja-JP" altLang="en-US" sz="788" dirty="0"/>
              </a:p>
              <a:p>
                <a:pPr algn="ctr"/>
                <a:r>
                  <a:rPr lang="ja-JP" altLang="en-US" sz="825" b="1" dirty="0"/>
                  <a:t>＋</a:t>
                </a:r>
                <a:endParaRPr lang="en-US" altLang="ja-JP" sz="825" b="1" dirty="0"/>
              </a:p>
              <a:p>
                <a:pPr algn="ctr"/>
                <a:r>
                  <a:rPr lang="ja-JP" altLang="en-US" sz="825" b="1" dirty="0"/>
                  <a:t>府が行う広域的な事業</a:t>
                </a:r>
                <a:endParaRPr lang="ja-JP" altLang="en-US" sz="825" dirty="0"/>
              </a:p>
            </p:txBody>
          </p:sp>
        </p:grpSp>
      </p:grpSp>
      <p:grpSp>
        <p:nvGrpSpPr>
          <p:cNvPr id="10" name="グループ化 9"/>
          <p:cNvGrpSpPr/>
          <p:nvPr/>
        </p:nvGrpSpPr>
        <p:grpSpPr>
          <a:xfrm>
            <a:off x="297145" y="3525067"/>
            <a:ext cx="1934563" cy="2389943"/>
            <a:chOff x="3323279" y="3086299"/>
            <a:chExt cx="2479458" cy="3186590"/>
          </a:xfrm>
        </p:grpSpPr>
        <p:grpSp>
          <p:nvGrpSpPr>
            <p:cNvPr id="39" name="グループ化 38"/>
            <p:cNvGrpSpPr/>
            <p:nvPr/>
          </p:nvGrpSpPr>
          <p:grpSpPr>
            <a:xfrm>
              <a:off x="3330223" y="3086299"/>
              <a:ext cx="2472514" cy="1933375"/>
              <a:chOff x="3330223" y="3019624"/>
              <a:chExt cx="2472514" cy="1933375"/>
            </a:xfrm>
          </p:grpSpPr>
          <p:sp>
            <p:nvSpPr>
              <p:cNvPr id="62" name="角丸四角形 61"/>
              <p:cNvSpPr/>
              <p:nvPr/>
            </p:nvSpPr>
            <p:spPr bwMode="gray">
              <a:xfrm>
                <a:off x="3330223" y="3019624"/>
                <a:ext cx="2472514" cy="1933375"/>
              </a:xfrm>
              <a:prstGeom prst="roundRect">
                <a:avLst>
                  <a:gd name="adj" fmla="val 4636"/>
                </a:avLst>
              </a:prstGeom>
              <a:solidFill>
                <a:schemeClr val="accent1">
                  <a:lumMod val="20000"/>
                  <a:lumOff val="80000"/>
                </a:schemeClr>
              </a:solidFill>
              <a:ln w="19050"/>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endParaRPr lang="ja-JP" altLang="en-US" sz="1350" dirty="0">
                  <a:solidFill>
                    <a:schemeClr val="tx1"/>
                  </a:solidFill>
                </a:endParaRPr>
              </a:p>
            </p:txBody>
          </p:sp>
          <p:sp>
            <p:nvSpPr>
              <p:cNvPr id="64" name="正方形/長方形 63"/>
              <p:cNvSpPr/>
              <p:nvPr/>
            </p:nvSpPr>
            <p:spPr>
              <a:xfrm rot="16200000">
                <a:off x="2725928" y="3838177"/>
                <a:ext cx="1529423" cy="1876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ja-JP" altLang="en-US" sz="1050" dirty="0">
                    <a:solidFill>
                      <a:schemeClr val="tx1"/>
                    </a:solidFill>
                    <a:latin typeface="HGP創英角ｺﾞｼｯｸUB" panose="020B0900000000000000" pitchFamily="50" charset="-128"/>
                    <a:ea typeface="HGP創英角ｺﾞｼｯｸUB" panose="020B0900000000000000" pitchFamily="50" charset="-128"/>
                  </a:rPr>
                  <a:t>大阪市</a:t>
                </a:r>
              </a:p>
            </p:txBody>
          </p:sp>
          <p:sp>
            <p:nvSpPr>
              <p:cNvPr id="65" name="正方形/長方形 64"/>
              <p:cNvSpPr/>
              <p:nvPr/>
            </p:nvSpPr>
            <p:spPr bwMode="gray">
              <a:xfrm>
                <a:off x="4328916" y="3841084"/>
                <a:ext cx="1008702" cy="3088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ja-JP" altLang="en-US" sz="750" dirty="0">
                    <a:solidFill>
                      <a:schemeClr val="tx1"/>
                    </a:solidFill>
                    <a:latin typeface="+mn-ea"/>
                  </a:rPr>
                  <a:t>・・・・・・</a:t>
                </a:r>
              </a:p>
            </p:txBody>
          </p:sp>
          <p:grpSp>
            <p:nvGrpSpPr>
              <p:cNvPr id="13" name="グループ化 12"/>
              <p:cNvGrpSpPr/>
              <p:nvPr/>
            </p:nvGrpSpPr>
            <p:grpSpPr bwMode="gray">
              <a:xfrm>
                <a:off x="3668577" y="3470006"/>
                <a:ext cx="1806778" cy="799233"/>
                <a:chOff x="392348" y="8625552"/>
                <a:chExt cx="2196678" cy="971695"/>
              </a:xfrm>
            </p:grpSpPr>
            <p:cxnSp>
              <p:nvCxnSpPr>
                <p:cNvPr id="60" name="直線コネクタ 59"/>
                <p:cNvCxnSpPr/>
                <p:nvPr/>
              </p:nvCxnSpPr>
              <p:spPr bwMode="gray">
                <a:xfrm flipV="1">
                  <a:off x="498008" y="8852732"/>
                  <a:ext cx="0" cy="278961"/>
                </a:xfrm>
                <a:prstGeom prst="line">
                  <a:avLst/>
                </a:prstGeom>
                <a:ln w="127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6" name="直線コネクタ 65"/>
                <p:cNvCxnSpPr/>
                <p:nvPr/>
              </p:nvCxnSpPr>
              <p:spPr bwMode="gray">
                <a:xfrm flipV="1">
                  <a:off x="857225" y="8852732"/>
                  <a:ext cx="0" cy="278961"/>
                </a:xfrm>
                <a:prstGeom prst="line">
                  <a:avLst/>
                </a:prstGeom>
                <a:ln w="127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8" name="正方形/長方形 67"/>
                <p:cNvSpPr/>
                <p:nvPr/>
              </p:nvSpPr>
              <p:spPr bwMode="gray">
                <a:xfrm>
                  <a:off x="392348" y="8942602"/>
                  <a:ext cx="218700" cy="654614"/>
                </a:xfrm>
                <a:prstGeom prst="rect">
                  <a:avLst/>
                </a:prstGeom>
                <a:ln w="12700"/>
              </p:spPr>
              <p:style>
                <a:lnRef idx="2">
                  <a:schemeClr val="accent1"/>
                </a:lnRef>
                <a:fillRef idx="1">
                  <a:schemeClr val="lt1"/>
                </a:fillRef>
                <a:effectRef idx="0">
                  <a:schemeClr val="accent1"/>
                </a:effectRef>
                <a:fontRef idx="minor">
                  <a:schemeClr val="dk1"/>
                </a:fontRef>
              </p:style>
              <p:txBody>
                <a:bodyPr vert="eaVert" lIns="0" tIns="0" rIns="0" bIns="0" rtlCol="0" anchor="ctr"/>
                <a:lstStyle/>
                <a:p>
                  <a:pPr algn="ctr"/>
                  <a:r>
                    <a:rPr lang="ja-JP" altLang="en-US" sz="750" b="1" dirty="0">
                      <a:solidFill>
                        <a:schemeClr val="tx1"/>
                      </a:solidFill>
                      <a:latin typeface="ＭＳ Ｐゴシック" panose="020B0600070205080204" pitchFamily="50" charset="-128"/>
                      <a:ea typeface="ＭＳ Ｐゴシック" panose="020B0600070205080204" pitchFamily="50" charset="-128"/>
                    </a:rPr>
                    <a:t>総合区長</a:t>
                  </a:r>
                </a:p>
              </p:txBody>
            </p:sp>
            <p:cxnSp>
              <p:nvCxnSpPr>
                <p:cNvPr id="71" name="直線コネクタ 70"/>
                <p:cNvCxnSpPr/>
                <p:nvPr/>
              </p:nvCxnSpPr>
              <p:spPr bwMode="gray">
                <a:xfrm flipV="1">
                  <a:off x="1216442" y="8852732"/>
                  <a:ext cx="0" cy="278961"/>
                </a:xfrm>
                <a:prstGeom prst="line">
                  <a:avLst/>
                </a:prstGeom>
                <a:ln w="127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2" name="正方形/長方形 71"/>
                <p:cNvSpPr/>
                <p:nvPr/>
              </p:nvSpPr>
              <p:spPr bwMode="gray">
                <a:xfrm>
                  <a:off x="1108126" y="8942597"/>
                  <a:ext cx="218700" cy="654613"/>
                </a:xfrm>
                <a:prstGeom prst="rect">
                  <a:avLst/>
                </a:prstGeom>
                <a:ln w="12700"/>
              </p:spPr>
              <p:style>
                <a:lnRef idx="2">
                  <a:schemeClr val="accent1"/>
                </a:lnRef>
                <a:fillRef idx="1">
                  <a:schemeClr val="lt1"/>
                </a:fillRef>
                <a:effectRef idx="0">
                  <a:schemeClr val="accent1"/>
                </a:effectRef>
                <a:fontRef idx="minor">
                  <a:schemeClr val="dk1"/>
                </a:fontRef>
              </p:style>
              <p:txBody>
                <a:bodyPr vert="eaVert" lIns="0" tIns="0" rIns="0" bIns="0" rtlCol="0" anchor="ctr"/>
                <a:lstStyle/>
                <a:p>
                  <a:pPr algn="ctr"/>
                  <a:r>
                    <a:rPr lang="ja-JP" altLang="en-US" sz="750" b="1" dirty="0">
                      <a:solidFill>
                        <a:schemeClr val="tx1"/>
                      </a:solidFill>
                      <a:latin typeface="ＭＳ Ｐゴシック" panose="020B0600070205080204" pitchFamily="50" charset="-128"/>
                      <a:ea typeface="ＭＳ Ｐゴシック" panose="020B0600070205080204" pitchFamily="50" charset="-128"/>
                    </a:rPr>
                    <a:t>総合区長</a:t>
                  </a:r>
                </a:p>
              </p:txBody>
            </p:sp>
            <p:cxnSp>
              <p:nvCxnSpPr>
                <p:cNvPr id="73" name="直線コネクタ 72"/>
                <p:cNvCxnSpPr/>
                <p:nvPr/>
              </p:nvCxnSpPr>
              <p:spPr bwMode="gray">
                <a:xfrm flipV="1">
                  <a:off x="2479399" y="8853450"/>
                  <a:ext cx="0" cy="278961"/>
                </a:xfrm>
                <a:prstGeom prst="line">
                  <a:avLst/>
                </a:prstGeom>
                <a:ln w="127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4" name="正方形/長方形 73"/>
                <p:cNvSpPr/>
                <p:nvPr/>
              </p:nvSpPr>
              <p:spPr bwMode="gray">
                <a:xfrm>
                  <a:off x="2370326" y="8942634"/>
                  <a:ext cx="218700" cy="654613"/>
                </a:xfrm>
                <a:prstGeom prst="rect">
                  <a:avLst/>
                </a:prstGeom>
                <a:ln w="12700"/>
              </p:spPr>
              <p:style>
                <a:lnRef idx="2">
                  <a:schemeClr val="accent1"/>
                </a:lnRef>
                <a:fillRef idx="1">
                  <a:schemeClr val="lt1"/>
                </a:fillRef>
                <a:effectRef idx="0">
                  <a:schemeClr val="accent1"/>
                </a:effectRef>
                <a:fontRef idx="minor">
                  <a:schemeClr val="dk1"/>
                </a:fontRef>
              </p:style>
              <p:txBody>
                <a:bodyPr vert="eaVert" lIns="0" tIns="0" rIns="0" bIns="0" rtlCol="0" anchor="ctr"/>
                <a:lstStyle/>
                <a:p>
                  <a:pPr algn="ctr"/>
                  <a:r>
                    <a:rPr lang="ja-JP" altLang="en-US" sz="750" b="1" dirty="0">
                      <a:solidFill>
                        <a:schemeClr val="tx1"/>
                      </a:solidFill>
                      <a:latin typeface="ＭＳ Ｐゴシック" panose="020B0600070205080204" pitchFamily="50" charset="-128"/>
                    </a:rPr>
                    <a:t>総合区長</a:t>
                  </a:r>
                </a:p>
              </p:txBody>
            </p:sp>
            <p:cxnSp>
              <p:nvCxnSpPr>
                <p:cNvPr id="77" name="直線コネクタ 76"/>
                <p:cNvCxnSpPr/>
                <p:nvPr/>
              </p:nvCxnSpPr>
              <p:spPr bwMode="gray">
                <a:xfrm>
                  <a:off x="501698" y="8854967"/>
                  <a:ext cx="1977701" cy="2923"/>
                </a:xfrm>
                <a:prstGeom prst="line">
                  <a:avLst/>
                </a:prstGeom>
                <a:ln w="127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直線コネクタ 53"/>
                <p:cNvCxnSpPr/>
                <p:nvPr/>
              </p:nvCxnSpPr>
              <p:spPr bwMode="gray">
                <a:xfrm flipV="1">
                  <a:off x="1081175" y="8625552"/>
                  <a:ext cx="0" cy="223226"/>
                </a:xfrm>
                <a:prstGeom prst="line">
                  <a:avLst/>
                </a:prstGeom>
                <a:ln w="127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96" name="テキスト ボックス 95"/>
              <p:cNvSpPr txBox="1"/>
              <p:nvPr/>
            </p:nvSpPr>
            <p:spPr>
              <a:xfrm>
                <a:off x="4876362" y="3189164"/>
                <a:ext cx="553998" cy="553997"/>
              </a:xfrm>
              <a:prstGeom prst="rect">
                <a:avLst/>
              </a:prstGeom>
              <a:solidFill>
                <a:srgbClr val="FFC000"/>
              </a:solidFill>
              <a:ln w="12700">
                <a:noFill/>
              </a:ln>
            </p:spPr>
            <p:style>
              <a:lnRef idx="2">
                <a:schemeClr val="accent1"/>
              </a:lnRef>
              <a:fillRef idx="1">
                <a:schemeClr val="lt1"/>
              </a:fillRef>
              <a:effectRef idx="0">
                <a:schemeClr val="accent1"/>
              </a:effectRef>
              <a:fontRef idx="minor">
                <a:schemeClr val="dk1"/>
              </a:fontRef>
            </p:style>
            <p:txBody>
              <a:bodyPr vert="horz" wrap="square" rtlCol="0">
                <a:spAutoFit/>
              </a:bodyPr>
              <a:lstStyle/>
              <a:p>
                <a:pPr algn="ctr"/>
                <a:r>
                  <a:rPr lang="ja-JP" altLang="en-US" sz="1050" b="1" dirty="0">
                    <a:solidFill>
                      <a:schemeClr val="bg1"/>
                    </a:solidFill>
                    <a:latin typeface="+mn-ea"/>
                  </a:rPr>
                  <a:t>市会</a:t>
                </a:r>
              </a:p>
            </p:txBody>
          </p:sp>
          <p:sp>
            <p:nvSpPr>
              <p:cNvPr id="63" name="テキスト ボックス 62"/>
              <p:cNvSpPr txBox="1"/>
              <p:nvPr/>
            </p:nvSpPr>
            <p:spPr>
              <a:xfrm>
                <a:off x="3953277" y="3186097"/>
                <a:ext cx="553998" cy="553997"/>
              </a:xfrm>
              <a:prstGeom prst="rect">
                <a:avLst/>
              </a:prstGeom>
              <a:solidFill>
                <a:schemeClr val="accent1">
                  <a:lumMod val="75000"/>
                </a:schemeClr>
              </a:solidFill>
              <a:ln w="12700">
                <a:noFill/>
              </a:ln>
            </p:spPr>
            <p:style>
              <a:lnRef idx="2">
                <a:schemeClr val="accent1"/>
              </a:lnRef>
              <a:fillRef idx="1">
                <a:schemeClr val="lt1"/>
              </a:fillRef>
              <a:effectRef idx="0">
                <a:schemeClr val="accent1"/>
              </a:effectRef>
              <a:fontRef idx="minor">
                <a:schemeClr val="dk1"/>
              </a:fontRef>
            </p:style>
            <p:txBody>
              <a:bodyPr vert="horz" wrap="square" rtlCol="0">
                <a:spAutoFit/>
              </a:bodyPr>
              <a:lstStyle/>
              <a:p>
                <a:pPr algn="ctr"/>
                <a:r>
                  <a:rPr lang="ja-JP" altLang="en-US" sz="1050" b="1" dirty="0">
                    <a:solidFill>
                      <a:schemeClr val="bg1"/>
                    </a:solidFill>
                    <a:latin typeface="+mn-ea"/>
                  </a:rPr>
                  <a:t>市長</a:t>
                </a:r>
              </a:p>
            </p:txBody>
          </p:sp>
          <p:sp>
            <p:nvSpPr>
              <p:cNvPr id="2" name="テキスト ボックス 1"/>
              <p:cNvSpPr txBox="1"/>
              <p:nvPr/>
            </p:nvSpPr>
            <p:spPr>
              <a:xfrm>
                <a:off x="3650250" y="4315638"/>
                <a:ext cx="2033012" cy="292388"/>
              </a:xfrm>
              <a:prstGeom prst="rect">
                <a:avLst/>
              </a:prstGeom>
              <a:solidFill>
                <a:schemeClr val="accent5">
                  <a:lumMod val="40000"/>
                  <a:lumOff val="60000"/>
                </a:schemeClr>
              </a:solidFill>
            </p:spPr>
            <p:txBody>
              <a:bodyPr vert="horz" wrap="square" rtlCol="0">
                <a:spAutoFit/>
              </a:bodyPr>
              <a:lstStyle/>
              <a:p>
                <a:pPr algn="ctr"/>
                <a:r>
                  <a:rPr lang="ja-JP" altLang="en-US" sz="825" b="1" dirty="0"/>
                  <a:t>住民に身近なサービス</a:t>
                </a:r>
                <a:endParaRPr lang="ja-JP" altLang="en-US" sz="825" dirty="0"/>
              </a:p>
            </p:txBody>
          </p:sp>
          <p:sp>
            <p:nvSpPr>
              <p:cNvPr id="57" name="テキスト ボックス 56"/>
              <p:cNvSpPr txBox="1"/>
              <p:nvPr/>
            </p:nvSpPr>
            <p:spPr>
              <a:xfrm>
                <a:off x="3663370" y="4617457"/>
                <a:ext cx="2019893" cy="257369"/>
              </a:xfrm>
              <a:prstGeom prst="rect">
                <a:avLst/>
              </a:prstGeom>
              <a:solidFill>
                <a:schemeClr val="accent5">
                  <a:lumMod val="40000"/>
                  <a:lumOff val="60000"/>
                </a:schemeClr>
              </a:solidFill>
            </p:spPr>
            <p:txBody>
              <a:bodyPr vert="horz" wrap="square" lIns="0" tIns="27000" rIns="0" bIns="27000" rtlCol="0">
                <a:spAutoFit/>
              </a:bodyPr>
              <a:lstStyle/>
              <a:p>
                <a:pPr algn="ctr"/>
                <a:r>
                  <a:rPr lang="ja-JP" altLang="en-US" sz="900" b="1" dirty="0"/>
                  <a:t>市が行う広域的な事業</a:t>
                </a:r>
                <a:endParaRPr lang="ja-JP" altLang="en-US" sz="900" dirty="0"/>
              </a:p>
            </p:txBody>
          </p:sp>
        </p:grpSp>
        <p:grpSp>
          <p:nvGrpSpPr>
            <p:cNvPr id="9" name="グループ化 8"/>
            <p:cNvGrpSpPr/>
            <p:nvPr/>
          </p:nvGrpSpPr>
          <p:grpSpPr bwMode="gray">
            <a:xfrm>
              <a:off x="3323279" y="5264016"/>
              <a:ext cx="2479458" cy="1008873"/>
              <a:chOff x="3323279" y="5197341"/>
              <a:chExt cx="2479458" cy="1008873"/>
            </a:xfrm>
          </p:grpSpPr>
          <p:sp>
            <p:nvSpPr>
              <p:cNvPr id="93" name="角丸四角形 92"/>
              <p:cNvSpPr/>
              <p:nvPr/>
            </p:nvSpPr>
            <p:spPr bwMode="gray">
              <a:xfrm>
                <a:off x="3323279" y="5197341"/>
                <a:ext cx="2479458" cy="1008873"/>
              </a:xfrm>
              <a:prstGeom prst="roundRect">
                <a:avLst>
                  <a:gd name="adj" fmla="val 4636"/>
                </a:avLst>
              </a:prstGeom>
              <a:solidFill>
                <a:schemeClr val="accent2">
                  <a:lumMod val="40000"/>
                  <a:lumOff val="60000"/>
                </a:schemeClr>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dirty="0">
                  <a:solidFill>
                    <a:schemeClr val="tx1"/>
                  </a:solidFill>
                </a:endParaRPr>
              </a:p>
            </p:txBody>
          </p:sp>
          <p:sp>
            <p:nvSpPr>
              <p:cNvPr id="67" name="正方形/長方形 66"/>
              <p:cNvSpPr/>
              <p:nvPr/>
            </p:nvSpPr>
            <p:spPr bwMode="gray">
              <a:xfrm rot="16200000">
                <a:off x="3060885" y="5590235"/>
                <a:ext cx="883732" cy="2663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ja-JP" altLang="en-US" sz="1050" dirty="0">
                    <a:solidFill>
                      <a:schemeClr val="tx1"/>
                    </a:solidFill>
                    <a:latin typeface="HGP創英角ｺﾞｼｯｸUB" panose="020B0900000000000000" pitchFamily="50" charset="-128"/>
                    <a:ea typeface="HGP創英角ｺﾞｼｯｸUB" panose="020B0900000000000000" pitchFamily="50" charset="-128"/>
                  </a:rPr>
                  <a:t>大阪府</a:t>
                </a:r>
              </a:p>
            </p:txBody>
          </p:sp>
          <p:sp>
            <p:nvSpPr>
              <p:cNvPr id="69" name="テキスト ボックス 68"/>
              <p:cNvSpPr txBox="1"/>
              <p:nvPr/>
            </p:nvSpPr>
            <p:spPr bwMode="gray">
              <a:xfrm>
                <a:off x="4765706" y="5804973"/>
                <a:ext cx="775313" cy="338555"/>
              </a:xfrm>
              <a:prstGeom prst="rect">
                <a:avLst/>
              </a:prstGeom>
              <a:solidFill>
                <a:srgbClr val="FFC000"/>
              </a:solidFill>
              <a:ln w="12700">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ja-JP" altLang="en-US" sz="1050" b="1" dirty="0">
                    <a:solidFill>
                      <a:schemeClr val="bg1"/>
                    </a:solidFill>
                    <a:latin typeface="+mn-ea"/>
                  </a:rPr>
                  <a:t>府議会</a:t>
                </a:r>
              </a:p>
            </p:txBody>
          </p:sp>
          <p:sp>
            <p:nvSpPr>
              <p:cNvPr id="78" name="テキスト ボックス 77"/>
              <p:cNvSpPr txBox="1"/>
              <p:nvPr/>
            </p:nvSpPr>
            <p:spPr bwMode="gray">
              <a:xfrm>
                <a:off x="3837657" y="5791325"/>
                <a:ext cx="775313" cy="338555"/>
              </a:xfrm>
              <a:prstGeom prst="rect">
                <a:avLst/>
              </a:prstGeom>
              <a:solidFill>
                <a:schemeClr val="accent1">
                  <a:lumMod val="75000"/>
                </a:schemeClr>
              </a:solidFill>
              <a:ln w="12700">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ja-JP" altLang="en-US" sz="1050" b="1" dirty="0">
                    <a:solidFill>
                      <a:schemeClr val="bg1"/>
                    </a:solidFill>
                    <a:latin typeface="+mn-ea"/>
                  </a:rPr>
                  <a:t>知事</a:t>
                </a:r>
              </a:p>
            </p:txBody>
          </p:sp>
        </p:grpSp>
        <p:grpSp>
          <p:nvGrpSpPr>
            <p:cNvPr id="41" name="グループ化 40"/>
            <p:cNvGrpSpPr/>
            <p:nvPr/>
          </p:nvGrpSpPr>
          <p:grpSpPr>
            <a:xfrm>
              <a:off x="3584144" y="4646537"/>
              <a:ext cx="2130013" cy="1129015"/>
              <a:chOff x="3584144" y="4579862"/>
              <a:chExt cx="2130013" cy="1129015"/>
            </a:xfrm>
          </p:grpSpPr>
          <p:sp>
            <p:nvSpPr>
              <p:cNvPr id="3" name="上下矢印 2"/>
              <p:cNvSpPr/>
              <p:nvPr/>
            </p:nvSpPr>
            <p:spPr>
              <a:xfrm>
                <a:off x="3963599" y="4854863"/>
                <a:ext cx="1423580" cy="508564"/>
              </a:xfrm>
              <a:prstGeom prst="upDownArrow">
                <a:avLst>
                  <a:gd name="adj1" fmla="val 78217"/>
                  <a:gd name="adj2" fmla="val 35863"/>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sp>
            <p:nvSpPr>
              <p:cNvPr id="5" name="テキスト ボックス 4"/>
              <p:cNvSpPr txBox="1"/>
              <p:nvPr/>
            </p:nvSpPr>
            <p:spPr bwMode="gray">
              <a:xfrm>
                <a:off x="3963600" y="4937395"/>
                <a:ext cx="1432252" cy="292388"/>
              </a:xfrm>
              <a:prstGeom prst="rect">
                <a:avLst/>
              </a:prstGeom>
              <a:noFill/>
            </p:spPr>
            <p:txBody>
              <a:bodyPr wrap="square" rtlCol="0">
                <a:spAutoFit/>
              </a:bodyPr>
              <a:lstStyle/>
              <a:p>
                <a:pPr algn="ctr"/>
                <a:r>
                  <a:rPr lang="ja-JP" altLang="en-US" sz="825" dirty="0">
                    <a:solidFill>
                      <a:schemeClr val="bg1"/>
                    </a:solidFill>
                    <a:latin typeface="HGPｺﾞｼｯｸE" panose="020B0900000000000000" pitchFamily="50" charset="-128"/>
                    <a:ea typeface="HGPｺﾞｼｯｸE" panose="020B0900000000000000" pitchFamily="50" charset="-128"/>
                  </a:rPr>
                  <a:t>広域機能の連携</a:t>
                </a:r>
              </a:p>
            </p:txBody>
          </p:sp>
          <p:sp>
            <p:nvSpPr>
              <p:cNvPr id="11" name="正方形/長方形 10"/>
              <p:cNvSpPr/>
              <p:nvPr/>
            </p:nvSpPr>
            <p:spPr bwMode="gray">
              <a:xfrm>
                <a:off x="3584144" y="4579862"/>
                <a:ext cx="2130013" cy="112901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grpSp>
        <p:sp>
          <p:nvSpPr>
            <p:cNvPr id="110" name="正方形/長方形 109"/>
            <p:cNvSpPr/>
            <p:nvPr/>
          </p:nvSpPr>
          <p:spPr bwMode="gray">
            <a:xfrm>
              <a:off x="3962942" y="3797459"/>
              <a:ext cx="179882" cy="538429"/>
            </a:xfrm>
            <a:prstGeom prst="rect">
              <a:avLst/>
            </a:prstGeom>
            <a:ln w="12700"/>
          </p:spPr>
          <p:style>
            <a:lnRef idx="2">
              <a:schemeClr val="accent1"/>
            </a:lnRef>
            <a:fillRef idx="1">
              <a:schemeClr val="lt1"/>
            </a:fillRef>
            <a:effectRef idx="0">
              <a:schemeClr val="accent1"/>
            </a:effectRef>
            <a:fontRef idx="minor">
              <a:schemeClr val="dk1"/>
            </a:fontRef>
          </p:style>
          <p:txBody>
            <a:bodyPr vert="eaVert" lIns="0" tIns="0" rIns="0" bIns="0" rtlCol="0" anchor="ctr"/>
            <a:lstStyle/>
            <a:p>
              <a:pPr algn="ctr"/>
              <a:r>
                <a:rPr lang="ja-JP" altLang="en-US" sz="750" b="1" dirty="0">
                  <a:solidFill>
                    <a:schemeClr val="tx1"/>
                  </a:solidFill>
                  <a:latin typeface="ＭＳ Ｐゴシック" panose="020B0600070205080204" pitchFamily="50" charset="-128"/>
                  <a:ea typeface="ＭＳ Ｐゴシック" panose="020B0600070205080204" pitchFamily="50" charset="-128"/>
                </a:rPr>
                <a:t>総合区長</a:t>
              </a:r>
            </a:p>
          </p:txBody>
        </p:sp>
      </p:grpSp>
      <p:graphicFrame>
        <p:nvGraphicFramePr>
          <p:cNvPr id="17" name="表 16"/>
          <p:cNvGraphicFramePr>
            <a:graphicFrameLocks noGrp="1"/>
          </p:cNvGraphicFramePr>
          <p:nvPr>
            <p:extLst/>
          </p:nvPr>
        </p:nvGraphicFramePr>
        <p:xfrm>
          <a:off x="2299106" y="3539634"/>
          <a:ext cx="4506196" cy="2210265"/>
        </p:xfrm>
        <a:graphic>
          <a:graphicData uri="http://schemas.openxmlformats.org/drawingml/2006/table">
            <a:tbl>
              <a:tblPr firstRow="1" bandRow="1">
                <a:tableStyleId>{5C22544A-7EE6-4342-B048-85BDC9FD1C3A}</a:tableStyleId>
              </a:tblPr>
              <a:tblGrid>
                <a:gridCol w="1987877">
                  <a:extLst>
                    <a:ext uri="{9D8B030D-6E8A-4147-A177-3AD203B41FA5}">
                      <a16:colId xmlns:a16="http://schemas.microsoft.com/office/drawing/2014/main" val="20000"/>
                    </a:ext>
                  </a:extLst>
                </a:gridCol>
                <a:gridCol w="482958">
                  <a:extLst>
                    <a:ext uri="{9D8B030D-6E8A-4147-A177-3AD203B41FA5}">
                      <a16:colId xmlns:a16="http://schemas.microsoft.com/office/drawing/2014/main" val="20001"/>
                    </a:ext>
                  </a:extLst>
                </a:gridCol>
                <a:gridCol w="2035361">
                  <a:extLst>
                    <a:ext uri="{9D8B030D-6E8A-4147-A177-3AD203B41FA5}">
                      <a16:colId xmlns:a16="http://schemas.microsoft.com/office/drawing/2014/main" val="20002"/>
                    </a:ext>
                  </a:extLst>
                </a:gridCol>
              </a:tblGrid>
              <a:tr h="25305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900" b="0" dirty="0" smtClean="0">
                          <a:solidFill>
                            <a:schemeClr val="tx1"/>
                          </a:solidFill>
                          <a:latin typeface="Meiryo UI" panose="020B0604030504040204" pitchFamily="50" charset="-128"/>
                          <a:ea typeface="Meiryo UI" panose="020B0604030504040204" pitchFamily="50" charset="-128"/>
                        </a:rPr>
                        <a:t>　選挙で選ばれた市長</a:t>
                      </a:r>
                      <a:endParaRPr lang="en-US" altLang="ja-JP" sz="900" b="0" dirty="0" smtClean="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7E1"/>
                    </a:solidFill>
                  </a:tcPr>
                </a:tc>
                <a:tc>
                  <a:txBody>
                    <a:bodyPr/>
                    <a:lstStyle/>
                    <a:p>
                      <a:pPr algn="ctr"/>
                      <a:r>
                        <a:rPr kumimoji="1" lang="ja-JP" altLang="en-US" sz="900" b="0" dirty="0" smtClean="0">
                          <a:solidFill>
                            <a:schemeClr val="tx1"/>
                          </a:solidFill>
                          <a:latin typeface="Meiryo UI" panose="020B0604030504040204" pitchFamily="50" charset="-128"/>
                          <a:ea typeface="Meiryo UI" panose="020B0604030504040204" pitchFamily="50" charset="-128"/>
                        </a:rPr>
                        <a:t>市長</a:t>
                      </a:r>
                      <a:endParaRPr kumimoji="1" lang="ja-JP" altLang="en-US" sz="900" b="0" dirty="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kumimoji="1" lang="ja-JP" altLang="en-US" sz="900" b="0" dirty="0" smtClean="0">
                          <a:solidFill>
                            <a:schemeClr val="tx1"/>
                          </a:solidFill>
                          <a:latin typeface="Meiryo UI" panose="020B0604030504040204" pitchFamily="50" charset="-128"/>
                          <a:ea typeface="Meiryo UI" panose="020B0604030504040204" pitchFamily="50" charset="-128"/>
                        </a:rPr>
                        <a:t>　市長職なし</a:t>
                      </a:r>
                      <a:endParaRPr kumimoji="1" lang="ja-JP" altLang="en-US" sz="900" b="0" dirty="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5E1FF"/>
                    </a:solidFill>
                  </a:tcPr>
                </a:tc>
                <a:extLst>
                  <a:ext uri="{0D108BD9-81ED-4DB2-BD59-A6C34878D82A}">
                    <a16:rowId xmlns:a16="http://schemas.microsoft.com/office/drawing/2014/main" val="10000"/>
                  </a:ext>
                </a:extLst>
              </a:tr>
              <a:tr h="35673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900" b="0" dirty="0" smtClean="0">
                          <a:solidFill>
                            <a:schemeClr val="tx1"/>
                          </a:solidFill>
                          <a:latin typeface="Meiryo UI" panose="020B0604030504040204" pitchFamily="50" charset="-128"/>
                          <a:ea typeface="Meiryo UI" panose="020B0604030504040204" pitchFamily="50" charset="-128"/>
                        </a:rPr>
                        <a:t>　市長が市会の同意を得て選任</a:t>
                      </a:r>
                      <a:endParaRPr lang="en-US" altLang="ja-JP" sz="900" b="0" dirty="0" smtClean="0">
                        <a:solidFill>
                          <a:schemeClr val="tx1"/>
                        </a:solidFill>
                        <a:latin typeface="Meiryo UI" panose="020B0604030504040204" pitchFamily="50" charset="-128"/>
                        <a:ea typeface="Meiryo UI"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900" b="0" dirty="0" smtClean="0">
                          <a:solidFill>
                            <a:schemeClr val="tx1"/>
                          </a:solidFill>
                          <a:latin typeface="Meiryo UI" panose="020B0604030504040204" pitchFamily="50" charset="-128"/>
                          <a:ea typeface="Meiryo UI" panose="020B0604030504040204" pitchFamily="50" charset="-128"/>
                        </a:rPr>
                        <a:t>　した総合区長</a:t>
                      </a:r>
                      <a:endParaRPr lang="en-US" altLang="ja-JP" sz="900" b="0" dirty="0" smtClean="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7E1"/>
                    </a:solidFill>
                  </a:tcPr>
                </a:tc>
                <a:tc>
                  <a:txBody>
                    <a:bodyPr/>
                    <a:lstStyle/>
                    <a:p>
                      <a:pPr algn="ctr"/>
                      <a:r>
                        <a:rPr kumimoji="1" lang="ja-JP" altLang="en-US" sz="900" b="0" dirty="0" smtClean="0">
                          <a:solidFill>
                            <a:schemeClr val="tx1"/>
                          </a:solidFill>
                          <a:latin typeface="Meiryo UI" panose="020B0604030504040204" pitchFamily="50" charset="-128"/>
                          <a:ea typeface="Meiryo UI" panose="020B0604030504040204" pitchFamily="50" charset="-128"/>
                        </a:rPr>
                        <a:t>区長</a:t>
                      </a:r>
                      <a:endParaRPr kumimoji="1" lang="ja-JP" altLang="en-US" sz="900" b="0" dirty="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ja-JP" altLang="en-US" sz="900" b="0" dirty="0" smtClean="0">
                          <a:solidFill>
                            <a:schemeClr val="tx1"/>
                          </a:solidFill>
                          <a:latin typeface="Meiryo UI" panose="020B0604030504040204" pitchFamily="50" charset="-128"/>
                          <a:ea typeface="Meiryo UI" panose="020B0604030504040204" pitchFamily="50" charset="-128"/>
                        </a:rPr>
                        <a:t>　選挙で選ばれた特別区長</a:t>
                      </a:r>
                      <a:endParaRPr kumimoji="1" lang="ja-JP" altLang="en-US" sz="900" b="0" dirty="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5E1FF"/>
                    </a:solidFill>
                  </a:tcPr>
                </a:tc>
                <a:extLst>
                  <a:ext uri="{0D108BD9-81ED-4DB2-BD59-A6C34878D82A}">
                    <a16:rowId xmlns:a16="http://schemas.microsoft.com/office/drawing/2014/main" val="10001"/>
                  </a:ext>
                </a:extLst>
              </a:tr>
              <a:tr h="2288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900" b="0" dirty="0" smtClean="0">
                          <a:solidFill>
                            <a:schemeClr val="tx1"/>
                          </a:solidFill>
                          <a:latin typeface="Meiryo UI" panose="020B0604030504040204" pitchFamily="50" charset="-128"/>
                          <a:ea typeface="Meiryo UI" panose="020B0604030504040204" pitchFamily="50" charset="-128"/>
                        </a:rPr>
                        <a:t>　市の議会</a:t>
                      </a:r>
                      <a:endParaRPr lang="en-US" altLang="ja-JP" sz="900" b="0" dirty="0" smtClean="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7E1"/>
                    </a:solidFill>
                  </a:tcPr>
                </a:tc>
                <a:tc>
                  <a:txBody>
                    <a:bodyPr/>
                    <a:lstStyle/>
                    <a:p>
                      <a:pPr algn="ctr"/>
                      <a:r>
                        <a:rPr kumimoji="1" lang="ja-JP" altLang="en-US" sz="900" b="0" dirty="0" smtClean="0">
                          <a:solidFill>
                            <a:schemeClr val="tx1"/>
                          </a:solidFill>
                          <a:latin typeface="Meiryo UI" panose="020B0604030504040204" pitchFamily="50" charset="-128"/>
                          <a:ea typeface="Meiryo UI" panose="020B0604030504040204" pitchFamily="50" charset="-128"/>
                        </a:rPr>
                        <a:t>議会</a:t>
                      </a:r>
                      <a:endParaRPr kumimoji="1" lang="ja-JP" altLang="en-US" sz="900" b="0" dirty="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900" b="0" dirty="0" smtClean="0">
                          <a:solidFill>
                            <a:schemeClr val="tx1"/>
                          </a:solidFill>
                          <a:latin typeface="Meiryo UI" panose="020B0604030504040204" pitchFamily="50" charset="-128"/>
                          <a:ea typeface="Meiryo UI" panose="020B0604030504040204" pitchFamily="50" charset="-128"/>
                        </a:rPr>
                        <a:t>　区ごとの議会を設置</a:t>
                      </a:r>
                      <a:endParaRPr lang="en-US" altLang="ja-JP" sz="900" b="0" dirty="0" smtClean="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5E1FF"/>
                    </a:solidFill>
                  </a:tcPr>
                </a:tc>
                <a:extLst>
                  <a:ext uri="{0D108BD9-81ED-4DB2-BD59-A6C34878D82A}">
                    <a16:rowId xmlns:a16="http://schemas.microsoft.com/office/drawing/2014/main" val="10002"/>
                  </a:ext>
                </a:extLst>
              </a:tr>
              <a:tr h="1028700">
                <a:tc>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ja-JP" altLang="en-US" sz="900" b="0" dirty="0" smtClean="0">
                          <a:solidFill>
                            <a:schemeClr val="tx1"/>
                          </a:solidFill>
                          <a:latin typeface="Meiryo UI" panose="020B0604030504040204" pitchFamily="50" charset="-128"/>
                          <a:ea typeface="Meiryo UI" panose="020B0604030504040204" pitchFamily="50" charset="-128"/>
                        </a:rPr>
                        <a:t>総合区長は地域住民の多様な声・ニーズを踏まえた区政を展開</a:t>
                      </a:r>
                      <a:endParaRPr lang="en-US" altLang="ja-JP" sz="900" b="0" dirty="0" smtClean="0">
                        <a:solidFill>
                          <a:schemeClr val="tx1"/>
                        </a:solidFill>
                        <a:latin typeface="Meiryo UI" panose="020B0604030504040204" pitchFamily="50" charset="-128"/>
                        <a:ea typeface="Meiryo UI" panose="020B0604030504040204" pitchFamily="50" charset="-128"/>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ja-JP" altLang="en-US" sz="900" b="0" dirty="0" smtClean="0">
                          <a:solidFill>
                            <a:schemeClr val="tx1"/>
                          </a:solidFill>
                          <a:latin typeface="Meiryo UI" panose="020B0604030504040204" pitchFamily="50" charset="-128"/>
                          <a:ea typeface="Meiryo UI" panose="020B0604030504040204" pitchFamily="50" charset="-128"/>
                        </a:rPr>
                        <a:t>総合区長は、次年度の予算編成に向けた市長・副市長との意見交換や方針策定に参画</a:t>
                      </a:r>
                      <a:endParaRPr lang="en-US" altLang="ja-JP" sz="900" b="0" dirty="0" smtClean="0">
                        <a:solidFill>
                          <a:schemeClr val="tx1"/>
                        </a:solidFill>
                        <a:latin typeface="Meiryo UI" panose="020B0604030504040204" pitchFamily="50" charset="-128"/>
                        <a:ea typeface="Meiryo UI"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ja-JP" altLang="en-US" sz="900" b="0" dirty="0" smtClean="0">
                          <a:solidFill>
                            <a:schemeClr val="tx1"/>
                          </a:solidFill>
                          <a:latin typeface="Meiryo UI" panose="020B0604030504040204" pitchFamily="50" charset="-128"/>
                          <a:ea typeface="Meiryo UI" panose="020B0604030504040204" pitchFamily="50" charset="-128"/>
                        </a:rPr>
                        <a:t>　予算編成・条例提案等は市長が　</a:t>
                      </a:r>
                      <a:endParaRPr lang="en-US" altLang="ja-JP" sz="900" b="0" dirty="0" smtClean="0">
                        <a:solidFill>
                          <a:schemeClr val="tx1"/>
                        </a:solidFill>
                        <a:latin typeface="Meiryo UI" panose="020B0604030504040204" pitchFamily="50" charset="-128"/>
                        <a:ea typeface="Meiryo UI"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ja-JP" altLang="en-US" sz="900" b="0" dirty="0" smtClean="0">
                          <a:solidFill>
                            <a:schemeClr val="tx1"/>
                          </a:solidFill>
                          <a:latin typeface="Meiryo UI" panose="020B0604030504040204" pitchFamily="50" charset="-128"/>
                          <a:ea typeface="Meiryo UI" panose="020B0604030504040204" pitchFamily="50" charset="-128"/>
                        </a:rPr>
                        <a:t>　引き続きマネジメント</a:t>
                      </a:r>
                      <a:endParaRPr lang="en-US" altLang="ja-JP" sz="900" b="0" dirty="0" smtClean="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7E1"/>
                    </a:solidFill>
                  </a:tcPr>
                </a:tc>
                <a:tc>
                  <a:txBody>
                    <a:bodyPr/>
                    <a:lstStyle/>
                    <a:p>
                      <a:pPr algn="ctr"/>
                      <a:r>
                        <a:rPr kumimoji="1" lang="ja-JP" altLang="en-US" sz="900" b="0" dirty="0" smtClean="0">
                          <a:solidFill>
                            <a:schemeClr val="tx1"/>
                          </a:solidFill>
                          <a:latin typeface="Meiryo UI" panose="020B0604030504040204" pitchFamily="50" charset="-128"/>
                          <a:ea typeface="Meiryo UI" panose="020B0604030504040204" pitchFamily="50" charset="-128"/>
                        </a:rPr>
                        <a:t>区長の役割</a:t>
                      </a:r>
                      <a:endParaRPr kumimoji="1" lang="ja-JP" altLang="en-US" sz="900" b="0" dirty="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ja-JP" altLang="en-US" sz="900" b="0" dirty="0" smtClean="0">
                          <a:solidFill>
                            <a:schemeClr val="tx1"/>
                          </a:solidFill>
                          <a:latin typeface="Meiryo UI" panose="020B0604030504040204" pitchFamily="50" charset="-128"/>
                          <a:ea typeface="Meiryo UI" panose="020B0604030504040204" pitchFamily="50" charset="-128"/>
                        </a:rPr>
                        <a:t>特別区長は地域住民の多様な声・ニーズを踏まえた区政を展開</a:t>
                      </a:r>
                      <a:endParaRPr lang="en-US" altLang="ja-JP" sz="900" b="0" dirty="0" smtClean="0">
                        <a:solidFill>
                          <a:schemeClr val="tx1"/>
                        </a:solidFill>
                        <a:latin typeface="Meiryo UI" panose="020B0604030504040204" pitchFamily="50" charset="-128"/>
                        <a:ea typeface="Meiryo UI" panose="020B0604030504040204" pitchFamily="50" charset="-128"/>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ja-JP" altLang="en-US" sz="900" b="0" dirty="0" smtClean="0">
                          <a:solidFill>
                            <a:schemeClr val="tx1"/>
                          </a:solidFill>
                          <a:latin typeface="Meiryo UI" panose="020B0604030504040204" pitchFamily="50" charset="-128"/>
                          <a:ea typeface="Meiryo UI" panose="020B0604030504040204" pitchFamily="50" charset="-128"/>
                        </a:rPr>
                        <a:t>特別区長は、区内の予算編成・条例提案等をマネジメント</a:t>
                      </a:r>
                      <a:endParaRPr lang="en-US" altLang="ja-JP" sz="900" b="0" dirty="0" smtClean="0">
                        <a:solidFill>
                          <a:schemeClr val="tx1"/>
                        </a:solidFill>
                        <a:latin typeface="Meiryo UI" panose="020B0604030504040204" pitchFamily="50" charset="-128"/>
                        <a:ea typeface="Meiryo UI" panose="020B0604030504040204" pitchFamily="50" charset="-128"/>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5E1FF"/>
                    </a:solidFill>
                  </a:tcPr>
                </a:tc>
                <a:extLst>
                  <a:ext uri="{0D108BD9-81ED-4DB2-BD59-A6C34878D82A}">
                    <a16:rowId xmlns:a16="http://schemas.microsoft.com/office/drawing/2014/main" val="10003"/>
                  </a:ext>
                </a:extLst>
              </a:tr>
              <a:tr h="3429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900" b="0" dirty="0" smtClean="0">
                          <a:solidFill>
                            <a:schemeClr val="tx1"/>
                          </a:solidFill>
                          <a:latin typeface="Meiryo UI" panose="020B0604030504040204" pitchFamily="50" charset="-128"/>
                          <a:ea typeface="Meiryo UI" panose="020B0604030504040204" pitchFamily="50" charset="-128"/>
                        </a:rPr>
                        <a:t>　大阪市が大阪府と協議・調整</a:t>
                      </a:r>
                      <a:endParaRPr lang="en-US" altLang="ja-JP" sz="900" b="0" dirty="0" smtClean="0">
                        <a:solidFill>
                          <a:schemeClr val="tx1"/>
                        </a:solidFill>
                        <a:latin typeface="Meiryo UI" panose="020B0604030504040204" pitchFamily="50" charset="-128"/>
                        <a:ea typeface="Meiryo UI"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900" b="0" dirty="0" smtClean="0">
                          <a:solidFill>
                            <a:schemeClr val="tx1"/>
                          </a:solidFill>
                          <a:latin typeface="Meiryo UI" panose="020B0604030504040204" pitchFamily="50" charset="-128"/>
                          <a:ea typeface="Meiryo UI" panose="020B0604030504040204" pitchFamily="50" charset="-128"/>
                        </a:rPr>
                        <a:t>　のうえ取り組みを実施</a:t>
                      </a:r>
                      <a:endParaRPr lang="en-US" altLang="ja-JP" sz="900" b="0" dirty="0" smtClean="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7E1"/>
                    </a:solidFill>
                  </a:tcPr>
                </a:tc>
                <a:tc>
                  <a:txBody>
                    <a:bodyPr/>
                    <a:lstStyle/>
                    <a:p>
                      <a:pPr algn="ctr"/>
                      <a:r>
                        <a:rPr kumimoji="1" lang="ja-JP" altLang="en-US" sz="800" b="0" dirty="0" smtClean="0">
                          <a:solidFill>
                            <a:schemeClr val="tx1"/>
                          </a:solidFill>
                          <a:latin typeface="Meiryo UI" panose="020B0604030504040204" pitchFamily="50" charset="-128"/>
                          <a:ea typeface="Meiryo UI" panose="020B0604030504040204" pitchFamily="50" charset="-128"/>
                        </a:rPr>
                        <a:t>広域機能</a:t>
                      </a:r>
                      <a:endParaRPr kumimoji="1" lang="ja-JP" altLang="en-US" sz="800" b="0" dirty="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ja-JP" altLang="en-US" sz="900" b="0" dirty="0" smtClean="0">
                          <a:solidFill>
                            <a:schemeClr val="tx1"/>
                          </a:solidFill>
                          <a:latin typeface="Meiryo UI" panose="020B0604030504040204" pitchFamily="50" charset="-128"/>
                          <a:ea typeface="Meiryo UI" panose="020B0604030504040204" pitchFamily="50" charset="-128"/>
                        </a:rPr>
                        <a:t>　大阪府に一元化</a:t>
                      </a:r>
                      <a:endParaRPr kumimoji="1" lang="ja-JP" altLang="en-US" sz="900" b="0" dirty="0">
                        <a:solidFill>
                          <a:schemeClr val="tx1"/>
                        </a:solidFill>
                        <a:latin typeface="Meiryo UI" panose="020B0604030504040204" pitchFamily="50" charset="-128"/>
                        <a:ea typeface="Meiryo UI" panose="020B0604030504040204" pitchFamily="50" charset="-128"/>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5E1FF"/>
                    </a:solidFill>
                  </a:tcPr>
                </a:tc>
                <a:extLst>
                  <a:ext uri="{0D108BD9-81ED-4DB2-BD59-A6C34878D82A}">
                    <a16:rowId xmlns:a16="http://schemas.microsoft.com/office/drawing/2014/main" val="10004"/>
                  </a:ext>
                </a:extLst>
              </a:tr>
            </a:tbl>
          </a:graphicData>
        </a:graphic>
      </p:graphicFrame>
      <p:sp>
        <p:nvSpPr>
          <p:cNvPr id="18" name="テキスト ボックス 17"/>
          <p:cNvSpPr txBox="1"/>
          <p:nvPr/>
        </p:nvSpPr>
        <p:spPr>
          <a:xfrm>
            <a:off x="179590" y="6023371"/>
            <a:ext cx="2969083" cy="219291"/>
          </a:xfrm>
          <a:prstGeom prst="rect">
            <a:avLst/>
          </a:prstGeom>
          <a:noFill/>
        </p:spPr>
        <p:txBody>
          <a:bodyPr wrap="none" rtlCol="0">
            <a:spAutoFit/>
          </a:bodyPr>
          <a:lstStyle/>
          <a:p>
            <a:r>
              <a:rPr lang="en-US" altLang="ja-JP" sz="825" dirty="0"/>
              <a:t>※</a:t>
            </a:r>
            <a:r>
              <a:rPr lang="ja-JP" altLang="en-US" sz="825" dirty="0"/>
              <a:t>広域的な事業・・・交通・インフラ、産業の振興、観光集客など</a:t>
            </a:r>
            <a:endParaRPr lang="en-US" altLang="ja-JP" sz="825" dirty="0"/>
          </a:p>
        </p:txBody>
      </p:sp>
      <p:sp>
        <p:nvSpPr>
          <p:cNvPr id="19" name="角丸四角形 18"/>
          <p:cNvSpPr/>
          <p:nvPr/>
        </p:nvSpPr>
        <p:spPr>
          <a:xfrm>
            <a:off x="7126449" y="4984374"/>
            <a:ext cx="1316756" cy="175196"/>
          </a:xfrm>
          <a:prstGeom prst="roundRect">
            <a:avLst>
              <a:gd name="adj" fmla="val 5023"/>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50" dirty="0">
                <a:latin typeface="HGPｺﾞｼｯｸE" panose="020B0900000000000000" pitchFamily="50" charset="-128"/>
                <a:ea typeface="HGPｺﾞｼｯｸE" panose="020B0900000000000000" pitchFamily="50" charset="-128"/>
              </a:rPr>
              <a:t>広域機能の一元化</a:t>
            </a:r>
          </a:p>
        </p:txBody>
      </p:sp>
      <p:sp>
        <p:nvSpPr>
          <p:cNvPr id="12" name="大かっこ 11"/>
          <p:cNvSpPr/>
          <p:nvPr/>
        </p:nvSpPr>
        <p:spPr>
          <a:xfrm>
            <a:off x="2415873" y="5074224"/>
            <a:ext cx="1769468" cy="294556"/>
          </a:xfrm>
          <a:prstGeom prst="bracketPair">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ja-JP" altLang="en-US" sz="1350"/>
          </a:p>
        </p:txBody>
      </p:sp>
      <p:sp>
        <p:nvSpPr>
          <p:cNvPr id="79" name="テキスト ボックス 78"/>
          <p:cNvSpPr txBox="1"/>
          <p:nvPr/>
        </p:nvSpPr>
        <p:spPr>
          <a:xfrm>
            <a:off x="584213" y="5267965"/>
            <a:ext cx="1575994" cy="193027"/>
          </a:xfrm>
          <a:prstGeom prst="rect">
            <a:avLst/>
          </a:prstGeom>
          <a:solidFill>
            <a:schemeClr val="accent5">
              <a:lumMod val="40000"/>
              <a:lumOff val="60000"/>
            </a:schemeClr>
          </a:solidFill>
        </p:spPr>
        <p:txBody>
          <a:bodyPr vert="horz" wrap="square" lIns="0" tIns="27000" rIns="0" bIns="27000" rtlCol="0">
            <a:spAutoFit/>
          </a:bodyPr>
          <a:lstStyle/>
          <a:p>
            <a:pPr algn="ctr"/>
            <a:r>
              <a:rPr lang="ja-JP" altLang="en-US" sz="900" b="1" dirty="0"/>
              <a:t>府が行う広域的な事業</a:t>
            </a:r>
            <a:endParaRPr lang="ja-JP" altLang="en-US" sz="900" dirty="0"/>
          </a:p>
        </p:txBody>
      </p:sp>
      <p:sp>
        <p:nvSpPr>
          <p:cNvPr id="83" name="角丸四角形 82"/>
          <p:cNvSpPr/>
          <p:nvPr/>
        </p:nvSpPr>
        <p:spPr>
          <a:xfrm>
            <a:off x="354503" y="817767"/>
            <a:ext cx="2857086" cy="415148"/>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a:latin typeface="Meiryo UI" panose="020B0604030504040204" pitchFamily="50" charset="-128"/>
                <a:ea typeface="Meiryo UI" panose="020B0604030504040204" pitchFamily="50" charset="-128"/>
              </a:rPr>
              <a:t>大都市制度</a:t>
            </a:r>
            <a:r>
              <a:rPr lang="ja-JP" altLang="en-US" sz="1600" b="1" dirty="0" smtClean="0">
                <a:latin typeface="Meiryo UI" panose="020B0604030504040204" pitchFamily="50" charset="-128"/>
                <a:ea typeface="Meiryo UI" panose="020B0604030504040204" pitchFamily="50" charset="-128"/>
              </a:rPr>
              <a:t>改革の取組み</a:t>
            </a:r>
            <a:endParaRPr lang="ja-JP" altLang="en-US" sz="1600" b="1" dirty="0">
              <a:latin typeface="Meiryo UI" panose="020B0604030504040204" pitchFamily="50" charset="-128"/>
              <a:ea typeface="Meiryo UI" panose="020B0604030504040204" pitchFamily="50" charset="-128"/>
            </a:endParaRPr>
          </a:p>
        </p:txBody>
      </p:sp>
      <p:sp>
        <p:nvSpPr>
          <p:cNvPr id="84" name="正方形/長方形 83"/>
          <p:cNvSpPr/>
          <p:nvPr/>
        </p:nvSpPr>
        <p:spPr>
          <a:xfrm>
            <a:off x="333271" y="1316575"/>
            <a:ext cx="8401196" cy="923330"/>
          </a:xfrm>
          <a:prstGeom prst="rect">
            <a:avLst/>
          </a:prstGeom>
        </p:spPr>
        <p:txBody>
          <a:bodyPr wrap="square">
            <a:spAutoFit/>
          </a:bodyPr>
          <a:lstStyle/>
          <a:p>
            <a:pPr marL="214313" indent="-214313">
              <a:buFont typeface="Wingdings" panose="05000000000000000000" pitchFamily="2" charset="2"/>
              <a:buChar char="Ø"/>
            </a:pPr>
            <a:r>
              <a:rPr lang="ja-JP" altLang="en-US" dirty="0">
                <a:latin typeface="Meiryo UI" panose="020B0604030504040204" pitchFamily="50" charset="-128"/>
                <a:ea typeface="Meiryo UI" panose="020B0604030504040204" pitchFamily="50" charset="-128"/>
              </a:rPr>
              <a:t>地方自治法に基づき、区長の権限を拡充する「総合区制度」と、大都市地域における特別区の設置に関する法律</a:t>
            </a:r>
            <a:r>
              <a:rPr lang="ja-JP" altLang="en-US" dirty="0" smtClean="0">
                <a:latin typeface="Meiryo UI" panose="020B0604030504040204" pitchFamily="50" charset="-128"/>
                <a:ea typeface="Meiryo UI" panose="020B0604030504040204" pitchFamily="50" charset="-128"/>
              </a:rPr>
              <a:t>に基づき、</a:t>
            </a:r>
            <a:r>
              <a:rPr lang="ja-JP" altLang="en-US" dirty="0">
                <a:latin typeface="Meiryo UI" panose="020B0604030504040204" pitchFamily="50" charset="-128"/>
                <a:ea typeface="Meiryo UI" panose="020B0604030504040204" pitchFamily="50" charset="-128"/>
              </a:rPr>
              <a:t>特別区を設置する「特別区制度」について、現在検討中。</a:t>
            </a:r>
          </a:p>
        </p:txBody>
      </p:sp>
      <p:cxnSp>
        <p:nvCxnSpPr>
          <p:cNvPr id="76" name="直線コネクタ 7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スライド番号プレースホルダー 13"/>
          <p:cNvSpPr>
            <a:spLocks noGrp="1"/>
          </p:cNvSpPr>
          <p:nvPr>
            <p:ph type="sldNum" sz="quarter" idx="12"/>
          </p:nvPr>
        </p:nvSpPr>
        <p:spPr/>
        <p:txBody>
          <a:bodyPr/>
          <a:lstStyle/>
          <a:p>
            <a:fld id="{138CA411-231B-42B9-AF63-97A64194AA60}" type="slidenum">
              <a:rPr lang="ja-JP" altLang="en-US" smtClean="0"/>
              <a:pPr/>
              <a:t>77</a:t>
            </a:fld>
            <a:endParaRPr lang="ja-JP" altLang="en-US"/>
          </a:p>
        </p:txBody>
      </p:sp>
      <p:sp>
        <p:nvSpPr>
          <p:cNvPr id="81" name="角丸四角形 80"/>
          <p:cNvSpPr/>
          <p:nvPr/>
        </p:nvSpPr>
        <p:spPr>
          <a:xfrm>
            <a:off x="128790" y="66145"/>
            <a:ext cx="61818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３－①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国との協調連携／全国に先駆けた取組み</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746776832"/>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AB41773F-DD03-4808-8CE9-A4484BB12ED8}"/>
              </a:ext>
            </a:extLst>
          </p:cNvPr>
          <p:cNvSpPr>
            <a:spLocks noGrp="1"/>
          </p:cNvSpPr>
          <p:nvPr>
            <p:ph type="sldNum" sz="quarter" idx="12"/>
          </p:nvPr>
        </p:nvSpPr>
        <p:spPr/>
        <p:txBody>
          <a:bodyPr/>
          <a:lstStyle/>
          <a:p>
            <a:fld id="{138CA411-231B-42B9-AF63-97A64194AA60}" type="slidenum">
              <a:rPr lang="ja-JP" altLang="en-US" smtClean="0"/>
              <a:pPr/>
              <a:t>78</a:t>
            </a:fld>
            <a:endParaRPr lang="ja-JP" altLang="en-US"/>
          </a:p>
        </p:txBody>
      </p:sp>
      <p:cxnSp>
        <p:nvCxnSpPr>
          <p:cNvPr id="6" name="直線コネクタ 5">
            <a:extLst>
              <a:ext uri="{FF2B5EF4-FFF2-40B4-BE49-F238E27FC236}">
                <a16:creationId xmlns:a16="http://schemas.microsoft.com/office/drawing/2014/main" id="{34DD5120-79DB-4E35-B392-BEFBDA216A87}"/>
              </a:ext>
            </a:extLst>
          </p:cNvPr>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線コネクタ 7">
            <a:extLst>
              <a:ext uri="{FF2B5EF4-FFF2-40B4-BE49-F238E27FC236}">
                <a16:creationId xmlns:a16="http://schemas.microsoft.com/office/drawing/2014/main" id="{C21EDB8B-8BFC-4BC1-8FB6-467827D246B1}"/>
              </a:ext>
            </a:extLst>
          </p:cNvPr>
          <p:cNvCxnSpPr/>
          <p:nvPr/>
        </p:nvCxnSpPr>
        <p:spPr>
          <a:xfrm>
            <a:off x="274650" y="1035586"/>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21A49FCD-2EB8-4CD4-85DD-D4C1EDA5FFBF}"/>
              </a:ext>
            </a:extLst>
          </p:cNvPr>
          <p:cNvSpPr txBox="1"/>
          <p:nvPr/>
        </p:nvSpPr>
        <p:spPr>
          <a:xfrm>
            <a:off x="274650" y="666254"/>
            <a:ext cx="8331763" cy="369332"/>
          </a:xfrm>
          <a:prstGeom prst="rect">
            <a:avLst/>
          </a:prstGeom>
          <a:noFill/>
        </p:spPr>
        <p:txBody>
          <a:bodyPr wrap="square" rtlCol="0">
            <a:spAutoFit/>
          </a:bodyPr>
          <a:lstStyle/>
          <a:p>
            <a:r>
              <a:rPr kumimoji="1" lang="ja-JP" altLang="en-US" b="1" dirty="0" smtClean="0">
                <a:latin typeface="Meiryo UI" panose="020B0604030504040204" pitchFamily="50" charset="-128"/>
                <a:ea typeface="Meiryo UI" panose="020B0604030504040204" pitchFamily="50" charset="-128"/>
              </a:rPr>
              <a:t>■大阪先駆けの取組みがナショナルスタンダードとなって、</a:t>
            </a:r>
            <a:r>
              <a:rPr lang="ja-JP" altLang="en-US" b="1" dirty="0" smtClean="0">
                <a:latin typeface="Meiryo UI" panose="020B0604030504040204" pitchFamily="50" charset="-128"/>
                <a:ea typeface="Meiryo UI" panose="020B0604030504040204" pitchFamily="50" charset="-128"/>
              </a:rPr>
              <a:t>全国へ波及</a:t>
            </a:r>
            <a:endParaRPr kumimoji="1" lang="en-US" altLang="ja-JP" b="1" dirty="0">
              <a:latin typeface="Meiryo UI" panose="020B0604030504040204" pitchFamily="50" charset="-128"/>
              <a:ea typeface="Meiryo UI" panose="020B0604030504040204" pitchFamily="50" charset="-128"/>
            </a:endParaRPr>
          </a:p>
        </p:txBody>
      </p:sp>
      <p:sp>
        <p:nvSpPr>
          <p:cNvPr id="10" name="角丸四角形 9"/>
          <p:cNvSpPr/>
          <p:nvPr/>
        </p:nvSpPr>
        <p:spPr>
          <a:xfrm>
            <a:off x="5236302" y="1164676"/>
            <a:ext cx="370800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国家戦略特区の活用</a:t>
            </a:r>
            <a:endParaRPr kumimoji="1" lang="ja-JP" altLang="en-US" sz="1600" b="1" dirty="0">
              <a:latin typeface="Meiryo UI" panose="020B0604030504040204" pitchFamily="50" charset="-128"/>
              <a:ea typeface="Meiryo UI" panose="020B0604030504040204" pitchFamily="50" charset="-128"/>
            </a:endParaRPr>
          </a:p>
        </p:txBody>
      </p:sp>
      <p:sp>
        <p:nvSpPr>
          <p:cNvPr id="11" name="角丸四角形 10"/>
          <p:cNvSpPr/>
          <p:nvPr/>
        </p:nvSpPr>
        <p:spPr>
          <a:xfrm>
            <a:off x="1297191" y="1151704"/>
            <a:ext cx="370800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b="1" dirty="0" smtClean="0">
                <a:latin typeface="Meiryo UI" panose="020B0604030504040204" pitchFamily="50" charset="-128"/>
                <a:ea typeface="Meiryo UI" panose="020B0604030504040204" pitchFamily="50" charset="-128"/>
              </a:rPr>
              <a:t>教育行政制度の改革</a:t>
            </a:r>
            <a:endParaRPr kumimoji="1" lang="ja-JP" altLang="en-US" sz="1600" b="1" dirty="0">
              <a:latin typeface="Meiryo UI" panose="020B0604030504040204" pitchFamily="50" charset="-128"/>
              <a:ea typeface="Meiryo UI" panose="020B0604030504040204" pitchFamily="50" charset="-128"/>
            </a:endParaRPr>
          </a:p>
        </p:txBody>
      </p:sp>
      <p:sp>
        <p:nvSpPr>
          <p:cNvPr id="3" name="ホームベース 2"/>
          <p:cNvSpPr/>
          <p:nvPr/>
        </p:nvSpPr>
        <p:spPr>
          <a:xfrm rot="5400000">
            <a:off x="217196" y="1625224"/>
            <a:ext cx="872183" cy="993297"/>
          </a:xfrm>
          <a:prstGeom prst="homePlate">
            <a:avLst>
              <a:gd name="adj" fmla="val 20310"/>
            </a:avLst>
          </a:prstGeom>
          <a:solidFill>
            <a:schemeClr val="accent1">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400" dirty="0">
              <a:latin typeface="Meiryo UI" panose="020B0604030504040204" pitchFamily="50" charset="-128"/>
              <a:ea typeface="Meiryo UI" panose="020B0604030504040204" pitchFamily="50" charset="-128"/>
            </a:endParaRPr>
          </a:p>
        </p:txBody>
      </p:sp>
      <p:sp>
        <p:nvSpPr>
          <p:cNvPr id="12" name="正方形/長方形 11"/>
          <p:cNvSpPr/>
          <p:nvPr/>
        </p:nvSpPr>
        <p:spPr>
          <a:xfrm>
            <a:off x="1302163" y="1586892"/>
            <a:ext cx="3703028" cy="1092607"/>
          </a:xfrm>
          <a:prstGeom prst="rect">
            <a:avLst/>
          </a:prstGeom>
        </p:spPr>
        <p:txBody>
          <a:bodyPr wrap="square">
            <a:spAutoFit/>
          </a:bodyPr>
          <a:lstStyle/>
          <a:p>
            <a:r>
              <a:rPr lang="ja-JP" altLang="en-US" sz="1300" b="1" dirty="0" smtClean="0">
                <a:latin typeface="Meiryo UI" panose="020B0604030504040204" pitchFamily="50" charset="-128"/>
                <a:ea typeface="Meiryo UI" panose="020B0604030504040204" pitchFamily="50" charset="-128"/>
              </a:rPr>
              <a:t>■全国的に、民意が教育に反映されない仕組み</a:t>
            </a:r>
            <a:endParaRPr lang="en-US" altLang="ja-JP" sz="1300" b="1"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　住民から選ばれた首長の意見が、教育行政に反映</a:t>
            </a:r>
            <a:endParaRPr lang="en-US" altLang="ja-JP" sz="1300" dirty="0" smtClean="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されない。</a:t>
            </a:r>
            <a:endParaRPr lang="en-US" altLang="ja-JP" sz="1300" dirty="0" smtClean="0">
              <a:latin typeface="Meiryo UI" panose="020B0604030504040204" pitchFamily="50" charset="-128"/>
              <a:ea typeface="Meiryo UI" panose="020B0604030504040204" pitchFamily="50" charset="-128"/>
            </a:endParaRPr>
          </a:p>
          <a:p>
            <a:r>
              <a:rPr lang="ja-JP" altLang="en-US" sz="1300" dirty="0" smtClean="0">
                <a:latin typeface="Meiryo UI" panose="020B0604030504040204" pitchFamily="50" charset="-128"/>
                <a:ea typeface="Meiryo UI" panose="020B0604030504040204" pitchFamily="50" charset="-128"/>
              </a:rPr>
              <a:t>・　学校運営に、保護者や地域住民の意向を十分に</a:t>
            </a:r>
            <a:endParaRPr lang="en-US" altLang="ja-JP" sz="1300" dirty="0" smtClean="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反映させるための仕組みが整っていない。</a:t>
            </a:r>
            <a:endParaRPr lang="en-US" altLang="ja-JP" sz="1300" dirty="0" smtClean="0">
              <a:latin typeface="Meiryo UI" panose="020B0604030504040204" pitchFamily="50" charset="-128"/>
              <a:ea typeface="Meiryo UI" panose="020B0604030504040204" pitchFamily="50" charset="-128"/>
            </a:endParaRPr>
          </a:p>
        </p:txBody>
      </p:sp>
      <p:sp>
        <p:nvSpPr>
          <p:cNvPr id="15" name="正方形/長方形 14"/>
          <p:cNvSpPr/>
          <p:nvPr/>
        </p:nvSpPr>
        <p:spPr>
          <a:xfrm>
            <a:off x="175029" y="1797509"/>
            <a:ext cx="926353" cy="523220"/>
          </a:xfrm>
          <a:prstGeom prst="rect">
            <a:avLst/>
          </a:prstGeom>
        </p:spPr>
        <p:txBody>
          <a:bodyPr wrap="square">
            <a:spAutoFit/>
          </a:bodyPr>
          <a:lstStyle/>
          <a:p>
            <a:pPr algn="ctr"/>
            <a:r>
              <a:rPr lang="ja-JP" altLang="en-US" sz="1400" b="1" dirty="0">
                <a:latin typeface="Meiryo UI" panose="020B0604030504040204" pitchFamily="50" charset="-128"/>
                <a:ea typeface="Meiryo UI" panose="020B0604030504040204" pitchFamily="50" charset="-128"/>
              </a:rPr>
              <a:t>改革前の課題認識</a:t>
            </a:r>
          </a:p>
        </p:txBody>
      </p:sp>
      <p:sp>
        <p:nvSpPr>
          <p:cNvPr id="16" name="ホームベース 15"/>
          <p:cNvSpPr/>
          <p:nvPr/>
        </p:nvSpPr>
        <p:spPr>
          <a:xfrm rot="5400000">
            <a:off x="-301573" y="3179182"/>
            <a:ext cx="1909718" cy="993297"/>
          </a:xfrm>
          <a:prstGeom prst="homePlate">
            <a:avLst>
              <a:gd name="adj" fmla="val 20310"/>
            </a:avLst>
          </a:prstGeom>
          <a:solidFill>
            <a:schemeClr val="accent1">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400" dirty="0">
              <a:latin typeface="Meiryo UI" panose="020B0604030504040204" pitchFamily="50" charset="-128"/>
              <a:ea typeface="Meiryo UI" panose="020B0604030504040204" pitchFamily="50" charset="-128"/>
            </a:endParaRPr>
          </a:p>
        </p:txBody>
      </p:sp>
      <p:sp>
        <p:nvSpPr>
          <p:cNvPr id="17" name="ホームベース 16"/>
          <p:cNvSpPr/>
          <p:nvPr/>
        </p:nvSpPr>
        <p:spPr>
          <a:xfrm rot="5400000">
            <a:off x="-311332" y="5351535"/>
            <a:ext cx="1899076" cy="993297"/>
          </a:xfrm>
          <a:prstGeom prst="homePlate">
            <a:avLst>
              <a:gd name="adj" fmla="val 20310"/>
            </a:avLst>
          </a:prstGeom>
          <a:solidFill>
            <a:schemeClr val="accent1"/>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400" dirty="0">
              <a:latin typeface="Meiryo UI" panose="020B0604030504040204" pitchFamily="50" charset="-128"/>
              <a:ea typeface="Meiryo UI" panose="020B0604030504040204" pitchFamily="50" charset="-128"/>
            </a:endParaRPr>
          </a:p>
        </p:txBody>
      </p:sp>
      <p:sp>
        <p:nvSpPr>
          <p:cNvPr id="18" name="正方形/長方形 17"/>
          <p:cNvSpPr/>
          <p:nvPr/>
        </p:nvSpPr>
        <p:spPr>
          <a:xfrm>
            <a:off x="165465" y="2856836"/>
            <a:ext cx="926353" cy="738664"/>
          </a:xfrm>
          <a:prstGeom prst="rect">
            <a:avLst/>
          </a:prstGeom>
        </p:spPr>
        <p:txBody>
          <a:bodyPr wrap="square">
            <a:spAutoFit/>
          </a:bodyPr>
          <a:lstStyle/>
          <a:p>
            <a:pPr algn="ctr"/>
            <a:r>
              <a:rPr lang="ja-JP" altLang="en-US" sz="1400" b="1" dirty="0" smtClean="0">
                <a:latin typeface="Meiryo UI" panose="020B0604030504040204" pitchFamily="50" charset="-128"/>
                <a:ea typeface="Meiryo UI" panose="020B0604030504040204" pitchFamily="50" charset="-128"/>
              </a:rPr>
              <a:t>大阪の</a:t>
            </a:r>
            <a:endParaRPr lang="en-US" altLang="ja-JP" sz="1400" b="1" dirty="0" smtClean="0">
              <a:latin typeface="Meiryo UI" panose="020B0604030504040204" pitchFamily="50" charset="-128"/>
              <a:ea typeface="Meiryo UI" panose="020B0604030504040204" pitchFamily="50" charset="-128"/>
            </a:endParaRPr>
          </a:p>
          <a:p>
            <a:pPr algn="ctr"/>
            <a:r>
              <a:rPr lang="ja-JP" altLang="en-US" sz="1400" b="1" dirty="0">
                <a:latin typeface="Meiryo UI" panose="020B0604030504040204" pitchFamily="50" charset="-128"/>
                <a:ea typeface="Meiryo UI" panose="020B0604030504040204" pitchFamily="50" charset="-128"/>
              </a:rPr>
              <a:t>先駆的</a:t>
            </a:r>
            <a:r>
              <a:rPr lang="ja-JP" altLang="en-US" sz="1400" b="1" dirty="0" smtClean="0">
                <a:latin typeface="Meiryo UI" panose="020B0604030504040204" pitchFamily="50" charset="-128"/>
                <a:ea typeface="Meiryo UI" panose="020B0604030504040204" pitchFamily="50" charset="-128"/>
              </a:rPr>
              <a:t>な</a:t>
            </a:r>
            <a:endParaRPr lang="en-US" altLang="ja-JP" sz="1400" b="1" dirty="0" smtClean="0">
              <a:latin typeface="Meiryo UI" panose="020B0604030504040204" pitchFamily="50" charset="-128"/>
              <a:ea typeface="Meiryo UI" panose="020B0604030504040204" pitchFamily="50" charset="-128"/>
            </a:endParaRPr>
          </a:p>
          <a:p>
            <a:pPr algn="ctr"/>
            <a:r>
              <a:rPr lang="ja-JP" altLang="en-US" sz="1400" b="1" dirty="0">
                <a:latin typeface="Meiryo UI" panose="020B0604030504040204" pitchFamily="50" charset="-128"/>
                <a:ea typeface="Meiryo UI" panose="020B0604030504040204" pitchFamily="50" charset="-128"/>
              </a:rPr>
              <a:t>取組</a:t>
            </a:r>
            <a:r>
              <a:rPr lang="ja-JP" altLang="en-US" sz="1400" b="1" dirty="0" smtClean="0">
                <a:latin typeface="Meiryo UI" panose="020B0604030504040204" pitchFamily="50" charset="-128"/>
                <a:ea typeface="Meiryo UI" panose="020B0604030504040204" pitchFamily="50" charset="-128"/>
              </a:rPr>
              <a:t>み</a:t>
            </a:r>
            <a:endParaRPr lang="ja-JP" altLang="en-US" sz="1400" b="1" dirty="0">
              <a:latin typeface="Meiryo UI" panose="020B0604030504040204" pitchFamily="50" charset="-128"/>
              <a:ea typeface="Meiryo UI" panose="020B0604030504040204" pitchFamily="50" charset="-128"/>
            </a:endParaRPr>
          </a:p>
        </p:txBody>
      </p:sp>
      <p:sp>
        <p:nvSpPr>
          <p:cNvPr id="19" name="正方形/長方形 18"/>
          <p:cNvSpPr/>
          <p:nvPr/>
        </p:nvSpPr>
        <p:spPr>
          <a:xfrm>
            <a:off x="90357" y="4970045"/>
            <a:ext cx="1125863" cy="738664"/>
          </a:xfrm>
          <a:prstGeom prst="rect">
            <a:avLst/>
          </a:prstGeom>
        </p:spPr>
        <p:txBody>
          <a:bodyPr wrap="square">
            <a:spAutoFit/>
          </a:bodyPr>
          <a:lstStyle/>
          <a:p>
            <a:pPr algn="ctr"/>
            <a:r>
              <a:rPr lang="ja-JP" altLang="en-US" sz="1400" b="1" dirty="0" smtClean="0">
                <a:latin typeface="Meiryo UI" panose="020B0604030504040204" pitchFamily="50" charset="-128"/>
                <a:ea typeface="Meiryo UI" panose="020B0604030504040204" pitchFamily="50" charset="-128"/>
              </a:rPr>
              <a:t>全国制度</a:t>
            </a:r>
            <a:endParaRPr lang="en-US" altLang="ja-JP" sz="1400" b="1" dirty="0" smtClean="0">
              <a:latin typeface="Meiryo UI" panose="020B0604030504040204" pitchFamily="50" charset="-128"/>
              <a:ea typeface="Meiryo UI" panose="020B0604030504040204" pitchFamily="50" charset="-128"/>
            </a:endParaRPr>
          </a:p>
          <a:p>
            <a:pPr algn="ctr"/>
            <a:r>
              <a:rPr lang="ja-JP" altLang="en-US" sz="1400" b="1" dirty="0" err="1" smtClean="0">
                <a:latin typeface="Meiryo UI" panose="020B0604030504040204" pitchFamily="50" charset="-128"/>
                <a:ea typeface="Meiryo UI" panose="020B0604030504040204" pitchFamily="50" charset="-128"/>
              </a:rPr>
              <a:t>への</a:t>
            </a:r>
            <a:r>
              <a:rPr lang="ja-JP" altLang="en-US" sz="1400" b="1" dirty="0">
                <a:latin typeface="Meiryo UI" panose="020B0604030504040204" pitchFamily="50" charset="-128"/>
                <a:ea typeface="Meiryo UI" panose="020B0604030504040204" pitchFamily="50" charset="-128"/>
              </a:rPr>
              <a:t>波及</a:t>
            </a:r>
            <a:endParaRPr lang="en-US" altLang="ja-JP" sz="1400" b="1" dirty="0" smtClean="0">
              <a:latin typeface="Meiryo UI" panose="020B0604030504040204" pitchFamily="50" charset="-128"/>
              <a:ea typeface="Meiryo UI" panose="020B0604030504040204" pitchFamily="50" charset="-128"/>
            </a:endParaRPr>
          </a:p>
          <a:p>
            <a:pPr algn="ctr"/>
            <a:r>
              <a:rPr lang="ja-JP" altLang="en-US" sz="1400" b="1" dirty="0" smtClean="0">
                <a:latin typeface="Meiryo UI" panose="020B0604030504040204" pitchFamily="50" charset="-128"/>
                <a:ea typeface="Meiryo UI" panose="020B0604030504040204" pitchFamily="50" charset="-128"/>
              </a:rPr>
              <a:t>（法改正）</a:t>
            </a:r>
            <a:endParaRPr lang="en-US" altLang="ja-JP" sz="1400" b="1" dirty="0" smtClean="0">
              <a:latin typeface="Meiryo UI" panose="020B0604030504040204" pitchFamily="50" charset="-128"/>
              <a:ea typeface="Meiryo UI" panose="020B0604030504040204" pitchFamily="50" charset="-128"/>
            </a:endParaRPr>
          </a:p>
        </p:txBody>
      </p:sp>
      <p:sp>
        <p:nvSpPr>
          <p:cNvPr id="20" name="正方形/長方形 19"/>
          <p:cNvSpPr/>
          <p:nvPr/>
        </p:nvSpPr>
        <p:spPr>
          <a:xfrm>
            <a:off x="5172496" y="1592296"/>
            <a:ext cx="3771803" cy="892552"/>
          </a:xfrm>
          <a:prstGeom prst="rect">
            <a:avLst/>
          </a:prstGeom>
        </p:spPr>
        <p:txBody>
          <a:bodyPr wrap="square">
            <a:spAutoFit/>
          </a:bodyPr>
          <a:lstStyle/>
          <a:p>
            <a:r>
              <a:rPr lang="ja-JP" altLang="en-US" sz="1300" b="1" dirty="0" smtClean="0">
                <a:latin typeface="Meiryo UI" panose="020B0604030504040204" pitchFamily="50" charset="-128"/>
                <a:ea typeface="Meiryo UI" panose="020B0604030504040204" pitchFamily="50" charset="-128"/>
              </a:rPr>
              <a:t>■内外から投資や人を呼び込むビジネス環境整備</a:t>
            </a:r>
            <a:endParaRPr lang="en-US" altLang="ja-JP" sz="13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lang="ja-JP" altLang="en-US" sz="1300" dirty="0" smtClean="0">
                <a:latin typeface="Meiryo UI" panose="020B0604030504040204" pitchFamily="50" charset="-128"/>
                <a:ea typeface="Meiryo UI" panose="020B0604030504040204" pitchFamily="50" charset="-128"/>
              </a:rPr>
              <a:t>アジア中心とする富裕層の拡大やインバウンドの増加、国境を越えて人材の流動性が高まる中、岩盤規制改革により、ビジネスしやすい環境整備が急務</a:t>
            </a:r>
            <a:endParaRPr lang="ja-JP" altLang="en-US" sz="1300" dirty="0">
              <a:latin typeface="Meiryo UI" panose="020B0604030504040204" pitchFamily="50" charset="-128"/>
              <a:ea typeface="Meiryo UI" panose="020B0604030504040204" pitchFamily="50" charset="-128"/>
            </a:endParaRPr>
          </a:p>
        </p:txBody>
      </p:sp>
      <p:graphicFrame>
        <p:nvGraphicFramePr>
          <p:cNvPr id="25" name="表 24"/>
          <p:cNvGraphicFramePr>
            <a:graphicFrameLocks noGrp="1"/>
          </p:cNvGraphicFramePr>
          <p:nvPr>
            <p:extLst/>
          </p:nvPr>
        </p:nvGraphicFramePr>
        <p:xfrm>
          <a:off x="1307178" y="2725595"/>
          <a:ext cx="3773081" cy="1828800"/>
        </p:xfrm>
        <a:graphic>
          <a:graphicData uri="http://schemas.openxmlformats.org/drawingml/2006/table">
            <a:tbl>
              <a:tblPr firstRow="1" bandRow="1">
                <a:tableStyleId>{5940675A-B579-460E-94D1-54222C63F5DA}</a:tableStyleId>
              </a:tblPr>
              <a:tblGrid>
                <a:gridCol w="1022668">
                  <a:extLst>
                    <a:ext uri="{9D8B030D-6E8A-4147-A177-3AD203B41FA5}">
                      <a16:colId xmlns:a16="http://schemas.microsoft.com/office/drawing/2014/main" val="20000"/>
                    </a:ext>
                  </a:extLst>
                </a:gridCol>
                <a:gridCol w="2750413">
                  <a:extLst>
                    <a:ext uri="{9D8B030D-6E8A-4147-A177-3AD203B41FA5}">
                      <a16:colId xmlns:a16="http://schemas.microsoft.com/office/drawing/2014/main" val="20001"/>
                    </a:ext>
                  </a:extLst>
                </a:gridCol>
              </a:tblGrid>
              <a:tr h="370840">
                <a:tc>
                  <a:txBody>
                    <a:bodyPr/>
                    <a:lstStyle/>
                    <a:p>
                      <a:endParaRPr kumimoji="1" lang="en-US" altLang="ja-JP" sz="1200" dirty="0" smtClean="0">
                        <a:latin typeface="Meiryo UI" panose="020B0604030504040204" pitchFamily="50" charset="-128"/>
                        <a:ea typeface="Meiryo UI" panose="020B0604030504040204" pitchFamily="50" charset="-128"/>
                      </a:endParaRPr>
                    </a:p>
                    <a:p>
                      <a:r>
                        <a:rPr kumimoji="1" lang="en-US" altLang="ja-JP" sz="1200" dirty="0" smtClean="0">
                          <a:latin typeface="Meiryo UI" panose="020B0604030504040204" pitchFamily="50" charset="-128"/>
                          <a:ea typeface="Meiryo UI" panose="020B0604030504040204" pitchFamily="50" charset="-128"/>
                        </a:rPr>
                        <a:t>1.</a:t>
                      </a:r>
                      <a:r>
                        <a:rPr kumimoji="1" lang="ja-JP" altLang="en-US" sz="1200" dirty="0" smtClean="0">
                          <a:latin typeface="Meiryo UI" panose="020B0604030504040204" pitchFamily="50" charset="-128"/>
                          <a:ea typeface="Meiryo UI" panose="020B0604030504040204" pitchFamily="50" charset="-128"/>
                        </a:rPr>
                        <a:t>首長の</a:t>
                      </a:r>
                      <a:endParaRPr kumimoji="1" lang="en-US" altLang="ja-JP" sz="1200" dirty="0" smtClean="0">
                        <a:latin typeface="Meiryo UI" panose="020B0604030504040204" pitchFamily="50" charset="-128"/>
                        <a:ea typeface="Meiryo UI" panose="020B0604030504040204" pitchFamily="50" charset="-128"/>
                      </a:endParaRPr>
                    </a:p>
                    <a:p>
                      <a:r>
                        <a:rPr kumimoji="1" lang="ja-JP" altLang="en-US" sz="1200" dirty="0" smtClean="0">
                          <a:latin typeface="Meiryo UI" panose="020B0604030504040204" pitchFamily="50" charset="-128"/>
                          <a:ea typeface="Meiryo UI" panose="020B0604030504040204" pitchFamily="50" charset="-128"/>
                        </a:rPr>
                        <a:t>　意見を反映</a:t>
                      </a:r>
                      <a:endParaRPr kumimoji="1" lang="en-US" altLang="ja-JP" sz="1200" dirty="0" smtClean="0">
                        <a:latin typeface="Meiryo UI" panose="020B0604030504040204" pitchFamily="50" charset="-128"/>
                        <a:ea typeface="Meiryo UI" panose="020B0604030504040204" pitchFamily="50" charset="-128"/>
                      </a:endParaRPr>
                    </a:p>
                  </a:txBody>
                  <a:tcPr>
                    <a:solidFill>
                      <a:schemeClr val="accent4">
                        <a:lumMod val="40000"/>
                        <a:lumOff val="60000"/>
                      </a:schemeClr>
                    </a:solidFill>
                  </a:tcPr>
                </a:tc>
                <a:tc>
                  <a:txBody>
                    <a:bodyPr/>
                    <a:lstStyle/>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首長</a:t>
                      </a:r>
                      <a:r>
                        <a:rPr kumimoji="1" lang="en-US" altLang="ja-JP" sz="1200" dirty="0" smtClean="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知事・市長</a:t>
                      </a:r>
                      <a:r>
                        <a:rPr kumimoji="1" lang="en-US" altLang="ja-JP" sz="1200" dirty="0" smtClean="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と教育委員会が</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連携し、教育行政をマネジメントする新た</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な制度を確立　　　　　　　（</a:t>
                      </a:r>
                      <a:r>
                        <a:rPr kumimoji="1" lang="en-US" altLang="ja-JP" sz="1200" dirty="0" smtClean="0">
                          <a:latin typeface="Meiryo UI" panose="020B0604030504040204" pitchFamily="50" charset="-128"/>
                          <a:ea typeface="Meiryo UI" panose="020B0604030504040204" pitchFamily="50" charset="-128"/>
                        </a:rPr>
                        <a:t>2012</a:t>
                      </a:r>
                      <a:r>
                        <a:rPr kumimoji="1" lang="ja-JP" altLang="en-US" sz="1200" dirty="0" smtClean="0">
                          <a:latin typeface="Meiryo UI" panose="020B0604030504040204" pitchFamily="50" charset="-128"/>
                          <a:ea typeface="Meiryo UI" panose="020B0604030504040204" pitchFamily="50" charset="-128"/>
                        </a:rPr>
                        <a:t>～）</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協働で基本計画を策定</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a:t>
                      </a:r>
                      <a:r>
                        <a:rPr kumimoji="1" lang="ja-JP" altLang="en-US" sz="1200" baseline="0" dirty="0" smtClean="0">
                          <a:latin typeface="Meiryo UI" panose="020B0604030504040204" pitchFamily="50" charset="-128"/>
                          <a:ea typeface="Meiryo UI" panose="020B0604030504040204" pitchFamily="50" charset="-128"/>
                        </a:rPr>
                        <a:t> 知事・市長と教委の協議の場を設置</a:t>
                      </a:r>
                      <a:r>
                        <a:rPr kumimoji="1" lang="ja-JP" altLang="en-US" sz="1200" dirty="0" smtClean="0">
                          <a:latin typeface="Meiryo UI" panose="020B0604030504040204" pitchFamily="50" charset="-128"/>
                          <a:ea typeface="Meiryo UI" panose="020B0604030504040204" pitchFamily="50" charset="-128"/>
                        </a:rPr>
                        <a:t>　　　</a:t>
                      </a:r>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0"/>
                  </a:ext>
                </a:extLst>
              </a:tr>
              <a:tr h="370840">
                <a:tc>
                  <a:txBody>
                    <a:bodyPr/>
                    <a:lstStyle/>
                    <a:p>
                      <a:endParaRPr kumimoji="1" lang="en-US" altLang="ja-JP" sz="1200" dirty="0" smtClean="0">
                        <a:latin typeface="Meiryo UI" panose="020B0604030504040204" pitchFamily="50" charset="-128"/>
                        <a:ea typeface="Meiryo UI" panose="020B0604030504040204" pitchFamily="50" charset="-128"/>
                      </a:endParaRPr>
                    </a:p>
                    <a:p>
                      <a:r>
                        <a:rPr kumimoji="1" lang="en-US" altLang="ja-JP" sz="1200" dirty="0" smtClean="0">
                          <a:latin typeface="Meiryo UI" panose="020B0604030504040204" pitchFamily="50" charset="-128"/>
                          <a:ea typeface="Meiryo UI" panose="020B0604030504040204" pitchFamily="50" charset="-128"/>
                        </a:rPr>
                        <a:t>2.</a:t>
                      </a:r>
                      <a:r>
                        <a:rPr kumimoji="1" lang="ja-JP" altLang="en-US" sz="1200" dirty="0" smtClean="0">
                          <a:latin typeface="Meiryo UI" panose="020B0604030504040204" pitchFamily="50" charset="-128"/>
                          <a:ea typeface="Meiryo UI" panose="020B0604030504040204" pitchFamily="50" charset="-128"/>
                        </a:rPr>
                        <a:t>地域の</a:t>
                      </a:r>
                      <a:endParaRPr kumimoji="1" lang="en-US" altLang="ja-JP" sz="1200" dirty="0" smtClean="0">
                        <a:latin typeface="Meiryo UI" panose="020B0604030504040204" pitchFamily="50" charset="-128"/>
                        <a:ea typeface="Meiryo UI" panose="020B0604030504040204" pitchFamily="50" charset="-128"/>
                      </a:endParaRPr>
                    </a:p>
                    <a:p>
                      <a:r>
                        <a:rPr kumimoji="1" lang="ja-JP" altLang="en-US" sz="1200" dirty="0" smtClean="0">
                          <a:latin typeface="Meiryo UI" panose="020B0604030504040204" pitchFamily="50" charset="-128"/>
                          <a:ea typeface="Meiryo UI" panose="020B0604030504040204" pitchFamily="50" charset="-128"/>
                        </a:rPr>
                        <a:t>　意見を反映</a:t>
                      </a:r>
                      <a:endParaRPr kumimoji="1" lang="en-US" altLang="ja-JP" sz="1200" dirty="0" smtClean="0">
                        <a:latin typeface="Meiryo UI" panose="020B0604030504040204" pitchFamily="50" charset="-128"/>
                        <a:ea typeface="Meiryo UI" panose="020B0604030504040204" pitchFamily="50" charset="-128"/>
                      </a:endParaRPr>
                    </a:p>
                  </a:txBody>
                  <a:tcPr>
                    <a:solidFill>
                      <a:schemeClr val="accent4">
                        <a:lumMod val="40000"/>
                        <a:lumOff val="60000"/>
                      </a:schemeClr>
                    </a:solidFill>
                  </a:tcPr>
                </a:tc>
                <a:tc>
                  <a:txBody>
                    <a:bodyPr/>
                    <a:lstStyle/>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各学校ごと学校経営計画を策定する</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際、</a:t>
                      </a:r>
                      <a:r>
                        <a:rPr kumimoji="1" lang="ja-JP" altLang="en-US" sz="1200" dirty="0" smtClean="0">
                          <a:solidFill>
                            <a:schemeClr val="tx1"/>
                          </a:solidFill>
                          <a:latin typeface="Meiryo UI" panose="020B0604030504040204" pitchFamily="50" charset="-128"/>
                          <a:ea typeface="Meiryo UI" panose="020B0604030504040204" pitchFamily="50" charset="-128"/>
                        </a:rPr>
                        <a:t>生徒・</a:t>
                      </a:r>
                      <a:r>
                        <a:rPr kumimoji="1" lang="ja-JP" altLang="en-US" sz="1200" dirty="0" smtClean="0">
                          <a:latin typeface="Meiryo UI" panose="020B0604030504040204" pitchFamily="50" charset="-128"/>
                          <a:ea typeface="Meiryo UI" panose="020B0604030504040204" pitchFamily="50" charset="-128"/>
                        </a:rPr>
                        <a:t>保護者・地域住民の声を反</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映させながら、</a:t>
                      </a:r>
                      <a:r>
                        <a:rPr kumimoji="1" lang="en-US" altLang="ja-JP" sz="1200" dirty="0" smtClean="0">
                          <a:latin typeface="Meiryo UI" panose="020B0604030504040204" pitchFamily="50" charset="-128"/>
                          <a:ea typeface="Meiryo UI" panose="020B0604030504040204" pitchFamily="50" charset="-128"/>
                        </a:rPr>
                        <a:t>PDCA</a:t>
                      </a:r>
                      <a:r>
                        <a:rPr kumimoji="1" lang="ja-JP" altLang="en-US" sz="1200" dirty="0" smtClean="0">
                          <a:latin typeface="Meiryo UI" panose="020B0604030504040204" pitchFamily="50" charset="-128"/>
                          <a:ea typeface="Meiryo UI" panose="020B0604030504040204" pitchFamily="50" charset="-128"/>
                        </a:rPr>
                        <a:t>サイクルで点検</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a:t>
                      </a:r>
                      <a:r>
                        <a:rPr kumimoji="1" lang="en-US" altLang="ja-JP" sz="1200" dirty="0" smtClean="0">
                          <a:latin typeface="Meiryo UI" panose="020B0604030504040204" pitchFamily="50" charset="-128"/>
                          <a:ea typeface="Meiryo UI" panose="020B0604030504040204" pitchFamily="50" charset="-128"/>
                        </a:rPr>
                        <a:t>2012</a:t>
                      </a:r>
                      <a:r>
                        <a:rPr kumimoji="1" lang="ja-JP" altLang="en-US" sz="1200" dirty="0" smtClean="0">
                          <a:latin typeface="Meiryo UI" panose="020B0604030504040204" pitchFamily="50" charset="-128"/>
                          <a:ea typeface="Meiryo UI" panose="020B0604030504040204" pitchFamily="50" charset="-128"/>
                        </a:rPr>
                        <a:t>～）</a:t>
                      </a:r>
                      <a:endParaRPr kumimoji="1" lang="en-US" altLang="ja-JP" sz="1200" dirty="0" smtClean="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bl>
          </a:graphicData>
        </a:graphic>
      </p:graphicFrame>
      <p:graphicFrame>
        <p:nvGraphicFramePr>
          <p:cNvPr id="35" name="表 34"/>
          <p:cNvGraphicFramePr>
            <a:graphicFrameLocks noGrp="1"/>
          </p:cNvGraphicFramePr>
          <p:nvPr>
            <p:extLst/>
          </p:nvPr>
        </p:nvGraphicFramePr>
        <p:xfrm>
          <a:off x="5261438" y="2736108"/>
          <a:ext cx="3773081" cy="2011680"/>
        </p:xfrm>
        <a:graphic>
          <a:graphicData uri="http://schemas.openxmlformats.org/drawingml/2006/table">
            <a:tbl>
              <a:tblPr firstRow="1" bandRow="1">
                <a:tableStyleId>{5940675A-B579-460E-94D1-54222C63F5DA}</a:tableStyleId>
              </a:tblPr>
              <a:tblGrid>
                <a:gridCol w="1022668">
                  <a:extLst>
                    <a:ext uri="{9D8B030D-6E8A-4147-A177-3AD203B41FA5}">
                      <a16:colId xmlns:a16="http://schemas.microsoft.com/office/drawing/2014/main" val="20000"/>
                    </a:ext>
                  </a:extLst>
                </a:gridCol>
                <a:gridCol w="2750413">
                  <a:extLst>
                    <a:ext uri="{9D8B030D-6E8A-4147-A177-3AD203B41FA5}">
                      <a16:colId xmlns:a16="http://schemas.microsoft.com/office/drawing/2014/main" val="20001"/>
                    </a:ext>
                  </a:extLst>
                </a:gridCol>
              </a:tblGrid>
              <a:tr h="370840">
                <a:tc>
                  <a:txBody>
                    <a:bodyPr/>
                    <a:lstStyle/>
                    <a:p>
                      <a:endParaRPr kumimoji="1" lang="en-US" altLang="ja-JP" sz="1200" dirty="0" smtClean="0">
                        <a:latin typeface="Meiryo UI" panose="020B0604030504040204" pitchFamily="50" charset="-128"/>
                        <a:ea typeface="Meiryo UI" panose="020B0604030504040204" pitchFamily="50" charset="-128"/>
                      </a:endParaRPr>
                    </a:p>
                    <a:p>
                      <a:r>
                        <a:rPr kumimoji="1" lang="en-US" altLang="ja-JP" sz="1200" dirty="0" smtClean="0">
                          <a:latin typeface="Meiryo UI" panose="020B0604030504040204" pitchFamily="50" charset="-128"/>
                          <a:ea typeface="Meiryo UI" panose="020B0604030504040204" pitchFamily="50" charset="-128"/>
                        </a:rPr>
                        <a:t>1.</a:t>
                      </a:r>
                      <a:r>
                        <a:rPr kumimoji="1" lang="ja-JP" altLang="en-US" sz="1200" dirty="0" smtClean="0">
                          <a:latin typeface="Meiryo UI" panose="020B0604030504040204" pitchFamily="50" charset="-128"/>
                          <a:ea typeface="Meiryo UI" panose="020B0604030504040204" pitchFamily="50" charset="-128"/>
                        </a:rPr>
                        <a:t>外国人</a:t>
                      </a:r>
                      <a:endParaRPr kumimoji="1" lang="en-US" altLang="ja-JP" sz="1200" dirty="0" smtClean="0">
                        <a:latin typeface="Meiryo UI" panose="020B0604030504040204" pitchFamily="50" charset="-128"/>
                        <a:ea typeface="Meiryo UI" panose="020B0604030504040204" pitchFamily="50" charset="-128"/>
                      </a:endParaRPr>
                    </a:p>
                    <a:p>
                      <a:r>
                        <a:rPr kumimoji="1" lang="ja-JP" altLang="en-US" sz="1200" dirty="0" smtClean="0">
                          <a:latin typeface="Meiryo UI" panose="020B0604030504040204" pitchFamily="50" charset="-128"/>
                          <a:ea typeface="Meiryo UI" panose="020B0604030504040204" pitchFamily="50" charset="-128"/>
                        </a:rPr>
                        <a:t>　家事支援人材の受入</a:t>
                      </a:r>
                      <a:endParaRPr kumimoji="1" lang="ja-JP" altLang="en-US" sz="1200" dirty="0">
                        <a:latin typeface="Meiryo UI" panose="020B0604030504040204" pitchFamily="50" charset="-128"/>
                        <a:ea typeface="Meiryo UI" panose="020B0604030504040204" pitchFamily="50" charset="-128"/>
                      </a:endParaRPr>
                    </a:p>
                  </a:txBody>
                  <a:tcPr>
                    <a:solidFill>
                      <a:schemeClr val="accent4">
                        <a:lumMod val="40000"/>
                        <a:lumOff val="60000"/>
                      </a:schemeClr>
                    </a:solidFill>
                  </a:tcPr>
                </a:tc>
                <a:tc>
                  <a:txBody>
                    <a:bodyPr/>
                    <a:lstStyle/>
                    <a:p>
                      <a:pPr marL="171450" indent="-171450">
                        <a:buFont typeface="Arial" panose="020B0604020202020204" pitchFamily="34" charset="0"/>
                        <a:buChar char="•"/>
                      </a:pPr>
                      <a:r>
                        <a:rPr kumimoji="1" lang="ja-JP" altLang="en-US" sz="1200" dirty="0" smtClean="0">
                          <a:latin typeface="Meiryo UI" panose="020B0604030504040204" pitchFamily="50" charset="-128"/>
                          <a:ea typeface="Meiryo UI" panose="020B0604030504040204" pitchFamily="50" charset="-128"/>
                        </a:rPr>
                        <a:t>国と議論を深め、一定の能力を有する外国人材（家事支援人材）を受入れるための制度を構築　　（</a:t>
                      </a:r>
                      <a:r>
                        <a:rPr kumimoji="1" lang="en-US" altLang="ja-JP" sz="1200" dirty="0" smtClean="0">
                          <a:latin typeface="Meiryo UI" panose="020B0604030504040204" pitchFamily="50" charset="-128"/>
                          <a:ea typeface="Meiryo UI" panose="020B0604030504040204" pitchFamily="50" charset="-128"/>
                        </a:rPr>
                        <a:t>2016.4</a:t>
                      </a:r>
                      <a:r>
                        <a:rPr kumimoji="1" lang="ja-JP" altLang="en-US" sz="1200" dirty="0" smtClean="0">
                          <a:latin typeface="Meiryo UI" panose="020B0604030504040204" pitchFamily="50" charset="-128"/>
                          <a:ea typeface="Meiryo UI" panose="020B0604030504040204" pitchFamily="50" charset="-128"/>
                        </a:rPr>
                        <a:t>）</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a:t>
                      </a:r>
                      <a:r>
                        <a:rPr kumimoji="1" lang="ja-JP" altLang="en-US" sz="1200" baseline="0" dirty="0" smtClean="0">
                          <a:latin typeface="Meiryo UI" panose="020B0604030504040204" pitchFamily="50" charset="-128"/>
                          <a:ea typeface="Meiryo UI" panose="020B0604030504040204" pitchFamily="50" charset="-128"/>
                        </a:rPr>
                        <a:t>  ⇒ 日本語能力や労働条件、受入企</a:t>
                      </a:r>
                      <a:endParaRPr kumimoji="1" lang="en-US" altLang="ja-JP" sz="1200" baseline="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baseline="0" dirty="0" smtClean="0">
                          <a:latin typeface="Meiryo UI" panose="020B0604030504040204" pitchFamily="50" charset="-128"/>
                          <a:ea typeface="Meiryo UI" panose="020B0604030504040204" pitchFamily="50" charset="-128"/>
                        </a:rPr>
                        <a:t>　　　　業の責務　など</a:t>
                      </a:r>
                      <a:endParaRPr kumimoji="1" lang="en-US" altLang="ja-JP" sz="1200" baseline="0" dirty="0" smtClean="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0"/>
                  </a:ext>
                </a:extLst>
              </a:tr>
              <a:tr h="370840">
                <a:tc>
                  <a:txBody>
                    <a:bodyPr/>
                    <a:lstStyle/>
                    <a:p>
                      <a:endParaRPr kumimoji="1" lang="en-US" altLang="ja-JP" sz="1200" dirty="0" smtClean="0">
                        <a:latin typeface="Meiryo UI" panose="020B0604030504040204" pitchFamily="50" charset="-128"/>
                        <a:ea typeface="Meiryo UI" panose="020B0604030504040204" pitchFamily="50" charset="-128"/>
                      </a:endParaRPr>
                    </a:p>
                    <a:p>
                      <a:r>
                        <a:rPr kumimoji="1" lang="en-US" altLang="ja-JP" sz="1200" dirty="0" smtClean="0">
                          <a:latin typeface="Meiryo UI" panose="020B0604030504040204" pitchFamily="50" charset="-128"/>
                          <a:ea typeface="Meiryo UI" panose="020B0604030504040204" pitchFamily="50" charset="-128"/>
                        </a:rPr>
                        <a:t>2.</a:t>
                      </a:r>
                      <a:r>
                        <a:rPr kumimoji="1" lang="ja-JP" altLang="en-US" sz="1200" dirty="0" smtClean="0">
                          <a:latin typeface="Meiryo UI" panose="020B0604030504040204" pitchFamily="50" charset="-128"/>
                          <a:ea typeface="Meiryo UI" panose="020B0604030504040204" pitchFamily="50" charset="-128"/>
                        </a:rPr>
                        <a:t>特区民泊</a:t>
                      </a:r>
                      <a:endParaRPr kumimoji="1" lang="en-US" altLang="ja-JP" sz="1200" dirty="0" smtClean="0">
                        <a:latin typeface="Meiryo UI" panose="020B0604030504040204" pitchFamily="50" charset="-128"/>
                        <a:ea typeface="Meiryo UI" panose="020B0604030504040204" pitchFamily="50" charset="-128"/>
                      </a:endParaRPr>
                    </a:p>
                    <a:p>
                      <a:r>
                        <a:rPr kumimoji="1" lang="ja-JP" altLang="en-US" sz="1200" dirty="0" smtClean="0">
                          <a:latin typeface="Meiryo UI" panose="020B0604030504040204" pitchFamily="50" charset="-128"/>
                          <a:ea typeface="Meiryo UI" panose="020B0604030504040204" pitchFamily="50" charset="-128"/>
                        </a:rPr>
                        <a:t>　の活用</a:t>
                      </a:r>
                      <a:endParaRPr kumimoji="1" lang="ja-JP" altLang="en-US" sz="1200" dirty="0">
                        <a:latin typeface="Meiryo UI" panose="020B0604030504040204" pitchFamily="50" charset="-128"/>
                        <a:ea typeface="Meiryo UI" panose="020B0604030504040204" pitchFamily="50" charset="-128"/>
                      </a:endParaRPr>
                    </a:p>
                  </a:txBody>
                  <a:tcPr>
                    <a:solidFill>
                      <a:schemeClr val="accent4">
                        <a:lumMod val="40000"/>
                        <a:lumOff val="60000"/>
                      </a:schemeClr>
                    </a:solidFill>
                  </a:tcPr>
                </a:tc>
                <a:tc>
                  <a:txBody>
                    <a:bodyPr/>
                    <a:lstStyle/>
                    <a:p>
                      <a:pPr marL="171450" indent="-171450">
                        <a:buFont typeface="Arial" panose="020B0604020202020204" pitchFamily="34" charset="0"/>
                        <a:buChar char="•"/>
                      </a:pPr>
                      <a:r>
                        <a:rPr kumimoji="1" lang="ja-JP" altLang="en-US" sz="1200" dirty="0" smtClean="0">
                          <a:latin typeface="Meiryo UI" panose="020B0604030504040204" pitchFamily="50" charset="-128"/>
                          <a:ea typeface="Meiryo UI" panose="020B0604030504040204" pitchFamily="50" charset="-128"/>
                        </a:rPr>
                        <a:t>民間住宅を活用した多様な宿泊環境</a:t>
                      </a:r>
                      <a:r>
                        <a:rPr kumimoji="1" lang="en-US" altLang="ja-JP" sz="1200" dirty="0" smtClean="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いわゆる民泊</a:t>
                      </a:r>
                      <a:r>
                        <a:rPr kumimoji="1" lang="en-US" altLang="ja-JP" sz="1200" dirty="0" smtClean="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を整備するための制度を構築　　　　　　　　　　（</a:t>
                      </a:r>
                      <a:r>
                        <a:rPr kumimoji="1" lang="en-US" altLang="ja-JP" sz="1200" dirty="0" smtClean="0">
                          <a:latin typeface="Meiryo UI" panose="020B0604030504040204" pitchFamily="50" charset="-128"/>
                          <a:ea typeface="Meiryo UI" panose="020B0604030504040204" pitchFamily="50" charset="-128"/>
                        </a:rPr>
                        <a:t>2015.12</a:t>
                      </a:r>
                      <a:r>
                        <a:rPr kumimoji="1" lang="ja-JP" altLang="en-US" sz="1200" dirty="0" smtClean="0">
                          <a:latin typeface="Meiryo UI" panose="020B0604030504040204" pitchFamily="50" charset="-128"/>
                          <a:ea typeface="Meiryo UI" panose="020B0604030504040204" pitchFamily="50" charset="-128"/>
                        </a:rPr>
                        <a:t>）</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 治安対策や近隣トラブルの防止、</a:t>
                      </a:r>
                      <a:endParaRPr kumimoji="1" lang="en-US" altLang="ja-JP" sz="12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smtClean="0">
                          <a:latin typeface="Meiryo UI" panose="020B0604030504040204" pitchFamily="50" charset="-128"/>
                          <a:ea typeface="Meiryo UI" panose="020B0604030504040204" pitchFamily="50" charset="-128"/>
                        </a:rPr>
                        <a:t>　　　　消防法への適応　など</a:t>
                      </a:r>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bl>
          </a:graphicData>
        </a:graphic>
      </p:graphicFrame>
      <p:sp>
        <p:nvSpPr>
          <p:cNvPr id="2" name="二等辺三角形 1"/>
          <p:cNvSpPr/>
          <p:nvPr/>
        </p:nvSpPr>
        <p:spPr>
          <a:xfrm rot="10800000">
            <a:off x="6455261" y="4824450"/>
            <a:ext cx="1433146" cy="220933"/>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37" name="正方形/長方形 36"/>
          <p:cNvSpPr/>
          <p:nvPr/>
        </p:nvSpPr>
        <p:spPr>
          <a:xfrm>
            <a:off x="6326008" y="5027049"/>
            <a:ext cx="1940696" cy="292388"/>
          </a:xfrm>
          <a:prstGeom prst="rect">
            <a:avLst/>
          </a:prstGeom>
        </p:spPr>
        <p:txBody>
          <a:bodyPr wrap="square">
            <a:spAutoFit/>
          </a:bodyPr>
          <a:lstStyle/>
          <a:p>
            <a:r>
              <a:rPr lang="ja-JP" altLang="en-US" sz="1300" b="1" dirty="0" smtClean="0">
                <a:latin typeface="Meiryo UI" panose="020B0604030504040204" pitchFamily="50" charset="-128"/>
                <a:ea typeface="Meiryo UI" panose="020B0604030504040204" pitchFamily="50" charset="-128"/>
              </a:rPr>
              <a:t>国が全国制度を検討</a:t>
            </a:r>
            <a:endParaRPr lang="ja-JP" altLang="en-US" sz="1300" dirty="0">
              <a:latin typeface="Meiryo UI" panose="020B0604030504040204" pitchFamily="50" charset="-128"/>
              <a:ea typeface="Meiryo UI" panose="020B0604030504040204" pitchFamily="50" charset="-128"/>
            </a:endParaRPr>
          </a:p>
        </p:txBody>
      </p:sp>
      <p:sp>
        <p:nvSpPr>
          <p:cNvPr id="38" name="正方形/長方形 37"/>
          <p:cNvSpPr/>
          <p:nvPr/>
        </p:nvSpPr>
        <p:spPr>
          <a:xfrm>
            <a:off x="5648414" y="5352759"/>
            <a:ext cx="3295885" cy="338554"/>
          </a:xfrm>
          <a:prstGeom prst="rect">
            <a:avLst/>
          </a:prstGeom>
        </p:spPr>
        <p:style>
          <a:lnRef idx="0">
            <a:schemeClr val="accent5"/>
          </a:lnRef>
          <a:fillRef idx="3">
            <a:schemeClr val="accent5"/>
          </a:fillRef>
          <a:effectRef idx="3">
            <a:schemeClr val="accent5"/>
          </a:effectRef>
          <a:fontRef idx="minor">
            <a:schemeClr val="lt1"/>
          </a:fontRef>
        </p:style>
        <p:txBody>
          <a:bodyPr wrap="square" anchor="ctr" anchorCtr="0">
            <a:spAutoFit/>
          </a:bodyPr>
          <a:lstStyle/>
          <a:p>
            <a:pPr algn="ctr"/>
            <a:r>
              <a:rPr lang="ja-JP" altLang="en-US" sz="1600" b="1" dirty="0" smtClean="0">
                <a:latin typeface="Meiryo UI" panose="020B0604030504040204" pitchFamily="50" charset="-128"/>
                <a:ea typeface="Meiryo UI" panose="020B0604030504040204" pitchFamily="50" charset="-128"/>
              </a:rPr>
              <a:t>入国管理法の改正　</a:t>
            </a:r>
            <a:r>
              <a:rPr lang="ja-JP" altLang="en-US" sz="1200" b="1" dirty="0" smtClean="0">
                <a:latin typeface="Meiryo UI" panose="020B0604030504040204" pitchFamily="50" charset="-128"/>
                <a:ea typeface="Meiryo UI" panose="020B0604030504040204" pitchFamily="50" charset="-128"/>
              </a:rPr>
              <a:t>（</a:t>
            </a:r>
            <a:r>
              <a:rPr lang="en-US" altLang="ja-JP" sz="1200" b="1" dirty="0" smtClean="0">
                <a:latin typeface="Meiryo UI" panose="020B0604030504040204" pitchFamily="50" charset="-128"/>
                <a:ea typeface="Meiryo UI" panose="020B0604030504040204" pitchFamily="50" charset="-128"/>
              </a:rPr>
              <a:t>2019</a:t>
            </a:r>
            <a:r>
              <a:rPr lang="ja-JP" altLang="en-US" sz="1200" b="1" dirty="0" err="1" smtClean="0">
                <a:latin typeface="Meiryo UI" panose="020B0604030504040204" pitchFamily="50" charset="-128"/>
                <a:ea typeface="Meiryo UI" panose="020B0604030504040204" pitchFamily="50" charset="-128"/>
              </a:rPr>
              <a:t>．</a:t>
            </a:r>
            <a:r>
              <a:rPr lang="en-US" altLang="ja-JP" sz="1200" b="1" dirty="0" smtClean="0">
                <a:latin typeface="Meiryo UI" panose="020B0604030504040204" pitchFamily="50" charset="-128"/>
                <a:ea typeface="Meiryo UI" panose="020B0604030504040204" pitchFamily="50" charset="-128"/>
              </a:rPr>
              <a:t>4</a:t>
            </a:r>
            <a:r>
              <a:rPr lang="ja-JP" altLang="en-US" sz="1200" b="1" dirty="0" smtClean="0">
                <a:latin typeface="Meiryo UI" panose="020B0604030504040204" pitchFamily="50" charset="-128"/>
                <a:ea typeface="Meiryo UI" panose="020B0604030504040204" pitchFamily="50" charset="-128"/>
              </a:rPr>
              <a:t>）</a:t>
            </a:r>
            <a:endParaRPr lang="ja-JP" altLang="en-US" sz="1200" dirty="0">
              <a:latin typeface="Meiryo UI" panose="020B0604030504040204" pitchFamily="50" charset="-128"/>
              <a:ea typeface="Meiryo UI" panose="020B0604030504040204" pitchFamily="50" charset="-128"/>
            </a:endParaRPr>
          </a:p>
        </p:txBody>
      </p:sp>
      <p:sp>
        <p:nvSpPr>
          <p:cNvPr id="39" name="正方形/長方形 38"/>
          <p:cNvSpPr/>
          <p:nvPr/>
        </p:nvSpPr>
        <p:spPr>
          <a:xfrm>
            <a:off x="5648414" y="5949128"/>
            <a:ext cx="3295885" cy="338554"/>
          </a:xfrm>
          <a:prstGeom prst="rect">
            <a:avLst/>
          </a:prstGeom>
        </p:spPr>
        <p:style>
          <a:lnRef idx="0">
            <a:schemeClr val="accent5"/>
          </a:lnRef>
          <a:fillRef idx="3">
            <a:schemeClr val="accent5"/>
          </a:fillRef>
          <a:effectRef idx="3">
            <a:schemeClr val="accent5"/>
          </a:effectRef>
          <a:fontRef idx="minor">
            <a:schemeClr val="lt1"/>
          </a:fontRef>
        </p:style>
        <p:txBody>
          <a:bodyPr wrap="square" anchor="ctr" anchorCtr="0">
            <a:spAutoFit/>
          </a:bodyPr>
          <a:lstStyle/>
          <a:p>
            <a:pPr algn="ctr"/>
            <a:r>
              <a:rPr lang="ja-JP" altLang="en-US" sz="1600" b="1" dirty="0" smtClean="0">
                <a:latin typeface="Meiryo UI" panose="020B0604030504040204" pitchFamily="50" charset="-128"/>
                <a:ea typeface="Meiryo UI" panose="020B0604030504040204" pitchFamily="50" charset="-128"/>
              </a:rPr>
              <a:t>住宅宿泊事業法の</a:t>
            </a:r>
            <a:r>
              <a:rPr lang="ja-JP" altLang="en-US" sz="1600" b="1" dirty="0" smtClean="0">
                <a:solidFill>
                  <a:schemeClr val="bg1"/>
                </a:solidFill>
                <a:latin typeface="Meiryo UI" panose="020B0604030504040204" pitchFamily="50" charset="-128"/>
                <a:ea typeface="Meiryo UI" panose="020B0604030504040204" pitchFamily="50" charset="-128"/>
              </a:rPr>
              <a:t>施行</a:t>
            </a:r>
            <a:r>
              <a:rPr lang="ja-JP" altLang="en-US" sz="1200" b="1" dirty="0" smtClean="0">
                <a:latin typeface="Meiryo UI" panose="020B0604030504040204" pitchFamily="50" charset="-128"/>
                <a:ea typeface="Meiryo UI" panose="020B0604030504040204" pitchFamily="50" charset="-128"/>
              </a:rPr>
              <a:t>（</a:t>
            </a:r>
            <a:r>
              <a:rPr lang="en-US" altLang="ja-JP" sz="1200" b="1" dirty="0" smtClean="0">
                <a:latin typeface="Meiryo UI" panose="020B0604030504040204" pitchFamily="50" charset="-128"/>
                <a:ea typeface="Meiryo UI" panose="020B0604030504040204" pitchFamily="50" charset="-128"/>
              </a:rPr>
              <a:t>2018.6</a:t>
            </a:r>
            <a:r>
              <a:rPr lang="ja-JP" altLang="en-US" sz="1200" b="1" dirty="0" smtClean="0">
                <a:latin typeface="Meiryo UI" panose="020B0604030504040204" pitchFamily="50" charset="-128"/>
                <a:ea typeface="Meiryo UI" panose="020B0604030504040204" pitchFamily="50" charset="-128"/>
              </a:rPr>
              <a:t>）</a:t>
            </a:r>
            <a:endParaRPr lang="ja-JP" altLang="en-US" sz="1200" dirty="0">
              <a:latin typeface="Meiryo UI" panose="020B0604030504040204" pitchFamily="50" charset="-128"/>
              <a:ea typeface="Meiryo UI" panose="020B0604030504040204" pitchFamily="50" charset="-128"/>
            </a:endParaRPr>
          </a:p>
        </p:txBody>
      </p:sp>
      <p:sp>
        <p:nvSpPr>
          <p:cNvPr id="26" name="二等辺三角形 25"/>
          <p:cNvSpPr/>
          <p:nvPr/>
        </p:nvSpPr>
        <p:spPr>
          <a:xfrm rot="10800000">
            <a:off x="2677581" y="4656118"/>
            <a:ext cx="1433146" cy="220933"/>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27" name="正方形/長方形 26"/>
          <p:cNvSpPr/>
          <p:nvPr/>
        </p:nvSpPr>
        <p:spPr>
          <a:xfrm>
            <a:off x="1784374" y="5273756"/>
            <a:ext cx="3295885" cy="584775"/>
          </a:xfrm>
          <a:prstGeom prst="rect">
            <a:avLst/>
          </a:prstGeom>
        </p:spPr>
        <p:style>
          <a:lnRef idx="0">
            <a:schemeClr val="accent5"/>
          </a:lnRef>
          <a:fillRef idx="3">
            <a:schemeClr val="accent5"/>
          </a:fillRef>
          <a:effectRef idx="3">
            <a:schemeClr val="accent5"/>
          </a:effectRef>
          <a:fontRef idx="minor">
            <a:schemeClr val="lt1"/>
          </a:fontRef>
        </p:style>
        <p:txBody>
          <a:bodyPr wrap="square" anchor="ctr" anchorCtr="0">
            <a:spAutoFit/>
          </a:bodyPr>
          <a:lstStyle/>
          <a:p>
            <a:pPr algn="ctr"/>
            <a:r>
              <a:rPr lang="ja-JP" altLang="en-US" sz="1600" b="1" dirty="0" smtClean="0">
                <a:latin typeface="Meiryo UI" panose="020B0604030504040204" pitchFamily="50" charset="-128"/>
                <a:ea typeface="Meiryo UI" panose="020B0604030504040204" pitchFamily="50" charset="-128"/>
              </a:rPr>
              <a:t>教育行政の組織及び運営に関する法律の一部改正　　　</a:t>
            </a:r>
            <a:r>
              <a:rPr lang="ja-JP" altLang="en-US" sz="1200" b="1" dirty="0" smtClean="0">
                <a:latin typeface="Meiryo UI" panose="020B0604030504040204" pitchFamily="50" charset="-128"/>
                <a:ea typeface="Meiryo UI" panose="020B0604030504040204" pitchFamily="50" charset="-128"/>
              </a:rPr>
              <a:t>（</a:t>
            </a:r>
            <a:r>
              <a:rPr lang="en-US" altLang="ja-JP" sz="1200" b="1" dirty="0" smtClean="0">
                <a:latin typeface="Meiryo UI" panose="020B0604030504040204" pitchFamily="50" charset="-128"/>
                <a:ea typeface="Meiryo UI" panose="020B0604030504040204" pitchFamily="50" charset="-128"/>
              </a:rPr>
              <a:t>2015.4</a:t>
            </a:r>
            <a:r>
              <a:rPr lang="ja-JP" altLang="en-US" sz="1200" b="1" dirty="0" smtClean="0">
                <a:latin typeface="Meiryo UI" panose="020B0604030504040204" pitchFamily="50" charset="-128"/>
                <a:ea typeface="Meiryo UI" panose="020B0604030504040204" pitchFamily="50" charset="-128"/>
              </a:rPr>
              <a:t>）</a:t>
            </a:r>
            <a:endParaRPr lang="ja-JP" altLang="en-US" sz="1200" dirty="0">
              <a:latin typeface="Meiryo UI" panose="020B0604030504040204" pitchFamily="50" charset="-128"/>
              <a:ea typeface="Meiryo UI" panose="020B0604030504040204" pitchFamily="50" charset="-128"/>
            </a:endParaRPr>
          </a:p>
        </p:txBody>
      </p:sp>
      <p:sp>
        <p:nvSpPr>
          <p:cNvPr id="29" name="正方形/長方形 28"/>
          <p:cNvSpPr/>
          <p:nvPr/>
        </p:nvSpPr>
        <p:spPr>
          <a:xfrm>
            <a:off x="2211595" y="4922973"/>
            <a:ext cx="2404722" cy="292388"/>
          </a:xfrm>
          <a:prstGeom prst="rect">
            <a:avLst/>
          </a:prstGeom>
        </p:spPr>
        <p:txBody>
          <a:bodyPr wrap="square">
            <a:spAutoFit/>
          </a:bodyPr>
          <a:lstStyle/>
          <a:p>
            <a:r>
              <a:rPr lang="ja-JP" altLang="en-US" sz="1300" b="1" dirty="0" smtClean="0">
                <a:latin typeface="Meiryo UI" panose="020B0604030504040204" pitchFamily="50" charset="-128"/>
                <a:ea typeface="Meiryo UI" panose="020B0604030504040204" pitchFamily="50" charset="-128"/>
              </a:rPr>
              <a:t>国が教育委員会制度を見直し</a:t>
            </a:r>
            <a:endParaRPr lang="ja-JP" altLang="en-US" sz="1300" dirty="0">
              <a:latin typeface="Meiryo UI" panose="020B0604030504040204" pitchFamily="50" charset="-128"/>
              <a:ea typeface="Meiryo UI" panose="020B0604030504040204" pitchFamily="50" charset="-128"/>
            </a:endParaRPr>
          </a:p>
        </p:txBody>
      </p:sp>
      <p:sp>
        <p:nvSpPr>
          <p:cNvPr id="13" name="大かっこ 12"/>
          <p:cNvSpPr/>
          <p:nvPr/>
        </p:nvSpPr>
        <p:spPr>
          <a:xfrm>
            <a:off x="1784374" y="6031253"/>
            <a:ext cx="3477064" cy="695285"/>
          </a:xfrm>
          <a:prstGeom prst="bracketPair">
            <a:avLst/>
          </a:prstGeom>
          <a:solidFill>
            <a:schemeClr val="bg1"/>
          </a:solidFill>
          <a:ln>
            <a:solidFill>
              <a:schemeClr val="tx1"/>
            </a:solidFill>
          </a:ln>
        </p:spPr>
        <p:style>
          <a:lnRef idx="1">
            <a:schemeClr val="accent1"/>
          </a:lnRef>
          <a:fillRef idx="0">
            <a:schemeClr val="accent1"/>
          </a:fillRef>
          <a:effectRef idx="0">
            <a:schemeClr val="accent1"/>
          </a:effectRef>
          <a:fontRef idx="minor">
            <a:schemeClr val="tx1"/>
          </a:fontRef>
        </p:style>
        <p:txBody>
          <a:bodyPr lIns="0" tIns="0" rIns="0" bIns="0" rtlCol="0" anchor="t" anchorCtr="0"/>
          <a:lstStyle/>
          <a:p>
            <a:r>
              <a:rPr lang="ja-JP" altLang="en-US" sz="1300" b="1" dirty="0" smtClean="0">
                <a:latin typeface="Meiryo UI" panose="020B0604030504040204" pitchFamily="50" charset="-128"/>
                <a:ea typeface="Meiryo UI" panose="020B0604030504040204" pitchFamily="50" charset="-128"/>
              </a:rPr>
              <a:t>　教育</a:t>
            </a:r>
            <a:r>
              <a:rPr lang="ja-JP" altLang="en-US" sz="1300" b="1" dirty="0">
                <a:latin typeface="Meiryo UI" panose="020B0604030504040204" pitchFamily="50" charset="-128"/>
                <a:ea typeface="Meiryo UI" panose="020B0604030504040204" pitchFamily="50" charset="-128"/>
              </a:rPr>
              <a:t>行政の責任の明確化</a:t>
            </a:r>
            <a:endParaRPr lang="en-US" altLang="ja-JP" sz="1300" b="1" dirty="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教育</a:t>
            </a:r>
            <a:r>
              <a:rPr lang="ja-JP" altLang="en-US" sz="1300" dirty="0">
                <a:latin typeface="Meiryo UI" panose="020B0604030504040204" pitchFamily="50" charset="-128"/>
                <a:ea typeface="Meiryo UI" panose="020B0604030504040204" pitchFamily="50" charset="-128"/>
              </a:rPr>
              <a:t>委員長と教育長の一本化</a:t>
            </a:r>
            <a:endParaRPr lang="en-US" altLang="ja-JP" sz="1300" dirty="0">
              <a:latin typeface="Meiryo UI" panose="020B0604030504040204" pitchFamily="50" charset="-128"/>
              <a:ea typeface="Meiryo UI" panose="020B0604030504040204" pitchFamily="50" charset="-128"/>
            </a:endParaRPr>
          </a:p>
          <a:p>
            <a:r>
              <a:rPr lang="ja-JP" altLang="en-US" sz="1300" dirty="0">
                <a:latin typeface="Meiryo UI" panose="020B0604030504040204" pitchFamily="50" charset="-128"/>
                <a:ea typeface="Meiryo UI" panose="020B0604030504040204" pitchFamily="50" charset="-128"/>
              </a:rPr>
              <a:t>　　</a:t>
            </a:r>
            <a:r>
              <a:rPr lang="ja-JP" altLang="en-US" sz="1300" dirty="0" smtClean="0">
                <a:latin typeface="Meiryo UI" panose="020B0604030504040204" pitchFamily="50" charset="-128"/>
                <a:ea typeface="Meiryo UI" panose="020B0604030504040204" pitchFamily="50" charset="-128"/>
              </a:rPr>
              <a:t>　首長</a:t>
            </a:r>
            <a:r>
              <a:rPr lang="ja-JP" altLang="en-US" sz="1300" dirty="0">
                <a:latin typeface="Meiryo UI" panose="020B0604030504040204" pitchFamily="50" charset="-128"/>
                <a:ea typeface="Meiryo UI" panose="020B0604030504040204" pitchFamily="50" charset="-128"/>
              </a:rPr>
              <a:t>が招集する総合教育会議の設置</a:t>
            </a:r>
          </a:p>
          <a:p>
            <a:endParaRPr kumimoji="1" lang="ja-JP" altLang="en-US" sz="1300" dirty="0">
              <a:latin typeface="Meiryo UI" panose="020B0604030504040204" pitchFamily="50" charset="-128"/>
              <a:ea typeface="Meiryo UI" panose="020B0604030504040204" pitchFamily="50" charset="-128"/>
            </a:endParaRPr>
          </a:p>
        </p:txBody>
      </p:sp>
      <p:sp>
        <p:nvSpPr>
          <p:cNvPr id="30" name="角丸四角形 29"/>
          <p:cNvSpPr/>
          <p:nvPr/>
        </p:nvSpPr>
        <p:spPr>
          <a:xfrm>
            <a:off x="128790" y="66145"/>
            <a:ext cx="61818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３－②</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国との協調連携／全国への波及</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06415063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99852" y="6457313"/>
            <a:ext cx="2057400" cy="365125"/>
          </a:xfrm>
        </p:spPr>
        <p:txBody>
          <a:bodyPr/>
          <a:lstStyle/>
          <a:p>
            <a:fld id="{138CA411-231B-42B9-AF63-97A64194AA60}" type="slidenum">
              <a:rPr lang="ja-JP" altLang="en-US" smtClean="0"/>
              <a:pPr/>
              <a:t>79</a:t>
            </a:fld>
            <a:endParaRPr lang="ja-JP" altLang="en-US"/>
          </a:p>
        </p:txBody>
      </p:sp>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274650" y="1069006"/>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BA4DA3D3-8136-4F80-A721-FAF45CFEA281}"/>
              </a:ext>
            </a:extLst>
          </p:cNvPr>
          <p:cNvSpPr txBox="1"/>
          <p:nvPr/>
        </p:nvSpPr>
        <p:spPr>
          <a:xfrm>
            <a:off x="244506" y="694677"/>
            <a:ext cx="8820000" cy="338554"/>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■①国への積極提言→全国展開の</a:t>
            </a:r>
            <a:r>
              <a:rPr lang="ja-JP" altLang="en-US" sz="1600" b="1" dirty="0" smtClean="0">
                <a:latin typeface="Meiryo UI" panose="020B0604030504040204" pitchFamily="50" charset="-128"/>
                <a:ea typeface="Meiryo UI" panose="020B0604030504040204" pitchFamily="50" charset="-128"/>
              </a:rPr>
              <a:t>取組み</a:t>
            </a:r>
            <a:r>
              <a:rPr lang="ja-JP" altLang="en-US" sz="1600" b="1" dirty="0">
                <a:latin typeface="Meiryo UI" panose="020B0604030504040204" pitchFamily="50" charset="-128"/>
                <a:ea typeface="Meiryo UI" panose="020B0604030504040204" pitchFamily="50" charset="-128"/>
              </a:rPr>
              <a:t>に加え、②</a:t>
            </a:r>
            <a:r>
              <a:rPr kumimoji="1" lang="ja-JP" altLang="en-US" sz="1600" b="1" dirty="0">
                <a:latin typeface="Meiryo UI" panose="020B0604030504040204" pitchFamily="50" charset="-128"/>
                <a:ea typeface="Meiryo UI" panose="020B0604030504040204" pitchFamily="50" charset="-128"/>
              </a:rPr>
              <a:t>国との協調連携→プロジェクト実現のフェーズへ</a:t>
            </a:r>
            <a:endParaRPr kumimoji="1" lang="en-US" altLang="ja-JP" sz="1600" b="1" dirty="0">
              <a:latin typeface="Meiryo UI" panose="020B0604030504040204" pitchFamily="50" charset="-128"/>
              <a:ea typeface="Meiryo UI" panose="020B0604030504040204" pitchFamily="50" charset="-128"/>
            </a:endParaRPr>
          </a:p>
        </p:txBody>
      </p:sp>
      <p:sp>
        <p:nvSpPr>
          <p:cNvPr id="11" name="角丸四角形 79">
            <a:extLst>
              <a:ext uri="{FF2B5EF4-FFF2-40B4-BE49-F238E27FC236}">
                <a16:creationId xmlns:a16="http://schemas.microsoft.com/office/drawing/2014/main" id="{A8B68524-3FB5-4BCC-848F-2D7390EA16CF}"/>
              </a:ext>
            </a:extLst>
          </p:cNvPr>
          <p:cNvSpPr/>
          <p:nvPr/>
        </p:nvSpPr>
        <p:spPr>
          <a:xfrm>
            <a:off x="869829" y="1125102"/>
            <a:ext cx="392400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600" b="1" dirty="0">
                <a:latin typeface="Meiryo UI" panose="020B0604030504040204" pitchFamily="50" charset="-128"/>
                <a:ea typeface="Meiryo UI" panose="020B0604030504040204" pitchFamily="50" charset="-128"/>
              </a:rPr>
              <a:t>2025 </a:t>
            </a:r>
            <a:r>
              <a:rPr lang="ja-JP" altLang="en-US" sz="1600" b="1" dirty="0">
                <a:latin typeface="Meiryo UI" panose="020B0604030504040204" pitchFamily="50" charset="-128"/>
                <a:ea typeface="Meiryo UI" panose="020B0604030504040204" pitchFamily="50" charset="-128"/>
              </a:rPr>
              <a:t>日本万国博覧会</a:t>
            </a:r>
            <a:endParaRPr kumimoji="1" lang="ja-JP" altLang="en-US" sz="1600" b="1" dirty="0">
              <a:latin typeface="Meiryo UI" panose="020B0604030504040204" pitchFamily="50" charset="-128"/>
              <a:ea typeface="Meiryo UI" panose="020B0604030504040204" pitchFamily="50" charset="-128"/>
            </a:endParaRPr>
          </a:p>
        </p:txBody>
      </p:sp>
      <p:sp>
        <p:nvSpPr>
          <p:cNvPr id="14" name="矢印: 山形 13">
            <a:extLst>
              <a:ext uri="{FF2B5EF4-FFF2-40B4-BE49-F238E27FC236}">
                <a16:creationId xmlns:a16="http://schemas.microsoft.com/office/drawing/2014/main" id="{36172D79-7CBD-404B-8F3A-539AD549D58F}"/>
              </a:ext>
            </a:extLst>
          </p:cNvPr>
          <p:cNvSpPr/>
          <p:nvPr/>
        </p:nvSpPr>
        <p:spPr>
          <a:xfrm rot="16200000" flipH="1">
            <a:off x="-1186850" y="4857568"/>
            <a:ext cx="3335670" cy="324000"/>
          </a:xfrm>
          <a:prstGeom prst="chevron">
            <a:avLst>
              <a:gd name="adj" fmla="val 27193"/>
            </a:avLst>
          </a:prstGeom>
          <a:solidFill>
            <a:schemeClr val="accent1">
              <a:lumMod val="60000"/>
              <a:lumOff val="40000"/>
            </a:schemeClr>
          </a:solidFill>
          <a:ln/>
        </p:spPr>
        <p:style>
          <a:lnRef idx="2">
            <a:schemeClr val="dk1"/>
          </a:lnRef>
          <a:fillRef idx="1">
            <a:schemeClr val="lt1"/>
          </a:fillRef>
          <a:effectRef idx="0">
            <a:schemeClr val="dk1"/>
          </a:effectRef>
          <a:fontRef idx="minor">
            <a:schemeClr val="dk1"/>
          </a:fontRef>
        </p:style>
        <p:txBody>
          <a:bodyPr vert="eaVert" rtlCol="0" anchor="ctr"/>
          <a:lstStyle/>
          <a:p>
            <a:pPr algn="ctr"/>
            <a:r>
              <a:rPr kumimoji="1" lang="ja-JP" altLang="en-US" sz="1600" b="1" dirty="0" smtClean="0">
                <a:solidFill>
                  <a:schemeClr val="tx1"/>
                </a:solidFill>
                <a:latin typeface="Meiryo UI" panose="020B0604030504040204" pitchFamily="50" charset="-128"/>
                <a:ea typeface="Meiryo UI" panose="020B0604030504040204" pitchFamily="50" charset="-128"/>
              </a:rPr>
              <a:t>連携の経過</a:t>
            </a:r>
            <a:endParaRPr kumimoji="1" lang="ja-JP" altLang="en-US" sz="1600" b="1" dirty="0">
              <a:solidFill>
                <a:schemeClr val="tx1"/>
              </a:solidFill>
              <a:latin typeface="Meiryo UI" panose="020B0604030504040204" pitchFamily="50" charset="-128"/>
              <a:ea typeface="Meiryo UI" panose="020B0604030504040204" pitchFamily="50" charset="-128"/>
            </a:endParaRPr>
          </a:p>
        </p:txBody>
      </p:sp>
      <p:sp>
        <p:nvSpPr>
          <p:cNvPr id="15" name="四角形: 角を丸くする 14">
            <a:extLst>
              <a:ext uri="{FF2B5EF4-FFF2-40B4-BE49-F238E27FC236}">
                <a16:creationId xmlns:a16="http://schemas.microsoft.com/office/drawing/2014/main" id="{BD341B0A-F2B7-44BE-B455-E571154BCE13}"/>
              </a:ext>
            </a:extLst>
          </p:cNvPr>
          <p:cNvSpPr/>
          <p:nvPr/>
        </p:nvSpPr>
        <p:spPr>
          <a:xfrm>
            <a:off x="829245" y="6413278"/>
            <a:ext cx="4005528" cy="270368"/>
          </a:xfrm>
          <a:prstGeom prst="roundRect">
            <a:avLst/>
          </a:prstGeom>
          <a:solidFill>
            <a:schemeClr val="accent2">
              <a:lumMod val="40000"/>
              <a:lumOff val="60000"/>
            </a:schemeClr>
          </a:solidFill>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1600" b="1" dirty="0">
                <a:latin typeface="Meiryo UI" panose="020B0604030504040204" pitchFamily="50" charset="-128"/>
                <a:ea typeface="Meiryo UI" panose="020B0604030504040204" pitchFamily="50" charset="-128"/>
              </a:rPr>
              <a:t>2018</a:t>
            </a:r>
            <a:r>
              <a:rPr lang="ja-JP" altLang="en-US" sz="1600" b="1" dirty="0">
                <a:latin typeface="Meiryo UI" panose="020B0604030504040204" pitchFamily="50" charset="-128"/>
                <a:ea typeface="Meiryo UI" panose="020B0604030504040204" pitchFamily="50" charset="-128"/>
              </a:rPr>
              <a:t>年</a:t>
            </a:r>
            <a:r>
              <a:rPr lang="en-US" altLang="ja-JP" sz="1600" b="1" dirty="0">
                <a:latin typeface="Meiryo UI" panose="020B0604030504040204" pitchFamily="50" charset="-128"/>
                <a:ea typeface="Meiryo UI" panose="020B0604030504040204" pitchFamily="50" charset="-128"/>
              </a:rPr>
              <a:t>11</a:t>
            </a:r>
            <a:r>
              <a:rPr lang="ja-JP" altLang="en-US" sz="1600" b="1" dirty="0">
                <a:latin typeface="Meiryo UI" panose="020B0604030504040204" pitchFamily="50" charset="-128"/>
                <a:ea typeface="Meiryo UI" panose="020B0604030504040204" pitchFamily="50" charset="-128"/>
              </a:rPr>
              <a:t>月</a:t>
            </a:r>
            <a:r>
              <a:rPr kumimoji="1" lang="ja-JP" altLang="en-US" sz="1600" b="1" dirty="0">
                <a:latin typeface="Meiryo UI" panose="020B0604030504040204" pitchFamily="50" charset="-128"/>
                <a:ea typeface="Meiryo UI" panose="020B0604030504040204" pitchFamily="50" charset="-128"/>
              </a:rPr>
              <a:t>　</a:t>
            </a:r>
            <a:r>
              <a:rPr kumimoji="1" lang="en-US" altLang="ja-JP" sz="1600" b="1" dirty="0" smtClean="0">
                <a:latin typeface="Meiryo UI" panose="020B0604030504040204" pitchFamily="50" charset="-128"/>
                <a:ea typeface="Meiryo UI" panose="020B0604030504040204" pitchFamily="50" charset="-128"/>
              </a:rPr>
              <a:t>『</a:t>
            </a:r>
            <a:r>
              <a:rPr kumimoji="1" lang="ja-JP" altLang="en-US" sz="1600" b="1" dirty="0" smtClean="0">
                <a:latin typeface="Meiryo UI" panose="020B0604030504040204" pitchFamily="50" charset="-128"/>
                <a:ea typeface="Meiryo UI" panose="020B0604030504040204" pitchFamily="50" charset="-128"/>
              </a:rPr>
              <a:t>大阪開催</a:t>
            </a:r>
            <a:r>
              <a:rPr kumimoji="1" lang="en-US" altLang="ja-JP" sz="1600" b="1" dirty="0" smtClean="0">
                <a:latin typeface="Meiryo UI" panose="020B0604030504040204" pitchFamily="50" charset="-128"/>
                <a:ea typeface="Meiryo UI" panose="020B0604030504040204" pitchFamily="50" charset="-128"/>
              </a:rPr>
              <a:t>』</a:t>
            </a:r>
            <a:r>
              <a:rPr kumimoji="1" lang="ja-JP" altLang="en-US" sz="1600" b="1" dirty="0" smtClean="0">
                <a:latin typeface="Meiryo UI" panose="020B0604030504040204" pitchFamily="50" charset="-128"/>
                <a:ea typeface="Meiryo UI" panose="020B0604030504040204" pitchFamily="50" charset="-128"/>
              </a:rPr>
              <a:t>　決定</a:t>
            </a:r>
            <a:endParaRPr kumimoji="1" lang="ja-JP" altLang="en-US" sz="1600" b="1" dirty="0">
              <a:latin typeface="Meiryo UI" panose="020B0604030504040204" pitchFamily="50" charset="-128"/>
              <a:ea typeface="Meiryo UI" panose="020B0604030504040204" pitchFamily="50" charset="-128"/>
            </a:endParaRPr>
          </a:p>
        </p:txBody>
      </p:sp>
      <p:sp>
        <p:nvSpPr>
          <p:cNvPr id="18" name="四角形: 角を丸くする 17">
            <a:extLst>
              <a:ext uri="{FF2B5EF4-FFF2-40B4-BE49-F238E27FC236}">
                <a16:creationId xmlns:a16="http://schemas.microsoft.com/office/drawing/2014/main" id="{FECECE55-6431-46BC-80C1-22C3C7CBD4A7}"/>
              </a:ext>
            </a:extLst>
          </p:cNvPr>
          <p:cNvSpPr/>
          <p:nvPr/>
        </p:nvSpPr>
        <p:spPr>
          <a:xfrm>
            <a:off x="5065143" y="4462841"/>
            <a:ext cx="3935545" cy="270368"/>
          </a:xfrm>
          <a:prstGeom prst="roundRect">
            <a:avLst/>
          </a:prstGeom>
          <a:solidFill>
            <a:schemeClr val="accent2">
              <a:lumMod val="40000"/>
              <a:lumOff val="60000"/>
            </a:schemeClr>
          </a:solidFill>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1600" b="1" dirty="0">
                <a:latin typeface="Meiryo UI" panose="020B0604030504040204" pitchFamily="50" charset="-128"/>
                <a:ea typeface="Meiryo UI" panose="020B0604030504040204" pitchFamily="50" charset="-128"/>
              </a:rPr>
              <a:t>2018</a:t>
            </a:r>
            <a:r>
              <a:rPr lang="ja-JP" altLang="en-US" sz="1600" b="1" dirty="0">
                <a:latin typeface="Meiryo UI" panose="020B0604030504040204" pitchFamily="50" charset="-128"/>
                <a:ea typeface="Meiryo UI" panose="020B0604030504040204" pitchFamily="50" charset="-128"/>
              </a:rPr>
              <a:t>年４月</a:t>
            </a:r>
            <a:r>
              <a:rPr kumimoji="1" lang="ja-JP" altLang="en-US" sz="1600" b="1" dirty="0">
                <a:latin typeface="Meiryo UI" panose="020B0604030504040204" pitchFamily="50" charset="-128"/>
                <a:ea typeface="Meiryo UI" panose="020B0604030504040204" pitchFamily="50" charset="-128"/>
              </a:rPr>
              <a:t>　</a:t>
            </a:r>
            <a:r>
              <a:rPr lang="en-US" altLang="ja-JP" sz="1600" b="1" dirty="0" smtClean="0">
                <a:latin typeface="Meiryo UI" panose="020B0604030504040204" pitchFamily="50" charset="-128"/>
                <a:ea typeface="Meiryo UI" panose="020B0604030504040204" pitchFamily="50" charset="-128"/>
              </a:rPr>
              <a:t>『</a:t>
            </a:r>
            <a:r>
              <a:rPr kumimoji="1" lang="ja-JP" altLang="en-US" sz="1600" b="1" dirty="0" smtClean="0">
                <a:latin typeface="Meiryo UI" panose="020B0604030504040204" pitchFamily="50" charset="-128"/>
                <a:ea typeface="Meiryo UI" panose="020B0604030504040204" pitchFamily="50" charset="-128"/>
              </a:rPr>
              <a:t>大阪開催</a:t>
            </a:r>
            <a:r>
              <a:rPr kumimoji="1" lang="en-US" altLang="ja-JP" sz="1600" b="1" dirty="0" smtClean="0">
                <a:latin typeface="Meiryo UI" panose="020B0604030504040204" pitchFamily="50" charset="-128"/>
                <a:ea typeface="Meiryo UI" panose="020B0604030504040204" pitchFamily="50" charset="-128"/>
              </a:rPr>
              <a:t>』</a:t>
            </a:r>
            <a:r>
              <a:rPr kumimoji="1" lang="ja-JP" altLang="en-US" sz="1600" b="1" dirty="0" smtClean="0">
                <a:latin typeface="Meiryo UI" panose="020B0604030504040204" pitchFamily="50" charset="-128"/>
                <a:ea typeface="Meiryo UI" panose="020B0604030504040204" pitchFamily="50" charset="-128"/>
              </a:rPr>
              <a:t>　決定</a:t>
            </a:r>
            <a:endParaRPr kumimoji="1" lang="ja-JP" altLang="en-US" sz="1600" b="1" dirty="0">
              <a:latin typeface="Meiryo UI" panose="020B0604030504040204" pitchFamily="50" charset="-128"/>
              <a:ea typeface="Meiryo UI" panose="020B0604030504040204" pitchFamily="50" charset="-128"/>
            </a:endParaRPr>
          </a:p>
        </p:txBody>
      </p:sp>
      <p:sp>
        <p:nvSpPr>
          <p:cNvPr id="20" name="角丸四角形 78">
            <a:extLst>
              <a:ext uri="{FF2B5EF4-FFF2-40B4-BE49-F238E27FC236}">
                <a16:creationId xmlns:a16="http://schemas.microsoft.com/office/drawing/2014/main" id="{45CC7229-A02F-4598-B115-DC2752113E3E}"/>
              </a:ext>
            </a:extLst>
          </p:cNvPr>
          <p:cNvSpPr/>
          <p:nvPr/>
        </p:nvSpPr>
        <p:spPr>
          <a:xfrm>
            <a:off x="318984" y="1490043"/>
            <a:ext cx="324001" cy="1730900"/>
          </a:xfrm>
          <a:prstGeom prst="rect">
            <a:avLst/>
          </a:prstGeom>
          <a:solidFill>
            <a:schemeClr val="accent1">
              <a:lumMod val="60000"/>
              <a:lumOff val="40000"/>
            </a:schemeClr>
          </a:solidFill>
          <a:ln/>
        </p:spPr>
        <p:style>
          <a:lnRef idx="2">
            <a:schemeClr val="dk1"/>
          </a:lnRef>
          <a:fillRef idx="1">
            <a:schemeClr val="lt1"/>
          </a:fillRef>
          <a:effectRef idx="0">
            <a:schemeClr val="dk1"/>
          </a:effectRef>
          <a:fontRef idx="minor">
            <a:schemeClr val="dk1"/>
          </a:fontRef>
        </p:style>
        <p:txBody>
          <a:bodyPr vert="eaVert" wrap="none" rtlCol="0" anchor="ctr"/>
          <a:lstStyle/>
          <a:p>
            <a:pPr algn="ctr"/>
            <a:r>
              <a:rPr kumimoji="1" lang="ja-JP" altLang="en-US" sz="1600" b="1" dirty="0" smtClean="0">
                <a:solidFill>
                  <a:schemeClr val="tx1"/>
                </a:solidFill>
                <a:latin typeface="Meiryo UI" panose="020B0604030504040204" pitchFamily="50" charset="-128"/>
                <a:ea typeface="Meiryo UI" panose="020B0604030504040204" pitchFamily="50" charset="-128"/>
              </a:rPr>
              <a:t>国との協調</a:t>
            </a:r>
            <a:endParaRPr kumimoji="1" lang="ja-JP" altLang="en-US" sz="1600" b="1" dirty="0">
              <a:solidFill>
                <a:schemeClr val="tx1"/>
              </a:solidFill>
              <a:latin typeface="Meiryo UI" panose="020B0604030504040204" pitchFamily="50" charset="-128"/>
              <a:ea typeface="Meiryo UI" panose="020B0604030504040204" pitchFamily="50" charset="-128"/>
            </a:endParaRPr>
          </a:p>
        </p:txBody>
      </p:sp>
      <p:graphicFrame>
        <p:nvGraphicFramePr>
          <p:cNvPr id="24" name="表 23"/>
          <p:cNvGraphicFramePr>
            <a:graphicFrameLocks noGrp="1"/>
          </p:cNvGraphicFramePr>
          <p:nvPr>
            <p:extLst>
              <p:ext uri="{D42A27DB-BD31-4B8C-83A1-F6EECF244321}">
                <p14:modId xmlns:p14="http://schemas.microsoft.com/office/powerpoint/2010/main" val="2957977514"/>
              </p:ext>
            </p:extLst>
          </p:nvPr>
        </p:nvGraphicFramePr>
        <p:xfrm>
          <a:off x="869830" y="3337433"/>
          <a:ext cx="3923999" cy="3027680"/>
        </p:xfrm>
        <a:graphic>
          <a:graphicData uri="http://schemas.openxmlformats.org/drawingml/2006/table">
            <a:tbl>
              <a:tblPr firstRow="1" bandRow="1">
                <a:tableStyleId>{5940675A-B579-460E-94D1-54222C63F5DA}</a:tableStyleId>
              </a:tblPr>
              <a:tblGrid>
                <a:gridCol w="874880">
                  <a:extLst>
                    <a:ext uri="{9D8B030D-6E8A-4147-A177-3AD203B41FA5}">
                      <a16:colId xmlns:a16="http://schemas.microsoft.com/office/drawing/2014/main" val="20000"/>
                    </a:ext>
                  </a:extLst>
                </a:gridCol>
                <a:gridCol w="3049119">
                  <a:extLst>
                    <a:ext uri="{9D8B030D-6E8A-4147-A177-3AD203B41FA5}">
                      <a16:colId xmlns:a16="http://schemas.microsoft.com/office/drawing/2014/main" val="20001"/>
                    </a:ext>
                  </a:extLst>
                </a:gridCol>
              </a:tblGrid>
              <a:tr h="197542">
                <a:tc>
                  <a:txBody>
                    <a:bodyPr/>
                    <a:lstStyle/>
                    <a:p>
                      <a:pPr algn="ctr">
                        <a:lnSpc>
                          <a:spcPts val="1400"/>
                        </a:lnSpc>
                      </a:pPr>
                      <a:r>
                        <a:rPr kumimoji="1" lang="ja-JP" altLang="en-US" sz="1050" dirty="0" smtClean="0">
                          <a:latin typeface="Meiryo UI" panose="020B0604030504040204" pitchFamily="50" charset="-128"/>
                          <a:ea typeface="Meiryo UI" panose="020B0604030504040204" pitchFamily="50" charset="-128"/>
                        </a:rPr>
                        <a:t>日程</a:t>
                      </a:r>
                      <a:endParaRPr kumimoji="1" lang="ja-JP" altLang="en-US" sz="105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lnSpc>
                          <a:spcPts val="1400"/>
                        </a:lnSpc>
                      </a:pPr>
                      <a:r>
                        <a:rPr kumimoji="1" lang="ja-JP" altLang="en-US" sz="1050" dirty="0" smtClean="0">
                          <a:latin typeface="Meiryo UI" panose="020B0604030504040204" pitchFamily="50" charset="-128"/>
                          <a:ea typeface="Meiryo UI" panose="020B0604030504040204" pitchFamily="50" charset="-128"/>
                        </a:rPr>
                        <a:t>〇大阪の動き　／　●国・誘致委員会の動き</a:t>
                      </a:r>
                      <a:endParaRPr kumimoji="1" lang="ja-JP" altLang="en-US" sz="105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370840">
                <a:tc>
                  <a:txBody>
                    <a:bodyPr/>
                    <a:lstStyle/>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2015.4</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2016.6</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2016.11</a:t>
                      </a:r>
                    </a:p>
                    <a:p>
                      <a:pPr>
                        <a:lnSpc>
                          <a:spcPts val="1400"/>
                        </a:lnSpc>
                      </a:pP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2016.12</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2017.3</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2017.4</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2017.6</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2017.9</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2017.11</a:t>
                      </a:r>
                    </a:p>
                    <a:p>
                      <a:pPr>
                        <a:lnSpc>
                          <a:spcPts val="1400"/>
                        </a:lnSpc>
                      </a:pP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2018.2</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2018.3</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2018.6</a:t>
                      </a:r>
                    </a:p>
                    <a:p>
                      <a:pPr>
                        <a:lnSpc>
                          <a:spcPts val="1400"/>
                        </a:lnSpc>
                      </a:pPr>
                      <a:r>
                        <a:rPr kumimoji="1" lang="en-US" altLang="ja-JP" sz="1050" dirty="0" smtClean="0">
                          <a:solidFill>
                            <a:schemeClr val="tx1"/>
                          </a:solidFill>
                          <a:latin typeface="Meiryo UI" panose="020B0604030504040204" pitchFamily="50" charset="-128"/>
                          <a:ea typeface="Meiryo UI" panose="020B0604030504040204" pitchFamily="50" charset="-128"/>
                        </a:rPr>
                        <a:t>2018.11</a:t>
                      </a:r>
                    </a:p>
                  </a:txBody>
                  <a:tcPr/>
                </a:tc>
                <a:tc>
                  <a:txBody>
                    <a:bodyPr/>
                    <a:lstStyle/>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〇「国際博覧会大阪誘致構想検討会」設置</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〇「万博基本構想検討会議」設置</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〇「日本万国博覧会基本構想」を国へ提出</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〇「万国博覧会誘致委員会準備会」設立</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●「国際博覧会検討会」設立</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●「日本万国博覧会誘致委員会」設立</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●立候補と開催申請の閣議決定　→</a:t>
                      </a:r>
                      <a:r>
                        <a:rPr kumimoji="1" lang="en-US" altLang="ja-JP" sz="1050" dirty="0" smtClean="0">
                          <a:solidFill>
                            <a:schemeClr val="tx1"/>
                          </a:solidFill>
                          <a:latin typeface="Meiryo UI" panose="020B0604030504040204" pitchFamily="50" charset="-128"/>
                          <a:ea typeface="Meiryo UI" panose="020B0604030504040204" pitchFamily="50" charset="-128"/>
                        </a:rPr>
                        <a:t>BIE</a:t>
                      </a:r>
                      <a:r>
                        <a:rPr kumimoji="1" lang="ja-JP" altLang="en-US" sz="1050" dirty="0" smtClean="0">
                          <a:solidFill>
                            <a:schemeClr val="tx1"/>
                          </a:solidFill>
                          <a:latin typeface="Meiryo UI" panose="020B0604030504040204" pitchFamily="50" charset="-128"/>
                          <a:ea typeface="Meiryo UI" panose="020B0604030504040204" pitchFamily="50" charset="-128"/>
                        </a:rPr>
                        <a:t>提出</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a:t>
                      </a:r>
                      <a:r>
                        <a:rPr kumimoji="1" lang="en-US" altLang="ja-JP" sz="1050" dirty="0" smtClean="0">
                          <a:solidFill>
                            <a:schemeClr val="tx1"/>
                          </a:solidFill>
                          <a:latin typeface="Meiryo UI" panose="020B0604030504040204" pitchFamily="50" charset="-128"/>
                          <a:ea typeface="Meiryo UI" panose="020B0604030504040204" pitchFamily="50" charset="-128"/>
                        </a:rPr>
                        <a:t>BIE</a:t>
                      </a:r>
                      <a:r>
                        <a:rPr kumimoji="1" lang="ja-JP" altLang="en-US" sz="1050" dirty="0" smtClean="0">
                          <a:solidFill>
                            <a:schemeClr val="tx1"/>
                          </a:solidFill>
                          <a:latin typeface="Meiryo UI" panose="020B0604030504040204" pitchFamily="50" charset="-128"/>
                          <a:ea typeface="Meiryo UI" panose="020B0604030504040204" pitchFamily="50" charset="-128"/>
                        </a:rPr>
                        <a:t>総会で第１回プレゼンテーション</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●立候補申請文書を提出</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a:t>
                      </a:r>
                      <a:r>
                        <a:rPr kumimoji="1" lang="en-US" altLang="ja-JP" sz="1050" dirty="0" smtClean="0">
                          <a:solidFill>
                            <a:schemeClr val="tx1"/>
                          </a:solidFill>
                          <a:latin typeface="Meiryo UI" panose="020B0604030504040204" pitchFamily="50" charset="-128"/>
                          <a:ea typeface="Meiryo UI" panose="020B0604030504040204" pitchFamily="50" charset="-128"/>
                        </a:rPr>
                        <a:t>BIE</a:t>
                      </a:r>
                      <a:r>
                        <a:rPr kumimoji="1" lang="ja-JP" altLang="en-US" sz="1050" dirty="0" smtClean="0">
                          <a:solidFill>
                            <a:schemeClr val="tx1"/>
                          </a:solidFill>
                          <a:latin typeface="Meiryo UI" panose="020B0604030504040204" pitchFamily="50" charset="-128"/>
                          <a:ea typeface="Meiryo UI" panose="020B0604030504040204" pitchFamily="50" charset="-128"/>
                        </a:rPr>
                        <a:t>総会で第２回プレゼンテーション</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〇大阪府議会「誘致推進議員連盟」発足</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〇大阪市会「誘致推進議員連盟」発足</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a:t>
                      </a:r>
                      <a:r>
                        <a:rPr kumimoji="1" lang="en-US" altLang="ja-JP" sz="1050" dirty="0" smtClean="0">
                          <a:solidFill>
                            <a:schemeClr val="tx1"/>
                          </a:solidFill>
                          <a:latin typeface="Meiryo UI" panose="020B0604030504040204" pitchFamily="50" charset="-128"/>
                          <a:ea typeface="Meiryo UI" panose="020B0604030504040204" pitchFamily="50" charset="-128"/>
                        </a:rPr>
                        <a:t>BIE</a:t>
                      </a:r>
                      <a:r>
                        <a:rPr kumimoji="1" lang="ja-JP" altLang="en-US" sz="1050" dirty="0" smtClean="0">
                          <a:solidFill>
                            <a:schemeClr val="tx1"/>
                          </a:solidFill>
                          <a:latin typeface="Meiryo UI" panose="020B0604030504040204" pitchFamily="50" charset="-128"/>
                          <a:ea typeface="Meiryo UI" panose="020B0604030504040204" pitchFamily="50" charset="-128"/>
                        </a:rPr>
                        <a:t>調査団来日・現地視察</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a:t>
                      </a:r>
                      <a:r>
                        <a:rPr kumimoji="1" lang="en-US" altLang="ja-JP" sz="1050" dirty="0" smtClean="0">
                          <a:solidFill>
                            <a:schemeClr val="tx1"/>
                          </a:solidFill>
                          <a:latin typeface="Meiryo UI" panose="020B0604030504040204" pitchFamily="50" charset="-128"/>
                          <a:ea typeface="Meiryo UI" panose="020B0604030504040204" pitchFamily="50" charset="-128"/>
                        </a:rPr>
                        <a:t>BIE</a:t>
                      </a:r>
                      <a:r>
                        <a:rPr kumimoji="1" lang="ja-JP" altLang="en-US" sz="1050" dirty="0" smtClean="0">
                          <a:solidFill>
                            <a:schemeClr val="tx1"/>
                          </a:solidFill>
                          <a:latin typeface="Meiryo UI" panose="020B0604030504040204" pitchFamily="50" charset="-128"/>
                          <a:ea typeface="Meiryo UI" panose="020B0604030504040204" pitchFamily="50" charset="-128"/>
                        </a:rPr>
                        <a:t>総会で第３回プレゼンテーション</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pPr>
                        <a:lnSpc>
                          <a:spcPts val="1400"/>
                        </a:lnSpc>
                      </a:pPr>
                      <a:r>
                        <a:rPr kumimoji="1" lang="ja-JP" altLang="en-US" sz="1050" dirty="0" smtClean="0">
                          <a:solidFill>
                            <a:schemeClr val="tx1"/>
                          </a:solidFill>
                          <a:latin typeface="Meiryo UI" panose="020B0604030504040204" pitchFamily="50" charset="-128"/>
                          <a:ea typeface="Meiryo UI" panose="020B0604030504040204" pitchFamily="50" charset="-128"/>
                        </a:rPr>
                        <a:t>●</a:t>
                      </a:r>
                      <a:r>
                        <a:rPr kumimoji="1" lang="en-US" altLang="ja-JP" sz="1050" dirty="0" smtClean="0">
                          <a:solidFill>
                            <a:schemeClr val="tx1"/>
                          </a:solidFill>
                          <a:latin typeface="Meiryo UI" panose="020B0604030504040204" pitchFamily="50" charset="-128"/>
                          <a:ea typeface="Meiryo UI" panose="020B0604030504040204" pitchFamily="50" charset="-128"/>
                        </a:rPr>
                        <a:t>BIE</a:t>
                      </a:r>
                      <a:r>
                        <a:rPr kumimoji="1" lang="ja-JP" altLang="en-US" sz="1050" dirty="0" smtClean="0">
                          <a:solidFill>
                            <a:schemeClr val="tx1"/>
                          </a:solidFill>
                          <a:latin typeface="Meiryo UI" panose="020B0604030504040204" pitchFamily="50" charset="-128"/>
                          <a:ea typeface="Meiryo UI" panose="020B0604030504040204" pitchFamily="50" charset="-128"/>
                        </a:rPr>
                        <a:t>総会で第４回プレゼンテーション</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bl>
          </a:graphicData>
        </a:graphic>
      </p:graphicFrame>
      <p:sp>
        <p:nvSpPr>
          <p:cNvPr id="31" name="角丸四角形 79">
            <a:extLst>
              <a:ext uri="{FF2B5EF4-FFF2-40B4-BE49-F238E27FC236}">
                <a16:creationId xmlns:a16="http://schemas.microsoft.com/office/drawing/2014/main" id="{A8B68524-3FB5-4BCC-848F-2D7390EA16CF}"/>
              </a:ext>
            </a:extLst>
          </p:cNvPr>
          <p:cNvSpPr/>
          <p:nvPr/>
        </p:nvSpPr>
        <p:spPr>
          <a:xfrm>
            <a:off x="5068568" y="1125102"/>
            <a:ext cx="3924000" cy="32400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600" b="1" dirty="0" smtClean="0">
                <a:latin typeface="Meiryo UI" panose="020B0604030504040204" pitchFamily="50" charset="-128"/>
                <a:ea typeface="Meiryo UI" panose="020B0604030504040204" pitchFamily="50" charset="-128"/>
              </a:rPr>
              <a:t>G</a:t>
            </a:r>
            <a:r>
              <a:rPr lang="ja-JP" altLang="en-US" sz="1600" b="1" dirty="0" smtClean="0">
                <a:latin typeface="Meiryo UI" panose="020B0604030504040204" pitchFamily="50" charset="-128"/>
                <a:ea typeface="Meiryo UI" panose="020B0604030504040204" pitchFamily="50" charset="-128"/>
              </a:rPr>
              <a:t>２０　大阪サミット</a:t>
            </a:r>
            <a:endParaRPr kumimoji="1" lang="ja-JP" altLang="en-US" sz="1600" b="1" dirty="0">
              <a:latin typeface="Meiryo UI" panose="020B0604030504040204" pitchFamily="50" charset="-128"/>
              <a:ea typeface="Meiryo UI" panose="020B0604030504040204" pitchFamily="50" charset="-128"/>
            </a:endParaRPr>
          </a:p>
        </p:txBody>
      </p:sp>
      <p:sp>
        <p:nvSpPr>
          <p:cNvPr id="2" name="テキスト ボックス 1"/>
          <p:cNvSpPr txBox="1"/>
          <p:nvPr/>
        </p:nvSpPr>
        <p:spPr>
          <a:xfrm>
            <a:off x="1115493" y="1480308"/>
            <a:ext cx="2363147" cy="307777"/>
          </a:xfrm>
          <a:prstGeom prst="rect">
            <a:avLst/>
          </a:prstGeom>
          <a:noFill/>
        </p:spPr>
        <p:txBody>
          <a:bodyPr wrap="none" rtlCol="0">
            <a:spAutoFit/>
          </a:bodyPr>
          <a:lstStyle/>
          <a:p>
            <a:r>
              <a:rPr kumimoji="1" lang="ja-JP" altLang="en-US" sz="1400" b="1"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＜第</a:t>
            </a:r>
            <a:r>
              <a:rPr lang="ja-JP" altLang="en-US" sz="1400" b="1"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２</a:t>
            </a:r>
            <a:r>
              <a:rPr kumimoji="1" lang="ja-JP" altLang="en-US" sz="1400" b="1"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回プレゼンテーション＞</a:t>
            </a:r>
            <a:endParaRPr kumimoji="1" lang="ja-JP" altLang="en-US" sz="1400" b="1"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p:txBody>
      </p:sp>
      <p:sp>
        <p:nvSpPr>
          <p:cNvPr id="3" name="正方形/長方形 2"/>
          <p:cNvSpPr/>
          <p:nvPr/>
        </p:nvSpPr>
        <p:spPr>
          <a:xfrm>
            <a:off x="1252363" y="1680974"/>
            <a:ext cx="3582410" cy="600164"/>
          </a:xfrm>
          <a:prstGeom prst="rect">
            <a:avLst/>
          </a:prstGeom>
        </p:spPr>
        <p:txBody>
          <a:bodyPr wrap="square">
            <a:spAutoFit/>
          </a:bodyPr>
          <a:lstStyle/>
          <a:p>
            <a:r>
              <a:rPr lang="ja-JP" altLang="en-US" sz="1100" dirty="0" smtClean="0">
                <a:latin typeface="Meiryo UI" panose="020B0604030504040204" pitchFamily="50" charset="-128"/>
                <a:ea typeface="Meiryo UI" panose="020B0604030504040204" pitchFamily="50" charset="-128"/>
              </a:rPr>
              <a:t>①大阪</a:t>
            </a:r>
            <a:r>
              <a:rPr lang="ja-JP" altLang="en-US" sz="1100" dirty="0">
                <a:latin typeface="Meiryo UI" panose="020B0604030504040204" pitchFamily="50" charset="-128"/>
                <a:ea typeface="Meiryo UI" panose="020B0604030504040204" pitchFamily="50" charset="-128"/>
              </a:rPr>
              <a:t>の中</a:t>
            </a:r>
            <a:r>
              <a:rPr lang="ja-JP" altLang="en-US" sz="1100" dirty="0" smtClean="0">
                <a:latin typeface="Meiryo UI" panose="020B0604030504040204" pitchFamily="50" charset="-128"/>
                <a:ea typeface="Meiryo UI" panose="020B0604030504040204" pitchFamily="50" charset="-128"/>
              </a:rPr>
              <a:t>小企業社員　　　　</a:t>
            </a:r>
            <a:r>
              <a:rPr lang="ja-JP" altLang="en-US" sz="1100" b="1" dirty="0" smtClean="0">
                <a:latin typeface="Meiryo UI" panose="020B0604030504040204" pitchFamily="50" charset="-128"/>
                <a:ea typeface="Meiryo UI" panose="020B0604030504040204" pitchFamily="50" charset="-128"/>
              </a:rPr>
              <a:t>④</a:t>
            </a:r>
            <a:r>
              <a:rPr lang="ja-JP" altLang="en-US" sz="1100" b="1" dirty="0">
                <a:latin typeface="Meiryo UI" panose="020B0604030504040204" pitchFamily="50" charset="-128"/>
                <a:ea typeface="Meiryo UI" panose="020B0604030504040204" pitchFamily="50" charset="-128"/>
              </a:rPr>
              <a:t>岡本外務政務官</a:t>
            </a:r>
            <a:endParaRPr lang="en-US" altLang="ja-JP" sz="1100" b="1" dirty="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②関西</a:t>
            </a:r>
            <a:r>
              <a:rPr lang="ja-JP" altLang="en-US" sz="1100" dirty="0">
                <a:latin typeface="Meiryo UI" panose="020B0604030504040204" pitchFamily="50" charset="-128"/>
                <a:ea typeface="Meiryo UI" panose="020B0604030504040204" pitchFamily="50" charset="-128"/>
              </a:rPr>
              <a:t>で</a:t>
            </a:r>
            <a:r>
              <a:rPr lang="ja-JP" altLang="en-US" sz="1100" dirty="0" smtClean="0">
                <a:latin typeface="Meiryo UI" panose="020B0604030504040204" pitchFamily="50" charset="-128"/>
                <a:ea typeface="Meiryo UI" panose="020B0604030504040204" pitchFamily="50" charset="-128"/>
              </a:rPr>
              <a:t>学んだ元留学生　　　</a:t>
            </a:r>
            <a:r>
              <a:rPr lang="ja-JP" altLang="en-US" sz="1100" b="1" dirty="0" smtClean="0">
                <a:latin typeface="Meiryo UI" panose="020B0604030504040204" pitchFamily="50" charset="-128"/>
                <a:ea typeface="Meiryo UI" panose="020B0604030504040204" pitchFamily="50" charset="-128"/>
              </a:rPr>
              <a:t>⑤</a:t>
            </a:r>
            <a:r>
              <a:rPr lang="ja-JP" altLang="en-US" sz="1100" b="1" dirty="0">
                <a:latin typeface="Meiryo UI" panose="020B0604030504040204" pitchFamily="50" charset="-128"/>
                <a:ea typeface="Meiryo UI" panose="020B0604030504040204" pitchFamily="50" charset="-128"/>
              </a:rPr>
              <a:t>松井知事</a:t>
            </a:r>
            <a:r>
              <a:rPr lang="ja-JP" altLang="en-US" sz="1100" dirty="0">
                <a:latin typeface="Meiryo UI" panose="020B0604030504040204" pitchFamily="50" charset="-128"/>
                <a:ea typeface="Meiryo UI" panose="020B0604030504040204" pitchFamily="50" charset="-128"/>
              </a:rPr>
              <a:t>　　ほか</a:t>
            </a:r>
            <a:endParaRPr lang="en-US" altLang="ja-JP" sz="1100" dirty="0">
              <a:latin typeface="Meiryo UI" panose="020B0604030504040204" pitchFamily="50" charset="-128"/>
              <a:ea typeface="Meiryo UI" panose="020B0604030504040204" pitchFamily="50" charset="-128"/>
            </a:endParaRPr>
          </a:p>
          <a:p>
            <a:r>
              <a:rPr lang="ja-JP" altLang="en-US" sz="1100" b="1" dirty="0" smtClean="0">
                <a:latin typeface="Meiryo UI" panose="020B0604030504040204" pitchFamily="50" charset="-128"/>
                <a:ea typeface="Meiryo UI" panose="020B0604030504040204" pitchFamily="50" charset="-128"/>
              </a:rPr>
              <a:t>③吉村市長</a:t>
            </a:r>
            <a:endParaRPr lang="ja-JP" altLang="en-US" sz="1100" b="1" dirty="0">
              <a:latin typeface="Meiryo UI" panose="020B0604030504040204" pitchFamily="50" charset="-128"/>
              <a:ea typeface="Meiryo UI" panose="020B0604030504040204" pitchFamily="50" charset="-128"/>
            </a:endParaRPr>
          </a:p>
        </p:txBody>
      </p:sp>
      <p:sp>
        <p:nvSpPr>
          <p:cNvPr id="8" name="テキスト ボックス 7"/>
          <p:cNvSpPr txBox="1"/>
          <p:nvPr/>
        </p:nvSpPr>
        <p:spPr>
          <a:xfrm>
            <a:off x="838267" y="1507119"/>
            <a:ext cx="353943" cy="1714478"/>
          </a:xfrm>
          <a:prstGeom prst="rect">
            <a:avLst/>
          </a:prstGeom>
          <a:noFill/>
          <a:ln>
            <a:solidFill>
              <a:schemeClr val="bg1">
                <a:lumMod val="65000"/>
              </a:schemeClr>
            </a:solidFill>
          </a:ln>
        </p:spPr>
        <p:txBody>
          <a:bodyPr vert="eaVert" wrap="square" rtlCol="0" anchor="ctr">
            <a:spAutoFit/>
          </a:bodyPr>
          <a:lstStyle/>
          <a:p>
            <a:pPr algn="ctr"/>
            <a:r>
              <a:rPr kumimoji="1" lang="ja-JP" altLang="en-US" sz="1100" dirty="0" smtClean="0">
                <a:latin typeface="Meiryo UI" panose="020B0604030504040204" pitchFamily="50" charset="-128"/>
                <a:ea typeface="Meiryo UI" panose="020B0604030504040204" pitchFamily="50" charset="-128"/>
              </a:rPr>
              <a:t>プレゼン登壇者</a:t>
            </a:r>
            <a:endParaRPr kumimoji="1" lang="ja-JP" altLang="en-US" sz="1100" dirty="0">
              <a:latin typeface="Meiryo UI" panose="020B0604030504040204" pitchFamily="50" charset="-128"/>
              <a:ea typeface="Meiryo UI" panose="020B0604030504040204" pitchFamily="50" charset="-128"/>
            </a:endParaRPr>
          </a:p>
        </p:txBody>
      </p:sp>
      <p:sp>
        <p:nvSpPr>
          <p:cNvPr id="26" name="テキスト ボックス 25"/>
          <p:cNvSpPr txBox="1"/>
          <p:nvPr/>
        </p:nvSpPr>
        <p:spPr>
          <a:xfrm>
            <a:off x="1115493" y="2281138"/>
            <a:ext cx="2183611" cy="307777"/>
          </a:xfrm>
          <a:prstGeom prst="rect">
            <a:avLst/>
          </a:prstGeom>
          <a:noFill/>
        </p:spPr>
        <p:txBody>
          <a:bodyPr wrap="none" rtlCol="0">
            <a:spAutoFit/>
          </a:bodyPr>
          <a:lstStyle/>
          <a:p>
            <a:r>
              <a:rPr kumimoji="1" lang="ja-JP" altLang="en-US" sz="1400" b="1"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＜最終プレゼンテーション＞</a:t>
            </a:r>
            <a:endParaRPr kumimoji="1" lang="ja-JP" altLang="en-US" sz="1400" b="1"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p:txBody>
      </p:sp>
      <p:sp>
        <p:nvSpPr>
          <p:cNvPr id="28" name="正方形/長方形 27"/>
          <p:cNvSpPr/>
          <p:nvPr/>
        </p:nvSpPr>
        <p:spPr>
          <a:xfrm>
            <a:off x="1266473" y="2570044"/>
            <a:ext cx="3426386" cy="430887"/>
          </a:xfrm>
          <a:prstGeom prst="rect">
            <a:avLst/>
          </a:prstGeom>
        </p:spPr>
        <p:txBody>
          <a:bodyPr wrap="square">
            <a:spAutoFit/>
          </a:bodyPr>
          <a:lstStyle/>
          <a:p>
            <a:r>
              <a:rPr lang="ja-JP" altLang="en-US" sz="1100" b="1" dirty="0">
                <a:latin typeface="Meiryo UI" panose="020B0604030504040204" pitchFamily="50" charset="-128"/>
                <a:ea typeface="Meiryo UI" panose="020B0604030504040204" pitchFamily="50" charset="-128"/>
              </a:rPr>
              <a:t>①世</a:t>
            </a:r>
            <a:r>
              <a:rPr lang="ja-JP" altLang="en-US" sz="1100" b="1" dirty="0" smtClean="0">
                <a:latin typeface="Meiryo UI" panose="020B0604030504040204" pitchFamily="50" charset="-128"/>
                <a:ea typeface="Meiryo UI" panose="020B0604030504040204" pitchFamily="50" charset="-128"/>
              </a:rPr>
              <a:t>耕経済</a:t>
            </a:r>
            <a:r>
              <a:rPr lang="ja-JP" altLang="en-US" sz="1100" b="1" dirty="0">
                <a:latin typeface="Meiryo UI" panose="020B0604030504040204" pitchFamily="50" charset="-128"/>
                <a:ea typeface="Meiryo UI" panose="020B0604030504040204" pitchFamily="50" charset="-128"/>
              </a:rPr>
              <a:t>産業</a:t>
            </a:r>
            <a:r>
              <a:rPr lang="ja-JP" altLang="en-US" sz="1100" b="1" dirty="0" smtClean="0">
                <a:latin typeface="Meiryo UI" panose="020B0604030504040204" pitchFamily="50" charset="-128"/>
                <a:ea typeface="Meiryo UI" panose="020B0604030504040204" pitchFamily="50" charset="-128"/>
              </a:rPr>
              <a:t>大臣　　    　</a:t>
            </a:r>
            <a:r>
              <a:rPr lang="ja-JP" altLang="en-US" sz="1100" dirty="0" smtClean="0">
                <a:latin typeface="Meiryo UI" panose="020B0604030504040204" pitchFamily="50" charset="-128"/>
                <a:ea typeface="Meiryo UI" panose="020B0604030504040204" pitchFamily="50" charset="-128"/>
              </a:rPr>
              <a:t>③</a:t>
            </a:r>
            <a:r>
              <a:rPr lang="en-US" altLang="ja-JP" sz="1100" dirty="0">
                <a:latin typeface="Meiryo UI" panose="020B0604030504040204" pitchFamily="50" charset="-128"/>
                <a:ea typeface="Meiryo UI" panose="020B0604030504040204" pitchFamily="50" charset="-128"/>
              </a:rPr>
              <a:t>JETRO</a:t>
            </a:r>
            <a:r>
              <a:rPr lang="ja-JP" altLang="en-US" sz="1100" dirty="0">
                <a:latin typeface="Meiryo UI" panose="020B0604030504040204" pitchFamily="50" charset="-128"/>
                <a:ea typeface="Meiryo UI" panose="020B0604030504040204" pitchFamily="50" charset="-128"/>
              </a:rPr>
              <a:t>参与</a:t>
            </a:r>
          </a:p>
          <a:p>
            <a:r>
              <a:rPr lang="ja-JP" altLang="en-US" sz="1100" dirty="0" smtClean="0">
                <a:latin typeface="Meiryo UI" panose="020B0604030504040204" pitchFamily="50" charset="-128"/>
                <a:ea typeface="Meiryo UI" panose="020B0604030504040204" pitchFamily="50" charset="-128"/>
              </a:rPr>
              <a:t>②パナソニック</a:t>
            </a:r>
            <a:r>
              <a:rPr lang="ja-JP" altLang="en-US" sz="1100" dirty="0">
                <a:latin typeface="Meiryo UI" panose="020B0604030504040204" pitchFamily="50" charset="-128"/>
                <a:ea typeface="Meiryo UI" panose="020B0604030504040204" pitchFamily="50" charset="-128"/>
              </a:rPr>
              <a:t>執行役員　</a:t>
            </a:r>
            <a:r>
              <a:rPr lang="ja-JP" altLang="en-US" sz="1100" dirty="0" smtClean="0">
                <a:latin typeface="Meiryo UI" panose="020B0604030504040204" pitchFamily="50" charset="-128"/>
                <a:ea typeface="Meiryo UI" panose="020B0604030504040204" pitchFamily="50" charset="-128"/>
              </a:rPr>
              <a:t> 　    ④</a:t>
            </a:r>
            <a:r>
              <a:rPr lang="ja-JP" altLang="en-US" sz="1100" dirty="0">
                <a:latin typeface="Meiryo UI" panose="020B0604030504040204" pitchFamily="50" charset="-128"/>
                <a:ea typeface="Meiryo UI" panose="020B0604030504040204" pitchFamily="50" charset="-128"/>
              </a:rPr>
              <a:t>外資企業</a:t>
            </a:r>
            <a:r>
              <a:rPr lang="ja-JP" altLang="en-US" sz="1100" dirty="0" smtClean="0">
                <a:latin typeface="Meiryo UI" panose="020B0604030504040204" pitchFamily="50" charset="-128"/>
                <a:ea typeface="Meiryo UI" panose="020B0604030504040204" pitchFamily="50" charset="-128"/>
              </a:rPr>
              <a:t>社長</a:t>
            </a:r>
            <a:endParaRPr lang="en-US" altLang="ja-JP" sz="1100" dirty="0">
              <a:latin typeface="Meiryo UI" panose="020B0604030504040204" pitchFamily="50" charset="-128"/>
              <a:ea typeface="Meiryo UI" panose="020B0604030504040204" pitchFamily="50" charset="-128"/>
            </a:endParaRPr>
          </a:p>
        </p:txBody>
      </p:sp>
      <p:sp>
        <p:nvSpPr>
          <p:cNvPr id="19" name="正方形/長方形 18"/>
          <p:cNvSpPr/>
          <p:nvPr/>
        </p:nvSpPr>
        <p:spPr>
          <a:xfrm>
            <a:off x="1248709" y="2967681"/>
            <a:ext cx="2356735" cy="253916"/>
          </a:xfrm>
          <a:prstGeom prst="rect">
            <a:avLst/>
          </a:prstGeom>
        </p:spPr>
        <p:txBody>
          <a:bodyPr wrap="none">
            <a:spAutoFit/>
          </a:bodyPr>
          <a:lstStyle/>
          <a:p>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いずれ</a:t>
            </a:r>
            <a:r>
              <a:rPr lang="ja-JP" altLang="en-US" sz="1050" dirty="0" smtClean="0">
                <a:latin typeface="Meiryo UI" panose="020B0604030504040204" pitchFamily="50" charset="-128"/>
                <a:ea typeface="Meiryo UI" panose="020B0604030504040204" pitchFamily="50" charset="-128"/>
              </a:rPr>
              <a:t>の</a:t>
            </a:r>
            <a:r>
              <a:rPr lang="en-US" altLang="ja-JP" sz="1050" dirty="0" smtClean="0">
                <a:latin typeface="Meiryo UI" panose="020B0604030504040204" pitchFamily="50" charset="-128"/>
                <a:ea typeface="Meiryo UI" panose="020B0604030504040204" pitchFamily="50" charset="-128"/>
              </a:rPr>
              <a:t>PR</a:t>
            </a:r>
            <a:r>
              <a:rPr lang="ja-JP" altLang="en-US" sz="1050" dirty="0" smtClean="0">
                <a:latin typeface="Meiryo UI" panose="020B0604030504040204" pitchFamily="50" charset="-128"/>
                <a:ea typeface="Meiryo UI" panose="020B0604030504040204" pitchFamily="50" charset="-128"/>
              </a:rPr>
              <a:t>映像</a:t>
            </a:r>
            <a:r>
              <a:rPr lang="ja-JP" altLang="en-US" sz="1050" dirty="0">
                <a:latin typeface="Meiryo UI" panose="020B0604030504040204" pitchFamily="50" charset="-128"/>
                <a:ea typeface="Meiryo UI" panose="020B0604030504040204" pitchFamily="50" charset="-128"/>
              </a:rPr>
              <a:t>にも</a:t>
            </a:r>
            <a:r>
              <a:rPr lang="ja-JP" altLang="en-US" sz="1050" b="1" dirty="0">
                <a:latin typeface="Meiryo UI" panose="020B0604030504040204" pitchFamily="50" charset="-128"/>
                <a:ea typeface="Meiryo UI" panose="020B0604030504040204" pitchFamily="50" charset="-128"/>
              </a:rPr>
              <a:t>安倍首相が出演</a:t>
            </a:r>
          </a:p>
        </p:txBody>
      </p:sp>
      <p:sp>
        <p:nvSpPr>
          <p:cNvPr id="32" name="テキスト ボックス 31"/>
          <p:cNvSpPr txBox="1"/>
          <p:nvPr/>
        </p:nvSpPr>
        <p:spPr>
          <a:xfrm>
            <a:off x="5027624" y="1458984"/>
            <a:ext cx="3946914" cy="523220"/>
          </a:xfrm>
          <a:prstGeom prst="rect">
            <a:avLst/>
          </a:prstGeom>
          <a:noFill/>
        </p:spPr>
        <p:txBody>
          <a:bodyPr wrap="none" rtlCol="0">
            <a:spAutoFit/>
          </a:bodyPr>
          <a:lstStyle/>
          <a:p>
            <a:r>
              <a:rPr lang="ja-JP" altLang="en-US" sz="1400" b="1"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＜推進協議会会長（知事）から、</a:t>
            </a:r>
            <a:endParaRPr lang="en-US" altLang="ja-JP" sz="1400" b="1"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a:p>
            <a:r>
              <a:rPr lang="ja-JP" altLang="en-US" sz="1400" b="1"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　　</a:t>
            </a:r>
            <a:r>
              <a:rPr lang="ja-JP" altLang="en-US" sz="1400" b="1" dirty="0" smtClean="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　　　　　　　　　首相</a:t>
            </a:r>
            <a:r>
              <a:rPr lang="ja-JP" altLang="en-US" sz="1400" b="1"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rPr>
              <a:t>官邸及び外務省への報告＞</a:t>
            </a:r>
            <a:endParaRPr kumimoji="1" lang="ja-JP" altLang="en-US" sz="1400" b="1" dirty="0">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endParaRPr>
          </a:p>
        </p:txBody>
      </p:sp>
      <p:sp>
        <p:nvSpPr>
          <p:cNvPr id="23" name="正方形/長方形 22"/>
          <p:cNvSpPr/>
          <p:nvPr/>
        </p:nvSpPr>
        <p:spPr>
          <a:xfrm>
            <a:off x="4978554" y="1953394"/>
            <a:ext cx="4022135" cy="1277273"/>
          </a:xfrm>
          <a:prstGeom prst="rect">
            <a:avLst/>
          </a:prstGeom>
        </p:spPr>
        <p:txBody>
          <a:bodyPr wrap="square">
            <a:spAutoFit/>
          </a:bodyPr>
          <a:lstStyle/>
          <a:p>
            <a:r>
              <a:rPr lang="ja-JP" altLang="en-US" sz="1100" dirty="0" smtClean="0">
                <a:latin typeface="Meiryo UI" panose="020B0604030504040204" pitchFamily="50" charset="-128"/>
                <a:ea typeface="Meiryo UI" panose="020B0604030504040204" pitchFamily="50" charset="-128"/>
              </a:rPr>
              <a:t>（主な発言概要）</a:t>
            </a:r>
            <a:endParaRPr lang="en-US" altLang="ja-JP" sz="110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a:t>
            </a:r>
            <a:r>
              <a:rPr lang="en-US" altLang="ja-JP" sz="1100" dirty="0" smtClean="0">
                <a:latin typeface="Meiryo UI" panose="020B0604030504040204" pitchFamily="50" charset="-128"/>
                <a:ea typeface="Meiryo UI" panose="020B0604030504040204" pitchFamily="50" charset="-128"/>
              </a:rPr>
              <a:t>【</a:t>
            </a:r>
            <a:r>
              <a:rPr lang="ja-JP" altLang="en-US" sz="1100" dirty="0" smtClean="0">
                <a:latin typeface="Meiryo UI" panose="020B0604030504040204" pitchFamily="50" charset="-128"/>
                <a:ea typeface="Meiryo UI" panose="020B0604030504040204" pitchFamily="50" charset="-128"/>
              </a:rPr>
              <a:t>松井知事</a:t>
            </a:r>
            <a:r>
              <a:rPr lang="en-US" altLang="ja-JP" sz="1100" dirty="0" smtClean="0">
                <a:latin typeface="Meiryo UI" panose="020B0604030504040204" pitchFamily="50" charset="-128"/>
                <a:ea typeface="Meiryo UI" panose="020B0604030504040204" pitchFamily="50" charset="-128"/>
              </a:rPr>
              <a:t>】</a:t>
            </a:r>
            <a:r>
              <a:rPr lang="ja-JP" altLang="en-US" sz="1100" dirty="0" smtClean="0">
                <a:latin typeface="Meiryo UI" panose="020B0604030504040204" pitchFamily="50" charset="-128"/>
                <a:ea typeface="Meiryo UI" panose="020B0604030504040204" pitchFamily="50" charset="-128"/>
              </a:rPr>
              <a:t>　</a:t>
            </a:r>
            <a:endParaRPr lang="en-US" altLang="ja-JP" sz="1100" dirty="0" smtClean="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dirty="0" smtClean="0">
                <a:latin typeface="Meiryo UI" panose="020B0604030504040204" pitchFamily="50" charset="-128"/>
                <a:ea typeface="Meiryo UI" panose="020B0604030504040204" pitchFamily="50" charset="-128"/>
              </a:rPr>
              <a:t>　「</a:t>
            </a:r>
            <a:r>
              <a:rPr lang="en-US" altLang="ja-JP" sz="1100" dirty="0" smtClean="0">
                <a:latin typeface="Meiryo UI" panose="020B0604030504040204" pitchFamily="50" charset="-128"/>
                <a:ea typeface="Meiryo UI" panose="020B0604030504040204" pitchFamily="50" charset="-128"/>
              </a:rPr>
              <a:t>G20</a:t>
            </a:r>
            <a:r>
              <a:rPr lang="ja-JP" altLang="en-US" sz="1100" dirty="0">
                <a:latin typeface="Meiryo UI" panose="020B0604030504040204" pitchFamily="50" charset="-128"/>
                <a:ea typeface="Meiryo UI" panose="020B0604030504040204" pitchFamily="50" charset="-128"/>
              </a:rPr>
              <a:t>サミットの成功にむけ、しっかりと準備</a:t>
            </a:r>
            <a:r>
              <a:rPr lang="ja-JP" altLang="en-US" sz="1100" dirty="0" smtClean="0">
                <a:latin typeface="Meiryo UI" panose="020B0604030504040204" pitchFamily="50" charset="-128"/>
                <a:ea typeface="Meiryo UI" panose="020B0604030504040204" pitchFamily="50" charset="-128"/>
              </a:rPr>
              <a:t>を進めていく」</a:t>
            </a:r>
            <a:endParaRPr lang="en-US" altLang="ja-JP" sz="80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a:t>
            </a:r>
            <a:r>
              <a:rPr lang="en-US" altLang="ja-JP" sz="1100" dirty="0" smtClean="0">
                <a:latin typeface="Meiryo UI" panose="020B0604030504040204" pitchFamily="50" charset="-128"/>
                <a:ea typeface="Meiryo UI" panose="020B0604030504040204" pitchFamily="50" charset="-128"/>
              </a:rPr>
              <a:t>【</a:t>
            </a:r>
            <a:r>
              <a:rPr lang="ja-JP" altLang="en-US" sz="1100" dirty="0" smtClean="0">
                <a:latin typeface="Meiryo UI" panose="020B0604030504040204" pitchFamily="50" charset="-128"/>
                <a:ea typeface="Meiryo UI" panose="020B0604030504040204" pitchFamily="50" charset="-128"/>
              </a:rPr>
              <a:t>安倍総理大臣</a:t>
            </a:r>
            <a:r>
              <a:rPr lang="en-US" altLang="ja-JP" sz="1100" dirty="0" smtClean="0">
                <a:latin typeface="Meiryo UI" panose="020B0604030504040204" pitchFamily="50" charset="-128"/>
                <a:ea typeface="Meiryo UI" panose="020B0604030504040204" pitchFamily="50" charset="-128"/>
              </a:rPr>
              <a:t>】</a:t>
            </a:r>
            <a:r>
              <a:rPr lang="ja-JP" altLang="en-US" sz="1100" dirty="0" smtClean="0">
                <a:latin typeface="Meiryo UI" panose="020B0604030504040204" pitchFamily="50" charset="-128"/>
                <a:ea typeface="Meiryo UI" panose="020B0604030504040204" pitchFamily="50" charset="-128"/>
              </a:rPr>
              <a:t>　</a:t>
            </a:r>
            <a:endParaRPr lang="en-US" altLang="ja-JP" sz="1100" dirty="0" smtClean="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dirty="0" smtClean="0">
                <a:latin typeface="Meiryo UI" panose="020B0604030504040204" pitchFamily="50" charset="-128"/>
                <a:ea typeface="Meiryo UI" panose="020B0604030504040204" pitchFamily="50" charset="-128"/>
              </a:rPr>
              <a:t>　「</a:t>
            </a:r>
            <a:r>
              <a:rPr lang="ja-JP" altLang="en-US" sz="1100" dirty="0">
                <a:latin typeface="Meiryo UI" panose="020B0604030504040204" pitchFamily="50" charset="-128"/>
                <a:ea typeface="Meiryo UI" panose="020B0604030504040204" pitchFamily="50" charset="-128"/>
              </a:rPr>
              <a:t>期待して</a:t>
            </a:r>
            <a:r>
              <a:rPr lang="ja-JP" altLang="en-US" sz="1100" dirty="0" smtClean="0">
                <a:latin typeface="Meiryo UI" panose="020B0604030504040204" pitchFamily="50" charset="-128"/>
                <a:ea typeface="Meiryo UI" panose="020B0604030504040204" pitchFamily="50" charset="-128"/>
              </a:rPr>
              <a:t>いる。開催地</a:t>
            </a:r>
            <a:r>
              <a:rPr lang="ja-JP" altLang="en-US" sz="1100" dirty="0">
                <a:latin typeface="Meiryo UI" panose="020B0604030504040204" pitchFamily="50" charset="-128"/>
                <a:ea typeface="Meiryo UI" panose="020B0604030504040204" pitchFamily="50" charset="-128"/>
              </a:rPr>
              <a:t>としてしっかり</a:t>
            </a:r>
            <a:r>
              <a:rPr lang="ja-JP" altLang="en-US" sz="1100" dirty="0" smtClean="0">
                <a:latin typeface="Meiryo UI" panose="020B0604030504040204" pitchFamily="50" charset="-128"/>
                <a:ea typeface="Meiryo UI" panose="020B0604030504040204" pitchFamily="50" charset="-128"/>
              </a:rPr>
              <a:t>やってほしい」</a:t>
            </a:r>
            <a:endParaRPr lang="en-US" altLang="ja-JP" sz="1100" dirty="0" smtClean="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a:t>
            </a:r>
            <a:r>
              <a:rPr lang="en-US" altLang="ja-JP" sz="1100" dirty="0" smtClean="0">
                <a:latin typeface="Meiryo UI" panose="020B0604030504040204" pitchFamily="50" charset="-128"/>
                <a:ea typeface="Meiryo UI" panose="020B0604030504040204" pitchFamily="50" charset="-128"/>
              </a:rPr>
              <a:t>【</a:t>
            </a:r>
            <a:r>
              <a:rPr lang="ja-JP" altLang="en-US" sz="1100" dirty="0" smtClean="0">
                <a:latin typeface="Meiryo UI" panose="020B0604030504040204" pitchFamily="50" charset="-128"/>
                <a:ea typeface="Meiryo UI" panose="020B0604030504040204" pitchFamily="50" charset="-128"/>
              </a:rPr>
              <a:t>菅</a:t>
            </a:r>
            <a:r>
              <a:rPr lang="ja-JP" altLang="en-US" sz="1100" dirty="0">
                <a:latin typeface="Meiryo UI" panose="020B0604030504040204" pitchFamily="50" charset="-128"/>
                <a:ea typeface="Meiryo UI" panose="020B0604030504040204" pitchFamily="50" charset="-128"/>
              </a:rPr>
              <a:t>内閣官房</a:t>
            </a:r>
            <a:r>
              <a:rPr lang="ja-JP" altLang="en-US" sz="1100" dirty="0" smtClean="0">
                <a:latin typeface="Meiryo UI" panose="020B0604030504040204" pitchFamily="50" charset="-128"/>
                <a:ea typeface="Meiryo UI" panose="020B0604030504040204" pitchFamily="50" charset="-128"/>
              </a:rPr>
              <a:t>長官</a:t>
            </a:r>
            <a:r>
              <a:rPr lang="en-US" altLang="ja-JP" sz="1100" dirty="0" smtClean="0">
                <a:latin typeface="Meiryo UI" panose="020B0604030504040204" pitchFamily="50" charset="-128"/>
                <a:ea typeface="Meiryo UI" panose="020B0604030504040204" pitchFamily="50" charset="-128"/>
              </a:rPr>
              <a:t>】</a:t>
            </a:r>
            <a:r>
              <a:rPr lang="ja-JP" altLang="en-US" sz="1100" dirty="0" smtClean="0">
                <a:latin typeface="Meiryo UI" panose="020B0604030504040204" pitchFamily="50" charset="-128"/>
                <a:ea typeface="Meiryo UI" panose="020B0604030504040204" pitchFamily="50" charset="-128"/>
              </a:rPr>
              <a:t>　</a:t>
            </a:r>
            <a:endParaRPr lang="en-US" altLang="ja-JP" sz="1100" dirty="0" smtClean="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dirty="0" smtClean="0">
                <a:latin typeface="Meiryo UI" panose="020B0604030504040204" pitchFamily="50" charset="-128"/>
                <a:ea typeface="Meiryo UI" panose="020B0604030504040204" pitchFamily="50" charset="-128"/>
              </a:rPr>
              <a:t>　「成功</a:t>
            </a:r>
            <a:r>
              <a:rPr lang="ja-JP" altLang="en-US" sz="1100" dirty="0">
                <a:latin typeface="Meiryo UI" panose="020B0604030504040204" pitchFamily="50" charset="-128"/>
                <a:ea typeface="Meiryo UI" panose="020B0604030504040204" pitchFamily="50" charset="-128"/>
              </a:rPr>
              <a:t>に導くようにお願い</a:t>
            </a:r>
            <a:r>
              <a:rPr lang="ja-JP" altLang="en-US" sz="1100" dirty="0" smtClean="0">
                <a:latin typeface="Meiryo UI" panose="020B0604030504040204" pitchFamily="50" charset="-128"/>
                <a:ea typeface="Meiryo UI" panose="020B0604030504040204" pitchFamily="50" charset="-128"/>
              </a:rPr>
              <a:t>したい」</a:t>
            </a:r>
            <a:endParaRPr lang="ja-JP" altLang="en-US" sz="1100" dirty="0">
              <a:latin typeface="Meiryo UI" panose="020B0604030504040204" pitchFamily="50" charset="-128"/>
              <a:ea typeface="Meiryo UI" panose="020B0604030504040204" pitchFamily="50" charset="-128"/>
            </a:endParaRPr>
          </a:p>
        </p:txBody>
      </p:sp>
      <p:graphicFrame>
        <p:nvGraphicFramePr>
          <p:cNvPr id="36" name="表 35"/>
          <p:cNvGraphicFramePr>
            <a:graphicFrameLocks noGrp="1"/>
          </p:cNvGraphicFramePr>
          <p:nvPr>
            <p:extLst/>
          </p:nvPr>
        </p:nvGraphicFramePr>
        <p:xfrm>
          <a:off x="5065143" y="3364367"/>
          <a:ext cx="3923999" cy="784552"/>
        </p:xfrm>
        <a:graphic>
          <a:graphicData uri="http://schemas.openxmlformats.org/drawingml/2006/table">
            <a:tbl>
              <a:tblPr firstRow="1" bandRow="1">
                <a:tableStyleId>{5940675A-B579-460E-94D1-54222C63F5DA}</a:tableStyleId>
              </a:tblPr>
              <a:tblGrid>
                <a:gridCol w="874880">
                  <a:extLst>
                    <a:ext uri="{9D8B030D-6E8A-4147-A177-3AD203B41FA5}">
                      <a16:colId xmlns:a16="http://schemas.microsoft.com/office/drawing/2014/main" val="20000"/>
                    </a:ext>
                  </a:extLst>
                </a:gridCol>
                <a:gridCol w="3049119">
                  <a:extLst>
                    <a:ext uri="{9D8B030D-6E8A-4147-A177-3AD203B41FA5}">
                      <a16:colId xmlns:a16="http://schemas.microsoft.com/office/drawing/2014/main" val="20001"/>
                    </a:ext>
                  </a:extLst>
                </a:gridCol>
              </a:tblGrid>
              <a:tr h="197542">
                <a:tc>
                  <a:txBody>
                    <a:bodyPr/>
                    <a:lstStyle/>
                    <a:p>
                      <a:pPr algn="ctr">
                        <a:lnSpc>
                          <a:spcPts val="1400"/>
                        </a:lnSpc>
                      </a:pPr>
                      <a:r>
                        <a:rPr kumimoji="1" lang="ja-JP" altLang="en-US" sz="1050" dirty="0" smtClean="0">
                          <a:latin typeface="Meiryo UI" panose="020B0604030504040204" pitchFamily="50" charset="-128"/>
                          <a:ea typeface="Meiryo UI" panose="020B0604030504040204" pitchFamily="50" charset="-128"/>
                        </a:rPr>
                        <a:t>日程</a:t>
                      </a:r>
                      <a:endParaRPr kumimoji="1" lang="ja-JP" altLang="en-US" sz="105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lnSpc>
                          <a:spcPts val="1400"/>
                        </a:lnSpc>
                      </a:pPr>
                      <a:r>
                        <a:rPr kumimoji="1" lang="ja-JP" altLang="en-US" sz="1050" dirty="0" smtClean="0">
                          <a:latin typeface="Meiryo UI" panose="020B0604030504040204" pitchFamily="50" charset="-128"/>
                          <a:ea typeface="Meiryo UI" panose="020B0604030504040204" pitchFamily="50" charset="-128"/>
                        </a:rPr>
                        <a:t>〇大阪の動き　／　●国の動き</a:t>
                      </a:r>
                      <a:endParaRPr kumimoji="1" lang="ja-JP" altLang="en-US" sz="105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515312">
                <a:tc>
                  <a:txBody>
                    <a:bodyPr/>
                    <a:lstStyle/>
                    <a:p>
                      <a:pPr>
                        <a:lnSpc>
                          <a:spcPts val="1400"/>
                        </a:lnSpc>
                      </a:pPr>
                      <a:r>
                        <a:rPr kumimoji="1" lang="en-US" altLang="ja-JP" sz="1050" dirty="0" smtClean="0">
                          <a:latin typeface="Meiryo UI" panose="020B0604030504040204" pitchFamily="50" charset="-128"/>
                          <a:ea typeface="Meiryo UI" panose="020B0604030504040204" pitchFamily="50" charset="-128"/>
                        </a:rPr>
                        <a:t>2017.11</a:t>
                      </a:r>
                    </a:p>
                    <a:p>
                      <a:pPr>
                        <a:lnSpc>
                          <a:spcPts val="1400"/>
                        </a:lnSpc>
                      </a:pPr>
                      <a:r>
                        <a:rPr kumimoji="1" lang="en-US" altLang="ja-JP" sz="1050" dirty="0" smtClean="0">
                          <a:latin typeface="Meiryo UI" panose="020B0604030504040204" pitchFamily="50" charset="-128"/>
                          <a:ea typeface="Meiryo UI" panose="020B0604030504040204" pitchFamily="50" charset="-128"/>
                        </a:rPr>
                        <a:t>2018.4</a:t>
                      </a:r>
                    </a:p>
                  </a:txBody>
                  <a:tcPr/>
                </a:tc>
                <a:tc>
                  <a:txBody>
                    <a:bodyPr/>
                    <a:lstStyle/>
                    <a:p>
                      <a:pPr>
                        <a:lnSpc>
                          <a:spcPts val="1400"/>
                        </a:lnSpc>
                      </a:pPr>
                      <a:r>
                        <a:rPr kumimoji="1" lang="ja-JP" altLang="en-US" sz="1050" dirty="0" smtClean="0">
                          <a:latin typeface="Meiryo UI" panose="020B0604030504040204" pitchFamily="50" charset="-128"/>
                          <a:ea typeface="Meiryo UI" panose="020B0604030504040204" pitchFamily="50" charset="-128"/>
                        </a:rPr>
                        <a:t>〇府・市共同で国へ応募</a:t>
                      </a:r>
                    </a:p>
                    <a:p>
                      <a:pPr>
                        <a:lnSpc>
                          <a:spcPts val="1400"/>
                        </a:lnSpc>
                      </a:pPr>
                      <a:r>
                        <a:rPr kumimoji="1" lang="ja-JP" altLang="en-US" sz="1050" dirty="0" smtClean="0">
                          <a:latin typeface="Meiryo UI" panose="020B0604030504040204" pitchFamily="50" charset="-128"/>
                          <a:ea typeface="Meiryo UI" panose="020B0604030504040204" pitchFamily="50" charset="-128"/>
                        </a:rPr>
                        <a:t>●サミットの大阪開催が閣議決定</a:t>
                      </a:r>
                    </a:p>
                  </a:txBody>
                  <a:tcPr/>
                </a:tc>
                <a:extLst>
                  <a:ext uri="{0D108BD9-81ED-4DB2-BD59-A6C34878D82A}">
                    <a16:rowId xmlns:a16="http://schemas.microsoft.com/office/drawing/2014/main" val="10001"/>
                  </a:ext>
                </a:extLst>
              </a:tr>
            </a:tbl>
          </a:graphicData>
        </a:graphic>
      </p:graphicFrame>
      <p:graphicFrame>
        <p:nvGraphicFramePr>
          <p:cNvPr id="39" name="表 38"/>
          <p:cNvGraphicFramePr>
            <a:graphicFrameLocks noGrp="1"/>
          </p:cNvGraphicFramePr>
          <p:nvPr>
            <p:extLst/>
          </p:nvPr>
        </p:nvGraphicFramePr>
        <p:xfrm>
          <a:off x="5068568" y="4982464"/>
          <a:ext cx="3923999" cy="1373682"/>
        </p:xfrm>
        <a:graphic>
          <a:graphicData uri="http://schemas.openxmlformats.org/drawingml/2006/table">
            <a:tbl>
              <a:tblPr firstRow="1" bandRow="1">
                <a:tableStyleId>{5940675A-B579-460E-94D1-54222C63F5DA}</a:tableStyleId>
              </a:tblPr>
              <a:tblGrid>
                <a:gridCol w="874880">
                  <a:extLst>
                    <a:ext uri="{9D8B030D-6E8A-4147-A177-3AD203B41FA5}">
                      <a16:colId xmlns:a16="http://schemas.microsoft.com/office/drawing/2014/main" val="20000"/>
                    </a:ext>
                  </a:extLst>
                </a:gridCol>
                <a:gridCol w="3049119">
                  <a:extLst>
                    <a:ext uri="{9D8B030D-6E8A-4147-A177-3AD203B41FA5}">
                      <a16:colId xmlns:a16="http://schemas.microsoft.com/office/drawing/2014/main" val="20001"/>
                    </a:ext>
                  </a:extLst>
                </a:gridCol>
              </a:tblGrid>
              <a:tr h="197542">
                <a:tc>
                  <a:txBody>
                    <a:bodyPr/>
                    <a:lstStyle/>
                    <a:p>
                      <a:pPr algn="ctr">
                        <a:lnSpc>
                          <a:spcPts val="1400"/>
                        </a:lnSpc>
                      </a:pPr>
                      <a:r>
                        <a:rPr kumimoji="1" lang="ja-JP" altLang="en-US" sz="1050" dirty="0" smtClean="0">
                          <a:latin typeface="Meiryo UI" panose="020B0604030504040204" pitchFamily="50" charset="-128"/>
                          <a:ea typeface="Meiryo UI" panose="020B0604030504040204" pitchFamily="50" charset="-128"/>
                        </a:rPr>
                        <a:t>日程</a:t>
                      </a:r>
                      <a:endParaRPr kumimoji="1" lang="ja-JP" altLang="en-US" sz="105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tc>
                  <a:txBody>
                    <a:bodyPr/>
                    <a:lstStyle/>
                    <a:p>
                      <a:pPr algn="ctr">
                        <a:lnSpc>
                          <a:spcPts val="1400"/>
                        </a:lnSpc>
                      </a:pPr>
                      <a:r>
                        <a:rPr kumimoji="1" lang="ja-JP" altLang="en-US" sz="1050" dirty="0" smtClean="0">
                          <a:latin typeface="Meiryo UI" panose="020B0604030504040204" pitchFamily="50" charset="-128"/>
                          <a:ea typeface="Meiryo UI" panose="020B0604030504040204" pitchFamily="50" charset="-128"/>
                        </a:rPr>
                        <a:t>〇大阪の動き　／　●国・誘致委員会の動き</a:t>
                      </a:r>
                      <a:endParaRPr kumimoji="1" lang="ja-JP" altLang="en-US" sz="1050" dirty="0">
                        <a:latin typeface="Meiryo UI" panose="020B0604030504040204" pitchFamily="50" charset="-128"/>
                        <a:ea typeface="Meiryo UI" panose="020B0604030504040204" pitchFamily="50" charset="-128"/>
                      </a:endParaRPr>
                    </a:p>
                  </a:txBody>
                  <a:tcPr>
                    <a:solidFill>
                      <a:schemeClr val="accent1">
                        <a:lumMod val="20000"/>
                        <a:lumOff val="80000"/>
                      </a:schemeClr>
                    </a:solidFill>
                  </a:tcPr>
                </a:tc>
                <a:extLst>
                  <a:ext uri="{0D108BD9-81ED-4DB2-BD59-A6C34878D82A}">
                    <a16:rowId xmlns:a16="http://schemas.microsoft.com/office/drawing/2014/main" val="10000"/>
                  </a:ext>
                </a:extLst>
              </a:tr>
              <a:tr h="1104442">
                <a:tc>
                  <a:txBody>
                    <a:bodyPr/>
                    <a:lstStyle/>
                    <a:p>
                      <a:pPr>
                        <a:lnSpc>
                          <a:spcPts val="1400"/>
                        </a:lnSpc>
                      </a:pPr>
                      <a:r>
                        <a:rPr kumimoji="1" lang="en-US" altLang="ja-JP" sz="1050" dirty="0" smtClean="0">
                          <a:latin typeface="Meiryo UI" panose="020B0604030504040204" pitchFamily="50" charset="-128"/>
                          <a:ea typeface="Meiryo UI" panose="020B0604030504040204" pitchFamily="50" charset="-128"/>
                        </a:rPr>
                        <a:t>2018.3</a:t>
                      </a:r>
                    </a:p>
                    <a:p>
                      <a:pPr>
                        <a:lnSpc>
                          <a:spcPts val="1400"/>
                        </a:lnSpc>
                      </a:pPr>
                      <a:endParaRPr kumimoji="1" lang="en-US" altLang="ja-JP" sz="1050" dirty="0" smtClean="0">
                        <a:latin typeface="Meiryo UI" panose="020B0604030504040204" pitchFamily="50" charset="-128"/>
                        <a:ea typeface="Meiryo UI" panose="020B0604030504040204" pitchFamily="50" charset="-128"/>
                      </a:endParaRPr>
                    </a:p>
                    <a:p>
                      <a:pPr>
                        <a:lnSpc>
                          <a:spcPts val="1400"/>
                        </a:lnSpc>
                      </a:pPr>
                      <a:endParaRPr kumimoji="1" lang="en-US" altLang="ja-JP" sz="1050" dirty="0" smtClean="0">
                        <a:latin typeface="Meiryo UI" panose="020B0604030504040204" pitchFamily="50" charset="-128"/>
                        <a:ea typeface="Meiryo UI" panose="020B0604030504040204" pitchFamily="50" charset="-128"/>
                      </a:endParaRPr>
                    </a:p>
                    <a:p>
                      <a:pPr>
                        <a:lnSpc>
                          <a:spcPts val="1400"/>
                        </a:lnSpc>
                      </a:pPr>
                      <a:r>
                        <a:rPr kumimoji="1" lang="en-US" altLang="ja-JP" sz="1050" dirty="0" smtClean="0">
                          <a:latin typeface="Meiryo UI" panose="020B0604030504040204" pitchFamily="50" charset="-128"/>
                          <a:ea typeface="Meiryo UI" panose="020B0604030504040204" pitchFamily="50" charset="-128"/>
                        </a:rPr>
                        <a:t>2018.4</a:t>
                      </a:r>
                    </a:p>
                    <a:p>
                      <a:pPr>
                        <a:lnSpc>
                          <a:spcPts val="1400"/>
                        </a:lnSpc>
                      </a:pPr>
                      <a:endParaRPr kumimoji="1" lang="en-US" altLang="ja-JP" sz="1050" dirty="0" smtClean="0">
                        <a:latin typeface="Meiryo UI" panose="020B0604030504040204" pitchFamily="50" charset="-128"/>
                        <a:ea typeface="Meiryo UI" panose="020B0604030504040204" pitchFamily="50" charset="-128"/>
                      </a:endParaRPr>
                    </a:p>
                  </a:txBody>
                  <a:tcPr/>
                </a:tc>
                <a:tc>
                  <a:txBody>
                    <a:bodyPr/>
                    <a:lstStyle/>
                    <a:p>
                      <a:pPr>
                        <a:lnSpc>
                          <a:spcPts val="1400"/>
                        </a:lnSpc>
                      </a:pPr>
                      <a:r>
                        <a:rPr kumimoji="1" lang="ja-JP" altLang="en-US" sz="1050" dirty="0" smtClean="0">
                          <a:latin typeface="Meiryo UI" panose="020B0604030504040204" pitchFamily="50" charset="-128"/>
                          <a:ea typeface="Meiryo UI" panose="020B0604030504040204" pitchFamily="50" charset="-128"/>
                        </a:rPr>
                        <a:t>〇Ｇ</a:t>
                      </a:r>
                      <a:r>
                        <a:rPr kumimoji="1" lang="en-US" altLang="ja-JP" sz="1050" dirty="0" smtClean="0">
                          <a:latin typeface="Meiryo UI" panose="020B0604030504040204" pitchFamily="50" charset="-128"/>
                          <a:ea typeface="Meiryo UI" panose="020B0604030504040204" pitchFamily="50" charset="-128"/>
                        </a:rPr>
                        <a:t>20</a:t>
                      </a:r>
                      <a:r>
                        <a:rPr kumimoji="1" lang="ja-JP" altLang="en-US" sz="1050" dirty="0" smtClean="0">
                          <a:latin typeface="Meiryo UI" panose="020B0604030504040204" pitchFamily="50" charset="-128"/>
                          <a:ea typeface="Meiryo UI" panose="020B0604030504040204" pitchFamily="50" charset="-128"/>
                        </a:rPr>
                        <a:t>大阪 関西推進協力協議会（府、 市、 </a:t>
                      </a:r>
                      <a:endParaRPr kumimoji="1" lang="en-US" altLang="ja-JP" sz="1050" dirty="0" smtClean="0">
                        <a:latin typeface="Meiryo UI" panose="020B0604030504040204" pitchFamily="50" charset="-128"/>
                        <a:ea typeface="Meiryo UI" panose="020B0604030504040204" pitchFamily="50" charset="-128"/>
                      </a:endParaRPr>
                    </a:p>
                    <a:p>
                      <a:pPr>
                        <a:lnSpc>
                          <a:spcPts val="1400"/>
                        </a:lnSpc>
                      </a:pPr>
                      <a:r>
                        <a:rPr kumimoji="1" lang="ja-JP" altLang="en-US" sz="1050" dirty="0" smtClean="0">
                          <a:latin typeface="Meiryo UI" panose="020B0604030504040204" pitchFamily="50" charset="-128"/>
                          <a:ea typeface="Meiryo UI" panose="020B0604030504040204" pitchFamily="50" charset="-128"/>
                        </a:rPr>
                        <a:t>　　関西広域連合、経済界で構成）を設置</a:t>
                      </a:r>
                    </a:p>
                    <a:p>
                      <a:pPr>
                        <a:lnSpc>
                          <a:spcPts val="1400"/>
                        </a:lnSpc>
                      </a:pPr>
                      <a:endParaRPr kumimoji="1" lang="en-US" altLang="ja-JP" sz="800" dirty="0" smtClean="0">
                        <a:latin typeface="Meiryo UI" panose="020B0604030504040204" pitchFamily="50" charset="-128"/>
                        <a:ea typeface="Meiryo UI" panose="020B0604030504040204" pitchFamily="50" charset="-128"/>
                      </a:endParaRPr>
                    </a:p>
                    <a:p>
                      <a:pPr>
                        <a:lnSpc>
                          <a:spcPts val="1400"/>
                        </a:lnSpc>
                      </a:pPr>
                      <a:r>
                        <a:rPr kumimoji="1" lang="ja-JP" altLang="en-US" sz="1050" dirty="0" smtClean="0">
                          <a:latin typeface="Meiryo UI" panose="020B0604030504040204" pitchFamily="50" charset="-128"/>
                          <a:ea typeface="Meiryo UI" panose="020B0604030504040204" pitchFamily="50" charset="-128"/>
                        </a:rPr>
                        <a:t>〇サミット事務局、Ｇ</a:t>
                      </a:r>
                      <a:r>
                        <a:rPr kumimoji="1" lang="en-US" altLang="ja-JP" sz="1050" dirty="0" smtClean="0">
                          <a:latin typeface="Meiryo UI" panose="020B0604030504040204" pitchFamily="50" charset="-128"/>
                          <a:ea typeface="Meiryo UI" panose="020B0604030504040204" pitchFamily="50" charset="-128"/>
                        </a:rPr>
                        <a:t>20</a:t>
                      </a:r>
                      <a:r>
                        <a:rPr kumimoji="1" lang="ja-JP" altLang="en-US" sz="1050" dirty="0" smtClean="0">
                          <a:latin typeface="Meiryo UI" panose="020B0604030504040204" pitchFamily="50" charset="-128"/>
                          <a:ea typeface="Meiryo UI" panose="020B0604030504040204" pitchFamily="50" charset="-128"/>
                        </a:rPr>
                        <a:t>大阪サミット推進本部の設置</a:t>
                      </a:r>
                      <a:endParaRPr kumimoji="1" lang="en-US" altLang="ja-JP" sz="1050" dirty="0" smtClean="0">
                        <a:latin typeface="Meiryo UI" panose="020B0604030504040204" pitchFamily="50" charset="-128"/>
                        <a:ea typeface="Meiryo UI" panose="020B0604030504040204" pitchFamily="50" charset="-128"/>
                      </a:endParaRPr>
                    </a:p>
                    <a:p>
                      <a:pPr>
                        <a:lnSpc>
                          <a:spcPts val="1400"/>
                        </a:lnSpc>
                      </a:pPr>
                      <a:r>
                        <a:rPr kumimoji="1" lang="ja-JP" altLang="en-US" sz="1050" dirty="0" smtClean="0">
                          <a:latin typeface="Meiryo UI" panose="020B0604030504040204" pitchFamily="50" charset="-128"/>
                          <a:ea typeface="Meiryo UI" panose="020B0604030504040204" pitchFamily="50" charset="-128"/>
                        </a:rPr>
                        <a:t>●Ｇ２０大阪サミット準備会議の設置</a:t>
                      </a:r>
                    </a:p>
                  </a:txBody>
                  <a:tcPr/>
                </a:tc>
                <a:extLst>
                  <a:ext uri="{0D108BD9-81ED-4DB2-BD59-A6C34878D82A}">
                    <a16:rowId xmlns:a16="http://schemas.microsoft.com/office/drawing/2014/main" val="10001"/>
                  </a:ext>
                </a:extLst>
              </a:tr>
            </a:tbl>
          </a:graphicData>
        </a:graphic>
      </p:graphicFrame>
      <p:sp>
        <p:nvSpPr>
          <p:cNvPr id="25" name="角丸四角形 24"/>
          <p:cNvSpPr/>
          <p:nvPr/>
        </p:nvSpPr>
        <p:spPr>
          <a:xfrm>
            <a:off x="128790" y="66145"/>
            <a:ext cx="61818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３－③</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国との協調連携／プロジェクトの共同推進</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418226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図 55"/>
          <p:cNvPicPr>
            <a:picLocks noChangeAspect="1"/>
          </p:cNvPicPr>
          <p:nvPr/>
        </p:nvPicPr>
        <p:blipFill rotWithShape="1">
          <a:blip r:embed="rId3"/>
          <a:srcRect l="75309" t="14169" r="7780" b="67737"/>
          <a:stretch/>
        </p:blipFill>
        <p:spPr>
          <a:xfrm>
            <a:off x="7894521" y="2268506"/>
            <a:ext cx="1072058" cy="781375"/>
          </a:xfrm>
          <a:prstGeom prst="rect">
            <a:avLst/>
          </a:prstGeom>
          <a:ln>
            <a:solidFill>
              <a:schemeClr val="bg1">
                <a:lumMod val="75000"/>
              </a:schemeClr>
            </a:solidFill>
          </a:ln>
        </p:spPr>
      </p:pic>
      <p:sp>
        <p:nvSpPr>
          <p:cNvPr id="4" name="スライド番号プレースホルダー 3"/>
          <p:cNvSpPr>
            <a:spLocks noGrp="1"/>
          </p:cNvSpPr>
          <p:nvPr>
            <p:ph type="sldNum" sz="quarter" idx="12"/>
          </p:nvPr>
        </p:nvSpPr>
        <p:spPr>
          <a:xfrm>
            <a:off x="7072593" y="6477657"/>
            <a:ext cx="2057400" cy="365125"/>
          </a:xfrm>
        </p:spPr>
        <p:txBody>
          <a:bodyPr/>
          <a:lstStyle/>
          <a:p>
            <a:fld id="{138CA411-231B-42B9-AF63-97A64194AA60}" type="slidenum">
              <a:rPr lang="ja-JP" altLang="en-US" smtClean="0"/>
              <a:pPr/>
              <a:t>8</a:t>
            </a:fld>
            <a:endParaRPr lang="ja-JP" altLang="en-US"/>
          </a:p>
        </p:txBody>
      </p:sp>
      <p:sp>
        <p:nvSpPr>
          <p:cNvPr id="5" name="テキスト ボックス 4"/>
          <p:cNvSpPr txBox="1"/>
          <p:nvPr/>
        </p:nvSpPr>
        <p:spPr>
          <a:xfrm>
            <a:off x="287456" y="3781910"/>
            <a:ext cx="4248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有効求人倍率（季節調整値）</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6" name="テキスト ボックス 5"/>
          <p:cNvSpPr txBox="1"/>
          <p:nvPr/>
        </p:nvSpPr>
        <p:spPr>
          <a:xfrm>
            <a:off x="4819193" y="3781909"/>
            <a:ext cx="4248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完全失業率</a:t>
            </a:r>
            <a:r>
              <a:rPr lang="en-US" altLang="ja-JP" sz="1400" b="1" dirty="0" smtClean="0">
                <a:latin typeface="Meiryo UI" panose="020B0604030504040204" pitchFamily="50" charset="-128"/>
                <a:ea typeface="Meiryo UI" panose="020B0604030504040204" pitchFamily="50" charset="-128"/>
              </a:rPr>
              <a:t>】</a:t>
            </a:r>
          </a:p>
        </p:txBody>
      </p:sp>
      <p:cxnSp>
        <p:nvCxnSpPr>
          <p:cNvPr id="7" name="直線コネクタ 6"/>
          <p:cNvCxnSpPr/>
          <p:nvPr/>
        </p:nvCxnSpPr>
        <p:spPr>
          <a:xfrm>
            <a:off x="284105" y="436751"/>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テキスト ボックス 7"/>
          <p:cNvSpPr txBox="1"/>
          <p:nvPr/>
        </p:nvSpPr>
        <p:spPr>
          <a:xfrm>
            <a:off x="225976" y="6259"/>
            <a:ext cx="3634328" cy="400110"/>
          </a:xfrm>
          <a:prstGeom prst="rect">
            <a:avLst/>
          </a:prstGeom>
          <a:noFill/>
        </p:spPr>
        <p:txBody>
          <a:bodyPr wrap="none" rtlCol="0">
            <a:spAutoFit/>
          </a:bodyPr>
          <a:lstStyle/>
          <a:p>
            <a:r>
              <a:rPr lang="en-US" altLang="ja-JP" sz="2000" dirty="0" smtClean="0">
                <a:latin typeface="Meiryo UI" panose="020B0604030504040204" pitchFamily="50" charset="-128"/>
                <a:ea typeface="Meiryo UI" panose="020B0604030504040204" pitchFamily="50" charset="-128"/>
              </a:rPr>
              <a:t>【</a:t>
            </a:r>
            <a:r>
              <a:rPr lang="ja-JP" altLang="en-US" sz="2000" dirty="0" smtClean="0">
                <a:latin typeface="Meiryo UI" panose="020B0604030504040204" pitchFamily="50" charset="-128"/>
                <a:ea typeface="Meiryo UI" panose="020B0604030504040204" pitchFamily="50" charset="-128"/>
              </a:rPr>
              <a:t>主要経済指標（全国との差）</a:t>
            </a:r>
            <a:r>
              <a:rPr lang="en-US" altLang="ja-JP" sz="2000" dirty="0" smtClean="0">
                <a:latin typeface="Meiryo UI" panose="020B0604030504040204" pitchFamily="50" charset="-128"/>
                <a:ea typeface="Meiryo UI" panose="020B0604030504040204" pitchFamily="50" charset="-128"/>
              </a:rPr>
              <a:t>】</a:t>
            </a:r>
            <a:endParaRPr kumimoji="1" lang="ja-JP" altLang="en-US" sz="2000" dirty="0">
              <a:latin typeface="Meiryo UI" panose="020B0604030504040204" pitchFamily="50" charset="-128"/>
              <a:ea typeface="Meiryo UI" panose="020B0604030504040204" pitchFamily="50" charset="-128"/>
            </a:endParaRPr>
          </a:p>
        </p:txBody>
      </p:sp>
      <p:graphicFrame>
        <p:nvGraphicFramePr>
          <p:cNvPr id="17" name="グラフ 16"/>
          <p:cNvGraphicFramePr/>
          <p:nvPr>
            <p:extLst>
              <p:ext uri="{D42A27DB-BD31-4B8C-83A1-F6EECF244321}">
                <p14:modId xmlns:p14="http://schemas.microsoft.com/office/powerpoint/2010/main" val="1244433782"/>
              </p:ext>
            </p:extLst>
          </p:nvPr>
        </p:nvGraphicFramePr>
        <p:xfrm>
          <a:off x="5237156" y="4556286"/>
          <a:ext cx="3706268" cy="2268000"/>
        </p:xfrm>
        <a:graphic>
          <a:graphicData uri="http://schemas.openxmlformats.org/drawingml/2006/chart">
            <c:chart xmlns:c="http://schemas.openxmlformats.org/drawingml/2006/chart" xmlns:r="http://schemas.openxmlformats.org/officeDocument/2006/relationships" r:id="rId4"/>
          </a:graphicData>
        </a:graphic>
      </p:graphicFrame>
      <p:sp>
        <p:nvSpPr>
          <p:cNvPr id="18" name="テキスト ボックス 17"/>
          <p:cNvSpPr txBox="1"/>
          <p:nvPr/>
        </p:nvSpPr>
        <p:spPr>
          <a:xfrm>
            <a:off x="287456" y="809889"/>
            <a:ext cx="4248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kumimoji="1" lang="ja-JP" altLang="en-US" sz="1400" b="1" dirty="0" smtClean="0">
                <a:latin typeface="Meiryo UI" panose="020B0604030504040204" pitchFamily="50" charset="-128"/>
                <a:ea typeface="Meiryo UI" panose="020B0604030504040204" pitchFamily="50" charset="-128"/>
              </a:rPr>
              <a:t>景気動向指数（</a:t>
            </a:r>
            <a:r>
              <a:rPr kumimoji="1" lang="en-US" altLang="ja-JP" sz="1400" b="1" dirty="0" smtClean="0">
                <a:latin typeface="Meiryo UI" panose="020B0604030504040204" pitchFamily="50" charset="-128"/>
                <a:ea typeface="Meiryo UI" panose="020B0604030504040204" pitchFamily="50" charset="-128"/>
              </a:rPr>
              <a:t>CI</a:t>
            </a:r>
            <a:r>
              <a:rPr lang="ja-JP" altLang="en-US" sz="1400" b="1" dirty="0" smtClean="0">
                <a:latin typeface="Meiryo UI" panose="020B0604030504040204" pitchFamily="50" charset="-128"/>
                <a:ea typeface="Meiryo UI" panose="020B0604030504040204" pitchFamily="50" charset="-128"/>
              </a:rPr>
              <a:t>一致指数）</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19" name="テキスト ボックス 18"/>
          <p:cNvSpPr txBox="1"/>
          <p:nvPr/>
        </p:nvSpPr>
        <p:spPr>
          <a:xfrm>
            <a:off x="4819193" y="809888"/>
            <a:ext cx="4248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zh-TW" altLang="en-US" sz="1400" b="1" dirty="0">
                <a:latin typeface="Meiryo UI" panose="020B0604030504040204" pitchFamily="50" charset="-128"/>
                <a:ea typeface="Meiryo UI" panose="020B0604030504040204" pitchFamily="50" charset="-128"/>
              </a:rPr>
              <a:t>中小企業景況</a:t>
            </a:r>
            <a:r>
              <a:rPr lang="zh-TW" altLang="en-US" sz="1400" b="1" dirty="0" smtClean="0">
                <a:latin typeface="Meiryo UI" panose="020B0604030504040204" pitchFamily="50" charset="-128"/>
                <a:ea typeface="Meiryo UI" panose="020B0604030504040204" pitchFamily="50" charset="-128"/>
              </a:rPr>
              <a:t>調査</a:t>
            </a:r>
            <a:r>
              <a:rPr lang="ja-JP" altLang="en-US" sz="1400" b="1" dirty="0" smtClean="0">
                <a:latin typeface="Meiryo UI" panose="020B0604030504040204" pitchFamily="50" charset="-128"/>
                <a:ea typeface="Meiryo UI" panose="020B0604030504040204" pitchFamily="50" charset="-128"/>
              </a:rPr>
              <a:t>業況判断（</a:t>
            </a:r>
            <a:r>
              <a:rPr lang="en-US" altLang="ja-JP" sz="1400" b="1" dirty="0" smtClean="0">
                <a:latin typeface="Meiryo UI" panose="020B0604030504040204" pitchFamily="50" charset="-128"/>
                <a:ea typeface="Meiryo UI" panose="020B0604030504040204" pitchFamily="50" charset="-128"/>
              </a:rPr>
              <a:t>DI</a:t>
            </a:r>
            <a:r>
              <a:rPr lang="ja-JP" altLang="en-US" sz="1400" b="1" dirty="0" smtClean="0">
                <a:latin typeface="Meiryo UI" panose="020B0604030504040204" pitchFamily="50" charset="-128"/>
                <a:ea typeface="Meiryo UI" panose="020B0604030504040204" pitchFamily="50" charset="-128"/>
              </a:rPr>
              <a:t>季節調整値）</a:t>
            </a:r>
            <a:r>
              <a:rPr lang="en-US" altLang="ja-JP" sz="1400" b="1" dirty="0" smtClean="0">
                <a:latin typeface="Meiryo UI" panose="020B0604030504040204" pitchFamily="50" charset="-128"/>
                <a:ea typeface="Meiryo UI" panose="020B0604030504040204" pitchFamily="50" charset="-128"/>
              </a:rPr>
              <a:t>】</a:t>
            </a:r>
          </a:p>
        </p:txBody>
      </p:sp>
      <p:sp>
        <p:nvSpPr>
          <p:cNvPr id="20" name="正方形/長方形 19"/>
          <p:cNvSpPr/>
          <p:nvPr/>
        </p:nvSpPr>
        <p:spPr>
          <a:xfrm>
            <a:off x="6916763" y="3829817"/>
            <a:ext cx="2156360" cy="246221"/>
          </a:xfrm>
          <a:prstGeom prst="rect">
            <a:avLst/>
          </a:prstGeom>
        </p:spPr>
        <p:txBody>
          <a:bodyPr wrap="none">
            <a:spAutoFit/>
          </a:bodyPr>
          <a:lstStyle/>
          <a:p>
            <a:r>
              <a:rPr lang="ja-JP" altLang="en-US" sz="1000" dirty="0">
                <a:latin typeface="Meiryo UI" panose="020B0604030504040204" pitchFamily="50" charset="-128"/>
                <a:ea typeface="Meiryo UI" panose="020B0604030504040204" pitchFamily="50" charset="-128"/>
              </a:rPr>
              <a:t>出典</a:t>
            </a:r>
            <a:r>
              <a:rPr lang="ja-JP" altLang="en-US" sz="1000" dirty="0" smtClean="0">
                <a:latin typeface="Meiryo UI" panose="020B0604030504040204" pitchFamily="50" charset="-128"/>
                <a:ea typeface="Meiryo UI" panose="020B0604030504040204" pitchFamily="50" charset="-128"/>
              </a:rPr>
              <a:t>：労働力調査（モデル推計値）</a:t>
            </a:r>
            <a:endParaRPr lang="ja-JP" altLang="en-US" sz="1000" dirty="0">
              <a:latin typeface="Meiryo UI" panose="020B0604030504040204" pitchFamily="50" charset="-128"/>
              <a:ea typeface="Meiryo UI" panose="020B0604030504040204" pitchFamily="50" charset="-128"/>
            </a:endParaRPr>
          </a:p>
        </p:txBody>
      </p:sp>
      <p:cxnSp>
        <p:nvCxnSpPr>
          <p:cNvPr id="21" name="直線矢印コネクタ 20"/>
          <p:cNvCxnSpPr/>
          <p:nvPr/>
        </p:nvCxnSpPr>
        <p:spPr>
          <a:xfrm>
            <a:off x="6351241" y="4705759"/>
            <a:ext cx="1612167" cy="737621"/>
          </a:xfrm>
          <a:prstGeom prst="straightConnector1">
            <a:avLst/>
          </a:prstGeom>
          <a:ln w="12700">
            <a:solidFill>
              <a:schemeClr val="tx1"/>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p:cNvSpPr txBox="1"/>
          <p:nvPr/>
        </p:nvSpPr>
        <p:spPr>
          <a:xfrm>
            <a:off x="7127185" y="4850049"/>
            <a:ext cx="551754" cy="261610"/>
          </a:xfrm>
          <a:prstGeom prst="rect">
            <a:avLst/>
          </a:prstGeom>
          <a:noFill/>
        </p:spPr>
        <p:txBody>
          <a:bodyPr wrap="none" rtlCol="0">
            <a:spAutoFit/>
          </a:bodyPr>
          <a:lstStyle/>
          <a:p>
            <a:r>
              <a:rPr kumimoji="1" lang="ja-JP" altLang="en-US" sz="1100" dirty="0" smtClean="0">
                <a:latin typeface="Meiryo UI" panose="020B0604030504040204" pitchFamily="50" charset="-128"/>
                <a:ea typeface="Meiryo UI" panose="020B0604030504040204" pitchFamily="50" charset="-128"/>
              </a:rPr>
              <a:t>▲</a:t>
            </a:r>
            <a:r>
              <a:rPr kumimoji="1" lang="en-US" altLang="ja-JP" sz="1100" dirty="0" smtClean="0">
                <a:latin typeface="Meiryo UI" panose="020B0604030504040204" pitchFamily="50" charset="-128"/>
                <a:ea typeface="Meiryo UI" panose="020B0604030504040204" pitchFamily="50" charset="-128"/>
              </a:rPr>
              <a:t>4.2</a:t>
            </a:r>
            <a:endParaRPr kumimoji="1" lang="ja-JP" altLang="en-US" sz="1100" dirty="0">
              <a:latin typeface="Meiryo UI" panose="020B0604030504040204" pitchFamily="50" charset="-128"/>
              <a:ea typeface="Meiryo UI" panose="020B0604030504040204" pitchFamily="50" charset="-128"/>
            </a:endParaRPr>
          </a:p>
        </p:txBody>
      </p:sp>
      <p:sp>
        <p:nvSpPr>
          <p:cNvPr id="24" name="テキスト ボックス 23"/>
          <p:cNvSpPr txBox="1"/>
          <p:nvPr/>
        </p:nvSpPr>
        <p:spPr>
          <a:xfrm>
            <a:off x="5215398" y="4092954"/>
            <a:ext cx="3713131" cy="461665"/>
          </a:xfrm>
          <a:prstGeom prst="rect">
            <a:avLst/>
          </a:prstGeom>
          <a:noFill/>
        </p:spPr>
        <p:txBody>
          <a:bodyPr wrap="square" rtlCol="0">
            <a:spAutoFit/>
          </a:bodyPr>
          <a:lstStyle/>
          <a:p>
            <a:r>
              <a:rPr lang="ja-JP" altLang="en-US" sz="1200" dirty="0" smtClean="0">
                <a:latin typeface="Meiryo UI" panose="020B0604030504040204" pitchFamily="50" charset="-128"/>
                <a:ea typeface="Meiryo UI" panose="020B0604030504040204" pitchFamily="50" charset="-128"/>
              </a:rPr>
              <a:t>最も数値が悪かった</a:t>
            </a:r>
            <a:r>
              <a:rPr lang="en-US" altLang="ja-JP" sz="1200" dirty="0" smtClean="0">
                <a:latin typeface="Meiryo UI" panose="020B0604030504040204" pitchFamily="50" charset="-128"/>
                <a:ea typeface="Meiryo UI" panose="020B0604030504040204" pitchFamily="50" charset="-128"/>
              </a:rPr>
              <a:t>2010</a:t>
            </a:r>
            <a:r>
              <a:rPr lang="ja-JP" altLang="en-US" sz="1200" dirty="0" smtClean="0">
                <a:latin typeface="Meiryo UI" panose="020B0604030504040204" pitchFamily="50" charset="-128"/>
                <a:ea typeface="Meiryo UI" panose="020B0604030504040204" pitchFamily="50" charset="-128"/>
              </a:rPr>
              <a:t>年から次第に改善し、全国平均との差が</a:t>
            </a:r>
            <a:r>
              <a:rPr lang="en-US" altLang="ja-JP" sz="1200" dirty="0" smtClean="0">
                <a:latin typeface="Meiryo UI" panose="020B0604030504040204" pitchFamily="50" charset="-128"/>
                <a:ea typeface="Meiryo UI" panose="020B0604030504040204" pitchFamily="50" charset="-128"/>
              </a:rPr>
              <a:t>0.9 </a:t>
            </a:r>
            <a:r>
              <a:rPr lang="ja-JP" altLang="en-US" sz="1200" dirty="0" err="1" smtClean="0">
                <a:latin typeface="Meiryo UI" panose="020B0604030504040204" pitchFamily="50" charset="-128"/>
                <a:ea typeface="Meiryo UI" panose="020B0604030504040204" pitchFamily="50" charset="-128"/>
              </a:rPr>
              <a:t>まで</a:t>
            </a:r>
            <a:r>
              <a:rPr lang="ja-JP" altLang="en-US" sz="1200" dirty="0" smtClean="0">
                <a:latin typeface="Meiryo UI" panose="020B0604030504040204" pitchFamily="50" charset="-128"/>
                <a:ea typeface="Meiryo UI" panose="020B0604030504040204" pitchFamily="50" charset="-128"/>
              </a:rPr>
              <a:t>縮小</a:t>
            </a:r>
            <a:endParaRPr kumimoji="1" lang="ja-JP" altLang="en-US" sz="1200" dirty="0">
              <a:latin typeface="Meiryo UI" panose="020B0604030504040204" pitchFamily="50" charset="-128"/>
              <a:ea typeface="Meiryo UI" panose="020B0604030504040204" pitchFamily="50" charset="-128"/>
            </a:endParaRPr>
          </a:p>
        </p:txBody>
      </p:sp>
      <p:graphicFrame>
        <p:nvGraphicFramePr>
          <p:cNvPr id="28" name="グラフ 27"/>
          <p:cNvGraphicFramePr/>
          <p:nvPr>
            <p:extLst>
              <p:ext uri="{D42A27DB-BD31-4B8C-83A1-F6EECF244321}">
                <p14:modId xmlns:p14="http://schemas.microsoft.com/office/powerpoint/2010/main" val="3742441175"/>
              </p:ext>
            </p:extLst>
          </p:nvPr>
        </p:nvGraphicFramePr>
        <p:xfrm>
          <a:off x="332995" y="4568472"/>
          <a:ext cx="4199110" cy="2340000"/>
        </p:xfrm>
        <a:graphic>
          <a:graphicData uri="http://schemas.openxmlformats.org/drawingml/2006/chart">
            <c:chart xmlns:c="http://schemas.openxmlformats.org/drawingml/2006/chart" xmlns:r="http://schemas.openxmlformats.org/officeDocument/2006/relationships" r:id="rId5"/>
          </a:graphicData>
        </a:graphic>
      </p:graphicFrame>
      <p:sp>
        <p:nvSpPr>
          <p:cNvPr id="33" name="テキスト ボックス 32"/>
          <p:cNvSpPr txBox="1"/>
          <p:nvPr/>
        </p:nvSpPr>
        <p:spPr>
          <a:xfrm>
            <a:off x="333211" y="4092955"/>
            <a:ext cx="4121949" cy="461665"/>
          </a:xfrm>
          <a:prstGeom prst="rect">
            <a:avLst/>
          </a:prstGeom>
          <a:noFill/>
        </p:spPr>
        <p:txBody>
          <a:bodyPr wrap="square" rtlCol="0">
            <a:spAutoFit/>
          </a:bodyPr>
          <a:lstStyle/>
          <a:p>
            <a:r>
              <a:rPr lang="en-US" altLang="ja-JP" sz="1200" dirty="0" smtClean="0">
                <a:latin typeface="Meiryo UI" panose="020B0604030504040204" pitchFamily="50" charset="-128"/>
                <a:ea typeface="Meiryo UI" panose="020B0604030504040204" pitchFamily="50" charset="-128"/>
              </a:rPr>
              <a:t>2017</a:t>
            </a:r>
            <a:r>
              <a:rPr lang="ja-JP" altLang="en-US" sz="1200" dirty="0" smtClean="0">
                <a:latin typeface="Meiryo UI" panose="020B0604030504040204" pitchFamily="50" charset="-128"/>
                <a:ea typeface="Meiryo UI" panose="020B0604030504040204" pitchFamily="50" charset="-128"/>
              </a:rPr>
              <a:t>年に入って全国平均を上回り、</a:t>
            </a:r>
            <a:r>
              <a:rPr lang="en-US" altLang="ja-JP" sz="1200" dirty="0" smtClean="0">
                <a:latin typeface="Meiryo UI" panose="020B0604030504040204" pitchFamily="50" charset="-128"/>
                <a:ea typeface="Meiryo UI" panose="020B0604030504040204" pitchFamily="50" charset="-128"/>
              </a:rPr>
              <a:t>2018</a:t>
            </a:r>
            <a:r>
              <a:rPr lang="ja-JP" altLang="en-US" sz="1200" dirty="0" smtClean="0">
                <a:latin typeface="Meiryo UI" panose="020B0604030504040204" pitchFamily="50" charset="-128"/>
                <a:ea typeface="Meiryo UI" panose="020B0604030504040204" pitchFamily="50" charset="-128"/>
              </a:rPr>
              <a:t>第</a:t>
            </a:r>
            <a:r>
              <a:rPr lang="en-US" altLang="ja-JP" sz="1200" dirty="0" smtClean="0">
                <a:latin typeface="Meiryo UI" panose="020B0604030504040204" pitchFamily="50" charset="-128"/>
                <a:ea typeface="Meiryo UI" panose="020B0604030504040204" pitchFamily="50" charset="-128"/>
              </a:rPr>
              <a:t>3</a:t>
            </a:r>
            <a:r>
              <a:rPr lang="ja-JP" altLang="en-US" sz="1200" dirty="0" smtClean="0">
                <a:latin typeface="Meiryo UI" panose="020B0604030504040204" pitchFamily="50" charset="-128"/>
                <a:ea typeface="Meiryo UI" panose="020B0604030504040204" pitchFamily="50" charset="-128"/>
              </a:rPr>
              <a:t>期では全国を</a:t>
            </a:r>
            <a:r>
              <a:rPr lang="en-US" altLang="ja-JP" sz="1200" dirty="0" smtClean="0">
                <a:latin typeface="Meiryo UI" panose="020B0604030504040204" pitchFamily="50" charset="-128"/>
                <a:ea typeface="Meiryo UI" panose="020B0604030504040204" pitchFamily="50" charset="-128"/>
              </a:rPr>
              <a:t>0.23</a:t>
            </a:r>
            <a:r>
              <a:rPr lang="ja-JP" altLang="en-US" sz="1200" dirty="0" smtClean="0">
                <a:latin typeface="Meiryo UI" panose="020B0604030504040204" pitchFamily="50" charset="-128"/>
                <a:ea typeface="Meiryo UI" panose="020B0604030504040204" pitchFamily="50" charset="-128"/>
              </a:rPr>
              <a:t>上回る求人倍率</a:t>
            </a:r>
            <a:endParaRPr kumimoji="1" lang="ja-JP" altLang="en-US" sz="1200" dirty="0">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884260" y="5714654"/>
            <a:ext cx="441146" cy="230832"/>
          </a:xfrm>
          <a:prstGeom prst="rect">
            <a:avLst/>
          </a:prstGeom>
          <a:noFill/>
        </p:spPr>
        <p:txBody>
          <a:bodyPr wrap="none" rtlCol="0">
            <a:spAutoFit/>
          </a:bodyPr>
          <a:lstStyle/>
          <a:p>
            <a:r>
              <a:rPr kumimoji="1" lang="en-US" altLang="ja-JP" sz="900" dirty="0" smtClean="0">
                <a:latin typeface="Meiryo UI" panose="020B0604030504040204" pitchFamily="50" charset="-128"/>
                <a:ea typeface="Meiryo UI" panose="020B0604030504040204" pitchFamily="50" charset="-128"/>
              </a:rPr>
              <a:t>0.45</a:t>
            </a:r>
            <a:endParaRPr kumimoji="1" lang="ja-JP" altLang="en-US" sz="900" dirty="0">
              <a:latin typeface="Meiryo UI" panose="020B0604030504040204" pitchFamily="50" charset="-128"/>
              <a:ea typeface="Meiryo UI" panose="020B0604030504040204" pitchFamily="50" charset="-128"/>
            </a:endParaRPr>
          </a:p>
        </p:txBody>
      </p:sp>
      <p:sp>
        <p:nvSpPr>
          <p:cNvPr id="35" name="円/楕円 34"/>
          <p:cNvSpPr/>
          <p:nvPr/>
        </p:nvSpPr>
        <p:spPr>
          <a:xfrm>
            <a:off x="2838159" y="4554477"/>
            <a:ext cx="576000" cy="845408"/>
          </a:xfrm>
          <a:prstGeom prst="ellipse">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7" name="テキスト ボックス 36"/>
          <p:cNvSpPr txBox="1"/>
          <p:nvPr/>
        </p:nvSpPr>
        <p:spPr>
          <a:xfrm>
            <a:off x="3498312" y="4820155"/>
            <a:ext cx="846707" cy="430887"/>
          </a:xfrm>
          <a:prstGeom prst="rect">
            <a:avLst/>
          </a:prstGeom>
          <a:noFill/>
        </p:spPr>
        <p:txBody>
          <a:bodyPr wrap="none" rtlCol="0">
            <a:spAutoFit/>
          </a:bodyPr>
          <a:lstStyle/>
          <a:p>
            <a:r>
              <a:rPr kumimoji="1" lang="ja-JP" altLang="en-US" sz="1100" b="1" dirty="0" smtClean="0">
                <a:latin typeface="Meiryo UI" panose="020B0604030504040204" pitchFamily="50" charset="-128"/>
                <a:ea typeface="Meiryo UI" panose="020B0604030504040204" pitchFamily="50" charset="-128"/>
              </a:rPr>
              <a:t>足元で特に</a:t>
            </a:r>
            <a:endParaRPr kumimoji="1" lang="en-US" altLang="ja-JP" sz="1100" b="1" dirty="0" smtClean="0">
              <a:latin typeface="Meiryo UI" panose="020B0604030504040204" pitchFamily="50" charset="-128"/>
              <a:ea typeface="Meiryo UI" panose="020B0604030504040204" pitchFamily="50" charset="-128"/>
            </a:endParaRPr>
          </a:p>
          <a:p>
            <a:r>
              <a:rPr lang="ja-JP" altLang="en-US" sz="1100" b="1" dirty="0">
                <a:latin typeface="Meiryo UI" panose="020B0604030504040204" pitchFamily="50" charset="-128"/>
                <a:ea typeface="Meiryo UI" panose="020B0604030504040204" pitchFamily="50" charset="-128"/>
              </a:rPr>
              <a:t>差</a:t>
            </a:r>
            <a:r>
              <a:rPr lang="ja-JP" altLang="en-US" sz="1100" b="1" dirty="0" smtClean="0">
                <a:latin typeface="Meiryo UI" panose="020B0604030504040204" pitchFamily="50" charset="-128"/>
                <a:ea typeface="Meiryo UI" panose="020B0604030504040204" pitchFamily="50" charset="-128"/>
              </a:rPr>
              <a:t>が開く</a:t>
            </a:r>
            <a:endParaRPr kumimoji="1" lang="ja-JP" altLang="en-US" sz="1100" b="1" dirty="0">
              <a:latin typeface="Meiryo UI" panose="020B0604030504040204" pitchFamily="50" charset="-128"/>
              <a:ea typeface="Meiryo UI" panose="020B0604030504040204" pitchFamily="50" charset="-128"/>
            </a:endParaRPr>
          </a:p>
        </p:txBody>
      </p:sp>
      <p:cxnSp>
        <p:nvCxnSpPr>
          <p:cNvPr id="39" name="直線コネクタ 38"/>
          <p:cNvCxnSpPr/>
          <p:nvPr/>
        </p:nvCxnSpPr>
        <p:spPr>
          <a:xfrm>
            <a:off x="626117" y="5648100"/>
            <a:ext cx="25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正方形/長方形 39"/>
          <p:cNvSpPr/>
          <p:nvPr/>
        </p:nvSpPr>
        <p:spPr>
          <a:xfrm>
            <a:off x="2972114" y="3818634"/>
            <a:ext cx="1595309" cy="246221"/>
          </a:xfrm>
          <a:prstGeom prst="rect">
            <a:avLst/>
          </a:prstGeom>
        </p:spPr>
        <p:txBody>
          <a:bodyPr wrap="none">
            <a:spAutoFit/>
          </a:bodyPr>
          <a:lstStyle/>
          <a:p>
            <a:r>
              <a:rPr lang="ja-JP" altLang="en-US" sz="1000" dirty="0">
                <a:latin typeface="Meiryo UI" panose="020B0604030504040204" pitchFamily="50" charset="-128"/>
                <a:ea typeface="Meiryo UI" panose="020B0604030504040204" pitchFamily="50" charset="-128"/>
              </a:rPr>
              <a:t>出典</a:t>
            </a:r>
            <a:r>
              <a:rPr lang="ja-JP" altLang="en-US" sz="1000" dirty="0" smtClean="0">
                <a:latin typeface="Meiryo UI" panose="020B0604030504040204" pitchFamily="50" charset="-128"/>
                <a:ea typeface="Meiryo UI" panose="020B0604030504040204" pitchFamily="50" charset="-128"/>
              </a:rPr>
              <a:t>：職業安定業務統計</a:t>
            </a:r>
            <a:endParaRPr lang="ja-JP" altLang="en-US" sz="1000" dirty="0">
              <a:latin typeface="Meiryo UI" panose="020B0604030504040204" pitchFamily="50" charset="-128"/>
              <a:ea typeface="Meiryo UI" panose="020B0604030504040204" pitchFamily="50" charset="-128"/>
            </a:endParaRPr>
          </a:p>
        </p:txBody>
      </p:sp>
      <p:graphicFrame>
        <p:nvGraphicFramePr>
          <p:cNvPr id="42" name="グラフ 41">
            <a:extLst>
              <a:ext uri="{FF2B5EF4-FFF2-40B4-BE49-F238E27FC236}">
                <a16:creationId xmlns:a16="http://schemas.microsoft.com/office/drawing/2014/main" id="{C18C98C2-AFC2-4002-8B05-3DF64B6B8353}"/>
              </a:ext>
            </a:extLst>
          </p:cNvPr>
          <p:cNvGraphicFramePr/>
          <p:nvPr>
            <p:extLst>
              <p:ext uri="{D42A27DB-BD31-4B8C-83A1-F6EECF244321}">
                <p14:modId xmlns:p14="http://schemas.microsoft.com/office/powerpoint/2010/main" val="830303123"/>
              </p:ext>
            </p:extLst>
          </p:nvPr>
        </p:nvGraphicFramePr>
        <p:xfrm>
          <a:off x="374156" y="1443858"/>
          <a:ext cx="3257918" cy="2426903"/>
        </p:xfrm>
        <a:graphic>
          <a:graphicData uri="http://schemas.openxmlformats.org/drawingml/2006/chart">
            <c:chart xmlns:c="http://schemas.openxmlformats.org/drawingml/2006/chart" xmlns:r="http://schemas.openxmlformats.org/officeDocument/2006/relationships" r:id="rId6"/>
          </a:graphicData>
        </a:graphic>
      </p:graphicFrame>
      <p:sp>
        <p:nvSpPr>
          <p:cNvPr id="43" name="テキスト ボックス 42"/>
          <p:cNvSpPr txBox="1"/>
          <p:nvPr/>
        </p:nvSpPr>
        <p:spPr>
          <a:xfrm>
            <a:off x="460756" y="1133859"/>
            <a:ext cx="3875132" cy="276999"/>
          </a:xfrm>
          <a:prstGeom prst="rect">
            <a:avLst/>
          </a:prstGeom>
          <a:noFill/>
        </p:spPr>
        <p:txBody>
          <a:bodyPr wrap="square" rtlCol="0">
            <a:spAutoFit/>
          </a:bodyPr>
          <a:lstStyle/>
          <a:p>
            <a:r>
              <a:rPr lang="ja-JP" altLang="en-US" sz="1200" dirty="0" smtClean="0">
                <a:latin typeface="Meiryo UI" panose="020B0604030504040204" pitchFamily="50" charset="-128"/>
                <a:ea typeface="Meiryo UI" panose="020B0604030504040204" pitchFamily="50" charset="-128"/>
              </a:rPr>
              <a:t>全国平均を上回り、直近</a:t>
            </a:r>
            <a:r>
              <a:rPr lang="en-US" altLang="ja-JP" sz="1200" dirty="0" smtClean="0">
                <a:latin typeface="Meiryo UI" panose="020B0604030504040204" pitchFamily="50" charset="-128"/>
                <a:ea typeface="Meiryo UI" panose="020B0604030504040204" pitchFamily="50" charset="-128"/>
              </a:rPr>
              <a:t>2018</a:t>
            </a:r>
            <a:r>
              <a:rPr lang="ja-JP" altLang="en-US" sz="1200" dirty="0" smtClean="0">
                <a:latin typeface="Meiryo UI" panose="020B0604030504040204" pitchFamily="50" charset="-128"/>
                <a:ea typeface="Meiryo UI" panose="020B0604030504040204" pitchFamily="50" charset="-128"/>
              </a:rPr>
              <a:t>年</a:t>
            </a:r>
            <a:r>
              <a:rPr lang="en-US" altLang="ja-JP" sz="1200" dirty="0" smtClean="0">
                <a:latin typeface="Meiryo UI" panose="020B0604030504040204" pitchFamily="50" charset="-128"/>
                <a:ea typeface="Meiryo UI" panose="020B0604030504040204" pitchFamily="50" charset="-128"/>
              </a:rPr>
              <a:t>8</a:t>
            </a:r>
            <a:r>
              <a:rPr lang="ja-JP" altLang="en-US" sz="1200" dirty="0" smtClean="0">
                <a:latin typeface="Meiryo UI" panose="020B0604030504040204" pitchFamily="50" charset="-128"/>
                <a:ea typeface="Meiryo UI" panose="020B0604030504040204" pitchFamily="50" charset="-128"/>
              </a:rPr>
              <a:t>月の差は</a:t>
            </a:r>
            <a:r>
              <a:rPr lang="en-US" altLang="ja-JP" sz="1200" dirty="0" smtClean="0">
                <a:latin typeface="Meiryo UI" panose="020B0604030504040204" pitchFamily="50" charset="-128"/>
                <a:ea typeface="Meiryo UI" panose="020B0604030504040204" pitchFamily="50" charset="-128"/>
              </a:rPr>
              <a:t>15.7</a:t>
            </a:r>
            <a:endParaRPr kumimoji="1" lang="ja-JP" altLang="en-US" sz="1200" dirty="0">
              <a:latin typeface="Meiryo UI" panose="020B0604030504040204" pitchFamily="50" charset="-128"/>
              <a:ea typeface="Meiryo UI" panose="020B0604030504040204" pitchFamily="50" charset="-128"/>
            </a:endParaRPr>
          </a:p>
        </p:txBody>
      </p:sp>
      <p:cxnSp>
        <p:nvCxnSpPr>
          <p:cNvPr id="45" name="直線矢印コネクタ 44"/>
          <p:cNvCxnSpPr/>
          <p:nvPr/>
        </p:nvCxnSpPr>
        <p:spPr>
          <a:xfrm>
            <a:off x="3618426" y="1891488"/>
            <a:ext cx="0" cy="43200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6" name="テキスト ボックス 45"/>
          <p:cNvSpPr txBox="1"/>
          <p:nvPr/>
        </p:nvSpPr>
        <p:spPr>
          <a:xfrm>
            <a:off x="3375433" y="2307401"/>
            <a:ext cx="513282" cy="230832"/>
          </a:xfrm>
          <a:prstGeom prst="rect">
            <a:avLst/>
          </a:prstGeom>
          <a:noFill/>
        </p:spPr>
        <p:txBody>
          <a:bodyPr wrap="none" rtlCol="0">
            <a:spAutoFit/>
          </a:bodyPr>
          <a:lstStyle/>
          <a:p>
            <a:r>
              <a:rPr lang="en-US" altLang="ja-JP" sz="900" dirty="0" smtClean="0">
                <a:latin typeface="Meiryo UI" panose="020B0604030504040204" pitchFamily="50" charset="-128"/>
                <a:ea typeface="Meiryo UI" panose="020B0604030504040204" pitchFamily="50" charset="-128"/>
              </a:rPr>
              <a:t>115.2</a:t>
            </a:r>
            <a:endParaRPr kumimoji="1" lang="ja-JP" altLang="en-US" sz="900" dirty="0">
              <a:latin typeface="Meiryo UI" panose="020B0604030504040204" pitchFamily="50" charset="-128"/>
              <a:ea typeface="Meiryo UI" panose="020B0604030504040204" pitchFamily="50" charset="-128"/>
            </a:endParaRPr>
          </a:p>
        </p:txBody>
      </p:sp>
      <p:sp>
        <p:nvSpPr>
          <p:cNvPr id="47" name="テキスト ボックス 46"/>
          <p:cNvSpPr txBox="1"/>
          <p:nvPr/>
        </p:nvSpPr>
        <p:spPr>
          <a:xfrm>
            <a:off x="3393893" y="1710321"/>
            <a:ext cx="513282" cy="230832"/>
          </a:xfrm>
          <a:prstGeom prst="rect">
            <a:avLst/>
          </a:prstGeom>
          <a:noFill/>
        </p:spPr>
        <p:txBody>
          <a:bodyPr wrap="none" rtlCol="0">
            <a:spAutoFit/>
          </a:bodyPr>
          <a:lstStyle/>
          <a:p>
            <a:r>
              <a:rPr lang="en-US" altLang="ja-JP" sz="900" dirty="0" smtClean="0">
                <a:latin typeface="Meiryo UI" panose="020B0604030504040204" pitchFamily="50" charset="-128"/>
                <a:ea typeface="Meiryo UI" panose="020B0604030504040204" pitchFamily="50" charset="-128"/>
              </a:rPr>
              <a:t>130.9</a:t>
            </a:r>
            <a:endParaRPr kumimoji="1" lang="ja-JP" altLang="en-US" sz="900" dirty="0">
              <a:latin typeface="Meiryo UI" panose="020B0604030504040204" pitchFamily="50" charset="-128"/>
              <a:ea typeface="Meiryo UI" panose="020B0604030504040204" pitchFamily="50" charset="-128"/>
            </a:endParaRPr>
          </a:p>
        </p:txBody>
      </p:sp>
      <p:graphicFrame>
        <p:nvGraphicFramePr>
          <p:cNvPr id="48" name="グラフ 47"/>
          <p:cNvGraphicFramePr/>
          <p:nvPr>
            <p:extLst>
              <p:ext uri="{D42A27DB-BD31-4B8C-83A1-F6EECF244321}">
                <p14:modId xmlns:p14="http://schemas.microsoft.com/office/powerpoint/2010/main" val="1865220639"/>
              </p:ext>
            </p:extLst>
          </p:nvPr>
        </p:nvGraphicFramePr>
        <p:xfrm>
          <a:off x="5066495" y="1414550"/>
          <a:ext cx="3629627" cy="2469141"/>
        </p:xfrm>
        <a:graphic>
          <a:graphicData uri="http://schemas.openxmlformats.org/drawingml/2006/chart">
            <c:chart xmlns:c="http://schemas.openxmlformats.org/drawingml/2006/chart" xmlns:r="http://schemas.openxmlformats.org/officeDocument/2006/relationships" r:id="rId7"/>
          </a:graphicData>
        </a:graphic>
      </p:graphicFrame>
      <p:sp>
        <p:nvSpPr>
          <p:cNvPr id="49" name="テキスト ボックス 48"/>
          <p:cNvSpPr txBox="1"/>
          <p:nvPr/>
        </p:nvSpPr>
        <p:spPr>
          <a:xfrm>
            <a:off x="8425821" y="2629181"/>
            <a:ext cx="556563" cy="2308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14.0</a:t>
            </a:r>
            <a:endParaRPr kumimoji="1" lang="ja-JP" altLang="en-US" sz="900" dirty="0">
              <a:latin typeface="Meiryo UI" panose="020B0604030504040204" pitchFamily="50" charset="-128"/>
              <a:ea typeface="Meiryo UI" panose="020B0604030504040204" pitchFamily="50" charset="-128"/>
            </a:endParaRPr>
          </a:p>
        </p:txBody>
      </p:sp>
      <p:sp>
        <p:nvSpPr>
          <p:cNvPr id="50" name="テキスト ボックス 49"/>
          <p:cNvSpPr txBox="1"/>
          <p:nvPr/>
        </p:nvSpPr>
        <p:spPr>
          <a:xfrm>
            <a:off x="8423334" y="2250439"/>
            <a:ext cx="484428" cy="230832"/>
          </a:xfrm>
          <a:prstGeom prst="rect">
            <a:avLst/>
          </a:prstGeom>
          <a:noFill/>
        </p:spPr>
        <p:txBody>
          <a:bodyPr wrap="none" rtlCol="0">
            <a:spAutoFit/>
          </a:bodyPr>
          <a:lstStyle/>
          <a:p>
            <a:r>
              <a:rPr kumimoji="1" lang="ja-JP" altLang="en-US" sz="900" dirty="0" smtClean="0">
                <a:latin typeface="Meiryo UI" panose="020B0604030504040204" pitchFamily="50" charset="-128"/>
                <a:ea typeface="Meiryo UI" panose="020B0604030504040204" pitchFamily="50" charset="-128"/>
              </a:rPr>
              <a:t>▲</a:t>
            </a:r>
            <a:r>
              <a:rPr kumimoji="1" lang="en-US" altLang="ja-JP" sz="900" dirty="0" smtClean="0">
                <a:latin typeface="Meiryo UI" panose="020B0604030504040204" pitchFamily="50" charset="-128"/>
                <a:ea typeface="Meiryo UI" panose="020B0604030504040204" pitchFamily="50" charset="-128"/>
              </a:rPr>
              <a:t>8.0</a:t>
            </a:r>
            <a:endParaRPr kumimoji="1" lang="ja-JP" altLang="en-US" sz="900" dirty="0">
              <a:latin typeface="Meiryo UI" panose="020B0604030504040204" pitchFamily="50" charset="-128"/>
              <a:ea typeface="Meiryo UI" panose="020B0604030504040204" pitchFamily="50" charset="-128"/>
            </a:endParaRPr>
          </a:p>
        </p:txBody>
      </p:sp>
      <p:sp>
        <p:nvSpPr>
          <p:cNvPr id="51" name="テキスト ボックス 50"/>
          <p:cNvSpPr txBox="1"/>
          <p:nvPr/>
        </p:nvSpPr>
        <p:spPr>
          <a:xfrm>
            <a:off x="1952882" y="6019055"/>
            <a:ext cx="1334310" cy="430887"/>
          </a:xfrm>
          <a:prstGeom prst="rect">
            <a:avLst/>
          </a:prstGeom>
          <a:noFill/>
        </p:spPr>
        <p:txBody>
          <a:bodyPr wrap="square" rtlCol="0">
            <a:spAutoFit/>
          </a:bodyPr>
          <a:lstStyle/>
          <a:p>
            <a:r>
              <a:rPr kumimoji="1" lang="en-US" altLang="ja-JP" sz="1050" dirty="0" smtClean="0">
                <a:latin typeface="Meiryo UI" panose="020B0604030504040204" pitchFamily="50" charset="-128"/>
                <a:ea typeface="Meiryo UI" panose="020B0604030504040204" pitchFamily="50" charset="-128"/>
              </a:rPr>
              <a:t>2013</a:t>
            </a:r>
            <a:r>
              <a:rPr kumimoji="1" lang="ja-JP" altLang="en-US" sz="1050" dirty="0" smtClean="0">
                <a:latin typeface="Meiryo UI" panose="020B0604030504040204" pitchFamily="50" charset="-128"/>
                <a:ea typeface="Meiryo UI" panose="020B0604030504040204" pitchFamily="50" charset="-128"/>
              </a:rPr>
              <a:t>年第</a:t>
            </a:r>
            <a:r>
              <a:rPr kumimoji="1" lang="en-US" altLang="ja-JP" sz="1050" dirty="0" smtClean="0">
                <a:latin typeface="Meiryo UI" panose="020B0604030504040204" pitchFamily="50" charset="-128"/>
                <a:ea typeface="Meiryo UI" panose="020B0604030504040204" pitchFamily="50" charset="-128"/>
              </a:rPr>
              <a:t>4</a:t>
            </a:r>
            <a:r>
              <a:rPr kumimoji="1" lang="ja-JP" altLang="en-US" sz="1050" dirty="0" smtClean="0">
                <a:latin typeface="Meiryo UI" panose="020B0604030504040204" pitchFamily="50" charset="-128"/>
                <a:ea typeface="Meiryo UI" panose="020B0604030504040204" pitchFamily="50" charset="-128"/>
              </a:rPr>
              <a:t>期に</a:t>
            </a:r>
            <a:r>
              <a:rPr kumimoji="1" lang="en-US" altLang="ja-JP" sz="1050" dirty="0" smtClean="0">
                <a:latin typeface="Meiryo UI" panose="020B0604030504040204" pitchFamily="50" charset="-128"/>
                <a:ea typeface="Meiryo UI" panose="020B0604030504040204" pitchFamily="50" charset="-128"/>
              </a:rPr>
              <a:t>5</a:t>
            </a:r>
            <a:r>
              <a:rPr kumimoji="1" lang="ja-JP" altLang="en-US" sz="1050" dirty="0" smtClean="0">
                <a:latin typeface="Meiryo UI" panose="020B0604030504040204" pitchFamily="50" charset="-128"/>
                <a:ea typeface="Meiryo UI" panose="020B0604030504040204" pitchFamily="50" charset="-128"/>
              </a:rPr>
              <a:t>年ぶりに</a:t>
            </a:r>
            <a:r>
              <a:rPr kumimoji="1" lang="en-US" altLang="ja-JP" sz="1050" dirty="0" smtClean="0">
                <a:latin typeface="Meiryo UI" panose="020B0604030504040204" pitchFamily="50" charset="-128"/>
                <a:ea typeface="Meiryo UI" panose="020B0604030504040204" pitchFamily="50" charset="-128"/>
              </a:rPr>
              <a:t>1.0</a:t>
            </a:r>
            <a:r>
              <a:rPr kumimoji="1" lang="ja-JP" altLang="en-US" sz="1050" dirty="0" smtClean="0">
                <a:latin typeface="Meiryo UI" panose="020B0604030504040204" pitchFamily="50" charset="-128"/>
                <a:ea typeface="Meiryo UI" panose="020B0604030504040204" pitchFamily="50" charset="-128"/>
              </a:rPr>
              <a:t>超え</a:t>
            </a:r>
            <a:endParaRPr kumimoji="1" lang="ja-JP" altLang="en-US" sz="1050" dirty="0">
              <a:latin typeface="Meiryo UI" panose="020B0604030504040204" pitchFamily="50" charset="-128"/>
              <a:ea typeface="Meiryo UI" panose="020B0604030504040204" pitchFamily="50" charset="-128"/>
            </a:endParaRPr>
          </a:p>
        </p:txBody>
      </p:sp>
      <p:cxnSp>
        <p:nvCxnSpPr>
          <p:cNvPr id="53" name="直線矢印コネクタ 52"/>
          <p:cNvCxnSpPr/>
          <p:nvPr/>
        </p:nvCxnSpPr>
        <p:spPr>
          <a:xfrm flipH="1" flipV="1">
            <a:off x="1921227" y="5647480"/>
            <a:ext cx="182617" cy="3785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テキスト ボックス 54"/>
          <p:cNvSpPr txBox="1"/>
          <p:nvPr/>
        </p:nvSpPr>
        <p:spPr>
          <a:xfrm>
            <a:off x="5288744" y="1137551"/>
            <a:ext cx="3875132" cy="276999"/>
          </a:xfrm>
          <a:prstGeom prst="rect">
            <a:avLst/>
          </a:prstGeom>
          <a:noFill/>
        </p:spPr>
        <p:txBody>
          <a:bodyPr wrap="square" rtlCol="0">
            <a:spAutoFit/>
          </a:bodyPr>
          <a:lstStyle/>
          <a:p>
            <a:r>
              <a:rPr lang="en-US" altLang="ja-JP" sz="1200" dirty="0" smtClean="0">
                <a:latin typeface="Meiryo UI" panose="020B0604030504040204" pitchFamily="50" charset="-128"/>
                <a:ea typeface="Meiryo UI" panose="020B0604030504040204" pitchFamily="50" charset="-128"/>
              </a:rPr>
              <a:t>2017</a:t>
            </a:r>
            <a:r>
              <a:rPr lang="ja-JP" altLang="en-US" sz="1200" dirty="0" smtClean="0">
                <a:latin typeface="Meiryo UI" panose="020B0604030504040204" pitchFamily="50" charset="-128"/>
                <a:ea typeface="Meiryo UI" panose="020B0604030504040204" pitchFamily="50" charset="-128"/>
              </a:rPr>
              <a:t>年の後半期から全国平均を上回る。</a:t>
            </a:r>
            <a:endParaRPr lang="ja-JP" altLang="en-US" sz="1200" dirty="0">
              <a:latin typeface="Meiryo UI" panose="020B0604030504040204" pitchFamily="50" charset="-128"/>
              <a:ea typeface="Meiryo UI" panose="020B0604030504040204" pitchFamily="50" charset="-128"/>
            </a:endParaRPr>
          </a:p>
        </p:txBody>
      </p:sp>
      <p:cxnSp>
        <p:nvCxnSpPr>
          <p:cNvPr id="58" name="直線コネクタ 57"/>
          <p:cNvCxnSpPr/>
          <p:nvPr/>
        </p:nvCxnSpPr>
        <p:spPr>
          <a:xfrm flipH="1">
            <a:off x="7894521" y="2072607"/>
            <a:ext cx="2" cy="25200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61" name="直線コネクタ 60"/>
          <p:cNvCxnSpPr/>
          <p:nvPr/>
        </p:nvCxnSpPr>
        <p:spPr>
          <a:xfrm>
            <a:off x="8155885" y="1799167"/>
            <a:ext cx="810694" cy="467098"/>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4" name="テキスト ボックス 63"/>
          <p:cNvSpPr txBox="1"/>
          <p:nvPr/>
        </p:nvSpPr>
        <p:spPr>
          <a:xfrm>
            <a:off x="3618426" y="1989384"/>
            <a:ext cx="615874" cy="253916"/>
          </a:xfrm>
          <a:prstGeom prst="rect">
            <a:avLst/>
          </a:prstGeom>
          <a:noFill/>
        </p:spPr>
        <p:txBody>
          <a:bodyPr wrap="none" rtlCol="0">
            <a:spAutoFit/>
          </a:bodyPr>
          <a:lstStyle/>
          <a:p>
            <a:r>
              <a:rPr kumimoji="1" lang="ja-JP" altLang="en-US" sz="1050" dirty="0" smtClean="0">
                <a:latin typeface="Meiryo UI" panose="020B0604030504040204" pitchFamily="50" charset="-128"/>
                <a:ea typeface="Meiryo UI" panose="020B0604030504040204" pitchFamily="50" charset="-128"/>
              </a:rPr>
              <a:t>＋</a:t>
            </a:r>
            <a:r>
              <a:rPr lang="en-US" altLang="ja-JP" sz="1050" dirty="0" smtClean="0">
                <a:latin typeface="Meiryo UI" panose="020B0604030504040204" pitchFamily="50" charset="-128"/>
                <a:ea typeface="Meiryo UI" panose="020B0604030504040204" pitchFamily="50" charset="-128"/>
              </a:rPr>
              <a:t>15</a:t>
            </a:r>
            <a:r>
              <a:rPr kumimoji="1" lang="en-US" altLang="ja-JP" sz="1050" dirty="0" smtClean="0">
                <a:latin typeface="Meiryo UI" panose="020B0604030504040204" pitchFamily="50" charset="-128"/>
                <a:ea typeface="Meiryo UI" panose="020B0604030504040204" pitchFamily="50" charset="-128"/>
              </a:rPr>
              <a:t>.7</a:t>
            </a:r>
            <a:endParaRPr kumimoji="1" lang="ja-JP" altLang="en-US" sz="1050" dirty="0">
              <a:latin typeface="Meiryo UI" panose="020B0604030504040204" pitchFamily="50" charset="-128"/>
              <a:ea typeface="Meiryo UI" panose="020B0604030504040204" pitchFamily="50" charset="-128"/>
            </a:endParaRPr>
          </a:p>
        </p:txBody>
      </p:sp>
      <p:sp>
        <p:nvSpPr>
          <p:cNvPr id="65" name="テキスト ボックス 64"/>
          <p:cNvSpPr txBox="1"/>
          <p:nvPr/>
        </p:nvSpPr>
        <p:spPr>
          <a:xfrm>
            <a:off x="3697532" y="1459276"/>
            <a:ext cx="901209" cy="246221"/>
          </a:xfrm>
          <a:prstGeom prst="rect">
            <a:avLst/>
          </a:prstGeom>
          <a:noFill/>
        </p:spPr>
        <p:txBody>
          <a:bodyPr wrap="none" rtlCol="0">
            <a:spAutoFit/>
          </a:bodyPr>
          <a:lstStyle/>
          <a:p>
            <a:r>
              <a:rPr kumimoji="1" lang="en-US" altLang="ja-JP" sz="1000" dirty="0" smtClean="0"/>
              <a:t>2010</a:t>
            </a:r>
            <a:r>
              <a:rPr kumimoji="1" lang="ja-JP" altLang="en-US" sz="1000" dirty="0" smtClean="0"/>
              <a:t>年＝</a:t>
            </a:r>
            <a:r>
              <a:rPr kumimoji="1" lang="en-US" altLang="ja-JP" sz="1000" dirty="0" smtClean="0"/>
              <a:t>100</a:t>
            </a:r>
            <a:endParaRPr kumimoji="1" lang="ja-JP" altLang="en-US" sz="1000" dirty="0"/>
          </a:p>
        </p:txBody>
      </p:sp>
      <p:sp>
        <p:nvSpPr>
          <p:cNvPr id="66" name="テキスト ボックス 65"/>
          <p:cNvSpPr txBox="1"/>
          <p:nvPr/>
        </p:nvSpPr>
        <p:spPr>
          <a:xfrm>
            <a:off x="8245517" y="1423639"/>
            <a:ext cx="569387" cy="246221"/>
          </a:xfrm>
          <a:prstGeom prst="rect">
            <a:avLst/>
          </a:prstGeom>
          <a:noFill/>
        </p:spPr>
        <p:txBody>
          <a:bodyPr wrap="none" rtlCol="0">
            <a:spAutoFit/>
          </a:bodyPr>
          <a:lstStyle/>
          <a:p>
            <a:r>
              <a:rPr lang="ja-JP" altLang="en-US" sz="1000" dirty="0"/>
              <a:t>前期比</a:t>
            </a:r>
            <a:endParaRPr kumimoji="1" lang="ja-JP" altLang="en-US" sz="1000" dirty="0"/>
          </a:p>
        </p:txBody>
      </p:sp>
      <p:sp>
        <p:nvSpPr>
          <p:cNvPr id="67" name="正方形/長方形 66"/>
          <p:cNvSpPr/>
          <p:nvPr/>
        </p:nvSpPr>
        <p:spPr>
          <a:xfrm>
            <a:off x="2324449" y="3022148"/>
            <a:ext cx="2156360" cy="369332"/>
          </a:xfrm>
          <a:prstGeom prst="rect">
            <a:avLst/>
          </a:prstGeom>
        </p:spPr>
        <p:txBody>
          <a:bodyPr wrap="none">
            <a:spAutoFit/>
          </a:bodyPr>
          <a:lstStyle/>
          <a:p>
            <a:r>
              <a:rPr lang="ja-JP" altLang="en-US" sz="900" dirty="0">
                <a:latin typeface="Meiryo UI" panose="020B0604030504040204" pitchFamily="50" charset="-128"/>
                <a:ea typeface="Meiryo UI" panose="020B0604030504040204" pitchFamily="50" charset="-128"/>
              </a:rPr>
              <a:t>出典</a:t>
            </a:r>
            <a:r>
              <a:rPr lang="ja-JP" altLang="en-US" sz="900" dirty="0" smtClean="0">
                <a:latin typeface="Meiryo UI" panose="020B0604030504040204" pitchFamily="50" charset="-128"/>
                <a:ea typeface="Meiryo UI" panose="020B0604030504040204" pitchFamily="50" charset="-128"/>
              </a:rPr>
              <a:t>：全国は内閣府の「景気動向指数」</a:t>
            </a:r>
            <a:endParaRPr lang="en-US" altLang="ja-JP" sz="900" dirty="0" smtClean="0">
              <a:latin typeface="Meiryo UI" panose="020B0604030504040204" pitchFamily="50" charset="-128"/>
              <a:ea typeface="Meiryo UI" panose="020B0604030504040204" pitchFamily="50" charset="-128"/>
            </a:endParaRPr>
          </a:p>
          <a:p>
            <a:r>
              <a:rPr lang="ja-JP" altLang="en-US" sz="900" dirty="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　　　大阪府は府の「主要経済指標」</a:t>
            </a:r>
            <a:endParaRPr lang="ja-JP" altLang="en-US" sz="900" dirty="0">
              <a:latin typeface="Meiryo UI" panose="020B0604030504040204" pitchFamily="50" charset="-128"/>
              <a:ea typeface="Meiryo UI" panose="020B0604030504040204" pitchFamily="50" charset="-128"/>
            </a:endParaRPr>
          </a:p>
        </p:txBody>
      </p:sp>
      <p:sp>
        <p:nvSpPr>
          <p:cNvPr id="68" name="正方形/長方形 67"/>
          <p:cNvSpPr/>
          <p:nvPr/>
        </p:nvSpPr>
        <p:spPr>
          <a:xfrm>
            <a:off x="1423087" y="1801354"/>
            <a:ext cx="569387" cy="246221"/>
          </a:xfrm>
          <a:prstGeom prst="rect">
            <a:avLst/>
          </a:prstGeom>
        </p:spPr>
        <p:txBody>
          <a:bodyPr wrap="none">
            <a:spAutoFit/>
          </a:bodyPr>
          <a:lstStyle/>
          <a:p>
            <a:r>
              <a:rPr lang="ja-JP" altLang="en-US" sz="1000" dirty="0" smtClean="0">
                <a:latin typeface="Meiryo UI" panose="020B0604030504040204" pitchFamily="50" charset="-128"/>
                <a:ea typeface="Meiryo UI" panose="020B0604030504040204" pitchFamily="50" charset="-128"/>
              </a:rPr>
              <a:t>大阪</a:t>
            </a:r>
            <a:r>
              <a:rPr lang="ja-JP" altLang="en-US" sz="1000" dirty="0">
                <a:latin typeface="Meiryo UI" panose="020B0604030504040204" pitchFamily="50" charset="-128"/>
                <a:ea typeface="Meiryo UI" panose="020B0604030504040204" pitchFamily="50" charset="-128"/>
              </a:rPr>
              <a:t>府</a:t>
            </a:r>
          </a:p>
        </p:txBody>
      </p:sp>
      <p:sp>
        <p:nvSpPr>
          <p:cNvPr id="69" name="正方形/長方形 68"/>
          <p:cNvSpPr/>
          <p:nvPr/>
        </p:nvSpPr>
        <p:spPr>
          <a:xfrm>
            <a:off x="1890632" y="2472846"/>
            <a:ext cx="441146" cy="246221"/>
          </a:xfrm>
          <a:prstGeom prst="rect">
            <a:avLst/>
          </a:prstGeom>
        </p:spPr>
        <p:txBody>
          <a:bodyPr wrap="none">
            <a:spAutoFit/>
          </a:bodyPr>
          <a:lstStyle/>
          <a:p>
            <a:r>
              <a:rPr lang="ja-JP" altLang="en-US" sz="1000" dirty="0">
                <a:latin typeface="Meiryo UI" panose="020B0604030504040204" pitchFamily="50" charset="-128"/>
                <a:ea typeface="Meiryo UI" panose="020B0604030504040204" pitchFamily="50" charset="-128"/>
              </a:rPr>
              <a:t>全国</a:t>
            </a:r>
          </a:p>
        </p:txBody>
      </p:sp>
      <p:sp>
        <p:nvSpPr>
          <p:cNvPr id="70" name="正方形/長方形 69"/>
          <p:cNvSpPr/>
          <p:nvPr/>
        </p:nvSpPr>
        <p:spPr>
          <a:xfrm>
            <a:off x="5901574" y="2025139"/>
            <a:ext cx="569387" cy="246221"/>
          </a:xfrm>
          <a:prstGeom prst="rect">
            <a:avLst/>
          </a:prstGeom>
        </p:spPr>
        <p:txBody>
          <a:bodyPr wrap="none">
            <a:spAutoFit/>
          </a:bodyPr>
          <a:lstStyle/>
          <a:p>
            <a:r>
              <a:rPr lang="ja-JP" altLang="en-US" sz="1000" dirty="0" smtClean="0">
                <a:latin typeface="Meiryo UI" panose="020B0604030504040204" pitchFamily="50" charset="-128"/>
                <a:ea typeface="Meiryo UI" panose="020B0604030504040204" pitchFamily="50" charset="-128"/>
              </a:rPr>
              <a:t>大阪</a:t>
            </a:r>
            <a:r>
              <a:rPr lang="ja-JP" altLang="en-US" sz="1000" dirty="0">
                <a:latin typeface="Meiryo UI" panose="020B0604030504040204" pitchFamily="50" charset="-128"/>
                <a:ea typeface="Meiryo UI" panose="020B0604030504040204" pitchFamily="50" charset="-128"/>
              </a:rPr>
              <a:t>府</a:t>
            </a:r>
          </a:p>
        </p:txBody>
      </p:sp>
      <p:sp>
        <p:nvSpPr>
          <p:cNvPr id="71" name="正方形/長方形 70"/>
          <p:cNvSpPr/>
          <p:nvPr/>
        </p:nvSpPr>
        <p:spPr>
          <a:xfrm>
            <a:off x="6346822" y="2596079"/>
            <a:ext cx="441146" cy="246221"/>
          </a:xfrm>
          <a:prstGeom prst="rect">
            <a:avLst/>
          </a:prstGeom>
        </p:spPr>
        <p:txBody>
          <a:bodyPr wrap="none">
            <a:spAutoFit/>
          </a:bodyPr>
          <a:lstStyle/>
          <a:p>
            <a:r>
              <a:rPr lang="ja-JP" altLang="en-US" sz="1000" dirty="0">
                <a:latin typeface="Meiryo UI" panose="020B0604030504040204" pitchFamily="50" charset="-128"/>
                <a:ea typeface="Meiryo UI" panose="020B0604030504040204" pitchFamily="50" charset="-128"/>
              </a:rPr>
              <a:t>全国</a:t>
            </a:r>
          </a:p>
        </p:txBody>
      </p:sp>
      <p:sp>
        <p:nvSpPr>
          <p:cNvPr id="52" name="テキスト ボックス 51"/>
          <p:cNvSpPr txBox="1"/>
          <p:nvPr/>
        </p:nvSpPr>
        <p:spPr>
          <a:xfrm>
            <a:off x="382925" y="460752"/>
            <a:ext cx="8172430" cy="323165"/>
          </a:xfrm>
          <a:prstGeom prst="rect">
            <a:avLst/>
          </a:prstGeom>
          <a:noFill/>
        </p:spPr>
        <p:txBody>
          <a:bodyPr wrap="none" rtlCol="0">
            <a:spAutoFit/>
          </a:bodyPr>
          <a:lstStyle/>
          <a:p>
            <a:r>
              <a:rPr kumimoji="1" lang="ja-JP" altLang="en-US" sz="1500" dirty="0" smtClean="0">
                <a:latin typeface="Meiryo UI" panose="020B0604030504040204" pitchFamily="50" charset="-128"/>
                <a:ea typeface="Meiryo UI" panose="020B0604030504040204" pitchFamily="50" charset="-128"/>
              </a:rPr>
              <a:t>■　全国平均に近似または下回ることもあった主要経済指標は、足元で底堅い改善の兆しが見られる。</a:t>
            </a:r>
            <a:endParaRPr kumimoji="1" lang="ja-JP" altLang="en-US" sz="1500" dirty="0">
              <a:latin typeface="Meiryo UI" panose="020B0604030504040204" pitchFamily="50" charset="-128"/>
              <a:ea typeface="Meiryo UI" panose="020B0604030504040204" pitchFamily="50" charset="-128"/>
            </a:endParaRPr>
          </a:p>
        </p:txBody>
      </p:sp>
      <p:sp>
        <p:nvSpPr>
          <p:cNvPr id="44" name="正方形/長方形 43"/>
          <p:cNvSpPr/>
          <p:nvPr/>
        </p:nvSpPr>
        <p:spPr>
          <a:xfrm>
            <a:off x="6221905" y="3198053"/>
            <a:ext cx="2964273" cy="230832"/>
          </a:xfrm>
          <a:prstGeom prst="rect">
            <a:avLst/>
          </a:prstGeom>
        </p:spPr>
        <p:txBody>
          <a:bodyPr wrap="none">
            <a:spAutoFit/>
          </a:bodyPr>
          <a:lstStyle/>
          <a:p>
            <a:r>
              <a:rPr lang="ja-JP" altLang="en-US" sz="900" dirty="0">
                <a:latin typeface="Meiryo UI" panose="020B0604030504040204" pitchFamily="50" charset="-128"/>
                <a:ea typeface="Meiryo UI" panose="020B0604030504040204" pitchFamily="50" charset="-128"/>
              </a:rPr>
              <a:t>出典</a:t>
            </a:r>
            <a:r>
              <a:rPr lang="ja-JP" altLang="en-US" sz="900" dirty="0" smtClean="0">
                <a:latin typeface="Meiryo UI" panose="020B0604030504040204" pitchFamily="50" charset="-128"/>
                <a:ea typeface="Meiryo UI" panose="020B0604030504040204" pitchFamily="50" charset="-128"/>
              </a:rPr>
              <a:t>：「</a:t>
            </a:r>
            <a:r>
              <a:rPr lang="zh-TW" altLang="en-US" sz="900" dirty="0" smtClean="0">
                <a:latin typeface="Meiryo UI" panose="020B0604030504040204" pitchFamily="50" charset="-128"/>
                <a:ea typeface="Meiryo UI" panose="020B0604030504040204" pitchFamily="50" charset="-128"/>
              </a:rPr>
              <a:t>中小</a:t>
            </a:r>
            <a:r>
              <a:rPr lang="zh-TW" altLang="en-US" sz="900" dirty="0">
                <a:latin typeface="Meiryo UI" panose="020B0604030504040204" pitchFamily="50" charset="-128"/>
                <a:ea typeface="Meiryo UI" panose="020B0604030504040204" pitchFamily="50" charset="-128"/>
              </a:rPr>
              <a:t>企業景況</a:t>
            </a:r>
            <a:r>
              <a:rPr lang="zh-TW" altLang="en-US" sz="900" dirty="0" smtClean="0">
                <a:latin typeface="Meiryo UI" panose="020B0604030504040204" pitchFamily="50" charset="-128"/>
                <a:ea typeface="Meiryo UI" panose="020B0604030504040204" pitchFamily="50" charset="-128"/>
              </a:rPr>
              <a:t>調査</a:t>
            </a:r>
            <a:r>
              <a:rPr lang="ja-JP" altLang="en-US" sz="900" dirty="0" smtClean="0">
                <a:latin typeface="Meiryo UI" panose="020B0604030504040204" pitchFamily="50" charset="-128"/>
                <a:ea typeface="Meiryo UI" panose="020B0604030504040204" pitchFamily="50" charset="-128"/>
              </a:rPr>
              <a:t>」（中小企業基盤整備機構）</a:t>
            </a:r>
            <a:endParaRPr lang="en-US" altLang="ja-JP" sz="900" dirty="0" smtClean="0">
              <a:latin typeface="Meiryo UI" panose="020B0604030504040204" pitchFamily="50" charset="-128"/>
              <a:ea typeface="Meiryo UI" panose="020B0604030504040204" pitchFamily="50" charset="-128"/>
            </a:endParaRPr>
          </a:p>
        </p:txBody>
      </p:sp>
      <p:sp>
        <p:nvSpPr>
          <p:cNvPr id="54" name="小波 53"/>
          <p:cNvSpPr/>
          <p:nvPr/>
        </p:nvSpPr>
        <p:spPr>
          <a:xfrm>
            <a:off x="259684" y="3153852"/>
            <a:ext cx="468000" cy="72000"/>
          </a:xfrm>
          <a:prstGeom prst="doubleWave">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kumimoji="1" lang="ja-JP" altLang="en-US">
              <a:solidFill>
                <a:schemeClr val="tx1"/>
              </a:solidFill>
            </a:endParaRPr>
          </a:p>
        </p:txBody>
      </p:sp>
      <p:sp>
        <p:nvSpPr>
          <p:cNvPr id="57" name="正方形/長方形 56"/>
          <p:cNvSpPr/>
          <p:nvPr/>
        </p:nvSpPr>
        <p:spPr>
          <a:xfrm>
            <a:off x="235089" y="3255490"/>
            <a:ext cx="382137" cy="180000"/>
          </a:xfrm>
          <a:prstGeom prst="rect">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r"/>
            <a:r>
              <a:rPr kumimoji="1" lang="en-US" altLang="ja-JP" sz="1000" dirty="0">
                <a:solidFill>
                  <a:schemeClr val="tx1"/>
                </a:solidFill>
              </a:rPr>
              <a:t>0</a:t>
            </a:r>
            <a:endParaRPr kumimoji="1" lang="ja-JP" altLang="en-US" sz="1000" dirty="0">
              <a:solidFill>
                <a:schemeClr val="tx1"/>
              </a:solidFill>
            </a:endParaRPr>
          </a:p>
        </p:txBody>
      </p:sp>
      <p:sp>
        <p:nvSpPr>
          <p:cNvPr id="2" name="テキスト ボックス 1"/>
          <p:cNvSpPr txBox="1"/>
          <p:nvPr/>
        </p:nvSpPr>
        <p:spPr>
          <a:xfrm>
            <a:off x="217703" y="4508511"/>
            <a:ext cx="312906" cy="246221"/>
          </a:xfrm>
          <a:prstGeom prst="rect">
            <a:avLst/>
          </a:prstGeom>
          <a:noFill/>
        </p:spPr>
        <p:txBody>
          <a:bodyPr wrap="none" rtlCol="0">
            <a:spAutoFit/>
          </a:bodyPr>
          <a:lstStyle/>
          <a:p>
            <a:r>
              <a:rPr lang="ja-JP" altLang="en-US" sz="1000" dirty="0"/>
              <a:t>倍</a:t>
            </a:r>
            <a:endParaRPr kumimoji="1" lang="ja-JP" altLang="en-US" sz="1000" dirty="0"/>
          </a:p>
        </p:txBody>
      </p:sp>
      <p:sp>
        <p:nvSpPr>
          <p:cNvPr id="59" name="テキスト ボックス 58"/>
          <p:cNvSpPr txBox="1"/>
          <p:nvPr/>
        </p:nvSpPr>
        <p:spPr>
          <a:xfrm>
            <a:off x="5017383" y="4515004"/>
            <a:ext cx="285656" cy="261610"/>
          </a:xfrm>
          <a:prstGeom prst="rect">
            <a:avLst/>
          </a:prstGeom>
          <a:noFill/>
        </p:spPr>
        <p:txBody>
          <a:bodyPr wrap="none" rtlCol="0">
            <a:spAutoFit/>
          </a:bodyPr>
          <a:lstStyle/>
          <a:p>
            <a:r>
              <a:rPr kumimoji="1" lang="en-US" altLang="ja-JP" sz="1100" dirty="0" smtClean="0"/>
              <a:t>%</a:t>
            </a:r>
            <a:endParaRPr kumimoji="1" lang="ja-JP" altLang="en-US" sz="1100" dirty="0"/>
          </a:p>
        </p:txBody>
      </p:sp>
    </p:spTree>
    <p:extLst>
      <p:ext uri="{BB962C8B-B14F-4D97-AF65-F5344CB8AC3E}">
        <p14:creationId xmlns:p14="http://schemas.microsoft.com/office/powerpoint/2010/main" val="51273355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80</a:t>
            </a:fld>
            <a:endParaRPr lang="ja-JP" altLang="en-US"/>
          </a:p>
        </p:txBody>
      </p:sp>
      <p:cxnSp>
        <p:nvCxnSpPr>
          <p:cNvPr id="5" name="直線コネクタ 4"/>
          <p:cNvCxnSpPr/>
          <p:nvPr/>
        </p:nvCxnSpPr>
        <p:spPr>
          <a:xfrm>
            <a:off x="147332" y="607536"/>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 name="表 2"/>
          <p:cNvGraphicFramePr>
            <a:graphicFrameLocks noGrp="1"/>
          </p:cNvGraphicFramePr>
          <p:nvPr>
            <p:extLst>
              <p:ext uri="{D42A27DB-BD31-4B8C-83A1-F6EECF244321}">
                <p14:modId xmlns:p14="http://schemas.microsoft.com/office/powerpoint/2010/main" val="1641932004"/>
              </p:ext>
            </p:extLst>
          </p:nvPr>
        </p:nvGraphicFramePr>
        <p:xfrm>
          <a:off x="336673" y="1251700"/>
          <a:ext cx="8549318" cy="4736976"/>
        </p:xfrm>
        <a:graphic>
          <a:graphicData uri="http://schemas.openxmlformats.org/drawingml/2006/table">
            <a:tbl>
              <a:tblPr firstRow="1" bandRow="1">
                <a:tableStyleId>{5940675A-B579-460E-94D1-54222C63F5DA}</a:tableStyleId>
              </a:tblPr>
              <a:tblGrid>
                <a:gridCol w="786515">
                  <a:extLst>
                    <a:ext uri="{9D8B030D-6E8A-4147-A177-3AD203B41FA5}">
                      <a16:colId xmlns:a16="http://schemas.microsoft.com/office/drawing/2014/main" val="2458811462"/>
                    </a:ext>
                  </a:extLst>
                </a:gridCol>
                <a:gridCol w="142348">
                  <a:extLst>
                    <a:ext uri="{9D8B030D-6E8A-4147-A177-3AD203B41FA5}">
                      <a16:colId xmlns:a16="http://schemas.microsoft.com/office/drawing/2014/main" val="20001"/>
                    </a:ext>
                  </a:extLst>
                </a:gridCol>
                <a:gridCol w="887962">
                  <a:extLst>
                    <a:ext uri="{9D8B030D-6E8A-4147-A177-3AD203B41FA5}">
                      <a16:colId xmlns:a16="http://schemas.microsoft.com/office/drawing/2014/main" val="2005192100"/>
                    </a:ext>
                  </a:extLst>
                </a:gridCol>
                <a:gridCol w="2207360">
                  <a:extLst>
                    <a:ext uri="{9D8B030D-6E8A-4147-A177-3AD203B41FA5}">
                      <a16:colId xmlns:a16="http://schemas.microsoft.com/office/drawing/2014/main" val="581732490"/>
                    </a:ext>
                  </a:extLst>
                </a:gridCol>
                <a:gridCol w="2292668">
                  <a:extLst>
                    <a:ext uri="{9D8B030D-6E8A-4147-A177-3AD203B41FA5}">
                      <a16:colId xmlns:a16="http://schemas.microsoft.com/office/drawing/2014/main" val="3315289617"/>
                    </a:ext>
                  </a:extLst>
                </a:gridCol>
                <a:gridCol w="2232465">
                  <a:extLst>
                    <a:ext uri="{9D8B030D-6E8A-4147-A177-3AD203B41FA5}">
                      <a16:colId xmlns:a16="http://schemas.microsoft.com/office/drawing/2014/main" val="1633748337"/>
                    </a:ext>
                  </a:extLst>
                </a:gridCol>
              </a:tblGrid>
              <a:tr h="254532">
                <a:tc gridSpan="3">
                  <a:txBody>
                    <a:bodyPr/>
                    <a:lstStyle/>
                    <a:p>
                      <a:pPr algn="ctr"/>
                      <a:r>
                        <a:rPr kumimoji="1" lang="ja-JP" altLang="en-US" sz="1050" b="1" dirty="0" smtClean="0">
                          <a:solidFill>
                            <a:schemeClr val="bg1"/>
                          </a:solidFill>
                          <a:latin typeface="Meiryo UI" panose="020B0604030504040204" pitchFamily="50" charset="-128"/>
                          <a:ea typeface="Meiryo UI" panose="020B0604030504040204" pitchFamily="50" charset="-128"/>
                        </a:rPr>
                        <a:t>年度</a:t>
                      </a:r>
                      <a:endParaRPr kumimoji="1" lang="ja-JP" altLang="en-US" sz="105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hMerge="1">
                  <a:txBody>
                    <a:bodyPr/>
                    <a:lstStyle/>
                    <a:p>
                      <a:endParaRPr kumimoji="1" lang="ja-JP" altLang="en-US"/>
                    </a:p>
                  </a:txBody>
                  <a:tcPr/>
                </a:tc>
                <a:tc hMerge="1">
                  <a:txBody>
                    <a:bodyPr/>
                    <a:lstStyle/>
                    <a:p>
                      <a:pPr algn="ctr"/>
                      <a:endParaRPr kumimoji="1" lang="ja-JP" altLang="en-US" sz="1000" b="1" dirty="0">
                        <a:solidFill>
                          <a:schemeClr val="bg1"/>
                        </a:solidFill>
                        <a:latin typeface="Meiryo UI" panose="020B0604030504040204" pitchFamily="50" charset="-128"/>
                        <a:ea typeface="Meiryo UI" panose="020B0604030504040204" pitchFamily="50" charset="-128"/>
                      </a:endParaRPr>
                    </a:p>
                  </a:txBody>
                  <a:tcPr>
                    <a:solidFill>
                      <a:schemeClr val="tx1">
                        <a:lumMod val="50000"/>
                        <a:lumOff val="50000"/>
                      </a:schemeClr>
                    </a:solidFill>
                  </a:tcPr>
                </a:tc>
                <a:tc>
                  <a:txBody>
                    <a:bodyPr/>
                    <a:lstStyle/>
                    <a:p>
                      <a:pPr algn="ctr"/>
                      <a:r>
                        <a:rPr kumimoji="1" lang="en-US" altLang="ja-JP" sz="1050" b="1" dirty="0" smtClean="0">
                          <a:solidFill>
                            <a:schemeClr val="bg1"/>
                          </a:solidFill>
                          <a:latin typeface="Meiryo UI" panose="020B0604030504040204" pitchFamily="50" charset="-128"/>
                          <a:ea typeface="Meiryo UI" panose="020B0604030504040204" pitchFamily="50" charset="-128"/>
                        </a:rPr>
                        <a:t>2008</a:t>
                      </a:r>
                      <a:r>
                        <a:rPr kumimoji="1" lang="ja-JP" altLang="en-US" sz="1050" b="1" dirty="0" smtClean="0">
                          <a:solidFill>
                            <a:schemeClr val="bg1"/>
                          </a:solidFill>
                          <a:latin typeface="Meiryo UI" panose="020B0604030504040204" pitchFamily="50" charset="-128"/>
                          <a:ea typeface="Meiryo UI" panose="020B0604030504040204" pitchFamily="50" charset="-128"/>
                        </a:rPr>
                        <a:t>～</a:t>
                      </a:r>
                      <a:r>
                        <a:rPr kumimoji="1" lang="en-US" altLang="ja-JP" sz="1050" b="1" dirty="0" smtClean="0">
                          <a:solidFill>
                            <a:schemeClr val="bg1"/>
                          </a:solidFill>
                          <a:latin typeface="Meiryo UI" panose="020B0604030504040204" pitchFamily="50" charset="-128"/>
                          <a:ea typeface="Meiryo UI" panose="020B0604030504040204" pitchFamily="50" charset="-128"/>
                        </a:rPr>
                        <a:t>2011</a:t>
                      </a:r>
                      <a:endParaRPr kumimoji="1" lang="ja-JP" altLang="en-US" sz="1050" b="1" dirty="0">
                        <a:solidFill>
                          <a:schemeClr val="bg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50" b="1" dirty="0" smtClean="0">
                          <a:solidFill>
                            <a:schemeClr val="bg1"/>
                          </a:solidFill>
                          <a:latin typeface="Meiryo UI" panose="020B0604030504040204" pitchFamily="50" charset="-128"/>
                          <a:ea typeface="Meiryo UI" panose="020B0604030504040204" pitchFamily="50" charset="-128"/>
                        </a:rPr>
                        <a:t>2012</a:t>
                      </a:r>
                      <a:r>
                        <a:rPr kumimoji="1" lang="ja-JP" altLang="en-US" sz="1050" b="1" dirty="0" smtClean="0">
                          <a:solidFill>
                            <a:schemeClr val="bg1"/>
                          </a:solidFill>
                          <a:latin typeface="Meiryo UI" panose="020B0604030504040204" pitchFamily="50" charset="-128"/>
                          <a:ea typeface="Meiryo UI" panose="020B0604030504040204" pitchFamily="50" charset="-128"/>
                        </a:rPr>
                        <a:t>～</a:t>
                      </a:r>
                      <a:r>
                        <a:rPr kumimoji="1" lang="en-US" altLang="ja-JP" sz="1050" b="1" dirty="0" smtClean="0">
                          <a:solidFill>
                            <a:schemeClr val="bg1"/>
                          </a:solidFill>
                          <a:latin typeface="Meiryo UI" panose="020B0604030504040204" pitchFamily="50" charset="-128"/>
                          <a:ea typeface="Meiryo UI" panose="020B0604030504040204" pitchFamily="50" charset="-128"/>
                        </a:rPr>
                        <a:t>2014</a:t>
                      </a:r>
                      <a:endParaRPr kumimoji="1" lang="ja-JP" altLang="en-US" sz="105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a:r>
                        <a:rPr kumimoji="1" lang="en-US" altLang="ja-JP" sz="1050" b="1" dirty="0" smtClean="0">
                          <a:solidFill>
                            <a:schemeClr val="bg1"/>
                          </a:solidFill>
                          <a:latin typeface="Meiryo UI" panose="020B0604030504040204" pitchFamily="50" charset="-128"/>
                          <a:ea typeface="Meiryo UI" panose="020B0604030504040204" pitchFamily="50" charset="-128"/>
                        </a:rPr>
                        <a:t>2015</a:t>
                      </a:r>
                      <a:r>
                        <a:rPr kumimoji="1" lang="ja-JP" altLang="en-US" sz="1050" b="1" dirty="0" smtClean="0">
                          <a:solidFill>
                            <a:schemeClr val="bg1"/>
                          </a:solidFill>
                          <a:latin typeface="Meiryo UI" panose="020B0604030504040204" pitchFamily="50" charset="-128"/>
                          <a:ea typeface="Meiryo UI" panose="020B0604030504040204" pitchFamily="50" charset="-128"/>
                        </a:rPr>
                        <a:t>～</a:t>
                      </a:r>
                      <a:r>
                        <a:rPr kumimoji="1" lang="en-US" altLang="ja-JP" sz="1050" b="1" dirty="0" smtClean="0">
                          <a:solidFill>
                            <a:schemeClr val="bg1"/>
                          </a:solidFill>
                          <a:latin typeface="Meiryo UI" panose="020B0604030504040204" pitchFamily="50" charset="-128"/>
                          <a:ea typeface="Meiryo UI" panose="020B0604030504040204" pitchFamily="50" charset="-128"/>
                        </a:rPr>
                        <a:t>2018</a:t>
                      </a:r>
                      <a:endParaRPr kumimoji="1" lang="ja-JP" altLang="en-US" sz="1050" b="1" dirty="0">
                        <a:solidFill>
                          <a:schemeClr val="bg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014395087"/>
                  </a:ext>
                </a:extLst>
              </a:tr>
              <a:tr h="906894">
                <a:tc rowSpan="2" gridSpan="2">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市町村連携</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rowSpan="2" hMerge="1">
                  <a:txBody>
                    <a:bodyPr/>
                    <a:lstStyle/>
                    <a:p>
                      <a:endParaRPr kumimoji="1" lang="ja-JP" altLang="en-US"/>
                    </a:p>
                  </a:txBody>
                  <a:tcPr/>
                </a:tc>
                <a:tc>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府内市町村間の広域連携等への支援</a:t>
                      </a:r>
                      <a:r>
                        <a:rPr kumimoji="1" lang="en-US" altLang="ja-JP" sz="1050" dirty="0" smtClean="0">
                          <a:solidFill>
                            <a:schemeClr val="tx1"/>
                          </a:solidFill>
                          <a:latin typeface="Meiryo UI" panose="020B0604030504040204" pitchFamily="50" charset="-128"/>
                          <a:ea typeface="Meiryo UI" panose="020B0604030504040204" pitchFamily="50" charset="-128"/>
                        </a:rPr>
                        <a:t>(23)</a:t>
                      </a:r>
                      <a:endParaRPr kumimoji="1" lang="ja-JP" altLang="en-US" sz="105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B w="3175" cap="flat" cmpd="sng" algn="ctr">
                      <a:solidFill>
                        <a:schemeClr val="tx1"/>
                      </a:solidFill>
                      <a:prstDash val="sysDot"/>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2008</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／「大阪発“地方分権改革”</a:t>
                      </a:r>
                      <a:endPar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　　ビジョン」</a:t>
                      </a: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2010</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12</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／「特例市並みの権限</a:t>
                      </a:r>
                      <a:endPar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　　移譲」の推進</a:t>
                      </a: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2012</a:t>
                      </a:r>
                      <a:r>
                        <a:rPr kumimoji="1" lang="ja-JP" altLang="en-US" sz="1050" dirty="0" smtClean="0">
                          <a:latin typeface="Meiryo UI" panose="020B0604030504040204" pitchFamily="50" charset="-128"/>
                          <a:ea typeface="Meiryo UI" panose="020B0604030504040204" pitchFamily="50" charset="-128"/>
                        </a:rPr>
                        <a:t>／豊中市が中核市移行</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2014</a:t>
                      </a:r>
                      <a:r>
                        <a:rPr kumimoji="1" lang="ja-JP" altLang="en-US" sz="1050" dirty="0" smtClean="0">
                          <a:latin typeface="Meiryo UI" panose="020B0604030504040204" pitchFamily="50" charset="-128"/>
                          <a:ea typeface="Meiryo UI" panose="020B0604030504040204" pitchFamily="50" charset="-128"/>
                        </a:rPr>
                        <a:t>／枚方市が中核市移行</a:t>
                      </a:r>
                      <a:endParaRPr kumimoji="1" lang="ja-JP" altLang="en-US" sz="105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2016</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／「大阪発”地方分権改革”</a:t>
                      </a:r>
                      <a:endPar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　　ビジョン改訂版」</a:t>
                      </a:r>
                      <a:endPar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2018</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／八尾市が中核市移行</a:t>
                      </a: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538847188"/>
                  </a:ext>
                </a:extLst>
              </a:tr>
              <a:tr h="952829">
                <a:tc gridSpan="2" vMerge="1">
                  <a:txBody>
                    <a:bodyPr/>
                    <a:lstStyle/>
                    <a:p>
                      <a:endParaRPr kumimoji="1" lang="ja-JP" altLang="en-US" sz="1000" dirty="0">
                        <a:latin typeface="Meiryo UI" panose="020B0604030504040204" pitchFamily="50" charset="-128"/>
                        <a:ea typeface="Meiryo UI" panose="020B0604030504040204" pitchFamily="50" charset="-128"/>
                      </a:endParaRPr>
                    </a:p>
                  </a:txBody>
                  <a:tcPr/>
                </a:tc>
                <a:tc hMerge="1" vMerge="1">
                  <a:txBody>
                    <a:bodyPr/>
                    <a:lstStyle/>
                    <a:p>
                      <a:endParaRPr kumimoji="1" lang="ja-JP"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smtClean="0">
                          <a:solidFill>
                            <a:schemeClr val="tx1"/>
                          </a:solidFill>
                          <a:latin typeface="Meiryo UI" panose="020B0604030504040204" pitchFamily="50" charset="-128"/>
                          <a:ea typeface="Meiryo UI" panose="020B0604030504040204" pitchFamily="50" charset="-128"/>
                        </a:rPr>
                        <a:t>府と府内市町村とのパートナーシップ強化</a:t>
                      </a:r>
                      <a:r>
                        <a:rPr kumimoji="1" lang="en-US" altLang="ja-JP" sz="1050" dirty="0" smtClean="0">
                          <a:solidFill>
                            <a:schemeClr val="tx1"/>
                          </a:solidFill>
                          <a:latin typeface="Meiryo UI" panose="020B0604030504040204" pitchFamily="50" charset="-128"/>
                          <a:ea typeface="Meiryo UI" panose="020B0604030504040204" pitchFamily="50" charset="-128"/>
                        </a:rPr>
                        <a:t>(24)</a:t>
                      </a:r>
                      <a:endParaRPr kumimoji="1" lang="ja-JP" altLang="en-US" sz="105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5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2014</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／地域維持管理連携プラット</a:t>
                      </a:r>
                      <a:endPar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ctr"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　　フォーム設置</a:t>
                      </a:r>
                    </a:p>
                    <a:p>
                      <a:endParaRPr kumimoji="1" lang="ja-JP" altLang="en-US" sz="105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en-US" altLang="ja-JP"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2015</a:t>
                      </a: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a:t>
                      </a:r>
                      <a:r>
                        <a:rPr kumimoji="1" lang="zh-TW"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大阪府域地方税徴収機構</a:t>
                      </a:r>
                      <a:endParaRPr kumimoji="1" lang="en-US" altLang="zh-TW"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　</a:t>
                      </a:r>
                      <a:r>
                        <a:rPr kumimoji="1" lang="zh-TW" altLang="en-US" sz="1000" b="0" i="0" u="none" strike="noStrike" kern="1200" cap="none" spc="0" normalizeH="0" baseline="0" noProof="0" dirty="0" smtClean="0">
                          <a:ln>
                            <a:noFill/>
                          </a:ln>
                          <a:solidFill>
                            <a:schemeClr val="tx1"/>
                          </a:solidFill>
                          <a:effectLst/>
                          <a:uLnTx/>
                          <a:uFillTx/>
                          <a:latin typeface="Meiryo UI" panose="020B0604030504040204" pitchFamily="50" charset="-128"/>
                          <a:ea typeface="Meiryo UI" panose="020B0604030504040204" pitchFamily="50" charset="-128"/>
                          <a:cs typeface="+mn-cs"/>
                        </a:rPr>
                        <a:t>設置</a:t>
                      </a:r>
                    </a:p>
                    <a:p>
                      <a:endParaRPr kumimoji="1" lang="ja-JP" altLang="en-US" sz="105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93353277"/>
                  </a:ext>
                </a:extLst>
              </a:tr>
              <a:tr h="824456">
                <a:tc gridSpan="3">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区長への権限移譲</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en-US" altLang="ja-JP" sz="1050" dirty="0" smtClean="0">
                          <a:solidFill>
                            <a:schemeClr val="tx1"/>
                          </a:solidFill>
                          <a:latin typeface="Meiryo UI" panose="020B0604030504040204" pitchFamily="50" charset="-128"/>
                          <a:ea typeface="Meiryo UI" panose="020B0604030504040204" pitchFamily="50" charset="-128"/>
                        </a:rPr>
                        <a:t>【16】</a:t>
                      </a:r>
                    </a:p>
                  </a:txBody>
                  <a:tcPr/>
                </a:tc>
                <a:tc hMerge="1">
                  <a:txBody>
                    <a:bodyPr/>
                    <a:lstStyle/>
                    <a:p>
                      <a:endParaRPr kumimoji="1" lang="ja-JP" altLang="en-US"/>
                    </a:p>
                  </a:txBody>
                  <a:tcPr/>
                </a:tc>
                <a:tc h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5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2012</a:t>
                      </a:r>
                      <a:r>
                        <a:rPr kumimoji="1" lang="ja-JP" altLang="en-US" sz="1050" dirty="0" smtClean="0">
                          <a:latin typeface="Meiryo UI" panose="020B0604030504040204" pitchFamily="50" charset="-128"/>
                          <a:ea typeface="Meiryo UI" panose="020B0604030504040204" pitchFamily="50" charset="-128"/>
                        </a:rPr>
                        <a:t>／公募区長の導入</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2012</a:t>
                      </a:r>
                      <a:r>
                        <a:rPr kumimoji="1" lang="ja-JP" altLang="en-US" sz="1050" dirty="0" smtClean="0">
                          <a:latin typeface="Meiryo UI" panose="020B0604030504040204" pitchFamily="50" charset="-128"/>
                          <a:ea typeface="Meiryo UI" panose="020B0604030504040204" pitchFamily="50" charset="-128"/>
                        </a:rPr>
                        <a:t>／区</a:t>
                      </a:r>
                      <a:r>
                        <a:rPr kumimoji="1" lang="en-US" altLang="ja-JP" sz="1050" dirty="0" smtClean="0">
                          <a:latin typeface="Meiryo UI" panose="020B0604030504040204" pitchFamily="50" charset="-128"/>
                          <a:ea typeface="Meiryo UI" panose="020B0604030504040204" pitchFamily="50" charset="-128"/>
                        </a:rPr>
                        <a:t>CM</a:t>
                      </a:r>
                      <a:r>
                        <a:rPr kumimoji="1" lang="ja-JP" altLang="en-US" sz="1050" dirty="0" smtClean="0">
                          <a:latin typeface="Meiryo UI" panose="020B0604030504040204" pitchFamily="50" charset="-128"/>
                          <a:ea typeface="Meiryo UI" panose="020B0604030504040204" pitchFamily="50" charset="-128"/>
                        </a:rPr>
                        <a:t>制度を導入</a:t>
                      </a:r>
                    </a:p>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2012</a:t>
                      </a:r>
                      <a:r>
                        <a:rPr kumimoji="1" lang="ja-JP" altLang="en-US" sz="1050" dirty="0" smtClean="0">
                          <a:latin typeface="Meiryo UI" panose="020B0604030504040204" pitchFamily="50" charset="-128"/>
                          <a:ea typeface="Meiryo UI" panose="020B0604030504040204" pitchFamily="50" charset="-128"/>
                        </a:rPr>
                        <a:t>／区長の予算編成権の強化</a:t>
                      </a:r>
                    </a:p>
                    <a:p>
                      <a:endParaRPr kumimoji="1" lang="ja-JP" altLang="en-US" sz="105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05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15766334"/>
                  </a:ext>
                </a:extLst>
              </a:tr>
              <a:tr h="875763">
                <a:tc rowSpan="2">
                  <a:txBody>
                    <a:bodyPr/>
                    <a:lstStyle/>
                    <a:p>
                      <a:r>
                        <a:rPr kumimoji="1" lang="ja-JP" altLang="en-US" sz="1050" dirty="0" smtClean="0">
                          <a:latin typeface="Meiryo UI" panose="020B0604030504040204" pitchFamily="50" charset="-128"/>
                          <a:ea typeface="Meiryo UI" panose="020B0604030504040204" pitchFamily="50" charset="-128"/>
                        </a:rPr>
                        <a:t>広域連携の強化</a:t>
                      </a:r>
                      <a:endParaRPr kumimoji="1" lang="en-US" altLang="ja-JP" sz="105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gridSpan="2">
                  <a:txBody>
                    <a:bodyPr/>
                    <a:lstStyle/>
                    <a:p>
                      <a:r>
                        <a:rPr kumimoji="1" lang="ja-JP" altLang="en-US" sz="1050" dirty="0" smtClean="0">
                          <a:solidFill>
                            <a:schemeClr val="tx1"/>
                          </a:solidFill>
                          <a:latin typeface="Meiryo UI" panose="020B0604030504040204" pitchFamily="50" charset="-128"/>
                          <a:ea typeface="Meiryo UI" panose="020B0604030504040204" pitchFamily="50" charset="-128"/>
                        </a:rPr>
                        <a:t>消防力強化</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hMerge="1">
                  <a:txBody>
                    <a:bodyPr/>
                    <a:lstStyle/>
                    <a:p>
                      <a:endParaRPr kumimoji="1" lang="en-US" altLang="ja-JP" sz="105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2011</a:t>
                      </a:r>
                      <a:r>
                        <a:rPr kumimoji="1" lang="ja-JP" altLang="en-US" sz="1050" dirty="0" smtClean="0">
                          <a:latin typeface="Meiryo UI" panose="020B0604030504040204" pitchFamily="50" charset="-128"/>
                          <a:ea typeface="Meiryo UI" panose="020B0604030504040204" pitchFamily="50" charset="-128"/>
                        </a:rPr>
                        <a:t>／</a:t>
                      </a:r>
                      <a:r>
                        <a:rPr kumimoji="1" lang="zh-TW" altLang="en-US" sz="1050" dirty="0" smtClean="0">
                          <a:latin typeface="Meiryo UI" panose="020B0604030504040204" pitchFamily="50" charset="-128"/>
                          <a:ea typeface="Meiryo UI" panose="020B0604030504040204" pitchFamily="50" charset="-128"/>
                        </a:rPr>
                        <a:t>大阪府消防広域化推進</a:t>
                      </a:r>
                      <a:endParaRPr kumimoji="1" lang="en-US" altLang="zh-TW"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　</a:t>
                      </a:r>
                      <a:r>
                        <a:rPr kumimoji="1" lang="zh-TW" altLang="en-US" sz="1050" dirty="0" smtClean="0">
                          <a:latin typeface="Meiryo UI" panose="020B0604030504040204" pitchFamily="50" charset="-128"/>
                          <a:ea typeface="Meiryo UI" panose="020B0604030504040204" pitchFamily="50" charset="-128"/>
                        </a:rPr>
                        <a:t>計画</a:t>
                      </a:r>
                      <a:r>
                        <a:rPr kumimoji="1" lang="ja-JP" altLang="en-US" sz="1050" dirty="0" smtClean="0">
                          <a:latin typeface="Meiryo UI" panose="020B0604030504040204" pitchFamily="50" charset="-128"/>
                          <a:ea typeface="Meiryo UI" panose="020B0604030504040204" pitchFamily="50" charset="-128"/>
                        </a:rPr>
                        <a:t>（改訂）</a:t>
                      </a:r>
                      <a:endParaRPr kumimoji="1" lang="ja-JP" altLang="en-US" sz="105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endParaRPr kumimoji="1" lang="ja-JP" altLang="en-US" sz="105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tc>
                  <a:txBody>
                    <a:bodyPr/>
                    <a:lstStyle/>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2016</a:t>
                      </a:r>
                      <a:r>
                        <a:rPr kumimoji="1" lang="ja-JP" altLang="en-US" sz="1050" dirty="0" smtClean="0">
                          <a:latin typeface="Meiryo UI" panose="020B0604030504040204" pitchFamily="50" charset="-128"/>
                          <a:ea typeface="Meiryo UI" panose="020B0604030504040204" pitchFamily="50" charset="-128"/>
                        </a:rPr>
                        <a:t>／消防力強化のため勉強会</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2018</a:t>
                      </a:r>
                      <a:r>
                        <a:rPr kumimoji="1" lang="ja-JP" altLang="en-US" sz="1050" dirty="0" smtClean="0">
                          <a:latin typeface="Meiryo UI" panose="020B0604030504040204" pitchFamily="50" charset="-128"/>
                          <a:ea typeface="Meiryo UI" panose="020B0604030504040204" pitchFamily="50" charset="-128"/>
                        </a:rPr>
                        <a:t>／大阪府消防広域化推進</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　審議会</a:t>
                      </a:r>
                      <a:endParaRPr kumimoji="1" lang="ja-JP" altLang="en-US" sz="105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12700" cap="flat" cmpd="sng" algn="ctr">
                      <a:solidFill>
                        <a:schemeClr val="tx1"/>
                      </a:solidFill>
                      <a:prstDash val="solid"/>
                      <a:round/>
                      <a:headEnd type="none" w="med" len="med"/>
                      <a:tailEnd type="none" w="med" len="med"/>
                    </a:lnT>
                    <a:lnB w="31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744816362"/>
                  </a:ext>
                </a:extLst>
              </a:tr>
              <a:tr h="922502">
                <a:tc vMerge="1">
                  <a:txBody>
                    <a:bodyPr/>
                    <a:lstStyle/>
                    <a:p>
                      <a:endParaRPr kumimoji="1" lang="en-US" altLang="ja-JP" sz="1000" dirty="0" smtClean="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tcPr>
                </a:tc>
                <a:tc gridSpan="2">
                  <a:txBody>
                    <a:bodyPr/>
                    <a:lstStyle/>
                    <a:p>
                      <a:r>
                        <a:rPr kumimoji="1" lang="ja-JP" altLang="en-US" sz="1050" dirty="0" smtClean="0">
                          <a:latin typeface="Meiryo UI" panose="020B0604030504040204" pitchFamily="50" charset="-128"/>
                          <a:ea typeface="Meiryo UI" panose="020B0604030504040204" pitchFamily="50" charset="-128"/>
                        </a:rPr>
                        <a:t>水道の広域化</a:t>
                      </a:r>
                      <a:endParaRPr kumimoji="1" lang="en-US" altLang="ja-JP" sz="105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kumimoji="1" lang="en-US" altLang="ja-JP" sz="1050" dirty="0" smtClean="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50" dirty="0" smtClean="0">
                          <a:latin typeface="Meiryo UI" panose="020B0604030504040204" pitchFamily="50" charset="-128"/>
                          <a:ea typeface="Meiryo UI" panose="020B0604030504040204" pitchFamily="50" charset="-128"/>
                        </a:rPr>
                        <a:t>〇</a:t>
                      </a:r>
                      <a:r>
                        <a:rPr kumimoji="1" lang="en-US" altLang="ja-JP" sz="1050" dirty="0" smtClean="0">
                          <a:latin typeface="Meiryo UI" panose="020B0604030504040204" pitchFamily="50" charset="-128"/>
                          <a:ea typeface="Meiryo UI" panose="020B0604030504040204" pitchFamily="50" charset="-128"/>
                        </a:rPr>
                        <a:t>2009</a:t>
                      </a:r>
                      <a:r>
                        <a:rPr kumimoji="1" lang="ja-JP" altLang="en-US" sz="1050" dirty="0" smtClean="0">
                          <a:latin typeface="Meiryo UI" panose="020B0604030504040204" pitchFamily="50" charset="-128"/>
                          <a:ea typeface="Meiryo UI" panose="020B0604030504040204" pitchFamily="50" charset="-128"/>
                        </a:rPr>
                        <a:t>／コンセッション型の指定管</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　理者制度」で府市が合意（</a:t>
                      </a:r>
                      <a:r>
                        <a:rPr kumimoji="1" lang="en-US" altLang="ja-JP" sz="1050" dirty="0" smtClean="0">
                          <a:latin typeface="Meiryo UI" panose="020B0604030504040204" pitchFamily="50" charset="-128"/>
                          <a:ea typeface="Meiryo UI" panose="020B0604030504040204" pitchFamily="50" charset="-128"/>
                        </a:rPr>
                        <a:t>42</a:t>
                      </a:r>
                      <a:r>
                        <a:rPr kumimoji="1" lang="ja-JP" altLang="en-US" sz="1050" dirty="0" smtClean="0">
                          <a:latin typeface="Meiryo UI" panose="020B0604030504040204" pitchFamily="50" charset="-128"/>
                          <a:ea typeface="Meiryo UI" panose="020B0604030504040204" pitchFamily="50" charset="-128"/>
                        </a:rPr>
                        <a:t>市町</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　村の首長会で合意できず）</a:t>
                      </a:r>
                      <a:endParaRPr kumimoji="1" lang="ja-JP" altLang="en-US" sz="1050" dirty="0">
                        <a:latin typeface="Meiryo UI" panose="020B0604030504040204" pitchFamily="50" charset="-128"/>
                        <a:ea typeface="Meiryo UI" panose="020B0604030504040204" pitchFamily="50" charset="-128"/>
                      </a:endParaRPr>
                    </a:p>
                  </a:txBody>
                  <a:tcPr>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2011</a:t>
                      </a:r>
                      <a:r>
                        <a:rPr kumimoji="1" lang="ja-JP" altLang="en-US" sz="1050" dirty="0" smtClean="0">
                          <a:latin typeface="Meiryo UI" panose="020B0604030504040204" pitchFamily="50" charset="-128"/>
                          <a:ea typeface="Meiryo UI" panose="020B0604030504040204" pitchFamily="50" charset="-128"/>
                        </a:rPr>
                        <a:t>／</a:t>
                      </a:r>
                      <a:r>
                        <a:rPr kumimoji="1" lang="zh-TW" altLang="en-US" sz="1050" dirty="0" smtClean="0">
                          <a:latin typeface="Meiryo UI" panose="020B0604030504040204" pitchFamily="50" charset="-128"/>
                          <a:ea typeface="Meiryo UI" panose="020B0604030504040204" pitchFamily="50" charset="-128"/>
                        </a:rPr>
                        <a:t>大阪広域水道企業団</a:t>
                      </a:r>
                      <a:r>
                        <a:rPr kumimoji="1" lang="ja-JP" altLang="en-US" sz="1050" dirty="0" smtClean="0">
                          <a:latin typeface="Meiryo UI" panose="020B0604030504040204" pitchFamily="50" charset="-128"/>
                          <a:ea typeface="Meiryo UI" panose="020B0604030504040204" pitchFamily="50" charset="-128"/>
                        </a:rPr>
                        <a:t>設立</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2013</a:t>
                      </a:r>
                      <a:r>
                        <a:rPr kumimoji="1" lang="ja-JP" altLang="en-US" sz="1050" dirty="0" smtClean="0">
                          <a:latin typeface="Meiryo UI" panose="020B0604030504040204" pitchFamily="50" charset="-128"/>
                          <a:ea typeface="Meiryo UI" panose="020B0604030504040204" pitchFamily="50" charset="-128"/>
                        </a:rPr>
                        <a:t>／大阪市から大阪広域水道</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　企業団へ統合協議の申し入れ</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（大阪市会で否決）</a:t>
                      </a:r>
                      <a:endParaRPr kumimoji="1" lang="ja-JP" altLang="en-US" sz="105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R w="3175" cap="flat" cmpd="sng" algn="ctr">
                      <a:solidFill>
                        <a:schemeClr val="tx1"/>
                      </a:solidFill>
                      <a:prstDash val="sysDot"/>
                      <a:round/>
                      <a:headEnd type="none" w="med" len="med"/>
                      <a:tailEnd type="none" w="med" len="med"/>
                    </a:lnR>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2018</a:t>
                      </a:r>
                      <a:r>
                        <a:rPr kumimoji="1" lang="ja-JP" altLang="en-US" sz="1050" dirty="0" smtClean="0">
                          <a:latin typeface="Meiryo UI" panose="020B0604030504040204" pitchFamily="50" charset="-128"/>
                          <a:ea typeface="Meiryo UI" panose="020B0604030504040204" pitchFamily="50" charset="-128"/>
                        </a:rPr>
                        <a:t>／府域一水道に向けた水道</a:t>
                      </a:r>
                      <a:endParaRPr kumimoji="1" lang="en-US" altLang="ja-JP" sz="1050" dirty="0" smtClean="0">
                        <a:latin typeface="Meiryo UI" panose="020B0604030504040204" pitchFamily="50" charset="-128"/>
                        <a:ea typeface="Meiryo UI" panose="020B0604030504040204" pitchFamily="50" charset="-128"/>
                      </a:endParaRPr>
                    </a:p>
                    <a:p>
                      <a:r>
                        <a:rPr kumimoji="1" lang="ja-JP" altLang="en-US" sz="1050" dirty="0" smtClean="0">
                          <a:latin typeface="Meiryo UI" panose="020B0604030504040204" pitchFamily="50" charset="-128"/>
                          <a:ea typeface="Meiryo UI" panose="020B0604030504040204" pitchFamily="50" charset="-128"/>
                        </a:rPr>
                        <a:t>　のあり方協議会</a:t>
                      </a:r>
                      <a:endParaRPr kumimoji="1" lang="ja-JP" altLang="en-US" sz="1050" dirty="0">
                        <a:latin typeface="Meiryo UI" panose="020B0604030504040204" pitchFamily="50" charset="-128"/>
                        <a:ea typeface="Meiryo UI" panose="020B0604030504040204" pitchFamily="50" charset="-128"/>
                      </a:endParaRPr>
                    </a:p>
                  </a:txBody>
                  <a:tcPr>
                    <a:lnL w="3175" cap="flat" cmpd="sng" algn="ctr">
                      <a:solidFill>
                        <a:schemeClr val="tx1"/>
                      </a:solidFill>
                      <a:prstDash val="sysDot"/>
                      <a:round/>
                      <a:headEnd type="none" w="med" len="med"/>
                      <a:tailEnd type="none" w="med" len="med"/>
                    </a:lnL>
                    <a:lnT w="3175" cap="flat" cmpd="sng" algn="ctr">
                      <a:solidFill>
                        <a:schemeClr val="tx1"/>
                      </a:solidFill>
                      <a:prstDash val="sys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1497987"/>
                  </a:ext>
                </a:extLst>
              </a:tr>
            </a:tbl>
          </a:graphicData>
        </a:graphic>
      </p:graphicFrame>
      <p:sp>
        <p:nvSpPr>
          <p:cNvPr id="23" name="テキスト ボックス 22"/>
          <p:cNvSpPr txBox="1"/>
          <p:nvPr/>
        </p:nvSpPr>
        <p:spPr>
          <a:xfrm>
            <a:off x="6479023" y="133987"/>
            <a:ext cx="2414444" cy="369332"/>
          </a:xfrm>
          <a:prstGeom prst="rect">
            <a:avLst/>
          </a:prstGeom>
          <a:noFill/>
        </p:spPr>
        <p:txBody>
          <a:bodyPr wrap="none" rtlCol="0">
            <a:spAutoFit/>
          </a:bodyPr>
          <a:lstStyle/>
          <a:p>
            <a:r>
              <a:rPr lang="ja-JP" altLang="en-US" sz="900" dirty="0" smtClean="0">
                <a:latin typeface="Meiryo UI" panose="020B0604030504040204" pitchFamily="50" charset="-128"/>
                <a:ea typeface="Meiryo UI" panose="020B0604030504040204" pitchFamily="50" charset="-128"/>
              </a:rPr>
              <a:t>　　　　凡例：〇着手　◎進行中　●実施済み</a:t>
            </a:r>
            <a:endParaRPr lang="en-US" altLang="ja-JP" sz="900" dirty="0" smtClean="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　</a:t>
            </a:r>
            <a:r>
              <a:rPr kumimoji="1" lang="ja-JP" altLang="en-US"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a:t>
            </a:r>
            <a:r>
              <a:rPr lang="ja-JP" altLang="en-US" sz="900" dirty="0">
                <a:latin typeface="Meiryo UI" panose="020B0604030504040204" pitchFamily="50" charset="-128"/>
                <a:ea typeface="Meiryo UI" panose="020B0604030504040204" pitchFamily="50" charset="-128"/>
              </a:rPr>
              <a:t>府</a:t>
            </a:r>
            <a:r>
              <a:rPr lang="ja-JP" altLang="en-US" sz="900" dirty="0" smtClean="0">
                <a:latin typeface="Meiryo UI" panose="020B0604030504040204" pitchFamily="50" charset="-128"/>
                <a:ea typeface="Meiryo UI" panose="020B0604030504040204" pitchFamily="50" charset="-128"/>
              </a:rPr>
              <a:t>）</a:t>
            </a:r>
            <a:r>
              <a:rPr lang="en-US" altLang="ja-JP" sz="900" dirty="0">
                <a:latin typeface="Meiryo UI" panose="020B0604030504040204" pitchFamily="50" charset="-128"/>
                <a:ea typeface="Meiryo UI" panose="020B0604030504040204" pitchFamily="50" charset="-128"/>
              </a:rPr>
              <a:t>【</a:t>
            </a:r>
            <a:r>
              <a:rPr lang="ja-JP" altLang="en-US" sz="900" dirty="0" smtClean="0">
                <a:latin typeface="Meiryo UI" panose="020B0604030504040204" pitchFamily="50" charset="-128"/>
                <a:ea typeface="Meiryo UI" panose="020B0604030504040204" pitchFamily="50" charset="-128"/>
              </a:rPr>
              <a:t>市</a:t>
            </a:r>
            <a:r>
              <a:rPr lang="en-US" altLang="ja-JP" sz="900" dirty="0">
                <a:latin typeface="Meiryo UI" panose="020B0604030504040204" pitchFamily="50" charset="-128"/>
                <a:ea typeface="Meiryo UI" panose="020B0604030504040204" pitchFamily="50" charset="-128"/>
              </a:rPr>
              <a:t>】</a:t>
            </a:r>
            <a:r>
              <a:rPr lang="en-US" altLang="ja-JP" sz="900" dirty="0" smtClean="0">
                <a:latin typeface="Meiryo UI" panose="020B0604030504040204" pitchFamily="50" charset="-128"/>
                <a:ea typeface="Meiryo UI" panose="020B0604030504040204" pitchFamily="50" charset="-128"/>
              </a:rPr>
              <a:t> </a:t>
            </a:r>
            <a:r>
              <a:rPr lang="ja-JP" altLang="en-US" sz="900" dirty="0" smtClean="0">
                <a:latin typeface="Meiryo UI" panose="020B0604030504040204" pitchFamily="50" charset="-128"/>
                <a:ea typeface="Meiryo UI" panose="020B0604030504040204" pitchFamily="50" charset="-128"/>
              </a:rPr>
              <a:t>点検</a:t>
            </a:r>
            <a:r>
              <a:rPr lang="ja-JP" altLang="en-US" sz="900" dirty="0">
                <a:latin typeface="Meiryo UI" panose="020B0604030504040204" pitchFamily="50" charset="-128"/>
                <a:ea typeface="Meiryo UI" panose="020B0604030504040204" pitchFamily="50" charset="-128"/>
              </a:rPr>
              <a:t>・棚卸結果の整理</a:t>
            </a:r>
            <a:r>
              <a:rPr lang="ja-JP" altLang="en-US" sz="900" dirty="0" smtClean="0">
                <a:latin typeface="Meiryo UI" panose="020B0604030504040204" pitchFamily="50" charset="-128"/>
                <a:ea typeface="Meiryo UI" panose="020B0604030504040204" pitchFamily="50" charset="-128"/>
              </a:rPr>
              <a:t>番号</a:t>
            </a:r>
            <a:endParaRPr lang="ja-JP" altLang="en-US" sz="900" dirty="0">
              <a:latin typeface="Meiryo UI" panose="020B0604030504040204" pitchFamily="50" charset="-128"/>
              <a:ea typeface="Meiryo UI" panose="020B0604030504040204" pitchFamily="50" charset="-128"/>
            </a:endParaRPr>
          </a:p>
        </p:txBody>
      </p:sp>
      <p:sp>
        <p:nvSpPr>
          <p:cNvPr id="13" name="角丸四角形 12"/>
          <p:cNvSpPr/>
          <p:nvPr/>
        </p:nvSpPr>
        <p:spPr>
          <a:xfrm>
            <a:off x="145768" y="79002"/>
            <a:ext cx="5340632"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a:solidFill>
                  <a:schemeClr val="tx1"/>
                </a:solidFill>
                <a:latin typeface="Meiryo UI" panose="020B0604030504040204" pitchFamily="50" charset="-128"/>
                <a:ea typeface="Meiryo UI" panose="020B0604030504040204" pitchFamily="50" charset="-128"/>
              </a:rPr>
              <a:t>４</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市区町村との連携強化 </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年表一覧</a:t>
            </a:r>
            <a:r>
              <a:rPr lang="en-US" altLang="ja-JP" b="1" dirty="0" smtClean="0">
                <a:solidFill>
                  <a:schemeClr val="tx1"/>
                </a:solidFill>
                <a:latin typeface="Meiryo UI" panose="020B0604030504040204" pitchFamily="50" charset="-128"/>
                <a:ea typeface="Meiryo UI" panose="020B0604030504040204" pitchFamily="50" charset="-128"/>
              </a:rPr>
              <a:t>]</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1860908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stretch>
            <a:fillRect/>
          </a:stretch>
        </p:blipFill>
        <p:spPr>
          <a:xfrm>
            <a:off x="2889753" y="6013341"/>
            <a:ext cx="1690082" cy="835819"/>
          </a:xfrm>
          <a:prstGeom prst="rect">
            <a:avLst/>
          </a:prstGeom>
        </p:spPr>
      </p:pic>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274650" y="992223"/>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BA4DA3D3-8136-4F80-A721-FAF45CFEA281}"/>
              </a:ext>
            </a:extLst>
          </p:cNvPr>
          <p:cNvSpPr txBox="1"/>
          <p:nvPr/>
        </p:nvSpPr>
        <p:spPr>
          <a:xfrm>
            <a:off x="157421" y="654297"/>
            <a:ext cx="8331763"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■大阪の権限移譲は、他都市</a:t>
            </a:r>
            <a:r>
              <a:rPr kumimoji="1" lang="ja-JP" altLang="en-US" b="1" dirty="0" smtClean="0">
                <a:latin typeface="Meiryo UI" panose="020B0604030504040204" pitchFamily="50" charset="-128"/>
                <a:ea typeface="Meiryo UI" panose="020B0604030504040204" pitchFamily="50" charset="-128"/>
              </a:rPr>
              <a:t>を</a:t>
            </a:r>
            <a:r>
              <a:rPr lang="ja-JP" altLang="en-US" b="1" dirty="0">
                <a:latin typeface="Meiryo UI" panose="020B0604030504040204" pitchFamily="50" charset="-128"/>
                <a:ea typeface="Meiryo UI" panose="020B0604030504040204" pitchFamily="50" charset="-128"/>
              </a:rPr>
              <a:t>上回る</a:t>
            </a:r>
            <a:r>
              <a:rPr kumimoji="1" lang="ja-JP" altLang="en-US" b="1" dirty="0" smtClean="0">
                <a:latin typeface="Meiryo UI" panose="020B0604030504040204" pitchFamily="50" charset="-128"/>
                <a:ea typeface="Meiryo UI" panose="020B0604030504040204" pitchFamily="50" charset="-128"/>
              </a:rPr>
              <a:t>積極的</a:t>
            </a:r>
            <a:r>
              <a:rPr kumimoji="1" lang="ja-JP" altLang="en-US" b="1" dirty="0">
                <a:latin typeface="Meiryo UI" panose="020B0604030504040204" pitchFamily="50" charset="-128"/>
                <a:ea typeface="Meiryo UI" panose="020B0604030504040204" pitchFamily="50" charset="-128"/>
              </a:rPr>
              <a:t>な取り組み</a:t>
            </a:r>
            <a:r>
              <a:rPr kumimoji="1" lang="ja-JP" altLang="en-US" b="1" dirty="0" smtClean="0">
                <a:latin typeface="Meiryo UI" panose="020B0604030504040204" pitchFamily="50" charset="-128"/>
                <a:ea typeface="Meiryo UI" panose="020B0604030504040204" pitchFamily="50" charset="-128"/>
              </a:rPr>
              <a:t>を、継続的</a:t>
            </a:r>
            <a:r>
              <a:rPr kumimoji="1" lang="ja-JP" altLang="en-US" b="1" dirty="0">
                <a:latin typeface="Meiryo UI" panose="020B0604030504040204" pitchFamily="50" charset="-128"/>
                <a:ea typeface="Meiryo UI" panose="020B0604030504040204" pitchFamily="50" charset="-128"/>
              </a:rPr>
              <a:t>に実施</a:t>
            </a:r>
            <a:endParaRPr kumimoji="1" lang="en-US" altLang="ja-JP" b="1" dirty="0">
              <a:latin typeface="Meiryo UI" panose="020B0604030504040204" pitchFamily="50" charset="-128"/>
              <a:ea typeface="Meiryo UI" panose="020B0604030504040204" pitchFamily="50" charset="-128"/>
            </a:endParaRPr>
          </a:p>
        </p:txBody>
      </p:sp>
      <p:sp>
        <p:nvSpPr>
          <p:cNvPr id="21" name="角丸四角形 10">
            <a:extLst>
              <a:ext uri="{FF2B5EF4-FFF2-40B4-BE49-F238E27FC236}">
                <a16:creationId xmlns:a16="http://schemas.microsoft.com/office/drawing/2014/main" id="{70AF5E03-6F9E-4ACC-8F51-F3086EC11CA7}"/>
              </a:ext>
            </a:extLst>
          </p:cNvPr>
          <p:cNvSpPr/>
          <p:nvPr/>
        </p:nvSpPr>
        <p:spPr>
          <a:xfrm>
            <a:off x="2332451" y="1053299"/>
            <a:ext cx="2481480" cy="288000"/>
          </a:xfrm>
          <a:prstGeom prst="roundRect">
            <a:avLst/>
          </a:prstGeom>
          <a:solidFill>
            <a:schemeClr val="tx1">
              <a:lumMod val="75000"/>
              <a:lumOff val="25000"/>
            </a:schemeClr>
          </a:solidFill>
          <a:ln>
            <a:noFill/>
          </a:ln>
        </p:spPr>
        <p:style>
          <a:lnRef idx="2">
            <a:schemeClr val="accent2"/>
          </a:lnRef>
          <a:fillRef idx="1">
            <a:schemeClr val="lt1"/>
          </a:fillRef>
          <a:effectRef idx="0">
            <a:schemeClr val="accent2"/>
          </a:effectRef>
          <a:fontRef idx="minor">
            <a:schemeClr val="dk1"/>
          </a:fontRef>
        </p:style>
        <p:txBody>
          <a:bodyPr anchor="ctr"/>
          <a:lstStyle/>
          <a:p>
            <a:pPr>
              <a:defRPr/>
            </a:pPr>
            <a:r>
              <a:rPr lang="ja-JP" altLang="en-US" sz="1200" b="1" dirty="0">
                <a:solidFill>
                  <a:schemeClr val="bg1"/>
                </a:solidFill>
                <a:latin typeface="Meiryo UI" pitchFamily="50" charset="-128"/>
                <a:ea typeface="Meiryo UI" pitchFamily="50" charset="-128"/>
                <a:cs typeface="Meiryo UI" pitchFamily="50" charset="-128"/>
              </a:rPr>
              <a:t>■積極的な「特例市並み権限移譲」</a:t>
            </a:r>
          </a:p>
        </p:txBody>
      </p:sp>
      <p:sp>
        <p:nvSpPr>
          <p:cNvPr id="4" name="テキスト ボックス 3">
            <a:extLst>
              <a:ext uri="{FF2B5EF4-FFF2-40B4-BE49-F238E27FC236}">
                <a16:creationId xmlns:a16="http://schemas.microsoft.com/office/drawing/2014/main" id="{34BCBA22-9E7D-43F8-B6C5-127A77998202}"/>
              </a:ext>
            </a:extLst>
          </p:cNvPr>
          <p:cNvSpPr txBox="1"/>
          <p:nvPr/>
        </p:nvSpPr>
        <p:spPr>
          <a:xfrm>
            <a:off x="196398" y="1346795"/>
            <a:ext cx="2079863" cy="684803"/>
          </a:xfrm>
          <a:prstGeom prst="rect">
            <a:avLst/>
          </a:prstGeom>
          <a:noFill/>
        </p:spPr>
        <p:txBody>
          <a:bodyPr wrap="square" rtlCol="0">
            <a:spAutoFit/>
          </a:bodyPr>
          <a:lstStyle/>
          <a:p>
            <a:r>
              <a:rPr kumimoji="1" lang="ja-JP" altLang="en-US" sz="1050" dirty="0">
                <a:latin typeface="Meiryo UI" panose="020B0604030504040204" pitchFamily="50" charset="-128"/>
                <a:ea typeface="Meiryo UI" panose="020B0604030504040204" pitchFamily="50" charset="-128"/>
              </a:rPr>
              <a:t>全国５４の中核</a:t>
            </a:r>
            <a:r>
              <a:rPr kumimoji="1" lang="ja-JP" altLang="en-US" sz="1050" dirty="0" smtClean="0">
                <a:latin typeface="Meiryo UI" panose="020B0604030504040204" pitchFamily="50" charset="-128"/>
                <a:ea typeface="Meiryo UI" panose="020B0604030504040204" pitchFamily="50" charset="-128"/>
              </a:rPr>
              <a:t>市</a:t>
            </a:r>
            <a:r>
              <a:rPr kumimoji="1" lang="en-US" altLang="ja-JP" sz="700" dirty="0" smtClean="0">
                <a:latin typeface="Meiryo UI" panose="020B0604030504040204" pitchFamily="50" charset="-128"/>
                <a:ea typeface="Meiryo UI" panose="020B0604030504040204" pitchFamily="50" charset="-128"/>
              </a:rPr>
              <a:t>(※)</a:t>
            </a:r>
            <a:r>
              <a:rPr kumimoji="1" lang="ja-JP" altLang="en-US" sz="1050" dirty="0" smtClean="0">
                <a:latin typeface="Meiryo UI" panose="020B0604030504040204" pitchFamily="50" charset="-128"/>
                <a:ea typeface="Meiryo UI" panose="020B0604030504040204" pitchFamily="50" charset="-128"/>
              </a:rPr>
              <a:t>のうち</a:t>
            </a:r>
            <a:r>
              <a:rPr kumimoji="1" lang="ja-JP" altLang="en-US" sz="1050" dirty="0">
                <a:latin typeface="Meiryo UI" panose="020B0604030504040204" pitchFamily="50" charset="-128"/>
                <a:ea typeface="Meiryo UI" panose="020B0604030504040204" pitchFamily="50" charset="-128"/>
              </a:rPr>
              <a:t>、５市が大阪府（全国トップ）。</a:t>
            </a:r>
            <a:r>
              <a:rPr lang="ja-JP" altLang="en-US" sz="1050" dirty="0">
                <a:latin typeface="Meiryo UI" panose="020B0604030504040204" pitchFamily="50" charset="-128"/>
                <a:ea typeface="Meiryo UI" panose="020B0604030504040204" pitchFamily="50" charset="-128"/>
              </a:rPr>
              <a:t>さらに寝屋川市と吹田市が移行</a:t>
            </a:r>
            <a:r>
              <a:rPr lang="ja-JP" altLang="en-US" sz="1050" dirty="0" smtClean="0">
                <a:latin typeface="Meiryo UI" panose="020B0604030504040204" pitchFamily="50" charset="-128"/>
                <a:ea typeface="Meiryo UI" panose="020B0604030504040204" pitchFamily="50" charset="-128"/>
              </a:rPr>
              <a:t>計画中</a:t>
            </a:r>
            <a:endParaRPr lang="en-US" altLang="ja-JP" sz="1050" dirty="0" smtClean="0">
              <a:latin typeface="Meiryo UI" panose="020B0604030504040204" pitchFamily="50" charset="-128"/>
              <a:ea typeface="Meiryo UI" panose="020B0604030504040204" pitchFamily="50" charset="-128"/>
            </a:endParaRPr>
          </a:p>
          <a:p>
            <a:r>
              <a:rPr kumimoji="1" lang="ja-JP" altLang="en-US" sz="700" dirty="0" smtClean="0">
                <a:latin typeface="Meiryo UI" panose="020B0604030504040204" pitchFamily="50" charset="-128"/>
                <a:ea typeface="Meiryo UI" panose="020B0604030504040204" pitchFamily="50" charset="-128"/>
              </a:rPr>
              <a:t>（</a:t>
            </a:r>
            <a:r>
              <a:rPr kumimoji="1" lang="en-US" altLang="ja-JP" sz="700" dirty="0" smtClean="0">
                <a:latin typeface="Meiryo UI" panose="020B0604030504040204" pitchFamily="50" charset="-128"/>
                <a:ea typeface="Meiryo UI" panose="020B0604030504040204" pitchFamily="50" charset="-128"/>
              </a:rPr>
              <a:t>※</a:t>
            </a:r>
            <a:r>
              <a:rPr kumimoji="1" lang="ja-JP" altLang="en-US" sz="700" dirty="0" smtClean="0">
                <a:latin typeface="Meiryo UI" panose="020B0604030504040204" pitchFamily="50" charset="-128"/>
                <a:ea typeface="Meiryo UI" panose="020B0604030504040204" pitchFamily="50" charset="-128"/>
              </a:rPr>
              <a:t>）</a:t>
            </a:r>
            <a:r>
              <a:rPr kumimoji="1" lang="en-US" altLang="ja-JP" sz="700" dirty="0" smtClean="0">
                <a:latin typeface="Meiryo UI" panose="020B0604030504040204" pitchFamily="50" charset="-128"/>
                <a:ea typeface="Meiryo UI" panose="020B0604030504040204" pitchFamily="50" charset="-128"/>
              </a:rPr>
              <a:t>2018</a:t>
            </a:r>
            <a:r>
              <a:rPr kumimoji="1" lang="ja-JP" altLang="en-US" sz="700" dirty="0" smtClean="0">
                <a:latin typeface="Meiryo UI" panose="020B0604030504040204" pitchFamily="50" charset="-128"/>
                <a:ea typeface="Meiryo UI" panose="020B0604030504040204" pitchFamily="50" charset="-128"/>
              </a:rPr>
              <a:t>年</a:t>
            </a:r>
            <a:r>
              <a:rPr kumimoji="1" lang="en-US" altLang="ja-JP" sz="700" dirty="0" smtClean="0">
                <a:latin typeface="Meiryo UI" panose="020B0604030504040204" pitchFamily="50" charset="-128"/>
                <a:ea typeface="Meiryo UI" panose="020B0604030504040204" pitchFamily="50" charset="-128"/>
              </a:rPr>
              <a:t>4</a:t>
            </a:r>
            <a:r>
              <a:rPr kumimoji="1" lang="ja-JP" altLang="en-US" sz="700" dirty="0" smtClean="0">
                <a:latin typeface="Meiryo UI" panose="020B0604030504040204" pitchFamily="50" charset="-128"/>
                <a:ea typeface="Meiryo UI" panose="020B0604030504040204" pitchFamily="50" charset="-128"/>
              </a:rPr>
              <a:t>月</a:t>
            </a:r>
            <a:r>
              <a:rPr kumimoji="1" lang="en-US" altLang="ja-JP" sz="700" dirty="0" smtClean="0">
                <a:latin typeface="Meiryo UI" panose="020B0604030504040204" pitchFamily="50" charset="-128"/>
                <a:ea typeface="Meiryo UI" panose="020B0604030504040204" pitchFamily="50" charset="-128"/>
              </a:rPr>
              <a:t>1</a:t>
            </a:r>
            <a:r>
              <a:rPr kumimoji="1" lang="ja-JP" altLang="en-US" sz="700" dirty="0" smtClean="0">
                <a:latin typeface="Meiryo UI" panose="020B0604030504040204" pitchFamily="50" charset="-128"/>
                <a:ea typeface="Meiryo UI" panose="020B0604030504040204" pitchFamily="50" charset="-128"/>
              </a:rPr>
              <a:t>日現在</a:t>
            </a:r>
            <a:endParaRPr kumimoji="1" lang="ja-JP" altLang="en-US" sz="700" dirty="0">
              <a:latin typeface="Meiryo UI" panose="020B0604030504040204" pitchFamily="50" charset="-128"/>
              <a:ea typeface="Meiryo UI" panose="020B0604030504040204" pitchFamily="50" charset="-128"/>
            </a:endParaRPr>
          </a:p>
        </p:txBody>
      </p:sp>
      <p:graphicFrame>
        <p:nvGraphicFramePr>
          <p:cNvPr id="11" name="グラフ 10">
            <a:extLst>
              <a:ext uri="{FF2B5EF4-FFF2-40B4-BE49-F238E27FC236}">
                <a16:creationId xmlns:a16="http://schemas.microsoft.com/office/drawing/2014/main" id="{394647F1-4409-442B-A8C7-B45682CD5EF6}"/>
              </a:ext>
            </a:extLst>
          </p:cNvPr>
          <p:cNvGraphicFramePr/>
          <p:nvPr>
            <p:extLst/>
          </p:nvPr>
        </p:nvGraphicFramePr>
        <p:xfrm>
          <a:off x="4887875" y="1490608"/>
          <a:ext cx="1872000" cy="171149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5" name="グラフ 24">
            <a:extLst>
              <a:ext uri="{FF2B5EF4-FFF2-40B4-BE49-F238E27FC236}">
                <a16:creationId xmlns:a16="http://schemas.microsoft.com/office/drawing/2014/main" id="{947DD08F-2A15-4A5C-887D-C890130C4617}"/>
              </a:ext>
            </a:extLst>
          </p:cNvPr>
          <p:cNvGraphicFramePr/>
          <p:nvPr>
            <p:extLst/>
          </p:nvPr>
        </p:nvGraphicFramePr>
        <p:xfrm>
          <a:off x="6878233" y="1490608"/>
          <a:ext cx="1872000" cy="1711492"/>
        </p:xfrm>
        <a:graphic>
          <a:graphicData uri="http://schemas.openxmlformats.org/drawingml/2006/chart">
            <c:chart xmlns:c="http://schemas.openxmlformats.org/drawingml/2006/chart" xmlns:r="http://schemas.openxmlformats.org/officeDocument/2006/relationships" r:id="rId4"/>
          </a:graphicData>
        </a:graphic>
      </p:graphicFrame>
      <p:sp>
        <p:nvSpPr>
          <p:cNvPr id="12" name="正方形/長方形 11">
            <a:extLst>
              <a:ext uri="{FF2B5EF4-FFF2-40B4-BE49-F238E27FC236}">
                <a16:creationId xmlns:a16="http://schemas.microsoft.com/office/drawing/2014/main" id="{1EBAE4FA-D44F-4292-BE5C-DFC83808DAEB}"/>
              </a:ext>
            </a:extLst>
          </p:cNvPr>
          <p:cNvSpPr/>
          <p:nvPr/>
        </p:nvSpPr>
        <p:spPr>
          <a:xfrm>
            <a:off x="4947501" y="3165221"/>
            <a:ext cx="4196499" cy="307777"/>
          </a:xfrm>
          <a:prstGeom prst="rect">
            <a:avLst/>
          </a:prstGeom>
        </p:spPr>
        <p:txBody>
          <a:bodyPr wrap="square">
            <a:spAutoFit/>
          </a:bodyPr>
          <a:lstStyle/>
          <a:p>
            <a:r>
              <a:rPr lang="en-US" altLang="ja-JP" sz="700" dirty="0">
                <a:latin typeface="Meiryo UI" panose="020B0604030504040204" pitchFamily="50" charset="-128"/>
                <a:ea typeface="Meiryo UI" panose="020B0604030504040204" pitchFamily="50" charset="-128"/>
              </a:rPr>
              <a:t>※</a:t>
            </a:r>
            <a:r>
              <a:rPr lang="ja-JP" altLang="en-US" sz="700" dirty="0">
                <a:latin typeface="Meiryo UI" panose="020B0604030504040204" pitchFamily="50" charset="-128"/>
                <a:ea typeface="Meiryo UI" panose="020B0604030504040204" pitchFamily="50" charset="-128"/>
              </a:rPr>
              <a:t>条項数：事務処理特例制度を活用した条例による権限移譲を行った法律等の条項数</a:t>
            </a:r>
          </a:p>
          <a:p>
            <a:r>
              <a:rPr lang="en-US" altLang="ja-JP" sz="700" dirty="0">
                <a:latin typeface="Meiryo UI" panose="020B0604030504040204" pitchFamily="50" charset="-128"/>
                <a:ea typeface="Meiryo UI" panose="020B0604030504040204" pitchFamily="50" charset="-128"/>
              </a:rPr>
              <a:t>※</a:t>
            </a:r>
            <a:r>
              <a:rPr lang="ja-JP" altLang="en-US" sz="700" dirty="0">
                <a:latin typeface="Meiryo UI" panose="020B0604030504040204" pitchFamily="50" charset="-128"/>
                <a:ea typeface="Meiryo UI" panose="020B0604030504040204" pitchFamily="50" charset="-128"/>
              </a:rPr>
              <a:t>移譲条項数状況：（一社</a:t>
            </a:r>
            <a:r>
              <a:rPr lang="ja-JP" altLang="en-US" sz="700" dirty="0" smtClean="0">
                <a:latin typeface="Meiryo UI" panose="020B0604030504040204" pitchFamily="50" charset="-128"/>
                <a:ea typeface="Meiryo UI" panose="020B0604030504040204" pitchFamily="50" charset="-128"/>
              </a:rPr>
              <a:t>）地方行</a:t>
            </a:r>
            <a:r>
              <a:rPr lang="ja-JP" altLang="en-US" sz="700" dirty="0">
                <a:latin typeface="Meiryo UI" panose="020B0604030504040204" pitchFamily="50" charset="-128"/>
                <a:ea typeface="Meiryo UI" panose="020B0604030504040204" pitchFamily="50" charset="-128"/>
              </a:rPr>
              <a:t>財政調査会「市町村への事務移譲の実施状況調べ」の調査結果による</a:t>
            </a:r>
          </a:p>
        </p:txBody>
      </p:sp>
      <p:sp>
        <p:nvSpPr>
          <p:cNvPr id="26" name="四角形: 角を丸くする 25">
            <a:extLst>
              <a:ext uri="{FF2B5EF4-FFF2-40B4-BE49-F238E27FC236}">
                <a16:creationId xmlns:a16="http://schemas.microsoft.com/office/drawing/2014/main" id="{BD4ECE69-4517-4E5F-B889-4BEC8EDDB652}"/>
              </a:ext>
            </a:extLst>
          </p:cNvPr>
          <p:cNvSpPr/>
          <p:nvPr/>
        </p:nvSpPr>
        <p:spPr>
          <a:xfrm>
            <a:off x="4888522" y="1044066"/>
            <a:ext cx="4221078" cy="306467"/>
          </a:xfrm>
          <a:prstGeom prst="roundRect">
            <a:avLst/>
          </a:prstGeom>
          <a:solidFill>
            <a:schemeClr val="tx1">
              <a:lumMod val="75000"/>
              <a:lumOff val="25000"/>
            </a:schemeClr>
          </a:solidFill>
        </p:spPr>
        <p:txBody>
          <a:bodyPr wrap="square">
            <a:spAutoFit/>
          </a:bodyPr>
          <a:lstStyle/>
          <a:p>
            <a:r>
              <a:rPr lang="ja-JP" altLang="en-US" sz="1200" b="1" dirty="0">
                <a:solidFill>
                  <a:schemeClr val="bg1"/>
                </a:solidFill>
                <a:latin typeface="Meiryo UI" pitchFamily="50" charset="-128"/>
                <a:ea typeface="Meiryo UI" pitchFamily="50" charset="-128"/>
                <a:cs typeface="Meiryo UI" pitchFamily="50" charset="-128"/>
              </a:rPr>
              <a:t>■　市町村への移譲条項数状況で全国トップ</a:t>
            </a:r>
            <a:endParaRPr lang="ja-JP" altLang="en-US" sz="1200" dirty="0">
              <a:solidFill>
                <a:schemeClr val="bg1"/>
              </a:solidFill>
            </a:endParaRPr>
          </a:p>
        </p:txBody>
      </p:sp>
      <p:sp>
        <p:nvSpPr>
          <p:cNvPr id="27" name="テキスト ボックス 26">
            <a:extLst>
              <a:ext uri="{FF2B5EF4-FFF2-40B4-BE49-F238E27FC236}">
                <a16:creationId xmlns:a16="http://schemas.microsoft.com/office/drawing/2014/main" id="{7653E29C-249B-410E-8949-C021374B3E95}"/>
              </a:ext>
            </a:extLst>
          </p:cNvPr>
          <p:cNvSpPr txBox="1"/>
          <p:nvPr/>
        </p:nvSpPr>
        <p:spPr>
          <a:xfrm>
            <a:off x="6079368" y="2840325"/>
            <a:ext cx="601447" cy="246221"/>
          </a:xfrm>
          <a:prstGeom prst="rect">
            <a:avLst/>
          </a:prstGeom>
          <a:noFill/>
        </p:spPr>
        <p:txBody>
          <a:bodyPr wrap="none" rtlCol="0">
            <a:spAutoFit/>
          </a:bodyPr>
          <a:lstStyle/>
          <a:p>
            <a:r>
              <a:rPr lang="en-US" altLang="ja-JP" sz="1000" dirty="0">
                <a:latin typeface="Meiryo UI" panose="020B0604030504040204" pitchFamily="50" charset="-128"/>
                <a:ea typeface="Meiryo UI" panose="020B0604030504040204" pitchFamily="50" charset="-128"/>
              </a:rPr>
              <a:t>【15</a:t>
            </a:r>
            <a:r>
              <a:rPr lang="ja-JP" altLang="en-US" sz="1000" dirty="0">
                <a:latin typeface="Meiryo UI" panose="020B0604030504040204" pitchFamily="50" charset="-128"/>
                <a:ea typeface="Meiryo UI" panose="020B0604030504040204" pitchFamily="50" charset="-128"/>
              </a:rPr>
              <a:t>位</a:t>
            </a:r>
            <a:r>
              <a:rPr lang="en-US" altLang="ja-JP" sz="1000" dirty="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p:txBody>
      </p:sp>
      <p:cxnSp>
        <p:nvCxnSpPr>
          <p:cNvPr id="30" name="直線矢印コネクタ 29">
            <a:extLst>
              <a:ext uri="{FF2B5EF4-FFF2-40B4-BE49-F238E27FC236}">
                <a16:creationId xmlns:a16="http://schemas.microsoft.com/office/drawing/2014/main" id="{02B35A2C-F62A-4C3E-8F13-8C5955E5BB04}"/>
              </a:ext>
            </a:extLst>
          </p:cNvPr>
          <p:cNvCxnSpPr>
            <a:cxnSpLocks/>
          </p:cNvCxnSpPr>
          <p:nvPr/>
        </p:nvCxnSpPr>
        <p:spPr>
          <a:xfrm flipV="1">
            <a:off x="6229978" y="1776732"/>
            <a:ext cx="679196" cy="101075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4646C3E4-374A-4DF4-ADF1-4FDBC20031AF}"/>
              </a:ext>
            </a:extLst>
          </p:cNvPr>
          <p:cNvSpPr txBox="1"/>
          <p:nvPr/>
        </p:nvSpPr>
        <p:spPr>
          <a:xfrm>
            <a:off x="8638208" y="1609001"/>
            <a:ext cx="569387" cy="246221"/>
          </a:xfrm>
          <a:prstGeom prst="rect">
            <a:avLst/>
          </a:prstGeom>
          <a:noFill/>
        </p:spPr>
        <p:txBody>
          <a:bodyPr wrap="square" rtlCol="0">
            <a:spAutoFit/>
          </a:bodyPr>
          <a:lstStyle/>
          <a:p>
            <a:r>
              <a:rPr lang="en-US" altLang="ja-JP" sz="1000" b="1" dirty="0">
                <a:latin typeface="Meiryo UI" panose="020B0604030504040204" pitchFamily="50" charset="-128"/>
                <a:ea typeface="Meiryo UI" panose="020B0604030504040204" pitchFamily="50" charset="-128"/>
              </a:rPr>
              <a:t>【</a:t>
            </a:r>
            <a:r>
              <a:rPr lang="ja-JP" altLang="en-US" sz="1000" b="1" dirty="0">
                <a:latin typeface="Meiryo UI" panose="020B0604030504040204" pitchFamily="50" charset="-128"/>
                <a:ea typeface="Meiryo UI" panose="020B0604030504040204" pitchFamily="50" charset="-128"/>
              </a:rPr>
              <a:t>１位</a:t>
            </a:r>
            <a:r>
              <a:rPr lang="en-US" altLang="ja-JP" sz="1000" b="1" dirty="0">
                <a:latin typeface="Meiryo UI" panose="020B0604030504040204" pitchFamily="50" charset="-128"/>
                <a:ea typeface="Meiryo UI" panose="020B0604030504040204" pitchFamily="50" charset="-128"/>
              </a:rPr>
              <a:t>】</a:t>
            </a:r>
            <a:endParaRPr kumimoji="1" lang="ja-JP" altLang="en-US" sz="1000" b="1" dirty="0">
              <a:latin typeface="Meiryo UI" panose="020B0604030504040204" pitchFamily="50" charset="-128"/>
              <a:ea typeface="Meiryo UI" panose="020B0604030504040204" pitchFamily="50" charset="-128"/>
            </a:endParaRPr>
          </a:p>
        </p:txBody>
      </p:sp>
      <p:sp>
        <p:nvSpPr>
          <p:cNvPr id="34" name="テキスト ボックス 33">
            <a:extLst>
              <a:ext uri="{FF2B5EF4-FFF2-40B4-BE49-F238E27FC236}">
                <a16:creationId xmlns:a16="http://schemas.microsoft.com/office/drawing/2014/main" id="{6127642A-791D-4421-A5DB-AD96BFE833D9}"/>
              </a:ext>
            </a:extLst>
          </p:cNvPr>
          <p:cNvSpPr txBox="1"/>
          <p:nvPr/>
        </p:nvSpPr>
        <p:spPr>
          <a:xfrm>
            <a:off x="4899339" y="1377596"/>
            <a:ext cx="2236510" cy="246221"/>
          </a:xfrm>
          <a:prstGeom prst="rect">
            <a:avLst/>
          </a:prstGeom>
          <a:noFill/>
        </p:spPr>
        <p:txBody>
          <a:bodyPr wrap="none" rtlCol="0">
            <a:spAutoFit/>
          </a:bodyPr>
          <a:lstStyle/>
          <a:p>
            <a:r>
              <a:rPr lang="ja-JP" altLang="en-US" sz="1000" b="1" dirty="0">
                <a:latin typeface="Meiryo UI" panose="020B0604030504040204" pitchFamily="50" charset="-128"/>
                <a:ea typeface="Meiryo UI" panose="020B0604030504040204" pitchFamily="50" charset="-128"/>
              </a:rPr>
              <a:t>●移譲条項数</a:t>
            </a:r>
            <a:r>
              <a:rPr kumimoji="1" lang="ja-JP" altLang="en-US" sz="1000" b="1" dirty="0">
                <a:latin typeface="Meiryo UI" panose="020B0604030504040204" pitchFamily="50" charset="-128"/>
                <a:ea typeface="Meiryo UI" panose="020B0604030504040204" pitchFamily="50" charset="-128"/>
              </a:rPr>
              <a:t>トップ</a:t>
            </a:r>
            <a:r>
              <a:rPr kumimoji="1" lang="en-US" altLang="ja-JP" sz="1000" b="1" dirty="0">
                <a:latin typeface="Meiryo UI" panose="020B0604030504040204" pitchFamily="50" charset="-128"/>
                <a:ea typeface="Meiryo UI" panose="020B0604030504040204" pitchFamily="50" charset="-128"/>
              </a:rPr>
              <a:t>5</a:t>
            </a:r>
            <a:r>
              <a:rPr kumimoji="1" lang="ja-JP" altLang="en-US" sz="1000" b="1" dirty="0">
                <a:latin typeface="Meiryo UI" panose="020B0604030504040204" pitchFamily="50" charset="-128"/>
                <a:ea typeface="Meiryo UI" panose="020B0604030504040204" pitchFamily="50" charset="-128"/>
              </a:rPr>
              <a:t>　</a:t>
            </a:r>
            <a:r>
              <a:rPr kumimoji="1" lang="en-US" altLang="ja-JP" sz="1000" b="1" dirty="0">
                <a:latin typeface="Meiryo UI" panose="020B0604030504040204" pitchFamily="50" charset="-128"/>
                <a:ea typeface="Meiryo UI" panose="020B0604030504040204" pitchFamily="50" charset="-128"/>
              </a:rPr>
              <a:t>【2009.</a:t>
            </a:r>
            <a:r>
              <a:rPr kumimoji="1" lang="ja-JP" altLang="en-US" sz="1000" b="1" dirty="0">
                <a:latin typeface="Meiryo UI" panose="020B0604030504040204" pitchFamily="50" charset="-128"/>
                <a:ea typeface="Meiryo UI" panose="020B0604030504040204" pitchFamily="50" charset="-128"/>
              </a:rPr>
              <a:t>４</a:t>
            </a:r>
            <a:r>
              <a:rPr kumimoji="1" lang="en-US" altLang="ja-JP" sz="1000" b="1" dirty="0">
                <a:latin typeface="Meiryo UI" panose="020B0604030504040204" pitchFamily="50" charset="-128"/>
                <a:ea typeface="Meiryo UI" panose="020B0604030504040204" pitchFamily="50" charset="-128"/>
              </a:rPr>
              <a:t>.</a:t>
            </a:r>
            <a:r>
              <a:rPr kumimoji="1" lang="ja-JP" altLang="en-US" sz="1000" b="1" dirty="0">
                <a:latin typeface="Meiryo UI" panose="020B0604030504040204" pitchFamily="50" charset="-128"/>
                <a:ea typeface="Meiryo UI" panose="020B0604030504040204" pitchFamily="50" charset="-128"/>
              </a:rPr>
              <a:t>１</a:t>
            </a:r>
            <a:r>
              <a:rPr kumimoji="1" lang="en-US" altLang="ja-JP" sz="1000" b="1" dirty="0">
                <a:latin typeface="Meiryo UI" panose="020B0604030504040204" pitchFamily="50" charset="-128"/>
                <a:ea typeface="Meiryo UI" panose="020B0604030504040204" pitchFamily="50" charset="-128"/>
              </a:rPr>
              <a:t>】</a:t>
            </a:r>
            <a:endParaRPr kumimoji="1" lang="ja-JP" altLang="en-US" sz="1000" b="1" dirty="0">
              <a:latin typeface="Meiryo UI" panose="020B0604030504040204" pitchFamily="50" charset="-128"/>
              <a:ea typeface="Meiryo UI" panose="020B0604030504040204" pitchFamily="50" charset="-128"/>
            </a:endParaRPr>
          </a:p>
        </p:txBody>
      </p:sp>
      <p:sp>
        <p:nvSpPr>
          <p:cNvPr id="37" name="テキスト ボックス 36">
            <a:extLst>
              <a:ext uri="{FF2B5EF4-FFF2-40B4-BE49-F238E27FC236}">
                <a16:creationId xmlns:a16="http://schemas.microsoft.com/office/drawing/2014/main" id="{FC954270-810B-4B69-8E69-D5F905355F80}"/>
              </a:ext>
            </a:extLst>
          </p:cNvPr>
          <p:cNvSpPr txBox="1"/>
          <p:nvPr/>
        </p:nvSpPr>
        <p:spPr>
          <a:xfrm>
            <a:off x="7554639" y="1377597"/>
            <a:ext cx="1005403" cy="246221"/>
          </a:xfrm>
          <a:prstGeom prst="rect">
            <a:avLst/>
          </a:prstGeom>
          <a:noFill/>
        </p:spPr>
        <p:txBody>
          <a:bodyPr wrap="none" rtlCol="0">
            <a:spAutoFit/>
          </a:bodyPr>
          <a:lstStyle/>
          <a:p>
            <a:r>
              <a:rPr kumimoji="1" lang="en-US" altLang="ja-JP" sz="1000" b="1" dirty="0">
                <a:latin typeface="Meiryo UI" panose="020B0604030504040204" pitchFamily="50" charset="-128"/>
                <a:ea typeface="Meiryo UI" panose="020B0604030504040204" pitchFamily="50" charset="-128"/>
              </a:rPr>
              <a:t>【2018.</a:t>
            </a:r>
            <a:r>
              <a:rPr kumimoji="1" lang="ja-JP" altLang="en-US" sz="1000" b="1" dirty="0">
                <a:latin typeface="Meiryo UI" panose="020B0604030504040204" pitchFamily="50" charset="-128"/>
                <a:ea typeface="Meiryo UI" panose="020B0604030504040204" pitchFamily="50" charset="-128"/>
              </a:rPr>
              <a:t>４</a:t>
            </a:r>
            <a:r>
              <a:rPr kumimoji="1" lang="en-US" altLang="ja-JP" sz="1000" b="1" dirty="0">
                <a:latin typeface="Meiryo UI" panose="020B0604030504040204" pitchFamily="50" charset="-128"/>
                <a:ea typeface="Meiryo UI" panose="020B0604030504040204" pitchFamily="50" charset="-128"/>
              </a:rPr>
              <a:t>.</a:t>
            </a:r>
            <a:r>
              <a:rPr kumimoji="1" lang="ja-JP" altLang="en-US" sz="1000" b="1" dirty="0">
                <a:latin typeface="Meiryo UI" panose="020B0604030504040204" pitchFamily="50" charset="-128"/>
                <a:ea typeface="Meiryo UI" panose="020B0604030504040204" pitchFamily="50" charset="-128"/>
              </a:rPr>
              <a:t>１</a:t>
            </a:r>
            <a:r>
              <a:rPr kumimoji="1" lang="en-US" altLang="ja-JP" sz="1000" b="1" dirty="0">
                <a:latin typeface="Meiryo UI" panose="020B0604030504040204" pitchFamily="50" charset="-128"/>
                <a:ea typeface="Meiryo UI" panose="020B0604030504040204" pitchFamily="50" charset="-128"/>
              </a:rPr>
              <a:t>】</a:t>
            </a:r>
            <a:endParaRPr kumimoji="1" lang="ja-JP" altLang="en-US" sz="1000" b="1" dirty="0">
              <a:latin typeface="Meiryo UI" panose="020B0604030504040204" pitchFamily="50" charset="-128"/>
              <a:ea typeface="Meiryo UI" panose="020B0604030504040204" pitchFamily="50" charset="-128"/>
            </a:endParaRPr>
          </a:p>
        </p:txBody>
      </p:sp>
      <p:sp>
        <p:nvSpPr>
          <p:cNvPr id="40" name="テキスト ボックス 39">
            <a:extLst>
              <a:ext uri="{FF2B5EF4-FFF2-40B4-BE49-F238E27FC236}">
                <a16:creationId xmlns:a16="http://schemas.microsoft.com/office/drawing/2014/main" id="{025BCBF3-84FE-4BA7-AB15-9ECB595F6AFD}"/>
              </a:ext>
            </a:extLst>
          </p:cNvPr>
          <p:cNvSpPr txBox="1"/>
          <p:nvPr/>
        </p:nvSpPr>
        <p:spPr>
          <a:xfrm rot="5400000">
            <a:off x="4959151" y="2620132"/>
            <a:ext cx="377026" cy="246221"/>
          </a:xfrm>
          <a:prstGeom prst="rect">
            <a:avLst/>
          </a:prstGeom>
          <a:noFill/>
        </p:spPr>
        <p:txBody>
          <a:bodyPr wrap="none" rtlCol="0">
            <a:spAutoFit/>
          </a:bodyPr>
          <a:lstStyle/>
          <a:p>
            <a:r>
              <a:rPr kumimoji="1" lang="ja-JP" altLang="en-US" sz="1000" dirty="0"/>
              <a:t>・</a:t>
            </a:r>
            <a:r>
              <a:rPr lang="ja-JP" altLang="en-US" sz="1000" dirty="0"/>
              <a:t>・・</a:t>
            </a:r>
            <a:endParaRPr kumimoji="1" lang="en-US" altLang="ja-JP" sz="1000" dirty="0"/>
          </a:p>
        </p:txBody>
      </p:sp>
      <p:sp>
        <p:nvSpPr>
          <p:cNvPr id="41" name="矢印: 右 40">
            <a:extLst>
              <a:ext uri="{FF2B5EF4-FFF2-40B4-BE49-F238E27FC236}">
                <a16:creationId xmlns:a16="http://schemas.microsoft.com/office/drawing/2014/main" id="{2A49EA6B-91C2-4D44-B5F9-C1AE89C4FD1F}"/>
              </a:ext>
            </a:extLst>
          </p:cNvPr>
          <p:cNvSpPr/>
          <p:nvPr/>
        </p:nvSpPr>
        <p:spPr>
          <a:xfrm>
            <a:off x="7205458" y="1381572"/>
            <a:ext cx="288000" cy="216000"/>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角丸四角形 10">
            <a:extLst>
              <a:ext uri="{FF2B5EF4-FFF2-40B4-BE49-F238E27FC236}">
                <a16:creationId xmlns:a16="http://schemas.microsoft.com/office/drawing/2014/main" id="{846BA2A1-81EE-4762-B2EB-CAC7C8C4748C}"/>
              </a:ext>
            </a:extLst>
          </p:cNvPr>
          <p:cNvSpPr/>
          <p:nvPr/>
        </p:nvSpPr>
        <p:spPr>
          <a:xfrm>
            <a:off x="165500" y="1053299"/>
            <a:ext cx="2077246" cy="288000"/>
          </a:xfrm>
          <a:prstGeom prst="roundRect">
            <a:avLst/>
          </a:prstGeom>
          <a:solidFill>
            <a:schemeClr val="tx1">
              <a:lumMod val="75000"/>
              <a:lumOff val="25000"/>
            </a:schemeClr>
          </a:solidFill>
          <a:ln>
            <a:noFill/>
          </a:ln>
        </p:spPr>
        <p:style>
          <a:lnRef idx="2">
            <a:schemeClr val="accent2"/>
          </a:lnRef>
          <a:fillRef idx="1">
            <a:schemeClr val="lt1"/>
          </a:fillRef>
          <a:effectRef idx="0">
            <a:schemeClr val="accent2"/>
          </a:effectRef>
          <a:fontRef idx="minor">
            <a:schemeClr val="dk1"/>
          </a:fontRef>
        </p:style>
        <p:txBody>
          <a:bodyPr anchor="ctr"/>
          <a:lstStyle/>
          <a:p>
            <a:pPr>
              <a:defRPr/>
            </a:pPr>
            <a:r>
              <a:rPr lang="ja-JP" altLang="en-US" sz="1200" b="1" dirty="0">
                <a:solidFill>
                  <a:schemeClr val="bg1"/>
                </a:solidFill>
                <a:latin typeface="Meiryo UI" pitchFamily="50" charset="-128"/>
                <a:ea typeface="Meiryo UI" pitchFamily="50" charset="-128"/>
                <a:cs typeface="Meiryo UI" pitchFamily="50" charset="-128"/>
              </a:rPr>
              <a:t>■全国一の中核市数</a:t>
            </a:r>
          </a:p>
        </p:txBody>
      </p:sp>
      <p:graphicFrame>
        <p:nvGraphicFramePr>
          <p:cNvPr id="44" name="表 43">
            <a:extLst>
              <a:ext uri="{FF2B5EF4-FFF2-40B4-BE49-F238E27FC236}">
                <a16:creationId xmlns:a16="http://schemas.microsoft.com/office/drawing/2014/main" id="{85A454FE-FA46-4D69-BF46-63585EF12D67}"/>
              </a:ext>
            </a:extLst>
          </p:cNvPr>
          <p:cNvGraphicFramePr>
            <a:graphicFrameLocks noGrp="1"/>
          </p:cNvGraphicFramePr>
          <p:nvPr>
            <p:extLst/>
          </p:nvPr>
        </p:nvGraphicFramePr>
        <p:xfrm>
          <a:off x="2330245" y="1451018"/>
          <a:ext cx="2488566" cy="1706880"/>
        </p:xfrm>
        <a:graphic>
          <a:graphicData uri="http://schemas.openxmlformats.org/drawingml/2006/table">
            <a:tbl>
              <a:tblPr firstRow="1" bandRow="1">
                <a:tableStyleId>{5940675A-B579-460E-94D1-54222C63F5DA}</a:tableStyleId>
              </a:tblPr>
              <a:tblGrid>
                <a:gridCol w="1432243">
                  <a:extLst>
                    <a:ext uri="{9D8B030D-6E8A-4147-A177-3AD203B41FA5}">
                      <a16:colId xmlns:a16="http://schemas.microsoft.com/office/drawing/2014/main" val="20000"/>
                    </a:ext>
                  </a:extLst>
                </a:gridCol>
                <a:gridCol w="521018">
                  <a:extLst>
                    <a:ext uri="{9D8B030D-6E8A-4147-A177-3AD203B41FA5}">
                      <a16:colId xmlns:a16="http://schemas.microsoft.com/office/drawing/2014/main" val="20001"/>
                    </a:ext>
                  </a:extLst>
                </a:gridCol>
                <a:gridCol w="535305">
                  <a:extLst>
                    <a:ext uri="{9D8B030D-6E8A-4147-A177-3AD203B41FA5}">
                      <a16:colId xmlns:a16="http://schemas.microsoft.com/office/drawing/2014/main" val="20002"/>
                    </a:ext>
                  </a:extLst>
                </a:gridCol>
              </a:tblGrid>
              <a:tr h="206506">
                <a:tc>
                  <a:txBody>
                    <a:bodyPr/>
                    <a:lstStyle/>
                    <a:p>
                      <a:pPr algn="ctr"/>
                      <a:r>
                        <a:rPr kumimoji="1" lang="ja-JP" altLang="en-US" sz="1000" b="1" dirty="0">
                          <a:latin typeface="Meiryo UI" panose="020B0604030504040204" pitchFamily="50" charset="-128"/>
                          <a:ea typeface="Meiryo UI" panose="020B0604030504040204" pitchFamily="50" charset="-128"/>
                          <a:cs typeface="メイリオ" panose="020B0604030504040204" pitchFamily="50" charset="-128"/>
                        </a:rPr>
                        <a:t>分　野</a:t>
                      </a:r>
                    </a:p>
                  </a:txBody>
                  <a:tcPr anchor="ctr">
                    <a:solidFill>
                      <a:schemeClr val="accent1">
                        <a:lumMod val="40000"/>
                        <a:lumOff val="60000"/>
                      </a:schemeClr>
                    </a:solidFill>
                  </a:tcPr>
                </a:tc>
                <a:tc>
                  <a:txBody>
                    <a:bodyPr/>
                    <a:lstStyle/>
                    <a:p>
                      <a:pPr algn="ctr"/>
                      <a:r>
                        <a:rPr kumimoji="1" lang="ja-JP" altLang="en-US" sz="800" b="1" dirty="0">
                          <a:latin typeface="Meiryo UI" panose="020B0604030504040204" pitchFamily="50" charset="-128"/>
                          <a:ea typeface="Meiryo UI" panose="020B0604030504040204" pitchFamily="50" charset="-128"/>
                          <a:cs typeface="メイリオ" panose="020B0604030504040204" pitchFamily="50" charset="-128"/>
                        </a:rPr>
                        <a:t>提案</a:t>
                      </a:r>
                      <a:endParaRPr kumimoji="1" lang="en-US" altLang="ja-JP" sz="800" b="1" dirty="0">
                        <a:latin typeface="Meiryo UI" panose="020B0604030504040204" pitchFamily="50" charset="-128"/>
                        <a:ea typeface="Meiryo UI" panose="020B0604030504040204" pitchFamily="50" charset="-128"/>
                        <a:cs typeface="メイリオ" panose="020B0604030504040204" pitchFamily="50" charset="-128"/>
                      </a:endParaRPr>
                    </a:p>
                    <a:p>
                      <a:pPr algn="ctr"/>
                      <a:r>
                        <a:rPr kumimoji="1" lang="ja-JP" altLang="en-US" sz="800" b="1" dirty="0">
                          <a:latin typeface="Meiryo UI" panose="020B0604030504040204" pitchFamily="50" charset="-128"/>
                          <a:ea typeface="Meiryo UI" panose="020B0604030504040204" pitchFamily="50" charset="-128"/>
                          <a:cs typeface="メイリオ" panose="020B0604030504040204" pitchFamily="50" charset="-128"/>
                        </a:rPr>
                        <a:t>事務数</a:t>
                      </a:r>
                      <a:endParaRPr kumimoji="1" lang="en-US" altLang="ja-JP" sz="8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solidFill>
                      <a:schemeClr val="accent1">
                        <a:lumMod val="40000"/>
                        <a:lumOff val="60000"/>
                      </a:schemeClr>
                    </a:solidFill>
                  </a:tcPr>
                </a:tc>
                <a:tc>
                  <a:txBody>
                    <a:bodyPr/>
                    <a:lstStyle/>
                    <a:p>
                      <a:pPr algn="ctr"/>
                      <a:r>
                        <a:rPr kumimoji="1" lang="ja-JP" altLang="en-US" sz="800" b="1" dirty="0">
                          <a:latin typeface="Meiryo UI" panose="020B0604030504040204" pitchFamily="50" charset="-128"/>
                          <a:ea typeface="Meiryo UI" panose="020B0604030504040204" pitchFamily="50" charset="-128"/>
                          <a:cs typeface="メイリオ" panose="020B0604030504040204" pitchFamily="50" charset="-128"/>
                        </a:rPr>
                        <a:t>移譲率</a:t>
                      </a:r>
                      <a:endParaRPr kumimoji="1" lang="en-US" altLang="ja-JP" sz="800" b="1" dirty="0">
                        <a:latin typeface="Meiryo UI" panose="020B0604030504040204" pitchFamily="50" charset="-128"/>
                        <a:ea typeface="Meiryo UI" panose="020B0604030504040204" pitchFamily="50" charset="-128"/>
                        <a:cs typeface="メイリオ" panose="020B0604030504040204" pitchFamily="50" charset="-128"/>
                      </a:endParaRPr>
                    </a:p>
                    <a:p>
                      <a:pPr algn="ctr"/>
                      <a:r>
                        <a:rPr kumimoji="1" lang="ja-JP" altLang="en-US" sz="800" b="1" dirty="0">
                          <a:latin typeface="Meiryo UI" panose="020B0604030504040204" pitchFamily="50" charset="-128"/>
                          <a:ea typeface="Meiryo UI" panose="020B0604030504040204" pitchFamily="50" charset="-128"/>
                          <a:cs typeface="メイリオ" panose="020B0604030504040204" pitchFamily="50" charset="-128"/>
                        </a:rPr>
                        <a:t>（</a:t>
                      </a:r>
                      <a:r>
                        <a:rPr kumimoji="1" lang="en-US" altLang="ja-JP" sz="800" b="1" dirty="0">
                          <a:latin typeface="Meiryo UI" panose="020B0604030504040204" pitchFamily="50" charset="-128"/>
                          <a:ea typeface="Meiryo UI" panose="020B0604030504040204" pitchFamily="50" charset="-128"/>
                          <a:cs typeface="メイリオ" panose="020B0604030504040204" pitchFamily="50" charset="-128"/>
                        </a:rPr>
                        <a:t>%</a:t>
                      </a:r>
                      <a:r>
                        <a:rPr kumimoji="1" lang="ja-JP" altLang="en-US" sz="800" b="1" dirty="0">
                          <a:latin typeface="Meiryo UI" panose="020B0604030504040204" pitchFamily="50" charset="-128"/>
                          <a:ea typeface="Meiryo UI" panose="020B0604030504040204" pitchFamily="50" charset="-128"/>
                          <a:cs typeface="メイリオ" panose="020B0604030504040204" pitchFamily="50" charset="-128"/>
                        </a:rPr>
                        <a:t>）</a:t>
                      </a:r>
                    </a:p>
                  </a:txBody>
                  <a:tcPr anchor="ctr">
                    <a:solidFill>
                      <a:schemeClr val="accent1">
                        <a:lumMod val="40000"/>
                        <a:lumOff val="60000"/>
                      </a:schemeClr>
                    </a:solidFill>
                  </a:tcPr>
                </a:tc>
                <a:extLst>
                  <a:ext uri="{0D108BD9-81ED-4DB2-BD59-A6C34878D82A}">
                    <a16:rowId xmlns:a16="http://schemas.microsoft.com/office/drawing/2014/main" val="10000"/>
                  </a:ext>
                </a:extLst>
              </a:tr>
              <a:tr h="129948">
                <a:tc>
                  <a:txBody>
                    <a:bodyPr/>
                    <a:lstStyle/>
                    <a:p>
                      <a:pPr algn="l"/>
                      <a:r>
                        <a:rPr kumimoji="1" lang="ja-JP" altLang="en-US" sz="900" dirty="0">
                          <a:latin typeface="HG丸ｺﾞｼｯｸM-PRO" panose="020F0600000000000000" pitchFamily="50" charset="-128"/>
                          <a:ea typeface="HG丸ｺﾞｼｯｸM-PRO" panose="020F0600000000000000" pitchFamily="50" charset="-128"/>
                          <a:cs typeface="メイリオ" panose="020B0604030504040204" pitchFamily="50" charset="-128"/>
                        </a:rPr>
                        <a:t>① </a:t>
                      </a:r>
                      <a:r>
                        <a:rPr kumimoji="1" lang="ja-JP" altLang="en-US" sz="700" dirty="0">
                          <a:latin typeface="HG丸ｺﾞｼｯｸM-PRO" panose="020F0600000000000000" pitchFamily="50" charset="-128"/>
                          <a:ea typeface="HG丸ｺﾞｼｯｸM-PRO" panose="020F0600000000000000" pitchFamily="50" charset="-128"/>
                          <a:cs typeface="メイリオ" panose="020B0604030504040204" pitchFamily="50" charset="-128"/>
                        </a:rPr>
                        <a:t>まちづくり・土地利用規制</a:t>
                      </a:r>
                      <a:endParaRPr kumimoji="1" lang="ja-JP" altLang="en-US" sz="900" dirty="0">
                        <a:latin typeface="HG丸ｺﾞｼｯｸM-PRO" panose="020F0600000000000000" pitchFamily="50" charset="-128"/>
                        <a:ea typeface="HG丸ｺﾞｼｯｸM-PRO" panose="020F0600000000000000" pitchFamily="50" charset="-128"/>
                        <a:cs typeface="メイリオ" panose="020B0604030504040204" pitchFamily="50" charset="-128"/>
                      </a:endParaRPr>
                    </a:p>
                  </a:txBody>
                  <a:tcPr anchor="ctr"/>
                </a:tc>
                <a:tc>
                  <a:txBody>
                    <a:bodyPr/>
                    <a:lstStyle/>
                    <a:p>
                      <a:pPr algn="ctr"/>
                      <a:r>
                        <a:rPr kumimoji="1" lang="en-US" altLang="ja-JP" sz="900" dirty="0">
                          <a:latin typeface="Meiryo UI" panose="020B0604030504040204" pitchFamily="50" charset="-128"/>
                          <a:ea typeface="Meiryo UI" panose="020B0604030504040204" pitchFamily="50" charset="-128"/>
                          <a:cs typeface="メイリオ" panose="020B0604030504040204" pitchFamily="50" charset="-128"/>
                        </a:rPr>
                        <a:t>42</a:t>
                      </a:r>
                      <a:endParaRPr kumimoji="1" lang="ja-JP" altLang="en-US" sz="90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en-US" altLang="ja-JP" sz="900" dirty="0">
                          <a:latin typeface="Meiryo UI" panose="020B0604030504040204" pitchFamily="50" charset="-128"/>
                          <a:ea typeface="Meiryo UI" panose="020B0604030504040204" pitchFamily="50" charset="-128"/>
                          <a:cs typeface="メイリオ" panose="020B0604030504040204" pitchFamily="50" charset="-128"/>
                        </a:rPr>
                        <a:t>93.8</a:t>
                      </a:r>
                      <a:endParaRPr kumimoji="1" lang="ja-JP" altLang="en-US" sz="90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extLst>
                  <a:ext uri="{0D108BD9-81ED-4DB2-BD59-A6C34878D82A}">
                    <a16:rowId xmlns:a16="http://schemas.microsoft.com/office/drawing/2014/main" val="10001"/>
                  </a:ext>
                </a:extLst>
              </a:tr>
              <a:tr h="129066">
                <a:tc>
                  <a:txBody>
                    <a:bodyPr/>
                    <a:lstStyle/>
                    <a:p>
                      <a:pPr algn="l"/>
                      <a:r>
                        <a:rPr kumimoji="1" lang="ja-JP" altLang="en-US" sz="900" dirty="0">
                          <a:latin typeface="HG丸ｺﾞｼｯｸM-PRO" panose="020F0600000000000000" pitchFamily="50" charset="-128"/>
                          <a:ea typeface="HG丸ｺﾞｼｯｸM-PRO" panose="020F0600000000000000" pitchFamily="50" charset="-128"/>
                          <a:cs typeface="メイリオ" panose="020B0604030504040204" pitchFamily="50" charset="-128"/>
                        </a:rPr>
                        <a:t>② 福祉</a:t>
                      </a:r>
                    </a:p>
                  </a:txBody>
                  <a:tcPr anchor="ctr"/>
                </a:tc>
                <a:tc>
                  <a:txBody>
                    <a:bodyPr/>
                    <a:lstStyle/>
                    <a:p>
                      <a:pPr algn="ctr"/>
                      <a:r>
                        <a:rPr kumimoji="1" lang="en-US" altLang="ja-JP" sz="900" dirty="0">
                          <a:latin typeface="Meiryo UI" panose="020B0604030504040204" pitchFamily="50" charset="-128"/>
                          <a:ea typeface="Meiryo UI" panose="020B0604030504040204" pitchFamily="50" charset="-128"/>
                          <a:cs typeface="メイリオ" panose="020B0604030504040204" pitchFamily="50" charset="-128"/>
                        </a:rPr>
                        <a:t>16</a:t>
                      </a:r>
                      <a:endParaRPr kumimoji="1" lang="ja-JP" altLang="en-US" sz="9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en-US" altLang="ja-JP" sz="900" dirty="0">
                          <a:latin typeface="Meiryo UI" panose="020B0604030504040204" pitchFamily="50" charset="-128"/>
                          <a:ea typeface="Meiryo UI" panose="020B0604030504040204" pitchFamily="50" charset="-128"/>
                          <a:cs typeface="メイリオ" panose="020B0604030504040204" pitchFamily="50" charset="-128"/>
                        </a:rPr>
                        <a:t>90.0</a:t>
                      </a:r>
                      <a:endParaRPr kumimoji="1" lang="ja-JP" altLang="en-US" sz="90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extLst>
                  <a:ext uri="{0D108BD9-81ED-4DB2-BD59-A6C34878D82A}">
                    <a16:rowId xmlns:a16="http://schemas.microsoft.com/office/drawing/2014/main" val="10002"/>
                  </a:ext>
                </a:extLst>
              </a:tr>
              <a:tr h="129066">
                <a:tc>
                  <a:txBody>
                    <a:bodyPr/>
                    <a:lstStyle/>
                    <a:p>
                      <a:pPr algn="l"/>
                      <a:r>
                        <a:rPr kumimoji="1" lang="ja-JP" altLang="en-US" sz="900" dirty="0">
                          <a:latin typeface="HG丸ｺﾞｼｯｸM-PRO" panose="020F0600000000000000" pitchFamily="50" charset="-128"/>
                          <a:ea typeface="HG丸ｺﾞｼｯｸM-PRO" panose="020F0600000000000000" pitchFamily="50" charset="-128"/>
                          <a:cs typeface="メイリオ" panose="020B0604030504040204" pitchFamily="50" charset="-128"/>
                        </a:rPr>
                        <a:t>③ 医療・保健・衛生</a:t>
                      </a:r>
                    </a:p>
                  </a:txBody>
                  <a:tcPr anchor="ctr"/>
                </a:tc>
                <a:tc>
                  <a:txBody>
                    <a:bodyPr/>
                    <a:lstStyle/>
                    <a:p>
                      <a:pPr algn="ctr"/>
                      <a:r>
                        <a:rPr kumimoji="1" lang="ja-JP" altLang="en-US" sz="900" dirty="0">
                          <a:latin typeface="Meiryo UI" panose="020B0604030504040204" pitchFamily="50" charset="-128"/>
                          <a:ea typeface="Meiryo UI" panose="020B0604030504040204" pitchFamily="50" charset="-128"/>
                          <a:cs typeface="メイリオ" panose="020B0604030504040204" pitchFamily="50" charset="-128"/>
                        </a:rPr>
                        <a:t>５</a:t>
                      </a:r>
                      <a:endParaRPr kumimoji="1" lang="ja-JP" altLang="en-US" sz="9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en-US" altLang="ja-JP" sz="900" dirty="0">
                          <a:latin typeface="Meiryo UI" panose="020B0604030504040204" pitchFamily="50" charset="-128"/>
                          <a:ea typeface="Meiryo UI" panose="020B0604030504040204" pitchFamily="50" charset="-128"/>
                          <a:cs typeface="メイリオ" panose="020B0604030504040204" pitchFamily="50" charset="-128"/>
                        </a:rPr>
                        <a:t>81.6</a:t>
                      </a:r>
                      <a:endParaRPr kumimoji="1" lang="ja-JP" altLang="en-US" sz="90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extLst>
                  <a:ext uri="{0D108BD9-81ED-4DB2-BD59-A6C34878D82A}">
                    <a16:rowId xmlns:a16="http://schemas.microsoft.com/office/drawing/2014/main" val="10003"/>
                  </a:ext>
                </a:extLst>
              </a:tr>
              <a:tr h="129066">
                <a:tc>
                  <a:txBody>
                    <a:bodyPr/>
                    <a:lstStyle/>
                    <a:p>
                      <a:pPr algn="l"/>
                      <a:r>
                        <a:rPr kumimoji="1" lang="ja-JP" altLang="en-US" sz="900" dirty="0">
                          <a:latin typeface="HG丸ｺﾞｼｯｸM-PRO" panose="020F0600000000000000" pitchFamily="50" charset="-128"/>
                          <a:ea typeface="HG丸ｺﾞｼｯｸM-PRO" panose="020F0600000000000000" pitchFamily="50" charset="-128"/>
                          <a:cs typeface="メイリオ" panose="020B0604030504040204" pitchFamily="50" charset="-128"/>
                        </a:rPr>
                        <a:t>④ 公害規制</a:t>
                      </a:r>
                    </a:p>
                  </a:txBody>
                  <a:tcPr anchor="ctr"/>
                </a:tc>
                <a:tc>
                  <a:txBody>
                    <a:bodyPr/>
                    <a:lstStyle/>
                    <a:p>
                      <a:pPr algn="ctr"/>
                      <a:r>
                        <a:rPr kumimoji="1" lang="en-US" altLang="ja-JP" sz="900" dirty="0">
                          <a:latin typeface="Meiryo UI" panose="020B0604030504040204" pitchFamily="50" charset="-128"/>
                          <a:ea typeface="Meiryo UI" panose="020B0604030504040204" pitchFamily="50" charset="-128"/>
                          <a:cs typeface="メイリオ" panose="020B0604030504040204" pitchFamily="50" charset="-128"/>
                        </a:rPr>
                        <a:t>13</a:t>
                      </a:r>
                      <a:endParaRPr kumimoji="1" lang="ja-JP" altLang="en-US" sz="9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en-US" altLang="ja-JP" sz="900" dirty="0">
                          <a:latin typeface="Meiryo UI" panose="020B0604030504040204" pitchFamily="50" charset="-128"/>
                          <a:ea typeface="Meiryo UI" panose="020B0604030504040204" pitchFamily="50" charset="-128"/>
                          <a:cs typeface="メイリオ" panose="020B0604030504040204" pitchFamily="50" charset="-128"/>
                        </a:rPr>
                        <a:t>69.0</a:t>
                      </a:r>
                      <a:endParaRPr kumimoji="1" lang="ja-JP" altLang="en-US" sz="90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extLst>
                  <a:ext uri="{0D108BD9-81ED-4DB2-BD59-A6C34878D82A}">
                    <a16:rowId xmlns:a16="http://schemas.microsoft.com/office/drawing/2014/main" val="10004"/>
                  </a:ext>
                </a:extLst>
              </a:tr>
              <a:tr h="167615">
                <a:tc>
                  <a:txBody>
                    <a:bodyPr/>
                    <a:lstStyle/>
                    <a:p>
                      <a:pPr algn="l"/>
                      <a:r>
                        <a:rPr kumimoji="1" lang="ja-JP" altLang="en-US" sz="900" dirty="0">
                          <a:latin typeface="HG丸ｺﾞｼｯｸM-PRO" panose="020F0600000000000000" pitchFamily="50" charset="-128"/>
                          <a:ea typeface="HG丸ｺﾞｼｯｸM-PRO" panose="020F0600000000000000" pitchFamily="50" charset="-128"/>
                          <a:cs typeface="メイリオ" panose="020B0604030504040204" pitchFamily="50" charset="-128"/>
                        </a:rPr>
                        <a:t>⑤ </a:t>
                      </a:r>
                      <a:r>
                        <a:rPr kumimoji="1" lang="ja-JP" altLang="en-US" sz="700" dirty="0">
                          <a:latin typeface="HG丸ｺﾞｼｯｸM-PRO" panose="020F0600000000000000" pitchFamily="50" charset="-128"/>
                          <a:ea typeface="HG丸ｺﾞｼｯｸM-PRO" panose="020F0600000000000000" pitchFamily="50" charset="-128"/>
                          <a:cs typeface="メイリオ" panose="020B0604030504040204" pitchFamily="50" charset="-128"/>
                        </a:rPr>
                        <a:t>生活・安全・産業振興</a:t>
                      </a:r>
                      <a:endParaRPr kumimoji="1" lang="ja-JP" altLang="en-US" sz="900" dirty="0">
                        <a:latin typeface="HG丸ｺﾞｼｯｸM-PRO" panose="020F0600000000000000" pitchFamily="50" charset="-128"/>
                        <a:ea typeface="HG丸ｺﾞｼｯｸM-PRO" panose="020F0600000000000000" pitchFamily="50" charset="-128"/>
                        <a:cs typeface="メイリオ" panose="020B0604030504040204" pitchFamily="50" charset="-128"/>
                      </a:endParaRPr>
                    </a:p>
                  </a:txBody>
                  <a:tcPr anchor="ctr"/>
                </a:tc>
                <a:tc>
                  <a:txBody>
                    <a:bodyPr/>
                    <a:lstStyle/>
                    <a:p>
                      <a:pPr algn="ctr"/>
                      <a:r>
                        <a:rPr kumimoji="1" lang="en-US" altLang="ja-JP" sz="900" dirty="0">
                          <a:solidFill>
                            <a:schemeClr val="tx1"/>
                          </a:solidFill>
                          <a:latin typeface="Meiryo UI" panose="020B0604030504040204" pitchFamily="50" charset="-128"/>
                          <a:ea typeface="Meiryo UI" panose="020B0604030504040204" pitchFamily="50" charset="-128"/>
                          <a:cs typeface="メイリオ" panose="020B0604030504040204" pitchFamily="50" charset="-128"/>
                        </a:rPr>
                        <a:t>9</a:t>
                      </a:r>
                      <a:endParaRPr kumimoji="1" lang="ja-JP" altLang="en-US" sz="900"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en-US" altLang="ja-JP" sz="900" dirty="0">
                          <a:latin typeface="Meiryo UI" panose="020B0604030504040204" pitchFamily="50" charset="-128"/>
                          <a:ea typeface="Meiryo UI" panose="020B0604030504040204" pitchFamily="50" charset="-128"/>
                          <a:cs typeface="メイリオ" panose="020B0604030504040204" pitchFamily="50" charset="-128"/>
                        </a:rPr>
                        <a:t>92.6</a:t>
                      </a:r>
                      <a:endParaRPr kumimoji="1" lang="ja-JP" altLang="en-US" sz="900"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extLst>
                  <a:ext uri="{0D108BD9-81ED-4DB2-BD59-A6C34878D82A}">
                    <a16:rowId xmlns:a16="http://schemas.microsoft.com/office/drawing/2014/main" val="10005"/>
                  </a:ext>
                </a:extLst>
              </a:tr>
              <a:tr h="129066">
                <a:tc>
                  <a:txBody>
                    <a:bodyPr/>
                    <a:lstStyle/>
                    <a:p>
                      <a:pPr algn="ctr"/>
                      <a:r>
                        <a:rPr kumimoji="1" lang="ja-JP" altLang="en-US" sz="900" b="1" dirty="0">
                          <a:latin typeface="HG丸ｺﾞｼｯｸM-PRO" panose="020F0600000000000000" pitchFamily="50" charset="-128"/>
                          <a:ea typeface="HG丸ｺﾞｼｯｸM-PRO" panose="020F0600000000000000" pitchFamily="50" charset="-128"/>
                          <a:cs typeface="メイリオ" panose="020B0604030504040204" pitchFamily="50" charset="-128"/>
                        </a:rPr>
                        <a:t>計</a:t>
                      </a:r>
                    </a:p>
                  </a:txBody>
                  <a:tcPr anchor="ctr"/>
                </a:tc>
                <a:tc>
                  <a:txBody>
                    <a:bodyPr/>
                    <a:lstStyle/>
                    <a:p>
                      <a:pPr algn="ctr"/>
                      <a:r>
                        <a:rPr kumimoji="1" lang="en-US" altLang="ja-JP" sz="900" b="1" dirty="0">
                          <a:latin typeface="Meiryo UI" panose="020B0604030504040204" pitchFamily="50" charset="-128"/>
                          <a:ea typeface="Meiryo UI" panose="020B0604030504040204" pitchFamily="50" charset="-128"/>
                          <a:cs typeface="メイリオ" panose="020B0604030504040204" pitchFamily="50" charset="-128"/>
                        </a:rPr>
                        <a:t>85</a:t>
                      </a:r>
                      <a:endParaRPr kumimoji="1" lang="ja-JP" altLang="en-US" sz="900" b="1" dirty="0">
                        <a:solidFill>
                          <a:schemeClr val="tx1"/>
                        </a:solidFill>
                        <a:latin typeface="Meiryo UI" panose="020B0604030504040204" pitchFamily="50" charset="-128"/>
                        <a:ea typeface="Meiryo UI" panose="020B0604030504040204" pitchFamily="50" charset="-128"/>
                        <a:cs typeface="メイリオ" panose="020B0604030504040204" pitchFamily="50" charset="-128"/>
                      </a:endParaRPr>
                    </a:p>
                  </a:txBody>
                  <a:tcPr anchor="ctr"/>
                </a:tc>
                <a:tc>
                  <a:txBody>
                    <a:bodyPr/>
                    <a:lstStyle/>
                    <a:p>
                      <a:pPr algn="ctr"/>
                      <a:r>
                        <a:rPr kumimoji="1" lang="en-US" altLang="ja-JP" sz="900" b="1" dirty="0">
                          <a:latin typeface="Meiryo UI" panose="020B0604030504040204" pitchFamily="50" charset="-128"/>
                          <a:ea typeface="Meiryo UI" panose="020B0604030504040204" pitchFamily="50" charset="-128"/>
                          <a:cs typeface="メイリオ" panose="020B0604030504040204" pitchFamily="50" charset="-128"/>
                        </a:rPr>
                        <a:t>88.1</a:t>
                      </a:r>
                      <a:endParaRPr kumimoji="1" lang="ja-JP" altLang="en-US" sz="900" b="1" dirty="0">
                        <a:latin typeface="Meiryo UI" panose="020B0604030504040204" pitchFamily="50" charset="-128"/>
                        <a:ea typeface="Meiryo UI" panose="020B0604030504040204" pitchFamily="50" charset="-128"/>
                        <a:cs typeface="メイリオ" panose="020B0604030504040204" pitchFamily="50" charset="-128"/>
                      </a:endParaRPr>
                    </a:p>
                  </a:txBody>
                  <a:tcPr anchor="ctr"/>
                </a:tc>
                <a:extLst>
                  <a:ext uri="{0D108BD9-81ED-4DB2-BD59-A6C34878D82A}">
                    <a16:rowId xmlns:a16="http://schemas.microsoft.com/office/drawing/2014/main" val="10006"/>
                  </a:ext>
                </a:extLst>
              </a:tr>
            </a:tbl>
          </a:graphicData>
        </a:graphic>
      </p:graphicFrame>
      <p:sp>
        <p:nvSpPr>
          <p:cNvPr id="45" name="正方形/長方形 44">
            <a:extLst>
              <a:ext uri="{FF2B5EF4-FFF2-40B4-BE49-F238E27FC236}">
                <a16:creationId xmlns:a16="http://schemas.microsoft.com/office/drawing/2014/main" id="{0368856F-7A2D-4F83-890F-2B493DFE2C53}"/>
              </a:ext>
            </a:extLst>
          </p:cNvPr>
          <p:cNvSpPr/>
          <p:nvPr/>
        </p:nvSpPr>
        <p:spPr>
          <a:xfrm>
            <a:off x="2256907" y="3177945"/>
            <a:ext cx="2661761" cy="307777"/>
          </a:xfrm>
          <a:prstGeom prst="rect">
            <a:avLst/>
          </a:prstGeom>
        </p:spPr>
        <p:txBody>
          <a:bodyPr wrap="square">
            <a:spAutoFit/>
          </a:bodyPr>
          <a:lstStyle/>
          <a:p>
            <a:r>
              <a:rPr lang="en-US" altLang="ja-JP" sz="700" dirty="0">
                <a:latin typeface="Meiryo UI" panose="020B0604030504040204" pitchFamily="50" charset="-128"/>
                <a:ea typeface="Meiryo UI" panose="020B0604030504040204" pitchFamily="50" charset="-128"/>
              </a:rPr>
              <a:t>※</a:t>
            </a:r>
            <a:r>
              <a:rPr lang="ja-JP" altLang="en-US" sz="700" dirty="0">
                <a:latin typeface="Meiryo UI" panose="020B0604030504040204" pitchFamily="50" charset="-128"/>
                <a:ea typeface="Meiryo UI" panose="020B0604030504040204" pitchFamily="50" charset="-128"/>
              </a:rPr>
              <a:t>移譲率：府から提案した延べ</a:t>
            </a:r>
            <a:r>
              <a:rPr lang="en-US" altLang="ja-JP" sz="700" dirty="0">
                <a:latin typeface="Meiryo UI" panose="020B0604030504040204" pitchFamily="50" charset="-128"/>
                <a:ea typeface="Meiryo UI" panose="020B0604030504040204" pitchFamily="50" charset="-128"/>
              </a:rPr>
              <a:t>2,674</a:t>
            </a:r>
            <a:r>
              <a:rPr lang="ja-JP" altLang="en-US" sz="700" dirty="0">
                <a:latin typeface="Meiryo UI" panose="020B0604030504040204" pitchFamily="50" charset="-128"/>
                <a:ea typeface="Meiryo UI" panose="020B0604030504040204" pitchFamily="50" charset="-128"/>
              </a:rPr>
              <a:t>事務に対し、市町村が移譲を</a:t>
            </a:r>
            <a:endParaRPr lang="en-US" altLang="ja-JP" sz="700" dirty="0">
              <a:latin typeface="Meiryo UI" panose="020B0604030504040204" pitchFamily="50" charset="-128"/>
              <a:ea typeface="Meiryo UI" panose="020B0604030504040204" pitchFamily="50" charset="-128"/>
            </a:endParaRPr>
          </a:p>
          <a:p>
            <a:r>
              <a:rPr lang="ja-JP" altLang="en-US" sz="700" dirty="0">
                <a:latin typeface="Meiryo UI" panose="020B0604030504040204" pitchFamily="50" charset="-128"/>
                <a:ea typeface="Meiryo UI" panose="020B0604030504040204" pitchFamily="50" charset="-128"/>
              </a:rPr>
              <a:t>　　　　　　　　受けた延べ事務数　（</a:t>
            </a:r>
            <a:r>
              <a:rPr lang="en-US" altLang="ja-JP" sz="700" dirty="0">
                <a:latin typeface="Meiryo UI" panose="020B0604030504040204" pitchFamily="50" charset="-128"/>
                <a:ea typeface="Meiryo UI" panose="020B0604030504040204" pitchFamily="50" charset="-128"/>
              </a:rPr>
              <a:t>2018.4.</a:t>
            </a:r>
            <a:r>
              <a:rPr lang="ja-JP" altLang="en-US" sz="700" dirty="0">
                <a:latin typeface="Meiryo UI" panose="020B0604030504040204" pitchFamily="50" charset="-128"/>
                <a:ea typeface="Meiryo UI" panose="020B0604030504040204" pitchFamily="50" charset="-128"/>
              </a:rPr>
              <a:t>１現在　</a:t>
            </a:r>
            <a:r>
              <a:rPr lang="en-US" altLang="ja-JP" sz="700" dirty="0">
                <a:latin typeface="Meiryo UI" panose="020B0604030504040204" pitchFamily="50" charset="-128"/>
                <a:ea typeface="Meiryo UI" panose="020B0604030504040204" pitchFamily="50" charset="-128"/>
              </a:rPr>
              <a:t>2,357</a:t>
            </a:r>
            <a:r>
              <a:rPr lang="ja-JP" altLang="en-US" sz="700" dirty="0">
                <a:latin typeface="Meiryo UI" panose="020B0604030504040204" pitchFamily="50" charset="-128"/>
                <a:ea typeface="Meiryo UI" panose="020B0604030504040204" pitchFamily="50" charset="-128"/>
              </a:rPr>
              <a:t>事務）</a:t>
            </a:r>
          </a:p>
        </p:txBody>
      </p:sp>
      <p:graphicFrame>
        <p:nvGraphicFramePr>
          <p:cNvPr id="46" name="表 45">
            <a:extLst>
              <a:ext uri="{FF2B5EF4-FFF2-40B4-BE49-F238E27FC236}">
                <a16:creationId xmlns:a16="http://schemas.microsoft.com/office/drawing/2014/main" id="{FA656CCF-48A5-433A-89AB-063A2A7073F1}"/>
              </a:ext>
            </a:extLst>
          </p:cNvPr>
          <p:cNvGraphicFramePr>
            <a:graphicFrameLocks noGrp="1"/>
          </p:cNvGraphicFramePr>
          <p:nvPr>
            <p:extLst/>
          </p:nvPr>
        </p:nvGraphicFramePr>
        <p:xfrm>
          <a:off x="288758" y="2045267"/>
          <a:ext cx="1830729" cy="1423280"/>
        </p:xfrm>
        <a:graphic>
          <a:graphicData uri="http://schemas.openxmlformats.org/drawingml/2006/table">
            <a:tbl>
              <a:tblPr firstRow="1" bandRow="1">
                <a:tableStyleId>{5940675A-B579-460E-94D1-54222C63F5DA}</a:tableStyleId>
              </a:tblPr>
              <a:tblGrid>
                <a:gridCol w="762318">
                  <a:extLst>
                    <a:ext uri="{9D8B030D-6E8A-4147-A177-3AD203B41FA5}">
                      <a16:colId xmlns:a16="http://schemas.microsoft.com/office/drawing/2014/main" val="4267315481"/>
                    </a:ext>
                  </a:extLst>
                </a:gridCol>
                <a:gridCol w="1068411">
                  <a:extLst>
                    <a:ext uri="{9D8B030D-6E8A-4147-A177-3AD203B41FA5}">
                      <a16:colId xmlns:a16="http://schemas.microsoft.com/office/drawing/2014/main" val="2254061825"/>
                    </a:ext>
                  </a:extLst>
                </a:gridCol>
              </a:tblGrid>
              <a:tr h="0">
                <a:tc>
                  <a:txBody>
                    <a:bodyPr/>
                    <a:lstStyle/>
                    <a:p>
                      <a:pPr algn="ctr"/>
                      <a:r>
                        <a:rPr kumimoji="1" lang="ja-JP" altLang="en-US" sz="1000" b="1" dirty="0">
                          <a:latin typeface="Meiryo UI" panose="020B0604030504040204" pitchFamily="50" charset="-128"/>
                          <a:ea typeface="Meiryo UI" panose="020B0604030504040204" pitchFamily="50" charset="-128"/>
                        </a:rPr>
                        <a:t>中核市</a:t>
                      </a:r>
                    </a:p>
                  </a:txBody>
                  <a:tcPr marT="18000" marB="18000">
                    <a:solidFill>
                      <a:schemeClr val="accent1">
                        <a:lumMod val="40000"/>
                        <a:lumOff val="60000"/>
                      </a:schemeClr>
                    </a:solidFill>
                  </a:tcPr>
                </a:tc>
                <a:tc>
                  <a:txBody>
                    <a:bodyPr/>
                    <a:lstStyle/>
                    <a:p>
                      <a:pPr algn="ctr"/>
                      <a:r>
                        <a:rPr kumimoji="1" lang="ja-JP" altLang="en-US" sz="1000" b="1" dirty="0">
                          <a:latin typeface="Meiryo UI" panose="020B0604030504040204" pitchFamily="50" charset="-128"/>
                          <a:ea typeface="Meiryo UI" panose="020B0604030504040204" pitchFamily="50" charset="-128"/>
                        </a:rPr>
                        <a:t>移行年</a:t>
                      </a:r>
                    </a:p>
                  </a:txBody>
                  <a:tcPr marT="18000" marB="18000">
                    <a:solidFill>
                      <a:schemeClr val="accent1">
                        <a:lumMod val="40000"/>
                        <a:lumOff val="60000"/>
                      </a:schemeClr>
                    </a:solidFill>
                  </a:tcPr>
                </a:tc>
                <a:extLst>
                  <a:ext uri="{0D108BD9-81ED-4DB2-BD59-A6C34878D82A}">
                    <a16:rowId xmlns:a16="http://schemas.microsoft.com/office/drawing/2014/main" val="526651388"/>
                  </a:ext>
                </a:extLst>
              </a:tr>
              <a:tr h="370840">
                <a:tc>
                  <a:txBody>
                    <a:bodyPr/>
                    <a:lstStyle/>
                    <a:p>
                      <a:r>
                        <a:rPr kumimoji="1" lang="ja-JP" altLang="en-US" sz="1000" dirty="0">
                          <a:latin typeface="Meiryo UI" panose="020B0604030504040204" pitchFamily="50" charset="-128"/>
                          <a:ea typeface="Meiryo UI" panose="020B0604030504040204" pitchFamily="50" charset="-128"/>
                        </a:rPr>
                        <a:t>高槻市</a:t>
                      </a:r>
                      <a:endParaRPr kumimoji="1" lang="en-US" altLang="ja-JP" sz="1000" dirty="0">
                        <a:latin typeface="Meiryo UI" panose="020B0604030504040204" pitchFamily="50" charset="-128"/>
                        <a:ea typeface="Meiryo UI" panose="020B0604030504040204" pitchFamily="50" charset="-128"/>
                      </a:endParaRPr>
                    </a:p>
                    <a:p>
                      <a:r>
                        <a:rPr kumimoji="1" lang="ja-JP" altLang="en-US" sz="1000" dirty="0">
                          <a:latin typeface="Meiryo UI" panose="020B0604030504040204" pitchFamily="50" charset="-128"/>
                          <a:ea typeface="Meiryo UI" panose="020B0604030504040204" pitchFamily="50" charset="-128"/>
                        </a:rPr>
                        <a:t>東大阪市</a:t>
                      </a:r>
                      <a:endParaRPr kumimoji="1" lang="en-US" altLang="ja-JP" sz="1000" dirty="0">
                        <a:latin typeface="Meiryo UI" panose="020B0604030504040204" pitchFamily="50" charset="-128"/>
                        <a:ea typeface="Meiryo UI" panose="020B0604030504040204" pitchFamily="50" charset="-128"/>
                      </a:endParaRPr>
                    </a:p>
                    <a:p>
                      <a:r>
                        <a:rPr kumimoji="1" lang="ja-JP" altLang="en-US" sz="1000" dirty="0">
                          <a:latin typeface="Meiryo UI" panose="020B0604030504040204" pitchFamily="50" charset="-128"/>
                          <a:ea typeface="Meiryo UI" panose="020B0604030504040204" pitchFamily="50" charset="-128"/>
                        </a:rPr>
                        <a:t>豊中市</a:t>
                      </a:r>
                    </a:p>
                  </a:txBody>
                  <a:tcPr marT="18000" marB="18000">
                    <a:lnB w="12700" cap="flat" cmpd="sng" algn="ctr">
                      <a:solidFill>
                        <a:schemeClr val="tx1"/>
                      </a:solidFill>
                      <a:prstDash val="dash"/>
                      <a:round/>
                      <a:headEnd type="none" w="med" len="med"/>
                      <a:tailEnd type="none" w="med" len="med"/>
                    </a:lnB>
                  </a:tcPr>
                </a:tc>
                <a:tc>
                  <a:txBody>
                    <a:bodyPr/>
                    <a:lstStyle/>
                    <a:p>
                      <a:pPr algn="ctr"/>
                      <a:r>
                        <a:rPr kumimoji="1" lang="en-US" altLang="ja-JP" sz="1000" dirty="0">
                          <a:latin typeface="Meiryo UI" panose="020B0604030504040204" pitchFamily="50" charset="-128"/>
                          <a:ea typeface="Meiryo UI" panose="020B0604030504040204" pitchFamily="50" charset="-128"/>
                        </a:rPr>
                        <a:t>2003</a:t>
                      </a:r>
                      <a:r>
                        <a:rPr kumimoji="1" lang="ja-JP" altLang="en-US" sz="1000" dirty="0">
                          <a:latin typeface="Meiryo UI" panose="020B0604030504040204" pitchFamily="50" charset="-128"/>
                          <a:ea typeface="Meiryo UI" panose="020B0604030504040204" pitchFamily="50" charset="-128"/>
                        </a:rPr>
                        <a:t>年</a:t>
                      </a:r>
                      <a:endParaRPr kumimoji="1" lang="en-US" altLang="ja-JP" sz="1000" dirty="0">
                        <a:latin typeface="Meiryo UI" panose="020B0604030504040204" pitchFamily="50" charset="-128"/>
                        <a:ea typeface="Meiryo UI" panose="020B0604030504040204" pitchFamily="50" charset="-128"/>
                      </a:endParaRPr>
                    </a:p>
                    <a:p>
                      <a:pPr algn="ctr"/>
                      <a:r>
                        <a:rPr kumimoji="1" lang="en-US" altLang="ja-JP" sz="1000" dirty="0">
                          <a:latin typeface="Meiryo UI" panose="020B0604030504040204" pitchFamily="50" charset="-128"/>
                          <a:ea typeface="Meiryo UI" panose="020B0604030504040204" pitchFamily="50" charset="-128"/>
                        </a:rPr>
                        <a:t>2005</a:t>
                      </a:r>
                      <a:r>
                        <a:rPr kumimoji="1" lang="ja-JP" altLang="en-US" sz="1000" dirty="0">
                          <a:latin typeface="Meiryo UI" panose="020B0604030504040204" pitchFamily="50" charset="-128"/>
                          <a:ea typeface="Meiryo UI" panose="020B0604030504040204" pitchFamily="50" charset="-128"/>
                        </a:rPr>
                        <a:t>年</a:t>
                      </a:r>
                      <a:endParaRPr kumimoji="1" lang="en-US" altLang="ja-JP" sz="1000" dirty="0">
                        <a:latin typeface="Meiryo UI" panose="020B0604030504040204" pitchFamily="50" charset="-128"/>
                        <a:ea typeface="Meiryo UI" panose="020B0604030504040204" pitchFamily="50" charset="-128"/>
                      </a:endParaRPr>
                    </a:p>
                    <a:p>
                      <a:pPr algn="ctr"/>
                      <a:r>
                        <a:rPr kumimoji="1" lang="en-US" altLang="ja-JP" sz="1000" dirty="0">
                          <a:latin typeface="Meiryo UI" panose="020B0604030504040204" pitchFamily="50" charset="-128"/>
                          <a:ea typeface="Meiryo UI" panose="020B0604030504040204" pitchFamily="50" charset="-128"/>
                        </a:rPr>
                        <a:t>2012</a:t>
                      </a:r>
                      <a:r>
                        <a:rPr kumimoji="1" lang="ja-JP" altLang="en-US" sz="1000" dirty="0">
                          <a:latin typeface="Meiryo UI" panose="020B0604030504040204" pitchFamily="50" charset="-128"/>
                          <a:ea typeface="Meiryo UI" panose="020B0604030504040204" pitchFamily="50" charset="-128"/>
                        </a:rPr>
                        <a:t>年</a:t>
                      </a:r>
                    </a:p>
                  </a:txBody>
                  <a:tcPr marT="18000" marB="18000">
                    <a:lnB w="12700" cap="flat" cmpd="sng" algn="ctr">
                      <a:solidFill>
                        <a:schemeClr val="tx1"/>
                      </a:solidFill>
                      <a:prstDash val="dash"/>
                      <a:round/>
                      <a:headEnd type="none" w="med" len="med"/>
                      <a:tailEnd type="none" w="med" len="med"/>
                    </a:lnB>
                  </a:tcPr>
                </a:tc>
                <a:extLst>
                  <a:ext uri="{0D108BD9-81ED-4DB2-BD59-A6C34878D82A}">
                    <a16:rowId xmlns:a16="http://schemas.microsoft.com/office/drawing/2014/main" val="4275118672"/>
                  </a:ext>
                </a:extLst>
              </a:tr>
              <a:tr h="370840">
                <a:tc>
                  <a:txBody>
                    <a:bodyPr/>
                    <a:lstStyle/>
                    <a:p>
                      <a:r>
                        <a:rPr kumimoji="1" lang="ja-JP" altLang="en-US" sz="1000" dirty="0">
                          <a:latin typeface="Meiryo UI" panose="020B0604030504040204" pitchFamily="50" charset="-128"/>
                          <a:ea typeface="Meiryo UI" panose="020B0604030504040204" pitchFamily="50" charset="-128"/>
                        </a:rPr>
                        <a:t>枚方市</a:t>
                      </a:r>
                      <a:endParaRPr kumimoji="1" lang="en-US" altLang="ja-JP" sz="1000" dirty="0">
                        <a:latin typeface="Meiryo UI" panose="020B0604030504040204" pitchFamily="50" charset="-128"/>
                        <a:ea typeface="Meiryo UI" panose="020B0604030504040204" pitchFamily="50" charset="-128"/>
                      </a:endParaRPr>
                    </a:p>
                    <a:p>
                      <a:r>
                        <a:rPr kumimoji="1" lang="ja-JP" altLang="en-US" sz="1000" dirty="0">
                          <a:latin typeface="Meiryo UI" panose="020B0604030504040204" pitchFamily="50" charset="-128"/>
                          <a:ea typeface="Meiryo UI" panose="020B0604030504040204" pitchFamily="50" charset="-128"/>
                        </a:rPr>
                        <a:t>八尾市</a:t>
                      </a:r>
                    </a:p>
                  </a:txBody>
                  <a:tcPr marT="18000" marB="18000">
                    <a:lnT w="12700" cap="flat" cmpd="sng" algn="ctr">
                      <a:solidFill>
                        <a:schemeClr val="tx1"/>
                      </a:solidFill>
                      <a:prstDash val="dash"/>
                      <a:round/>
                      <a:headEnd type="none" w="med" len="med"/>
                      <a:tailEnd type="none" w="med" len="med"/>
                    </a:lnT>
                  </a:tcPr>
                </a:tc>
                <a:tc>
                  <a:txBody>
                    <a:bodyPr/>
                    <a:lstStyle/>
                    <a:p>
                      <a:pPr algn="ctr"/>
                      <a:r>
                        <a:rPr kumimoji="1" lang="en-US" altLang="ja-JP" sz="1000" dirty="0">
                          <a:latin typeface="Meiryo UI" panose="020B0604030504040204" pitchFamily="50" charset="-128"/>
                          <a:ea typeface="Meiryo UI" panose="020B0604030504040204" pitchFamily="50" charset="-128"/>
                        </a:rPr>
                        <a:t>2014</a:t>
                      </a:r>
                      <a:r>
                        <a:rPr kumimoji="1" lang="ja-JP" altLang="en-US" sz="1000" dirty="0">
                          <a:latin typeface="Meiryo UI" panose="020B0604030504040204" pitchFamily="50" charset="-128"/>
                          <a:ea typeface="Meiryo UI" panose="020B0604030504040204" pitchFamily="50" charset="-128"/>
                        </a:rPr>
                        <a:t>年</a:t>
                      </a:r>
                      <a:endParaRPr kumimoji="1" lang="en-US" altLang="ja-JP" sz="1000" dirty="0">
                        <a:latin typeface="Meiryo UI" panose="020B0604030504040204" pitchFamily="50" charset="-128"/>
                        <a:ea typeface="Meiryo UI" panose="020B0604030504040204" pitchFamily="50" charset="-128"/>
                      </a:endParaRPr>
                    </a:p>
                    <a:p>
                      <a:pPr algn="ctr"/>
                      <a:r>
                        <a:rPr kumimoji="1" lang="en-US" altLang="ja-JP" sz="1000" dirty="0">
                          <a:latin typeface="Meiryo UI" panose="020B0604030504040204" pitchFamily="50" charset="-128"/>
                          <a:ea typeface="Meiryo UI" panose="020B0604030504040204" pitchFamily="50" charset="-128"/>
                        </a:rPr>
                        <a:t>2018</a:t>
                      </a:r>
                      <a:r>
                        <a:rPr kumimoji="1" lang="ja-JP" altLang="en-US" sz="1000" dirty="0">
                          <a:latin typeface="Meiryo UI" panose="020B0604030504040204" pitchFamily="50" charset="-128"/>
                          <a:ea typeface="Meiryo UI" panose="020B0604030504040204" pitchFamily="50" charset="-128"/>
                        </a:rPr>
                        <a:t>年</a:t>
                      </a:r>
                    </a:p>
                  </a:txBody>
                  <a:tcPr marT="18000" marB="18000">
                    <a:lnT w="12700" cap="flat" cmpd="sng" algn="ctr">
                      <a:solidFill>
                        <a:schemeClr val="tx1"/>
                      </a:solidFill>
                      <a:prstDash val="dash"/>
                      <a:round/>
                      <a:headEnd type="none" w="med" len="med"/>
                      <a:tailEnd type="none" w="med" len="med"/>
                    </a:lnT>
                  </a:tcPr>
                </a:tc>
                <a:extLst>
                  <a:ext uri="{0D108BD9-81ED-4DB2-BD59-A6C34878D82A}">
                    <a16:rowId xmlns:a16="http://schemas.microsoft.com/office/drawing/2014/main" val="3365431770"/>
                  </a:ext>
                </a:extLst>
              </a:tr>
              <a:tr h="370840">
                <a:tc>
                  <a:txBody>
                    <a:bodyPr/>
                    <a:lstStyle/>
                    <a:p>
                      <a:r>
                        <a:rPr kumimoji="1" lang="ja-JP" altLang="en-US" sz="1000" dirty="0">
                          <a:latin typeface="Meiryo UI" panose="020B0604030504040204" pitchFamily="50" charset="-128"/>
                          <a:ea typeface="Meiryo UI" panose="020B0604030504040204" pitchFamily="50" charset="-128"/>
                        </a:rPr>
                        <a:t>寝屋川市</a:t>
                      </a:r>
                      <a:endParaRPr kumimoji="1" lang="en-US" altLang="ja-JP" sz="1000" dirty="0">
                        <a:latin typeface="Meiryo UI" panose="020B0604030504040204" pitchFamily="50" charset="-128"/>
                        <a:ea typeface="Meiryo UI" panose="020B0604030504040204" pitchFamily="50" charset="-128"/>
                      </a:endParaRPr>
                    </a:p>
                    <a:p>
                      <a:r>
                        <a:rPr kumimoji="1" lang="ja-JP" altLang="en-US" sz="1000" dirty="0">
                          <a:latin typeface="Meiryo UI" panose="020B0604030504040204" pitchFamily="50" charset="-128"/>
                          <a:ea typeface="Meiryo UI" panose="020B0604030504040204" pitchFamily="50" charset="-128"/>
                        </a:rPr>
                        <a:t>吹田市</a:t>
                      </a:r>
                    </a:p>
                  </a:txBody>
                  <a:tcPr marT="18000" marB="18000"/>
                </a:tc>
                <a:tc>
                  <a:txBody>
                    <a:bodyPr/>
                    <a:lstStyle/>
                    <a:p>
                      <a:pPr algn="ctr"/>
                      <a:r>
                        <a:rPr kumimoji="1" lang="en-US" altLang="ja-JP" sz="1000" dirty="0">
                          <a:latin typeface="Meiryo UI" panose="020B0604030504040204" pitchFamily="50" charset="-128"/>
                          <a:ea typeface="Meiryo UI" panose="020B0604030504040204" pitchFamily="50" charset="-128"/>
                        </a:rPr>
                        <a:t>2019</a:t>
                      </a:r>
                      <a:r>
                        <a:rPr kumimoji="1" lang="ja-JP" altLang="en-US" sz="1000" dirty="0">
                          <a:latin typeface="Meiryo UI" panose="020B0604030504040204" pitchFamily="50" charset="-128"/>
                          <a:ea typeface="Meiryo UI" panose="020B0604030504040204" pitchFamily="50" charset="-128"/>
                        </a:rPr>
                        <a:t>年　</a:t>
                      </a:r>
                      <a:r>
                        <a:rPr kumimoji="1" lang="en-US" altLang="ja-JP" sz="800" dirty="0">
                          <a:latin typeface="Meiryo UI" panose="020B0604030504040204" pitchFamily="50" charset="-128"/>
                          <a:ea typeface="Meiryo UI" panose="020B0604030504040204" pitchFamily="50" charset="-128"/>
                        </a:rPr>
                        <a:t>[</a:t>
                      </a:r>
                      <a:r>
                        <a:rPr kumimoji="1" lang="ja-JP" altLang="en-US" sz="800" dirty="0">
                          <a:latin typeface="Meiryo UI" panose="020B0604030504040204" pitchFamily="50" charset="-128"/>
                          <a:ea typeface="Meiryo UI" panose="020B0604030504040204" pitchFamily="50" charset="-128"/>
                        </a:rPr>
                        <a:t>決定</a:t>
                      </a:r>
                      <a:r>
                        <a:rPr kumimoji="1" lang="en-US" altLang="ja-JP" sz="800" dirty="0">
                          <a:latin typeface="Meiryo UI" panose="020B0604030504040204" pitchFamily="50" charset="-128"/>
                          <a:ea typeface="Meiryo UI" panose="020B0604030504040204" pitchFamily="50" charset="-128"/>
                        </a:rPr>
                        <a:t>]</a:t>
                      </a:r>
                      <a:endParaRPr kumimoji="1" lang="en-US" altLang="ja-JP" sz="1000" dirty="0">
                        <a:latin typeface="Meiryo UI" panose="020B0604030504040204" pitchFamily="50" charset="-128"/>
                        <a:ea typeface="Meiryo UI" panose="020B0604030504040204" pitchFamily="50" charset="-128"/>
                      </a:endParaRPr>
                    </a:p>
                    <a:p>
                      <a:pPr algn="ctr"/>
                      <a:r>
                        <a:rPr kumimoji="1" lang="en-US" altLang="ja-JP" sz="1000" dirty="0" smtClean="0">
                          <a:latin typeface="Meiryo UI" panose="020B0604030504040204" pitchFamily="50" charset="-128"/>
                          <a:ea typeface="Meiryo UI" panose="020B0604030504040204" pitchFamily="50" charset="-128"/>
                        </a:rPr>
                        <a:t>2020</a:t>
                      </a:r>
                      <a:r>
                        <a:rPr kumimoji="1" lang="ja-JP" altLang="en-US" sz="1000" dirty="0">
                          <a:latin typeface="Meiryo UI" panose="020B0604030504040204" pitchFamily="50" charset="-128"/>
                          <a:ea typeface="Meiryo UI" panose="020B0604030504040204" pitchFamily="50" charset="-128"/>
                        </a:rPr>
                        <a:t>年</a:t>
                      </a:r>
                      <a:r>
                        <a:rPr kumimoji="1" lang="ja-JP" altLang="en-US" sz="800" dirty="0">
                          <a:latin typeface="Meiryo UI" panose="020B0604030504040204" pitchFamily="50" charset="-128"/>
                          <a:ea typeface="Meiryo UI" panose="020B0604030504040204" pitchFamily="50" charset="-128"/>
                        </a:rPr>
                        <a:t>  </a:t>
                      </a:r>
                      <a:r>
                        <a:rPr kumimoji="1" lang="en-US" altLang="ja-JP" sz="800" dirty="0">
                          <a:latin typeface="Meiryo UI" panose="020B0604030504040204" pitchFamily="50" charset="-128"/>
                          <a:ea typeface="Meiryo UI" panose="020B0604030504040204" pitchFamily="50" charset="-128"/>
                        </a:rPr>
                        <a:t>[</a:t>
                      </a:r>
                      <a:r>
                        <a:rPr kumimoji="1" lang="ja-JP" altLang="en-US" sz="800" dirty="0">
                          <a:latin typeface="Meiryo UI" panose="020B0604030504040204" pitchFamily="50" charset="-128"/>
                          <a:ea typeface="Meiryo UI" panose="020B0604030504040204" pitchFamily="50" charset="-128"/>
                        </a:rPr>
                        <a:t>予定</a:t>
                      </a:r>
                      <a:r>
                        <a:rPr kumimoji="1" lang="en-US" altLang="ja-JP" sz="800" dirty="0">
                          <a:latin typeface="Meiryo UI" panose="020B0604030504040204" pitchFamily="50" charset="-128"/>
                          <a:ea typeface="Meiryo UI" panose="020B0604030504040204" pitchFamily="50" charset="-128"/>
                        </a:rPr>
                        <a:t>]</a:t>
                      </a:r>
                      <a:endParaRPr kumimoji="1" lang="ja-JP" altLang="en-US" sz="800" dirty="0">
                        <a:latin typeface="Meiryo UI" panose="020B0604030504040204" pitchFamily="50" charset="-128"/>
                        <a:ea typeface="Meiryo UI" panose="020B0604030504040204" pitchFamily="50" charset="-128"/>
                      </a:endParaRPr>
                    </a:p>
                  </a:txBody>
                  <a:tcPr marT="18000" marB="18000"/>
                </a:tc>
                <a:extLst>
                  <a:ext uri="{0D108BD9-81ED-4DB2-BD59-A6C34878D82A}">
                    <a16:rowId xmlns:a16="http://schemas.microsoft.com/office/drawing/2014/main" val="292338968"/>
                  </a:ext>
                </a:extLst>
              </a:tr>
            </a:tbl>
          </a:graphicData>
        </a:graphic>
      </p:graphicFrame>
      <p:sp>
        <p:nvSpPr>
          <p:cNvPr id="47" name="テキスト ボックス 46">
            <a:extLst>
              <a:ext uri="{FF2B5EF4-FFF2-40B4-BE49-F238E27FC236}">
                <a16:creationId xmlns:a16="http://schemas.microsoft.com/office/drawing/2014/main" id="{658FDB88-5271-4057-BF59-5F8FB30044BB}"/>
              </a:ext>
            </a:extLst>
          </p:cNvPr>
          <p:cNvSpPr txBox="1"/>
          <p:nvPr/>
        </p:nvSpPr>
        <p:spPr>
          <a:xfrm>
            <a:off x="165500" y="3554766"/>
            <a:ext cx="4356000" cy="276999"/>
          </a:xfrm>
          <a:prstGeom prst="rect">
            <a:avLst/>
          </a:prstGeom>
          <a:solidFill>
            <a:schemeClr val="bg1">
              <a:lumMod val="85000"/>
            </a:schemeClr>
          </a:solidFill>
          <a:ln>
            <a:solidFill>
              <a:schemeClr val="tx1"/>
            </a:solidFill>
          </a:ln>
        </p:spPr>
        <p:txBody>
          <a:bodyPr wrap="square" rtlCol="0">
            <a:spAutoFit/>
          </a:bodyPr>
          <a:lstStyle/>
          <a:p>
            <a:pPr algn="ctr"/>
            <a:r>
              <a:rPr lang="ja-JP" altLang="en-US" sz="1200" b="1" dirty="0">
                <a:latin typeface="Meiryo UI" panose="020B0604030504040204" pitchFamily="50" charset="-128"/>
                <a:ea typeface="Meiryo UI" panose="020B0604030504040204" pitchFamily="50" charset="-128"/>
                <a:cs typeface="Meiryo UI" panose="020B0604030504040204" pitchFamily="50" charset="-128"/>
              </a:rPr>
              <a:t>大阪府域地方税徴収機構の設置・運営　</a:t>
            </a:r>
            <a:r>
              <a:rPr lang="en-US" altLang="ja-JP" sz="1200" b="1" dirty="0">
                <a:latin typeface="Meiryo UI" panose="020B0604030504040204" pitchFamily="50" charset="-128"/>
                <a:ea typeface="Meiryo UI" panose="020B0604030504040204" pitchFamily="50" charset="-128"/>
                <a:cs typeface="Meiryo UI" panose="020B0604030504040204" pitchFamily="50" charset="-128"/>
              </a:rPr>
              <a:t>【2015</a:t>
            </a:r>
            <a:r>
              <a:rPr lang="ja-JP" altLang="en-US" sz="1200" b="1" dirty="0">
                <a:latin typeface="Meiryo UI" panose="020B0604030504040204" pitchFamily="50" charset="-128"/>
                <a:ea typeface="Meiryo UI" panose="020B0604030504040204" pitchFamily="50" charset="-128"/>
                <a:cs typeface="Meiryo UI" panose="020B0604030504040204" pitchFamily="50" charset="-128"/>
              </a:rPr>
              <a:t>～</a:t>
            </a:r>
            <a:r>
              <a:rPr lang="en-US" altLang="ja-JP" sz="1200" b="1" dirty="0">
                <a:latin typeface="Meiryo UI" panose="020B0604030504040204" pitchFamily="50" charset="-128"/>
                <a:ea typeface="Meiryo UI" panose="020B0604030504040204" pitchFamily="50" charset="-128"/>
                <a:cs typeface="Meiryo UI" panose="020B0604030504040204" pitchFamily="50" charset="-128"/>
              </a:rPr>
              <a:t>】</a:t>
            </a:r>
            <a:endParaRPr kumimoji="1" lang="ja-JP" altLang="en-US" sz="1200" b="1"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48" name="テキスト ボックス 47">
            <a:extLst>
              <a:ext uri="{FF2B5EF4-FFF2-40B4-BE49-F238E27FC236}">
                <a16:creationId xmlns:a16="http://schemas.microsoft.com/office/drawing/2014/main" id="{496D3186-EDC8-40FF-B8CF-F2121DAEFA66}"/>
              </a:ext>
            </a:extLst>
          </p:cNvPr>
          <p:cNvSpPr txBox="1"/>
          <p:nvPr/>
        </p:nvSpPr>
        <p:spPr>
          <a:xfrm>
            <a:off x="4778244" y="3562058"/>
            <a:ext cx="4261859" cy="276999"/>
          </a:xfrm>
          <a:prstGeom prst="rect">
            <a:avLst/>
          </a:prstGeom>
          <a:solidFill>
            <a:schemeClr val="bg1">
              <a:lumMod val="85000"/>
            </a:schemeClr>
          </a:solidFill>
          <a:ln>
            <a:solidFill>
              <a:schemeClr val="tx1"/>
            </a:solidFill>
          </a:ln>
        </p:spPr>
        <p:txBody>
          <a:bodyPr wrap="square" rtlCol="0">
            <a:spAutoFit/>
          </a:bodyPr>
          <a:lstStyle/>
          <a:p>
            <a:pPr algn="ctr"/>
            <a:r>
              <a:rPr lang="ja-JP" altLang="en-US" sz="1200" b="1" dirty="0">
                <a:latin typeface="Meiryo UI" panose="020B0604030504040204" pitchFamily="50" charset="-128"/>
                <a:ea typeface="Meiryo UI" panose="020B0604030504040204" pitchFamily="50" charset="-128"/>
                <a:cs typeface="Meiryo UI" panose="020B0604030504040204" pitchFamily="50" charset="-128"/>
              </a:rPr>
              <a:t>地域維持管理連携プラットフォームの構築・運営　</a:t>
            </a:r>
            <a:r>
              <a:rPr lang="en-US" altLang="ja-JP" sz="1200" b="1" dirty="0">
                <a:latin typeface="Meiryo UI" panose="020B0604030504040204" pitchFamily="50" charset="-128"/>
                <a:ea typeface="Meiryo UI" panose="020B0604030504040204" pitchFamily="50" charset="-128"/>
                <a:cs typeface="Meiryo UI" panose="020B0604030504040204" pitchFamily="50" charset="-128"/>
              </a:rPr>
              <a:t>【2014</a:t>
            </a:r>
            <a:r>
              <a:rPr lang="ja-JP" altLang="en-US" sz="1200" b="1" dirty="0">
                <a:latin typeface="Meiryo UI" panose="020B0604030504040204" pitchFamily="50" charset="-128"/>
                <a:ea typeface="Meiryo UI" panose="020B0604030504040204" pitchFamily="50" charset="-128"/>
                <a:cs typeface="Meiryo UI" panose="020B0604030504040204" pitchFamily="50" charset="-128"/>
              </a:rPr>
              <a:t>～</a:t>
            </a:r>
            <a:r>
              <a:rPr lang="en-US" altLang="ja-JP" sz="1200" b="1" dirty="0">
                <a:latin typeface="Meiryo UI" panose="020B0604030504040204" pitchFamily="50" charset="-128"/>
                <a:ea typeface="Meiryo UI" panose="020B0604030504040204" pitchFamily="50" charset="-128"/>
                <a:cs typeface="Meiryo UI" panose="020B0604030504040204" pitchFamily="50" charset="-128"/>
              </a:rPr>
              <a:t>】</a:t>
            </a:r>
            <a:endParaRPr kumimoji="1" lang="ja-JP" altLang="en-US" sz="1200" b="1"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49" name="正方形/長方形 48">
            <a:extLst>
              <a:ext uri="{FF2B5EF4-FFF2-40B4-BE49-F238E27FC236}">
                <a16:creationId xmlns:a16="http://schemas.microsoft.com/office/drawing/2014/main" id="{7A88F162-CEF4-4601-BCB1-8E7083125E4C}"/>
              </a:ext>
            </a:extLst>
          </p:cNvPr>
          <p:cNvSpPr/>
          <p:nvPr/>
        </p:nvSpPr>
        <p:spPr>
          <a:xfrm>
            <a:off x="206834" y="3868284"/>
            <a:ext cx="4261859" cy="430887"/>
          </a:xfrm>
          <a:prstGeom prst="rect">
            <a:avLst/>
          </a:prstGeom>
        </p:spPr>
        <p:txBody>
          <a:bodyPr wrap="square">
            <a:spAutoFit/>
          </a:bodyPr>
          <a:lstStyle/>
          <a:p>
            <a:pPr marL="171450" indent="-171450">
              <a:buFont typeface="Arial" panose="020B0604020202020204" pitchFamily="34" charset="0"/>
              <a:buChar char="•"/>
            </a:pPr>
            <a:r>
              <a:rPr lang="en-US" altLang="ja-JP" sz="1100" dirty="0">
                <a:latin typeface="Meiryo UI" panose="020B0604030504040204" pitchFamily="50" charset="-128"/>
                <a:ea typeface="Meiryo UI" panose="020B0604030504040204" pitchFamily="50" charset="-128"/>
              </a:rPr>
              <a:t>2013</a:t>
            </a:r>
            <a:r>
              <a:rPr lang="ja-JP" altLang="en-US" sz="1100" dirty="0">
                <a:latin typeface="Meiryo UI" panose="020B0604030504040204" pitchFamily="50" charset="-128"/>
                <a:ea typeface="Meiryo UI" panose="020B0604030504040204" pitchFamily="50" charset="-128"/>
              </a:rPr>
              <a:t>年末時点で</a:t>
            </a:r>
            <a:r>
              <a:rPr lang="en-US" altLang="ja-JP" sz="1100" dirty="0">
                <a:latin typeface="Meiryo UI" panose="020B0604030504040204" pitchFamily="50" charset="-128"/>
                <a:ea typeface="Meiryo UI" panose="020B0604030504040204" pitchFamily="50" charset="-128"/>
              </a:rPr>
              <a:t>940</a:t>
            </a:r>
            <a:r>
              <a:rPr lang="ja-JP" altLang="en-US" sz="1100" dirty="0">
                <a:latin typeface="Meiryo UI" panose="020B0604030504040204" pitchFamily="50" charset="-128"/>
                <a:ea typeface="Meiryo UI" panose="020B0604030504040204" pitchFamily="50" charset="-128"/>
              </a:rPr>
              <a:t>億円に上る地方税滞納額の回収強化するため、府</a:t>
            </a:r>
            <a:r>
              <a:rPr lang="ja-JP" altLang="en-US" sz="1100" dirty="0" smtClean="0">
                <a:latin typeface="Meiryo UI" panose="020B0604030504040204" pitchFamily="50" charset="-128"/>
                <a:ea typeface="Meiryo UI" panose="020B0604030504040204" pitchFamily="50" charset="-128"/>
              </a:rPr>
              <a:t>と府内市町</a:t>
            </a:r>
            <a:r>
              <a:rPr lang="ja-JP" altLang="en-US" sz="1100" dirty="0">
                <a:latin typeface="Meiryo UI" panose="020B0604030504040204" pitchFamily="50" charset="-128"/>
                <a:ea typeface="Meiryo UI" panose="020B0604030504040204" pitchFamily="50" charset="-128"/>
              </a:rPr>
              <a:t>で組織する　</a:t>
            </a:r>
            <a:r>
              <a:rPr lang="ja-JP" altLang="en-US" sz="1100" b="1" dirty="0">
                <a:latin typeface="Meiryo UI" panose="020B0604030504040204" pitchFamily="50" charset="-128"/>
                <a:ea typeface="Meiryo UI" panose="020B0604030504040204" pitchFamily="50" charset="-128"/>
              </a:rPr>
              <a:t>「大阪府域地方税徴収機構</a:t>
            </a:r>
            <a:r>
              <a:rPr lang="ja-JP" altLang="en-US" sz="1100" dirty="0">
                <a:latin typeface="Meiryo UI" panose="020B0604030504040204" pitchFamily="50" charset="-128"/>
                <a:ea typeface="Meiryo UI" panose="020B0604030504040204" pitchFamily="50" charset="-128"/>
              </a:rPr>
              <a:t>」　を設置　</a:t>
            </a:r>
          </a:p>
        </p:txBody>
      </p:sp>
      <p:graphicFrame>
        <p:nvGraphicFramePr>
          <p:cNvPr id="61" name="表 60">
            <a:extLst>
              <a:ext uri="{FF2B5EF4-FFF2-40B4-BE49-F238E27FC236}">
                <a16:creationId xmlns:a16="http://schemas.microsoft.com/office/drawing/2014/main" id="{1E8F9CC8-B75E-4601-A6C9-0A92B12D962C}"/>
              </a:ext>
            </a:extLst>
          </p:cNvPr>
          <p:cNvGraphicFramePr>
            <a:graphicFrameLocks noGrp="1"/>
          </p:cNvGraphicFramePr>
          <p:nvPr>
            <p:extLst/>
          </p:nvPr>
        </p:nvGraphicFramePr>
        <p:xfrm>
          <a:off x="196398" y="4299171"/>
          <a:ext cx="4328014" cy="1507200"/>
        </p:xfrm>
        <a:graphic>
          <a:graphicData uri="http://schemas.openxmlformats.org/drawingml/2006/table">
            <a:tbl>
              <a:tblPr firstRow="1" bandRow="1">
                <a:tableStyleId>{5940675A-B579-460E-94D1-54222C63F5DA}</a:tableStyleId>
              </a:tblPr>
              <a:tblGrid>
                <a:gridCol w="1094132">
                  <a:extLst>
                    <a:ext uri="{9D8B030D-6E8A-4147-A177-3AD203B41FA5}">
                      <a16:colId xmlns:a16="http://schemas.microsoft.com/office/drawing/2014/main" val="316252145"/>
                    </a:ext>
                  </a:extLst>
                </a:gridCol>
                <a:gridCol w="3233882">
                  <a:extLst>
                    <a:ext uri="{9D8B030D-6E8A-4147-A177-3AD203B41FA5}">
                      <a16:colId xmlns:a16="http://schemas.microsoft.com/office/drawing/2014/main" val="1467189911"/>
                    </a:ext>
                  </a:extLst>
                </a:gridCol>
              </a:tblGrid>
              <a:tr h="108526">
                <a:tc>
                  <a:txBody>
                    <a:bodyPr/>
                    <a:lstStyle/>
                    <a:p>
                      <a:pPr algn="ctr"/>
                      <a:r>
                        <a:rPr kumimoji="1" lang="ja-JP" altLang="en-US" sz="1100" b="1" dirty="0">
                          <a:latin typeface="Meiryo UI" panose="020B0604030504040204" pitchFamily="50" charset="-128"/>
                          <a:ea typeface="Meiryo UI" panose="020B0604030504040204" pitchFamily="50" charset="-128"/>
                        </a:rPr>
                        <a:t>本部体制</a:t>
                      </a:r>
                    </a:p>
                  </a:txBody>
                  <a:tcPr marT="36000" marB="36000">
                    <a:solidFill>
                      <a:schemeClr val="accent1">
                        <a:lumMod val="40000"/>
                        <a:lumOff val="60000"/>
                      </a:schemeClr>
                    </a:solidFill>
                  </a:tcPr>
                </a:tc>
                <a:tc>
                  <a:txBody>
                    <a:bodyPr/>
                    <a:lstStyle/>
                    <a:p>
                      <a:pPr algn="ctr"/>
                      <a:r>
                        <a:rPr kumimoji="1" lang="ja-JP" altLang="en-US" sz="1100" b="1" dirty="0">
                          <a:latin typeface="Meiryo UI" panose="020B0604030504040204" pitchFamily="50" charset="-128"/>
                          <a:ea typeface="Meiryo UI" panose="020B0604030504040204" pitchFamily="50" charset="-128"/>
                        </a:rPr>
                        <a:t>参加</a:t>
                      </a:r>
                      <a:r>
                        <a:rPr kumimoji="1" lang="ja-JP" altLang="en-US" sz="1100" b="1" dirty="0" smtClean="0">
                          <a:latin typeface="Meiryo UI" panose="020B0604030504040204" pitchFamily="50" charset="-128"/>
                          <a:ea typeface="Meiryo UI" panose="020B0604030504040204" pitchFamily="50" charset="-128"/>
                        </a:rPr>
                        <a:t>市町（</a:t>
                      </a:r>
                      <a:r>
                        <a:rPr kumimoji="1" lang="en-US" altLang="ja-JP" sz="1100" b="1" dirty="0" smtClean="0">
                          <a:latin typeface="Meiryo UI" panose="020B0604030504040204" pitchFamily="50" charset="-128"/>
                          <a:ea typeface="Meiryo UI" panose="020B0604030504040204" pitchFamily="50" charset="-128"/>
                        </a:rPr>
                        <a:t>2018.4.1</a:t>
                      </a:r>
                      <a:r>
                        <a:rPr kumimoji="1" lang="ja-JP" altLang="en-US" sz="1100" b="1" dirty="0" smtClean="0">
                          <a:latin typeface="Meiryo UI" panose="020B0604030504040204" pitchFamily="50" charset="-128"/>
                          <a:ea typeface="Meiryo UI" panose="020B0604030504040204" pitchFamily="50" charset="-128"/>
                        </a:rPr>
                        <a:t>現在</a:t>
                      </a:r>
                      <a:r>
                        <a:rPr kumimoji="1" lang="en-US" altLang="ja-JP" sz="1100" b="1" dirty="0" smtClean="0">
                          <a:latin typeface="Meiryo UI" panose="020B0604030504040204" pitchFamily="50" charset="-128"/>
                          <a:ea typeface="Meiryo UI" panose="020B0604030504040204" pitchFamily="50" charset="-128"/>
                        </a:rPr>
                        <a:t>)</a:t>
                      </a:r>
                    </a:p>
                  </a:txBody>
                  <a:tcPr marT="36000" marB="36000">
                    <a:solidFill>
                      <a:schemeClr val="accent1">
                        <a:lumMod val="40000"/>
                        <a:lumOff val="60000"/>
                      </a:schemeClr>
                    </a:solidFill>
                  </a:tcPr>
                </a:tc>
                <a:extLst>
                  <a:ext uri="{0D108BD9-81ED-4DB2-BD59-A6C34878D82A}">
                    <a16:rowId xmlns:a16="http://schemas.microsoft.com/office/drawing/2014/main" val="3284251806"/>
                  </a:ext>
                </a:extLst>
              </a:tr>
              <a:tr h="156838">
                <a:tc>
                  <a:txBody>
                    <a:bodyPr/>
                    <a:lstStyle/>
                    <a:p>
                      <a:r>
                        <a:rPr kumimoji="1" lang="ja-JP" altLang="en-US" sz="1100" b="1" dirty="0">
                          <a:latin typeface="Meiryo UI" panose="020B0604030504040204" pitchFamily="50" charset="-128"/>
                          <a:ea typeface="Meiryo UI" panose="020B0604030504040204" pitchFamily="50" charset="-128"/>
                        </a:rPr>
                        <a:t>本部・中央支部</a:t>
                      </a:r>
                      <a:endParaRPr kumimoji="1" lang="en-US" altLang="ja-JP" sz="1100" b="1" dirty="0">
                        <a:latin typeface="Meiryo UI" panose="020B0604030504040204" pitchFamily="50" charset="-128"/>
                        <a:ea typeface="Meiryo UI" panose="020B0604030504040204" pitchFamily="50" charset="-128"/>
                      </a:endParaRPr>
                    </a:p>
                    <a:p>
                      <a:r>
                        <a:rPr kumimoji="1" lang="ja-JP" altLang="en-US" sz="1000" dirty="0">
                          <a:latin typeface="Meiryo UI" panose="020B0604030504040204" pitchFamily="50" charset="-128"/>
                          <a:ea typeface="Meiryo UI" panose="020B0604030504040204" pitchFamily="50" charset="-128"/>
                        </a:rPr>
                        <a:t>（府・６市町）</a:t>
                      </a:r>
                      <a:endParaRPr kumimoji="1" lang="ja-JP" altLang="en-US" sz="1100" dirty="0">
                        <a:latin typeface="Meiryo UI" panose="020B0604030504040204" pitchFamily="50" charset="-128"/>
                        <a:ea typeface="Meiryo UI" panose="020B0604030504040204" pitchFamily="50" charset="-128"/>
                      </a:endParaRPr>
                    </a:p>
                  </a:txBody>
                  <a:tcPr marT="36000" marB="36000"/>
                </a:tc>
                <a:tc>
                  <a:txBody>
                    <a:bodyPr/>
                    <a:lstStyle/>
                    <a:p>
                      <a:r>
                        <a:rPr kumimoji="1" lang="ja-JP" altLang="en-US" sz="900" dirty="0">
                          <a:latin typeface="Meiryo UI" panose="020B0604030504040204" pitchFamily="50" charset="-128"/>
                          <a:ea typeface="Meiryo UI" panose="020B0604030504040204" pitchFamily="50" charset="-128"/>
                        </a:rPr>
                        <a:t>大阪府（中央支部）、</a:t>
                      </a:r>
                      <a:r>
                        <a:rPr kumimoji="1" lang="zh-TW" altLang="en-US" sz="900" dirty="0">
                          <a:latin typeface="Meiryo UI" panose="020B0604030504040204" pitchFamily="50" charset="-128"/>
                          <a:ea typeface="Meiryo UI" panose="020B0604030504040204" pitchFamily="50" charset="-128"/>
                        </a:rPr>
                        <a:t>吹田市、八尾市、泉佐野市、豊能町</a:t>
                      </a:r>
                      <a:r>
                        <a:rPr kumimoji="1" lang="zh-TW" altLang="en-US" sz="900" dirty="0" smtClean="0">
                          <a:latin typeface="Meiryo UI" panose="020B0604030504040204" pitchFamily="50" charset="-128"/>
                          <a:ea typeface="Meiryo UI" panose="020B0604030504040204" pitchFamily="50" charset="-128"/>
                        </a:rPr>
                        <a:t>、</a:t>
                      </a:r>
                      <a:endParaRPr kumimoji="1" lang="en-US" altLang="zh-TW" sz="900" dirty="0" smtClean="0">
                        <a:latin typeface="Meiryo UI" panose="020B0604030504040204" pitchFamily="50" charset="-128"/>
                        <a:ea typeface="Meiryo UI" panose="020B0604030504040204" pitchFamily="50" charset="-128"/>
                      </a:endParaRPr>
                    </a:p>
                    <a:p>
                      <a:r>
                        <a:rPr kumimoji="1" lang="zh-TW" altLang="en-US" sz="900" dirty="0" smtClean="0">
                          <a:latin typeface="Meiryo UI" panose="020B0604030504040204" pitchFamily="50" charset="-128"/>
                          <a:ea typeface="Meiryo UI" panose="020B0604030504040204" pitchFamily="50" charset="-128"/>
                        </a:rPr>
                        <a:t>島本町</a:t>
                      </a:r>
                      <a:r>
                        <a:rPr kumimoji="1" lang="zh-TW" altLang="en-US" sz="900" dirty="0">
                          <a:latin typeface="Meiryo UI" panose="020B0604030504040204" pitchFamily="50" charset="-128"/>
                          <a:ea typeface="Meiryo UI" panose="020B0604030504040204" pitchFamily="50" charset="-128"/>
                        </a:rPr>
                        <a:t>、太子町</a:t>
                      </a:r>
                    </a:p>
                  </a:txBody>
                  <a:tcPr marT="36000" marB="36000"/>
                </a:tc>
                <a:extLst>
                  <a:ext uri="{0D108BD9-81ED-4DB2-BD59-A6C34878D82A}">
                    <a16:rowId xmlns:a16="http://schemas.microsoft.com/office/drawing/2014/main" val="3145171704"/>
                  </a:ext>
                </a:extLst>
              </a:tr>
              <a:tr h="156838">
                <a:tc>
                  <a:txBody>
                    <a:bodyPr/>
                    <a:lstStyle/>
                    <a:p>
                      <a:r>
                        <a:rPr kumimoji="1" lang="ja-JP" altLang="en-US" sz="1100" b="1" dirty="0">
                          <a:latin typeface="Meiryo UI" panose="020B0604030504040204" pitchFamily="50" charset="-128"/>
                          <a:ea typeface="Meiryo UI" panose="020B0604030504040204" pitchFamily="50" charset="-128"/>
                        </a:rPr>
                        <a:t>北支部</a:t>
                      </a:r>
                      <a:endParaRPr kumimoji="1" lang="en-US" altLang="ja-JP" sz="1100" b="1" dirty="0">
                        <a:latin typeface="Meiryo UI" panose="020B0604030504040204" pitchFamily="50" charset="-128"/>
                        <a:ea typeface="Meiryo UI" panose="020B0604030504040204" pitchFamily="50" charset="-128"/>
                      </a:endParaRPr>
                    </a:p>
                    <a:p>
                      <a:r>
                        <a:rPr kumimoji="1" lang="ja-JP" altLang="en-US" sz="1000" dirty="0">
                          <a:latin typeface="Meiryo UI" panose="020B0604030504040204" pitchFamily="50" charset="-128"/>
                          <a:ea typeface="Meiryo UI" panose="020B0604030504040204" pitchFamily="50" charset="-128"/>
                        </a:rPr>
                        <a:t>（</a:t>
                      </a:r>
                      <a:r>
                        <a:rPr kumimoji="1" lang="en-US" altLang="ja-JP" sz="1000" dirty="0">
                          <a:latin typeface="Meiryo UI" panose="020B0604030504040204" pitchFamily="50" charset="-128"/>
                          <a:ea typeface="Meiryo UI" panose="020B0604030504040204" pitchFamily="50" charset="-128"/>
                        </a:rPr>
                        <a:t>11</a:t>
                      </a:r>
                      <a:r>
                        <a:rPr kumimoji="1" lang="ja-JP" altLang="en-US" sz="1000" dirty="0">
                          <a:latin typeface="Meiryo UI" panose="020B0604030504040204" pitchFamily="50" charset="-128"/>
                          <a:ea typeface="Meiryo UI" panose="020B0604030504040204" pitchFamily="50" charset="-128"/>
                        </a:rPr>
                        <a:t>市）</a:t>
                      </a:r>
                    </a:p>
                  </a:txBody>
                  <a:tcPr marT="36000" marB="36000"/>
                </a:tc>
                <a:tc>
                  <a:txBody>
                    <a:bodyPr/>
                    <a:lstStyle/>
                    <a:p>
                      <a:r>
                        <a:rPr kumimoji="1" lang="zh-TW" altLang="en-US" sz="900" dirty="0">
                          <a:latin typeface="Meiryo UI" panose="020B0604030504040204" pitchFamily="50" charset="-128"/>
                          <a:ea typeface="Meiryo UI" panose="020B0604030504040204" pitchFamily="50" charset="-128"/>
                        </a:rPr>
                        <a:t>大阪市、豊中市、箕面市、柏原市、枚方市、守口市、</a:t>
                      </a:r>
                    </a:p>
                    <a:p>
                      <a:r>
                        <a:rPr kumimoji="1" lang="zh-TW" altLang="en-US" sz="900" dirty="0">
                          <a:latin typeface="Meiryo UI" panose="020B0604030504040204" pitchFamily="50" charset="-128"/>
                          <a:ea typeface="Meiryo UI" panose="020B0604030504040204" pitchFamily="50" charset="-128"/>
                        </a:rPr>
                        <a:t>寝屋川市、大東市、門真市、四條畷市、交野市</a:t>
                      </a:r>
                    </a:p>
                  </a:txBody>
                  <a:tcPr marT="36000" marB="36000"/>
                </a:tc>
                <a:extLst>
                  <a:ext uri="{0D108BD9-81ED-4DB2-BD59-A6C34878D82A}">
                    <a16:rowId xmlns:a16="http://schemas.microsoft.com/office/drawing/2014/main" val="3226473207"/>
                  </a:ext>
                </a:extLst>
              </a:tr>
              <a:tr h="218953">
                <a:tc>
                  <a:txBody>
                    <a:bodyPr/>
                    <a:lstStyle/>
                    <a:p>
                      <a:r>
                        <a:rPr kumimoji="1" lang="ja-JP" altLang="en-US" sz="1100" b="1" dirty="0">
                          <a:latin typeface="Meiryo UI" panose="020B0604030504040204" pitchFamily="50" charset="-128"/>
                          <a:ea typeface="Meiryo UI" panose="020B0604030504040204" pitchFamily="50" charset="-128"/>
                        </a:rPr>
                        <a:t>南支部</a:t>
                      </a:r>
                      <a:endParaRPr kumimoji="1" lang="en-US" altLang="ja-JP" sz="1100" b="1" dirty="0">
                        <a:latin typeface="Meiryo UI" panose="020B0604030504040204" pitchFamily="50" charset="-128"/>
                        <a:ea typeface="Meiryo UI" panose="020B0604030504040204" pitchFamily="50" charset="-128"/>
                      </a:endParaRPr>
                    </a:p>
                    <a:p>
                      <a:r>
                        <a:rPr kumimoji="1" lang="ja-JP" altLang="en-US" sz="1000" dirty="0">
                          <a:latin typeface="Meiryo UI" panose="020B0604030504040204" pitchFamily="50" charset="-128"/>
                          <a:ea typeface="Meiryo UI" panose="020B0604030504040204" pitchFamily="50" charset="-128"/>
                        </a:rPr>
                        <a:t>（</a:t>
                      </a:r>
                      <a:r>
                        <a:rPr kumimoji="1" lang="en-US" altLang="ja-JP" sz="1000" dirty="0">
                          <a:latin typeface="Meiryo UI" panose="020B0604030504040204" pitchFamily="50" charset="-128"/>
                          <a:ea typeface="Meiryo UI" panose="020B0604030504040204" pitchFamily="50" charset="-128"/>
                        </a:rPr>
                        <a:t>17</a:t>
                      </a:r>
                      <a:r>
                        <a:rPr kumimoji="1" lang="ja-JP" altLang="en-US" sz="1000" dirty="0">
                          <a:latin typeface="Meiryo UI" panose="020B0604030504040204" pitchFamily="50" charset="-128"/>
                          <a:ea typeface="Meiryo UI" panose="020B0604030504040204" pitchFamily="50" charset="-128"/>
                        </a:rPr>
                        <a:t>市町）</a:t>
                      </a:r>
                      <a:endParaRPr kumimoji="1" lang="ja-JP" altLang="en-US" sz="1100" dirty="0">
                        <a:latin typeface="Meiryo UI" panose="020B0604030504040204" pitchFamily="50" charset="-128"/>
                        <a:ea typeface="Meiryo UI" panose="020B0604030504040204" pitchFamily="50" charset="-128"/>
                      </a:endParaRPr>
                    </a:p>
                  </a:txBody>
                  <a:tcPr marT="36000" marB="36000"/>
                </a:tc>
                <a:tc>
                  <a:txBody>
                    <a:bodyPr/>
                    <a:lstStyle/>
                    <a:p>
                      <a:r>
                        <a:rPr kumimoji="1" lang="zh-TW" altLang="en-US" sz="900" dirty="0">
                          <a:latin typeface="Meiryo UI" panose="020B0604030504040204" pitchFamily="50" charset="-128"/>
                          <a:ea typeface="Meiryo UI" panose="020B0604030504040204" pitchFamily="50" charset="-128"/>
                        </a:rPr>
                        <a:t>堺市、泉大津市、和泉市、高石市、岸和田市、貝塚市、泉南市、阪南市、富田林市、河内長野市、羽曳野市、大阪狭山市</a:t>
                      </a:r>
                      <a:r>
                        <a:rPr kumimoji="1" lang="zh-TW" altLang="en-US" sz="900" dirty="0" smtClean="0">
                          <a:latin typeface="Meiryo UI" panose="020B0604030504040204" pitchFamily="50" charset="-128"/>
                          <a:ea typeface="Meiryo UI" panose="020B0604030504040204" pitchFamily="50" charset="-128"/>
                        </a:rPr>
                        <a:t>、</a:t>
                      </a:r>
                      <a:endParaRPr kumimoji="1" lang="en-US" altLang="zh-TW" sz="900" dirty="0" smtClean="0">
                        <a:latin typeface="Meiryo UI" panose="020B0604030504040204" pitchFamily="50" charset="-128"/>
                        <a:ea typeface="Meiryo UI" panose="020B0604030504040204" pitchFamily="50" charset="-128"/>
                      </a:endParaRPr>
                    </a:p>
                    <a:p>
                      <a:r>
                        <a:rPr kumimoji="1" lang="zh-TW" altLang="en-US" sz="900" dirty="0" smtClean="0">
                          <a:latin typeface="Meiryo UI" panose="020B0604030504040204" pitchFamily="50" charset="-128"/>
                          <a:ea typeface="Meiryo UI" panose="020B0604030504040204" pitchFamily="50" charset="-128"/>
                        </a:rPr>
                        <a:t>藤井寺市</a:t>
                      </a:r>
                      <a:r>
                        <a:rPr kumimoji="1" lang="zh-TW" altLang="en-US" sz="900" dirty="0">
                          <a:latin typeface="Meiryo UI" panose="020B0604030504040204" pitchFamily="50" charset="-128"/>
                          <a:ea typeface="Meiryo UI" panose="020B0604030504040204" pitchFamily="50" charset="-128"/>
                        </a:rPr>
                        <a:t>、松原市、忠岡町、熊取町、河南町</a:t>
                      </a:r>
                    </a:p>
                  </a:txBody>
                  <a:tcPr marT="36000" marB="36000"/>
                </a:tc>
                <a:extLst>
                  <a:ext uri="{0D108BD9-81ED-4DB2-BD59-A6C34878D82A}">
                    <a16:rowId xmlns:a16="http://schemas.microsoft.com/office/drawing/2014/main" val="2948860498"/>
                  </a:ext>
                </a:extLst>
              </a:tr>
            </a:tbl>
          </a:graphicData>
        </a:graphic>
      </p:graphicFrame>
      <p:sp>
        <p:nvSpPr>
          <p:cNvPr id="69" name="正方形/長方形 68">
            <a:extLst>
              <a:ext uri="{FF2B5EF4-FFF2-40B4-BE49-F238E27FC236}">
                <a16:creationId xmlns:a16="http://schemas.microsoft.com/office/drawing/2014/main" id="{EDC61EEF-EEE0-4BBB-AA50-FB3907018853}"/>
              </a:ext>
            </a:extLst>
          </p:cNvPr>
          <p:cNvSpPr/>
          <p:nvPr/>
        </p:nvSpPr>
        <p:spPr>
          <a:xfrm>
            <a:off x="3106784" y="5860198"/>
            <a:ext cx="1544012" cy="246221"/>
          </a:xfrm>
          <a:prstGeom prst="rect">
            <a:avLst/>
          </a:prstGeom>
        </p:spPr>
        <p:txBody>
          <a:bodyPr wrap="none">
            <a:spAutoFit/>
          </a:bodyPr>
          <a:lstStyle/>
          <a:p>
            <a:pPr algn="ctr"/>
            <a:r>
              <a:rPr lang="ja-JP" altLang="en-US" sz="1000" b="1" dirty="0">
                <a:latin typeface="Meiryo UI" panose="020B0604030504040204" pitchFamily="50" charset="-128"/>
                <a:ea typeface="Meiryo UI" panose="020B0604030504040204" pitchFamily="50" charset="-128"/>
              </a:rPr>
              <a:t>直接徴収額</a:t>
            </a:r>
            <a:r>
              <a:rPr lang="ja-JP" altLang="en-US" sz="800" b="1" dirty="0" smtClean="0">
                <a:latin typeface="Meiryo UI" panose="020B0604030504040204" pitchFamily="50" charset="-128"/>
                <a:ea typeface="Meiryo UI" panose="020B0604030504040204" pitchFamily="50" charset="-128"/>
              </a:rPr>
              <a:t>（単位：千万）</a:t>
            </a:r>
            <a:endParaRPr lang="ja-JP" altLang="en-US" sz="800" b="1" dirty="0">
              <a:solidFill>
                <a:schemeClr val="bg1"/>
              </a:solidFill>
              <a:latin typeface="Meiryo UI" panose="020B0604030504040204" pitchFamily="50" charset="-128"/>
              <a:ea typeface="Meiryo UI" panose="020B0604030504040204" pitchFamily="50" charset="-128"/>
              <a:cs typeface="メイリオ" panose="020B0604030504040204" pitchFamily="50" charset="-128"/>
            </a:endParaRPr>
          </a:p>
        </p:txBody>
      </p:sp>
      <p:sp>
        <p:nvSpPr>
          <p:cNvPr id="71" name="正方形/長方形 70">
            <a:extLst>
              <a:ext uri="{FF2B5EF4-FFF2-40B4-BE49-F238E27FC236}">
                <a16:creationId xmlns:a16="http://schemas.microsoft.com/office/drawing/2014/main" id="{AD5C0140-AF27-476C-A94E-CC3791444F24}"/>
              </a:ext>
            </a:extLst>
          </p:cNvPr>
          <p:cNvSpPr/>
          <p:nvPr/>
        </p:nvSpPr>
        <p:spPr>
          <a:xfrm>
            <a:off x="201662" y="6013915"/>
            <a:ext cx="1120030" cy="738664"/>
          </a:xfrm>
          <a:prstGeom prst="rect">
            <a:avLst/>
          </a:prstGeom>
        </p:spPr>
        <p:txBody>
          <a:bodyPr wrap="square">
            <a:spAutoFit/>
          </a:bodyPr>
          <a:lstStyle/>
          <a:p>
            <a:r>
              <a:rPr lang="en-US" altLang="ja-JP" sz="1050" dirty="0">
                <a:latin typeface="Meiryo UI" panose="020B0604030504040204" pitchFamily="50" charset="-128"/>
                <a:ea typeface="Meiryo UI" panose="020B0604030504040204" pitchFamily="50" charset="-128"/>
              </a:rPr>
              <a:t>OJT</a:t>
            </a:r>
            <a:r>
              <a:rPr lang="ja-JP" altLang="en-US" sz="1050" dirty="0">
                <a:latin typeface="Meiryo UI" panose="020B0604030504040204" pitchFamily="50" charset="-128"/>
                <a:ea typeface="Meiryo UI" panose="020B0604030504040204" pitchFamily="50" charset="-128"/>
              </a:rPr>
              <a:t>等を通じた市町職員の徴収技術の向上を継続的に実現</a:t>
            </a:r>
          </a:p>
        </p:txBody>
      </p:sp>
      <p:pic>
        <p:nvPicPr>
          <p:cNvPr id="84" name="図 83">
            <a:extLst>
              <a:ext uri="{FF2B5EF4-FFF2-40B4-BE49-F238E27FC236}">
                <a16:creationId xmlns:a16="http://schemas.microsoft.com/office/drawing/2014/main" id="{614A2EFF-24A8-4222-BE28-090ECC6EBAB9}"/>
              </a:ext>
            </a:extLst>
          </p:cNvPr>
          <p:cNvPicPr>
            <a:picLocks noChangeAspect="1"/>
          </p:cNvPicPr>
          <p:nvPr/>
        </p:nvPicPr>
        <p:blipFill>
          <a:blip r:embed="rId5"/>
          <a:stretch>
            <a:fillRect/>
          </a:stretch>
        </p:blipFill>
        <p:spPr>
          <a:xfrm>
            <a:off x="4813931" y="4551266"/>
            <a:ext cx="2410060" cy="1479485"/>
          </a:xfrm>
          <a:prstGeom prst="rect">
            <a:avLst/>
          </a:prstGeom>
        </p:spPr>
      </p:pic>
      <p:sp>
        <p:nvSpPr>
          <p:cNvPr id="85" name="正方形/長方形 84">
            <a:extLst>
              <a:ext uri="{FF2B5EF4-FFF2-40B4-BE49-F238E27FC236}">
                <a16:creationId xmlns:a16="http://schemas.microsoft.com/office/drawing/2014/main" id="{8FB7062B-979D-4BFB-89D7-47445AD2804D}"/>
              </a:ext>
            </a:extLst>
          </p:cNvPr>
          <p:cNvSpPr/>
          <p:nvPr/>
        </p:nvSpPr>
        <p:spPr>
          <a:xfrm>
            <a:off x="7223992" y="4517719"/>
            <a:ext cx="1904142" cy="1585049"/>
          </a:xfrm>
          <a:prstGeom prst="rect">
            <a:avLst/>
          </a:prstGeom>
        </p:spPr>
        <p:txBody>
          <a:bodyPr wrap="square">
            <a:spAutoFit/>
          </a:bodyPr>
          <a:lstStyle/>
          <a:p>
            <a:r>
              <a:rPr lang="en-US" altLang="ja-JP" sz="1050" b="1" u="sng" dirty="0">
                <a:latin typeface="Meiryo UI" panose="020B0604030504040204" pitchFamily="50" charset="-128"/>
                <a:ea typeface="Meiryo UI" panose="020B0604030504040204" pitchFamily="50" charset="-128"/>
                <a:cs typeface="Meiryo UI" panose="020B0604030504040204" pitchFamily="50" charset="-128"/>
              </a:rPr>
              <a:t>1)</a:t>
            </a:r>
            <a:r>
              <a:rPr lang="ja-JP" altLang="en-US" sz="1050" b="1" u="sng" dirty="0">
                <a:latin typeface="Meiryo UI" panose="020B0604030504040204" pitchFamily="50" charset="-128"/>
                <a:ea typeface="Meiryo UI" panose="020B0604030504040204" pitchFamily="50" charset="-128"/>
                <a:cs typeface="Meiryo UI" panose="020B0604030504040204" pitchFamily="50" charset="-128"/>
              </a:rPr>
              <a:t>府と市町村との連携</a:t>
            </a:r>
          </a:p>
          <a:p>
            <a:r>
              <a:rPr lang="ja-JP" altLang="en-US" sz="1000" dirty="0">
                <a:latin typeface="Meiryo UI" panose="020B0604030504040204" pitchFamily="50" charset="-128"/>
                <a:ea typeface="Meiryo UI" panose="020B0604030504040204" pitchFamily="50" charset="-128"/>
                <a:cs typeface="Meiryo UI" panose="020B0604030504040204" pitchFamily="50" charset="-128"/>
              </a:rPr>
              <a:t>　①維持管理ノウハウや情報共有</a:t>
            </a:r>
            <a:endParaRPr lang="en-US" altLang="ja-JP" sz="1000" dirty="0">
              <a:latin typeface="Meiryo UI" panose="020B0604030504040204" pitchFamily="50" charset="-128"/>
              <a:ea typeface="Meiryo UI" panose="020B0604030504040204" pitchFamily="50" charset="-128"/>
              <a:cs typeface="Meiryo UI" panose="020B0604030504040204" pitchFamily="50" charset="-128"/>
            </a:endParaRPr>
          </a:p>
          <a:p>
            <a:r>
              <a:rPr lang="ja-JP" altLang="en-US" sz="1000" dirty="0">
                <a:latin typeface="Meiryo UI" panose="020B0604030504040204" pitchFamily="50" charset="-128"/>
                <a:ea typeface="Meiryo UI" panose="020B0604030504040204" pitchFamily="50" charset="-128"/>
                <a:cs typeface="Meiryo UI" panose="020B0604030504040204" pitchFamily="50" charset="-128"/>
              </a:rPr>
              <a:t>　②地域一括発注の検討</a:t>
            </a:r>
            <a:endParaRPr lang="en-US" altLang="ja-JP" sz="1000" dirty="0">
              <a:latin typeface="Meiryo UI" panose="020B0604030504040204" pitchFamily="50" charset="-128"/>
              <a:ea typeface="Meiryo UI" panose="020B0604030504040204" pitchFamily="50" charset="-128"/>
              <a:cs typeface="Meiryo UI" panose="020B0604030504040204" pitchFamily="50" charset="-128"/>
            </a:endParaRPr>
          </a:p>
          <a:p>
            <a:endParaRPr lang="en-US" altLang="ja-JP" sz="600" u="sng" dirty="0">
              <a:latin typeface="Meiryo UI" panose="020B0604030504040204" pitchFamily="50" charset="-128"/>
              <a:ea typeface="Meiryo UI" panose="020B0604030504040204" pitchFamily="50" charset="-128"/>
              <a:cs typeface="Meiryo UI" panose="020B0604030504040204" pitchFamily="50" charset="-128"/>
            </a:endParaRPr>
          </a:p>
          <a:p>
            <a:r>
              <a:rPr lang="en-US" altLang="ja-JP" sz="1050" b="1" u="sng" dirty="0">
                <a:latin typeface="Meiryo UI" panose="020B0604030504040204" pitchFamily="50" charset="-128"/>
                <a:ea typeface="Meiryo UI" panose="020B0604030504040204" pitchFamily="50" charset="-128"/>
                <a:cs typeface="Meiryo UI" panose="020B0604030504040204" pitchFamily="50" charset="-128"/>
              </a:rPr>
              <a:t>2)</a:t>
            </a:r>
            <a:r>
              <a:rPr lang="ja-JP" altLang="en-US" sz="1050" b="1" u="sng" dirty="0">
                <a:latin typeface="Meiryo UI" panose="020B0604030504040204" pitchFamily="50" charset="-128"/>
                <a:ea typeface="Meiryo UI" panose="020B0604030504040204" pitchFamily="50" charset="-128"/>
                <a:cs typeface="Meiryo UI" panose="020B0604030504040204" pitchFamily="50" charset="-128"/>
              </a:rPr>
              <a:t>行政と大学との連携</a:t>
            </a:r>
            <a:endParaRPr lang="en-US" altLang="ja-JP" sz="1050" b="1" u="sng" dirty="0">
              <a:latin typeface="Meiryo UI" panose="020B0604030504040204" pitchFamily="50" charset="-128"/>
              <a:ea typeface="Meiryo UI" panose="020B0604030504040204" pitchFamily="50" charset="-128"/>
              <a:cs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cs typeface="Meiryo UI" panose="020B0604030504040204" pitchFamily="50" charset="-128"/>
              </a:rPr>
              <a:t>　①技術的助言</a:t>
            </a:r>
            <a:endParaRPr lang="en-US" altLang="ja-JP" sz="1050" dirty="0">
              <a:latin typeface="Meiryo UI" panose="020B0604030504040204" pitchFamily="50" charset="-128"/>
              <a:ea typeface="Meiryo UI" panose="020B0604030504040204" pitchFamily="50" charset="-128"/>
              <a:cs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cs typeface="Meiryo UI" panose="020B0604030504040204" pitchFamily="50" charset="-128"/>
              </a:rPr>
              <a:t>　②データを活用</a:t>
            </a:r>
            <a:r>
              <a:rPr lang="ja-JP" altLang="en-US" sz="1050" dirty="0" smtClean="0">
                <a:latin typeface="Meiryo UI" panose="020B0604030504040204" pitchFamily="50" charset="-128"/>
                <a:ea typeface="Meiryo UI" panose="020B0604030504040204" pitchFamily="50" charset="-128"/>
                <a:cs typeface="Meiryo UI" panose="020B0604030504040204" pitchFamily="50" charset="-128"/>
              </a:rPr>
              <a:t>し共同研究</a:t>
            </a:r>
            <a:r>
              <a:rPr lang="ja-JP" altLang="en-US" sz="1050" dirty="0">
                <a:latin typeface="Meiryo UI" panose="020B0604030504040204" pitchFamily="50" charset="-128"/>
                <a:ea typeface="Meiryo UI" panose="020B0604030504040204" pitchFamily="50" charset="-128"/>
                <a:cs typeface="Meiryo UI" panose="020B0604030504040204" pitchFamily="50" charset="-128"/>
              </a:rPr>
              <a:t>　</a:t>
            </a:r>
            <a:endParaRPr lang="en-US" altLang="ja-JP" sz="1050" dirty="0">
              <a:latin typeface="Meiryo UI" panose="020B0604030504040204" pitchFamily="50" charset="-128"/>
              <a:ea typeface="Meiryo UI" panose="020B0604030504040204" pitchFamily="50" charset="-128"/>
              <a:cs typeface="Meiryo UI" panose="020B0604030504040204" pitchFamily="50" charset="-128"/>
            </a:endParaRPr>
          </a:p>
          <a:p>
            <a:endParaRPr lang="en-US" altLang="ja-JP" sz="600" dirty="0">
              <a:latin typeface="Meiryo UI" panose="020B0604030504040204" pitchFamily="50" charset="-128"/>
              <a:ea typeface="Meiryo UI" panose="020B0604030504040204" pitchFamily="50" charset="-128"/>
              <a:cs typeface="Meiryo UI" panose="020B0604030504040204" pitchFamily="50" charset="-128"/>
            </a:endParaRPr>
          </a:p>
          <a:p>
            <a:r>
              <a:rPr lang="en-US" altLang="ja-JP" sz="1050" b="1" u="sng" dirty="0">
                <a:latin typeface="Meiryo UI" panose="020B0604030504040204" pitchFamily="50" charset="-128"/>
                <a:ea typeface="Meiryo UI" panose="020B0604030504040204" pitchFamily="50" charset="-128"/>
                <a:cs typeface="Meiryo UI" panose="020B0604030504040204" pitchFamily="50" charset="-128"/>
              </a:rPr>
              <a:t>3)</a:t>
            </a:r>
            <a:r>
              <a:rPr lang="ja-JP" altLang="en-US" sz="1050" b="1" u="sng" dirty="0">
                <a:latin typeface="Meiryo UI" panose="020B0604030504040204" pitchFamily="50" charset="-128"/>
                <a:ea typeface="Meiryo UI" panose="020B0604030504040204" pitchFamily="50" charset="-128"/>
                <a:cs typeface="Meiryo UI" panose="020B0604030504040204" pitchFamily="50" charset="-128"/>
              </a:rPr>
              <a:t>府、市町村、大学の連携</a:t>
            </a:r>
            <a:endParaRPr lang="en-US" altLang="ja-JP" sz="1050" b="1" u="sng" dirty="0">
              <a:latin typeface="Meiryo UI" panose="020B0604030504040204" pitchFamily="50" charset="-128"/>
              <a:ea typeface="Meiryo UI" panose="020B0604030504040204" pitchFamily="50" charset="-128"/>
              <a:cs typeface="Meiryo UI" panose="020B0604030504040204" pitchFamily="50" charset="-128"/>
            </a:endParaRPr>
          </a:p>
          <a:p>
            <a:r>
              <a:rPr lang="en-US" altLang="ja-JP" sz="1050" dirty="0">
                <a:latin typeface="Meiryo UI" panose="020B0604030504040204" pitchFamily="50" charset="-128"/>
                <a:ea typeface="Meiryo UI" panose="020B0604030504040204" pitchFamily="50" charset="-128"/>
                <a:cs typeface="Meiryo UI" panose="020B0604030504040204" pitchFamily="50" charset="-128"/>
              </a:rPr>
              <a:t>  </a:t>
            </a:r>
            <a:r>
              <a:rPr lang="ja-JP" altLang="en-US" sz="1050" dirty="0">
                <a:latin typeface="Meiryo UI" panose="020B0604030504040204" pitchFamily="50" charset="-128"/>
                <a:ea typeface="Meiryo UI" panose="020B0604030504040204" pitchFamily="50" charset="-128"/>
                <a:cs typeface="Meiryo UI" panose="020B0604030504040204" pitchFamily="50" charset="-128"/>
              </a:rPr>
              <a:t>①一体的な人材育成</a:t>
            </a:r>
            <a:endParaRPr lang="en-US" altLang="ja-JP" sz="105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86" name="正方形/長方形 85">
            <a:extLst>
              <a:ext uri="{FF2B5EF4-FFF2-40B4-BE49-F238E27FC236}">
                <a16:creationId xmlns:a16="http://schemas.microsoft.com/office/drawing/2014/main" id="{C2BDCA05-07DF-4BF4-BAA6-8D7B0A7B9DE2}"/>
              </a:ext>
            </a:extLst>
          </p:cNvPr>
          <p:cNvSpPr/>
          <p:nvPr/>
        </p:nvSpPr>
        <p:spPr>
          <a:xfrm>
            <a:off x="4768864" y="3864453"/>
            <a:ext cx="4293806" cy="600164"/>
          </a:xfrm>
          <a:prstGeom prst="rect">
            <a:avLst/>
          </a:prstGeom>
        </p:spPr>
        <p:txBody>
          <a:bodyPr wrap="square">
            <a:spAutoFit/>
          </a:bodyPr>
          <a:lstStyle/>
          <a:p>
            <a:pPr marL="171450" indent="-171450">
              <a:buFont typeface="Arial" panose="020B0604020202020204" pitchFamily="34" charset="0"/>
              <a:buChar char="•"/>
            </a:pPr>
            <a:r>
              <a:rPr lang="ja-JP" altLang="en-US" sz="1100" dirty="0">
                <a:latin typeface="Meiryo UI" panose="020B0604030504040204" pitchFamily="50" charset="-128"/>
                <a:ea typeface="Meiryo UI" panose="020B0604030504040204" pitchFamily="50" charset="-128"/>
              </a:rPr>
              <a:t>都市基盤施設の効率的・効果的な維持管理の推進や、持続可能な維持管理の仕組みづくりの構築を図るため、土木事務所単位で、</a:t>
            </a:r>
            <a:r>
              <a:rPr lang="ja-JP" altLang="en-US" sz="1100" b="1" dirty="0">
                <a:latin typeface="Meiryo UI" panose="020B0604030504040204" pitchFamily="50" charset="-128"/>
                <a:ea typeface="Meiryo UI" panose="020B0604030504040204" pitchFamily="50" charset="-128"/>
              </a:rPr>
              <a:t>「地域維持管理連携プラットフォーム」</a:t>
            </a:r>
            <a:r>
              <a:rPr lang="ja-JP" altLang="en-US" sz="1100" dirty="0">
                <a:latin typeface="Meiryo UI" panose="020B0604030504040204" pitchFamily="50" charset="-128"/>
                <a:ea typeface="Meiryo UI" panose="020B0604030504040204" pitchFamily="50" charset="-128"/>
              </a:rPr>
              <a:t>を設置</a:t>
            </a:r>
          </a:p>
        </p:txBody>
      </p:sp>
      <p:pic>
        <p:nvPicPr>
          <p:cNvPr id="87" name="図 86">
            <a:extLst>
              <a:ext uri="{FF2B5EF4-FFF2-40B4-BE49-F238E27FC236}">
                <a16:creationId xmlns:a16="http://schemas.microsoft.com/office/drawing/2014/main" id="{34318D1F-0D1F-4AAA-ABA3-23426B945D97}"/>
              </a:ext>
            </a:extLst>
          </p:cNvPr>
          <p:cNvPicPr>
            <a:picLocks noChangeAspect="1"/>
          </p:cNvPicPr>
          <p:nvPr/>
        </p:nvPicPr>
        <p:blipFill>
          <a:blip r:embed="rId6"/>
          <a:stretch>
            <a:fillRect/>
          </a:stretch>
        </p:blipFill>
        <p:spPr>
          <a:xfrm>
            <a:off x="4867827" y="6106419"/>
            <a:ext cx="3920910" cy="649664"/>
          </a:xfrm>
          <a:prstGeom prst="rect">
            <a:avLst/>
          </a:prstGeom>
        </p:spPr>
      </p:pic>
      <p:pic>
        <p:nvPicPr>
          <p:cNvPr id="3" name="図 2"/>
          <p:cNvPicPr>
            <a:picLocks noChangeAspect="1"/>
          </p:cNvPicPr>
          <p:nvPr/>
        </p:nvPicPr>
        <p:blipFill>
          <a:blip r:embed="rId7"/>
          <a:stretch>
            <a:fillRect/>
          </a:stretch>
        </p:blipFill>
        <p:spPr>
          <a:xfrm>
            <a:off x="1256761" y="6013915"/>
            <a:ext cx="1551544" cy="852655"/>
          </a:xfrm>
          <a:prstGeom prst="rect">
            <a:avLst/>
          </a:prstGeom>
        </p:spPr>
      </p:pic>
      <p:sp>
        <p:nvSpPr>
          <p:cNvPr id="68" name="正方形/長方形 67">
            <a:extLst>
              <a:ext uri="{FF2B5EF4-FFF2-40B4-BE49-F238E27FC236}">
                <a16:creationId xmlns:a16="http://schemas.microsoft.com/office/drawing/2014/main" id="{FE981F04-BD84-4C81-9A82-276E6B5EF14A}"/>
              </a:ext>
            </a:extLst>
          </p:cNvPr>
          <p:cNvSpPr/>
          <p:nvPr/>
        </p:nvSpPr>
        <p:spPr>
          <a:xfrm>
            <a:off x="1507372" y="5856547"/>
            <a:ext cx="1415772" cy="246221"/>
          </a:xfrm>
          <a:prstGeom prst="rect">
            <a:avLst/>
          </a:prstGeom>
        </p:spPr>
        <p:txBody>
          <a:bodyPr wrap="none">
            <a:spAutoFit/>
          </a:bodyPr>
          <a:lstStyle/>
          <a:p>
            <a:pPr algn="ctr"/>
            <a:r>
              <a:rPr lang="ja-JP" altLang="en-US" sz="1000" b="1" dirty="0">
                <a:latin typeface="Meiryo UI" panose="020B0604030504040204" pitchFamily="50" charset="-128"/>
                <a:ea typeface="Meiryo UI" panose="020B0604030504040204" pitchFamily="50" charset="-128"/>
              </a:rPr>
              <a:t>引継税額</a:t>
            </a:r>
            <a:r>
              <a:rPr lang="ja-JP" altLang="en-US" sz="800" b="1" dirty="0" smtClean="0">
                <a:latin typeface="Meiryo UI" panose="020B0604030504040204" pitchFamily="50" charset="-128"/>
                <a:ea typeface="Meiryo UI" panose="020B0604030504040204" pitchFamily="50" charset="-128"/>
              </a:rPr>
              <a:t>（単位：千万）</a:t>
            </a:r>
            <a:endParaRPr lang="en-US" altLang="ja-JP" sz="800" b="1" dirty="0">
              <a:latin typeface="Meiryo UI" panose="020B0604030504040204" pitchFamily="50" charset="-128"/>
              <a:ea typeface="Meiryo UI" panose="020B0604030504040204" pitchFamily="50" charset="-128"/>
            </a:endParaRPr>
          </a:p>
        </p:txBody>
      </p:sp>
      <p:sp>
        <p:nvSpPr>
          <p:cNvPr id="8" name="スライド番号プレースホルダー 7"/>
          <p:cNvSpPr>
            <a:spLocks noGrp="1"/>
          </p:cNvSpPr>
          <p:nvPr>
            <p:ph type="sldNum" sz="quarter" idx="12"/>
          </p:nvPr>
        </p:nvSpPr>
        <p:spPr/>
        <p:txBody>
          <a:bodyPr/>
          <a:lstStyle/>
          <a:p>
            <a:fld id="{138CA411-231B-42B9-AF63-97A64194AA60}" type="slidenum">
              <a:rPr lang="ja-JP" altLang="en-US" smtClean="0"/>
              <a:pPr/>
              <a:t>81</a:t>
            </a:fld>
            <a:endParaRPr lang="ja-JP" altLang="en-US"/>
          </a:p>
        </p:txBody>
      </p:sp>
      <p:sp>
        <p:nvSpPr>
          <p:cNvPr id="38" name="角丸四角形 37"/>
          <p:cNvSpPr/>
          <p:nvPr/>
        </p:nvSpPr>
        <p:spPr>
          <a:xfrm>
            <a:off x="128790" y="66145"/>
            <a:ext cx="61818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４－</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市区町村との連携強化／市町村連携</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8072408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線コネクタ 5"/>
          <p:cNvCxnSpPr/>
          <p:nvPr/>
        </p:nvCxnSpPr>
        <p:spPr>
          <a:xfrm>
            <a:off x="196398" y="615109"/>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288000" y="1062558"/>
            <a:ext cx="856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45A7E333-0551-4A17-AB70-BD945E4B8A88}"/>
              </a:ext>
            </a:extLst>
          </p:cNvPr>
          <p:cNvSpPr txBox="1"/>
          <p:nvPr/>
        </p:nvSpPr>
        <p:spPr>
          <a:xfrm>
            <a:off x="274650" y="694866"/>
            <a:ext cx="8820000"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■住民に近い区役所の位置づけを強化し、地域ニーズと魅力に応じた住民サービス向上へ</a:t>
            </a:r>
            <a:endParaRPr kumimoji="1" lang="en-US" altLang="ja-JP" b="1" dirty="0">
              <a:latin typeface="Meiryo UI" panose="020B0604030504040204" pitchFamily="50" charset="-128"/>
              <a:ea typeface="Meiryo UI" panose="020B0604030504040204" pitchFamily="50" charset="-128"/>
            </a:endParaRPr>
          </a:p>
        </p:txBody>
      </p:sp>
      <p:sp>
        <p:nvSpPr>
          <p:cNvPr id="14" name="角丸四角形 10">
            <a:extLst>
              <a:ext uri="{FF2B5EF4-FFF2-40B4-BE49-F238E27FC236}">
                <a16:creationId xmlns:a16="http://schemas.microsoft.com/office/drawing/2014/main" id="{49852E62-8DD1-4648-9D21-AAF1957A980E}"/>
              </a:ext>
            </a:extLst>
          </p:cNvPr>
          <p:cNvSpPr/>
          <p:nvPr/>
        </p:nvSpPr>
        <p:spPr>
          <a:xfrm>
            <a:off x="165500" y="1129640"/>
            <a:ext cx="8850898" cy="324000"/>
          </a:xfrm>
          <a:prstGeom prst="roundRect">
            <a:avLst/>
          </a:prstGeom>
          <a:solidFill>
            <a:schemeClr val="tx1">
              <a:lumMod val="75000"/>
              <a:lumOff val="25000"/>
            </a:schemeClr>
          </a:solidFill>
          <a:ln>
            <a:noFill/>
          </a:ln>
        </p:spPr>
        <p:style>
          <a:lnRef idx="2">
            <a:schemeClr val="accent2"/>
          </a:lnRef>
          <a:fillRef idx="1">
            <a:schemeClr val="lt1"/>
          </a:fillRef>
          <a:effectRef idx="0">
            <a:schemeClr val="accent2"/>
          </a:effectRef>
          <a:fontRef idx="minor">
            <a:schemeClr val="dk1"/>
          </a:fontRef>
        </p:style>
        <p:txBody>
          <a:bodyPr anchor="ctr"/>
          <a:lstStyle/>
          <a:p>
            <a:pPr algn="ctr">
              <a:defRPr/>
            </a:pPr>
            <a:r>
              <a:rPr lang="ja-JP" altLang="en-US" sz="1400" b="1" dirty="0">
                <a:solidFill>
                  <a:schemeClr val="bg1"/>
                </a:solidFill>
                <a:latin typeface="Meiryo UI" pitchFamily="50" charset="-128"/>
                <a:ea typeface="Meiryo UI" pitchFamily="50" charset="-128"/>
                <a:cs typeface="Meiryo UI" pitchFamily="50" charset="-128"/>
              </a:rPr>
              <a:t>区役所の権限強化</a:t>
            </a:r>
            <a:r>
              <a:rPr lang="ja-JP" altLang="en-US" sz="1400" b="1" dirty="0" smtClean="0">
                <a:solidFill>
                  <a:schemeClr val="bg1"/>
                </a:solidFill>
                <a:latin typeface="Meiryo UI" pitchFamily="50" charset="-128"/>
                <a:ea typeface="Meiryo UI" pitchFamily="50" charset="-128"/>
                <a:cs typeface="Meiryo UI" pitchFamily="50" charset="-128"/>
              </a:rPr>
              <a:t>（概要）</a:t>
            </a:r>
            <a:endParaRPr lang="ja-JP" altLang="en-US" sz="1400" b="1" dirty="0">
              <a:solidFill>
                <a:schemeClr val="bg1"/>
              </a:solidFill>
              <a:latin typeface="Meiryo UI" pitchFamily="50" charset="-128"/>
              <a:ea typeface="Meiryo UI" pitchFamily="50" charset="-128"/>
              <a:cs typeface="Meiryo UI" pitchFamily="50" charset="-128"/>
            </a:endParaRPr>
          </a:p>
        </p:txBody>
      </p:sp>
      <p:sp>
        <p:nvSpPr>
          <p:cNvPr id="15" name="角丸四角形 10">
            <a:extLst>
              <a:ext uri="{FF2B5EF4-FFF2-40B4-BE49-F238E27FC236}">
                <a16:creationId xmlns:a16="http://schemas.microsoft.com/office/drawing/2014/main" id="{4162B735-163F-49C6-A865-1B6B55F706FB}"/>
              </a:ext>
            </a:extLst>
          </p:cNvPr>
          <p:cNvSpPr/>
          <p:nvPr/>
        </p:nvSpPr>
        <p:spPr>
          <a:xfrm>
            <a:off x="227338" y="4766928"/>
            <a:ext cx="8789060" cy="324000"/>
          </a:xfrm>
          <a:prstGeom prst="roundRect">
            <a:avLst/>
          </a:prstGeom>
          <a:solidFill>
            <a:schemeClr val="tx1">
              <a:lumMod val="75000"/>
              <a:lumOff val="25000"/>
            </a:schemeClr>
          </a:solidFill>
          <a:ln>
            <a:noFill/>
          </a:ln>
        </p:spPr>
        <p:style>
          <a:lnRef idx="2">
            <a:schemeClr val="accent2"/>
          </a:lnRef>
          <a:fillRef idx="1">
            <a:schemeClr val="lt1"/>
          </a:fillRef>
          <a:effectRef idx="0">
            <a:schemeClr val="accent2"/>
          </a:effectRef>
          <a:fontRef idx="minor">
            <a:schemeClr val="dk1"/>
          </a:fontRef>
        </p:style>
        <p:txBody>
          <a:bodyPr anchor="ctr"/>
          <a:lstStyle/>
          <a:p>
            <a:pPr algn="ctr">
              <a:defRPr/>
            </a:pPr>
            <a:r>
              <a:rPr lang="ja-JP" altLang="en-US" sz="1400" b="1" dirty="0" smtClean="0">
                <a:solidFill>
                  <a:schemeClr val="bg1"/>
                </a:solidFill>
                <a:latin typeface="Meiryo UI" pitchFamily="50" charset="-128"/>
                <a:ea typeface="Meiryo UI" pitchFamily="50" charset="-128"/>
                <a:cs typeface="Meiryo UI" pitchFamily="50" charset="-128"/>
              </a:rPr>
              <a:t>各区</a:t>
            </a:r>
            <a:r>
              <a:rPr lang="ja-JP" altLang="en-US" sz="1400" b="1" dirty="0">
                <a:solidFill>
                  <a:schemeClr val="bg1"/>
                </a:solidFill>
                <a:latin typeface="Meiryo UI" pitchFamily="50" charset="-128"/>
                <a:ea typeface="Meiryo UI" pitchFamily="50" charset="-128"/>
                <a:cs typeface="Meiryo UI" pitchFamily="50" charset="-128"/>
              </a:rPr>
              <a:t>役所</a:t>
            </a:r>
            <a:r>
              <a:rPr lang="ja-JP" altLang="en-US" sz="1400" b="1" dirty="0" smtClean="0">
                <a:solidFill>
                  <a:schemeClr val="bg1"/>
                </a:solidFill>
                <a:latin typeface="Meiryo UI" pitchFamily="50" charset="-128"/>
                <a:ea typeface="Meiryo UI" pitchFamily="50" charset="-128"/>
                <a:cs typeface="Meiryo UI" pitchFamily="50" charset="-128"/>
              </a:rPr>
              <a:t>の特色ある取組み（事例）</a:t>
            </a:r>
            <a:endParaRPr lang="ja-JP" altLang="en-US" sz="1400" b="1" dirty="0">
              <a:solidFill>
                <a:schemeClr val="bg1"/>
              </a:solidFill>
              <a:latin typeface="Meiryo UI" pitchFamily="50" charset="-128"/>
              <a:ea typeface="Meiryo UI" pitchFamily="50" charset="-128"/>
              <a:cs typeface="Meiryo UI" pitchFamily="50" charset="-128"/>
            </a:endParaRPr>
          </a:p>
        </p:txBody>
      </p:sp>
      <p:graphicFrame>
        <p:nvGraphicFramePr>
          <p:cNvPr id="3" name="表 2">
            <a:extLst>
              <a:ext uri="{FF2B5EF4-FFF2-40B4-BE49-F238E27FC236}">
                <a16:creationId xmlns:a16="http://schemas.microsoft.com/office/drawing/2014/main" id="{F238B4FB-E721-4E5F-A078-041C175D219E}"/>
              </a:ext>
            </a:extLst>
          </p:cNvPr>
          <p:cNvGraphicFramePr>
            <a:graphicFrameLocks noGrp="1"/>
          </p:cNvGraphicFramePr>
          <p:nvPr>
            <p:extLst/>
          </p:nvPr>
        </p:nvGraphicFramePr>
        <p:xfrm>
          <a:off x="288000" y="5295713"/>
          <a:ext cx="6873125" cy="1356360"/>
        </p:xfrm>
        <a:graphic>
          <a:graphicData uri="http://schemas.openxmlformats.org/drawingml/2006/table">
            <a:tbl>
              <a:tblPr firstRow="1" bandRow="1">
                <a:tableStyleId>{5940675A-B579-460E-94D1-54222C63F5DA}</a:tableStyleId>
              </a:tblPr>
              <a:tblGrid>
                <a:gridCol w="1348088">
                  <a:extLst>
                    <a:ext uri="{9D8B030D-6E8A-4147-A177-3AD203B41FA5}">
                      <a16:colId xmlns:a16="http://schemas.microsoft.com/office/drawing/2014/main" val="1941470350"/>
                    </a:ext>
                  </a:extLst>
                </a:gridCol>
                <a:gridCol w="5525037">
                  <a:extLst>
                    <a:ext uri="{9D8B030D-6E8A-4147-A177-3AD203B41FA5}">
                      <a16:colId xmlns:a16="http://schemas.microsoft.com/office/drawing/2014/main" val="1105512402"/>
                    </a:ext>
                  </a:extLst>
                </a:gridCol>
              </a:tblGrid>
              <a:tr h="179816">
                <a:tc>
                  <a:txBody>
                    <a:bodyPr/>
                    <a:lstStyle/>
                    <a:p>
                      <a:pPr algn="ctr"/>
                      <a:r>
                        <a:rPr kumimoji="1" lang="ja-JP" altLang="en-US" sz="1100" dirty="0">
                          <a:solidFill>
                            <a:schemeClr val="tx1"/>
                          </a:solidFill>
                          <a:latin typeface="Meiryo UI" panose="020B0604030504040204" pitchFamily="50" charset="-128"/>
                          <a:ea typeface="Meiryo UI" panose="020B0604030504040204" pitchFamily="50" charset="-128"/>
                        </a:rPr>
                        <a:t>区役所</a:t>
                      </a:r>
                    </a:p>
                  </a:txBody>
                  <a:tcPr>
                    <a:solidFill>
                      <a:schemeClr val="accent1">
                        <a:lumMod val="40000"/>
                        <a:lumOff val="60000"/>
                      </a:schemeClr>
                    </a:solidFill>
                  </a:tcPr>
                </a:tc>
                <a:tc>
                  <a:txBody>
                    <a:bodyPr/>
                    <a:lstStyle/>
                    <a:p>
                      <a:pPr algn="ctr"/>
                      <a:r>
                        <a:rPr kumimoji="1" lang="ja-JP" altLang="en-US" sz="1100" dirty="0">
                          <a:solidFill>
                            <a:schemeClr val="tx1"/>
                          </a:solidFill>
                          <a:latin typeface="Meiryo UI" panose="020B0604030504040204" pitchFamily="50" charset="-128"/>
                          <a:ea typeface="Meiryo UI" panose="020B0604030504040204" pitchFamily="50" charset="-128"/>
                        </a:rPr>
                        <a:t>主な取り組み</a:t>
                      </a:r>
                    </a:p>
                  </a:txBody>
                  <a:tcPr>
                    <a:solidFill>
                      <a:schemeClr val="accent1">
                        <a:lumMod val="40000"/>
                        <a:lumOff val="60000"/>
                      </a:schemeClr>
                    </a:solidFill>
                  </a:tcPr>
                </a:tc>
                <a:extLst>
                  <a:ext uri="{0D108BD9-81ED-4DB2-BD59-A6C34878D82A}">
                    <a16:rowId xmlns:a16="http://schemas.microsoft.com/office/drawing/2014/main" val="3492594531"/>
                  </a:ext>
                </a:extLst>
              </a:tr>
              <a:tr h="1078899">
                <a:tc>
                  <a:txBody>
                    <a:bodyPr/>
                    <a:lstStyle/>
                    <a:p>
                      <a:r>
                        <a:rPr kumimoji="1" lang="ja-JP" altLang="en-US" sz="1100" dirty="0">
                          <a:solidFill>
                            <a:schemeClr val="tx1"/>
                          </a:solidFill>
                          <a:latin typeface="Meiryo UI" panose="020B0604030504040204" pitchFamily="50" charset="-128"/>
                          <a:ea typeface="Meiryo UI" panose="020B0604030504040204" pitchFamily="50" charset="-128"/>
                        </a:rPr>
                        <a:t>福島区</a:t>
                      </a:r>
                      <a:endParaRPr kumimoji="1" lang="en-US" altLang="ja-JP" sz="1100" dirty="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此花区</a:t>
                      </a:r>
                      <a:endParaRPr kumimoji="1" lang="en-US" altLang="ja-JP" sz="1100" dirty="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天王寺区</a:t>
                      </a:r>
                      <a:endParaRPr kumimoji="1" lang="en-US" altLang="ja-JP" sz="1100" dirty="0">
                        <a:solidFill>
                          <a:schemeClr val="tx1"/>
                        </a:solidFill>
                        <a:latin typeface="Meiryo UI" panose="020B0604030504040204" pitchFamily="50" charset="-128"/>
                        <a:ea typeface="Meiryo UI" panose="020B0604030504040204" pitchFamily="50" charset="-128"/>
                      </a:endParaRPr>
                    </a:p>
                    <a:p>
                      <a:r>
                        <a:rPr kumimoji="1" lang="ja-JP" altLang="en-US" sz="1100" dirty="0">
                          <a:solidFill>
                            <a:schemeClr val="tx1"/>
                          </a:solidFill>
                          <a:latin typeface="Meiryo UI" panose="020B0604030504040204" pitchFamily="50" charset="-128"/>
                          <a:ea typeface="Meiryo UI" panose="020B0604030504040204" pitchFamily="50" charset="-128"/>
                        </a:rPr>
                        <a:t>淀川区</a:t>
                      </a:r>
                      <a:endParaRPr kumimoji="1" lang="en-US" altLang="ja-JP" sz="1100" dirty="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東成区</a:t>
                      </a:r>
                      <a:endParaRPr kumimoji="1" lang="en-US" altLang="ja-JP" sz="1100" dirty="0" smtClean="0">
                        <a:solidFill>
                          <a:schemeClr val="tx1"/>
                        </a:solidFill>
                        <a:latin typeface="Meiryo UI" panose="020B0604030504040204" pitchFamily="50" charset="-128"/>
                        <a:ea typeface="Meiryo UI" panose="020B0604030504040204" pitchFamily="50" charset="-128"/>
                      </a:endParaRPr>
                    </a:p>
                    <a:p>
                      <a:r>
                        <a:rPr kumimoji="1" lang="ja-JP" altLang="en-US" sz="1100" dirty="0" smtClean="0">
                          <a:solidFill>
                            <a:schemeClr val="tx1"/>
                          </a:solidFill>
                          <a:latin typeface="Meiryo UI" panose="020B0604030504040204" pitchFamily="50" charset="-128"/>
                          <a:ea typeface="Meiryo UI" panose="020B0604030504040204" pitchFamily="50" charset="-128"/>
                        </a:rPr>
                        <a:t>住之江区</a:t>
                      </a:r>
                      <a:endParaRPr kumimoji="1" lang="en-US" altLang="ja-JP" sz="1100" dirty="0">
                        <a:solidFill>
                          <a:schemeClr val="tx1"/>
                        </a:solidFill>
                        <a:latin typeface="Meiryo UI" panose="020B0604030504040204" pitchFamily="50" charset="-128"/>
                        <a:ea typeface="Meiryo UI" panose="020B0604030504040204" pitchFamily="50" charset="-128"/>
                      </a:endParaRPr>
                    </a:p>
                  </a:txBody>
                  <a:tcPr/>
                </a:tc>
                <a:tc>
                  <a:txBody>
                    <a:bodyPr/>
                    <a:lstStyle/>
                    <a:p>
                      <a:pPr marL="171450" indent="-171450">
                        <a:buFont typeface="Wingdings" panose="05000000000000000000" pitchFamily="2" charset="2"/>
                        <a:buChar char="Ø"/>
                      </a:pPr>
                      <a:r>
                        <a:rPr kumimoji="1" lang="ja-JP" altLang="en-US" sz="1100" dirty="0">
                          <a:solidFill>
                            <a:schemeClr val="tx1"/>
                          </a:solidFill>
                          <a:latin typeface="Meiryo UI" panose="020B0604030504040204" pitchFamily="50" charset="-128"/>
                          <a:ea typeface="Meiryo UI" panose="020B0604030504040204" pitchFamily="50" charset="-128"/>
                        </a:rPr>
                        <a:t>住民票等の証明書を自宅まで</a:t>
                      </a:r>
                      <a:r>
                        <a:rPr kumimoji="1" lang="ja-JP" altLang="en-US" sz="1100" dirty="0" smtClean="0">
                          <a:solidFill>
                            <a:schemeClr val="tx1"/>
                          </a:solidFill>
                          <a:latin typeface="Meiryo UI" panose="020B0604030504040204" pitchFamily="50" charset="-128"/>
                          <a:ea typeface="Meiryo UI" panose="020B0604030504040204" pitchFamily="50" charset="-128"/>
                        </a:rPr>
                        <a:t>配達</a:t>
                      </a:r>
                      <a:r>
                        <a:rPr kumimoji="1" lang="en-US" altLang="ja-JP" sz="1100" dirty="0" smtClean="0">
                          <a:solidFill>
                            <a:schemeClr val="tx1"/>
                          </a:solidFill>
                          <a:latin typeface="Meiryo UI" panose="020B0604030504040204" pitchFamily="50" charset="-128"/>
                          <a:ea typeface="Meiryo UI" panose="020B0604030504040204" pitchFamily="50" charset="-128"/>
                        </a:rPr>
                        <a:t>(2012</a:t>
                      </a:r>
                      <a:r>
                        <a:rPr kumimoji="1" lang="ja-JP" altLang="en-US" sz="1100" dirty="0" smtClean="0">
                          <a:solidFill>
                            <a:schemeClr val="tx1"/>
                          </a:solidFill>
                          <a:latin typeface="Meiryo UI" panose="020B0604030504040204" pitchFamily="50" charset="-128"/>
                          <a:ea typeface="Meiryo UI" panose="020B0604030504040204" pitchFamily="50" charset="-128"/>
                        </a:rPr>
                        <a:t>年度～</a:t>
                      </a:r>
                      <a:r>
                        <a:rPr kumimoji="1" lang="en-US" altLang="ja-JP" sz="1100" dirty="0" smtClean="0">
                          <a:solidFill>
                            <a:schemeClr val="tx1"/>
                          </a:solidFill>
                          <a:latin typeface="Meiryo UI" panose="020B0604030504040204" pitchFamily="50" charset="-128"/>
                          <a:ea typeface="Meiryo UI" panose="020B0604030504040204" pitchFamily="50" charset="-128"/>
                        </a:rPr>
                        <a:t>)</a:t>
                      </a:r>
                      <a:endParaRPr kumimoji="1" lang="en-US" altLang="ja-JP" sz="1100" dirty="0">
                        <a:solidFill>
                          <a:schemeClr val="tx1"/>
                        </a:solidFill>
                        <a:latin typeface="Meiryo UI" panose="020B0604030504040204" pitchFamily="50" charset="-128"/>
                        <a:ea typeface="Meiryo UI" panose="020B0604030504040204" pitchFamily="50" charset="-128"/>
                      </a:endParaRP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1" lang="ja-JP" altLang="en-US" sz="1100" dirty="0" smtClean="0">
                          <a:solidFill>
                            <a:schemeClr val="tx1"/>
                          </a:solidFill>
                          <a:latin typeface="Meiryo UI" panose="020B0604030504040204" pitchFamily="50" charset="-128"/>
                          <a:ea typeface="Meiryo UI" panose="020B0604030504040204" pitchFamily="50" charset="-128"/>
                        </a:rPr>
                        <a:t>少年非行防止活動ネットワークによる取組み</a:t>
                      </a:r>
                      <a:r>
                        <a:rPr kumimoji="1" lang="en-US" altLang="ja-JP" sz="1100" dirty="0" smtClean="0">
                          <a:solidFill>
                            <a:schemeClr val="tx1"/>
                          </a:solidFill>
                          <a:latin typeface="Meiryo UI" panose="020B0604030504040204" pitchFamily="50" charset="-128"/>
                          <a:ea typeface="Meiryo UI" panose="020B0604030504040204" pitchFamily="50" charset="-128"/>
                        </a:rPr>
                        <a:t>(2013</a:t>
                      </a:r>
                      <a:r>
                        <a:rPr kumimoji="1" lang="ja-JP" altLang="en-US" sz="1100" dirty="0" smtClean="0">
                          <a:solidFill>
                            <a:schemeClr val="tx1"/>
                          </a:solidFill>
                          <a:latin typeface="Meiryo UI" panose="020B0604030504040204" pitchFamily="50" charset="-128"/>
                          <a:ea typeface="Meiryo UI" panose="020B0604030504040204" pitchFamily="50" charset="-128"/>
                        </a:rPr>
                        <a:t>年度～</a:t>
                      </a:r>
                      <a:r>
                        <a:rPr kumimoji="1" lang="en-US" altLang="ja-JP" sz="1100" dirty="0" smtClean="0">
                          <a:solidFill>
                            <a:schemeClr val="tx1"/>
                          </a:solidFill>
                          <a:latin typeface="Meiryo UI" panose="020B0604030504040204" pitchFamily="50" charset="-128"/>
                          <a:ea typeface="Meiryo UI" panose="020B0604030504040204" pitchFamily="50" charset="-128"/>
                        </a:rPr>
                        <a:t>)</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1" lang="ja-JP" altLang="en-US" sz="1100" dirty="0" smtClean="0">
                          <a:solidFill>
                            <a:schemeClr val="tx1"/>
                          </a:solidFill>
                          <a:latin typeface="Meiryo UI" panose="020B0604030504040204" pitchFamily="50" charset="-128"/>
                          <a:ea typeface="Meiryo UI" panose="020B0604030504040204" pitchFamily="50" charset="-128"/>
                        </a:rPr>
                        <a:t>地域</a:t>
                      </a:r>
                      <a:r>
                        <a:rPr kumimoji="1" lang="ja-JP" altLang="en-US" sz="1100" dirty="0">
                          <a:solidFill>
                            <a:schemeClr val="tx1"/>
                          </a:solidFill>
                          <a:latin typeface="Meiryo UI" panose="020B0604030504040204" pitchFamily="50" charset="-128"/>
                          <a:ea typeface="Meiryo UI" panose="020B0604030504040204" pitchFamily="50" charset="-128"/>
                        </a:rPr>
                        <a:t>資源との新たなつながりを活かした</a:t>
                      </a:r>
                      <a:r>
                        <a:rPr kumimoji="1" lang="ja-JP" altLang="en-US" sz="1100" dirty="0" smtClean="0">
                          <a:solidFill>
                            <a:schemeClr val="tx1"/>
                          </a:solidFill>
                          <a:latin typeface="Meiryo UI" panose="020B0604030504040204" pitchFamily="50" charset="-128"/>
                          <a:ea typeface="Meiryo UI" panose="020B0604030504040204" pitchFamily="50" charset="-128"/>
                        </a:rPr>
                        <a:t>防災</a:t>
                      </a:r>
                      <a:r>
                        <a:rPr kumimoji="1" lang="en-US" altLang="ja-JP" sz="1100" dirty="0" smtClean="0">
                          <a:solidFill>
                            <a:schemeClr val="tx1"/>
                          </a:solidFill>
                          <a:latin typeface="Meiryo UI" panose="020B0604030504040204" pitchFamily="50" charset="-128"/>
                          <a:ea typeface="Meiryo UI" panose="020B0604030504040204" pitchFamily="50" charset="-128"/>
                        </a:rPr>
                        <a:t>(2017</a:t>
                      </a:r>
                      <a:r>
                        <a:rPr kumimoji="1" lang="ja-JP" altLang="en-US" sz="1100" dirty="0" smtClean="0">
                          <a:solidFill>
                            <a:schemeClr val="tx1"/>
                          </a:solidFill>
                          <a:latin typeface="Meiryo UI" panose="020B0604030504040204" pitchFamily="50" charset="-128"/>
                          <a:ea typeface="Meiryo UI" panose="020B0604030504040204" pitchFamily="50" charset="-128"/>
                        </a:rPr>
                        <a:t>年度～</a:t>
                      </a:r>
                      <a:r>
                        <a:rPr kumimoji="1" lang="en-US" altLang="ja-JP" sz="1100" dirty="0" smtClean="0">
                          <a:solidFill>
                            <a:schemeClr val="tx1"/>
                          </a:solidFill>
                          <a:latin typeface="Meiryo UI" panose="020B0604030504040204" pitchFamily="50" charset="-128"/>
                          <a:ea typeface="Meiryo UI" panose="020B0604030504040204" pitchFamily="50" charset="-128"/>
                        </a:rPr>
                        <a:t>)</a:t>
                      </a:r>
                      <a:endParaRPr kumimoji="1" lang="ja-JP" altLang="en-US" sz="1100" dirty="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100" dirty="0" smtClean="0">
                          <a:solidFill>
                            <a:schemeClr val="tx1"/>
                          </a:solidFill>
                          <a:latin typeface="Meiryo UI" panose="020B0604030504040204" pitchFamily="50" charset="-128"/>
                          <a:ea typeface="Meiryo UI" panose="020B0604030504040204" pitchFamily="50" charset="-128"/>
                        </a:rPr>
                        <a:t>訪問型病児</a:t>
                      </a:r>
                      <a:r>
                        <a:rPr kumimoji="1" lang="ja-JP" altLang="en-US" sz="1100" dirty="0">
                          <a:solidFill>
                            <a:schemeClr val="tx1"/>
                          </a:solidFill>
                          <a:latin typeface="Meiryo UI" panose="020B0604030504040204" pitchFamily="50" charset="-128"/>
                          <a:ea typeface="Meiryo UI" panose="020B0604030504040204" pitchFamily="50" charset="-128"/>
                        </a:rPr>
                        <a:t>保育の支援</a:t>
                      </a:r>
                      <a:r>
                        <a:rPr kumimoji="1" lang="en-US" altLang="ja-JP" sz="1100" dirty="0">
                          <a:solidFill>
                            <a:schemeClr val="tx1"/>
                          </a:solidFill>
                          <a:latin typeface="Meiryo UI" panose="020B0604030504040204" pitchFamily="50" charset="-128"/>
                          <a:ea typeface="Meiryo UI" panose="020B0604030504040204" pitchFamily="50" charset="-128"/>
                        </a:rPr>
                        <a:t> </a:t>
                      </a:r>
                      <a:r>
                        <a:rPr kumimoji="1" lang="en-US" altLang="ja-JP" sz="1100" dirty="0" smtClean="0">
                          <a:solidFill>
                            <a:schemeClr val="tx1"/>
                          </a:solidFill>
                          <a:latin typeface="Meiryo UI" panose="020B0604030504040204" pitchFamily="50" charset="-128"/>
                          <a:ea typeface="Meiryo UI" panose="020B0604030504040204" pitchFamily="50" charset="-128"/>
                        </a:rPr>
                        <a:t>(2014</a:t>
                      </a:r>
                      <a:r>
                        <a:rPr kumimoji="1" lang="ja-JP" altLang="en-US" sz="1100" dirty="0" smtClean="0">
                          <a:solidFill>
                            <a:schemeClr val="tx1"/>
                          </a:solidFill>
                          <a:latin typeface="Meiryo UI" panose="020B0604030504040204" pitchFamily="50" charset="-128"/>
                          <a:ea typeface="Meiryo UI" panose="020B0604030504040204" pitchFamily="50" charset="-128"/>
                        </a:rPr>
                        <a:t>年度～</a:t>
                      </a:r>
                      <a:r>
                        <a:rPr kumimoji="1" lang="en-US" altLang="ja-JP" sz="1100" dirty="0" smtClean="0">
                          <a:solidFill>
                            <a:schemeClr val="tx1"/>
                          </a:solidFill>
                          <a:latin typeface="Meiryo UI" panose="020B0604030504040204" pitchFamily="50" charset="-128"/>
                          <a:ea typeface="Meiryo UI" panose="020B0604030504040204" pitchFamily="50" charset="-128"/>
                        </a:rPr>
                        <a:t>)</a:t>
                      </a:r>
                      <a:endParaRPr kumimoji="1" lang="en-US" altLang="ja-JP" sz="1100" dirty="0">
                        <a:solidFill>
                          <a:schemeClr val="tx1"/>
                        </a:solidFill>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kumimoji="1" lang="ja-JP" altLang="en-US" sz="1100" dirty="0">
                          <a:solidFill>
                            <a:schemeClr val="tx1"/>
                          </a:solidFill>
                          <a:latin typeface="Meiryo UI" panose="020B0604030504040204" pitchFamily="50" charset="-128"/>
                          <a:ea typeface="Meiryo UI" panose="020B0604030504040204" pitchFamily="50" charset="-128"/>
                        </a:rPr>
                        <a:t>ライフライン等事業者と連携</a:t>
                      </a:r>
                      <a:r>
                        <a:rPr kumimoji="1" lang="ja-JP" altLang="en-US" sz="1100" dirty="0" smtClean="0">
                          <a:solidFill>
                            <a:schemeClr val="tx1"/>
                          </a:solidFill>
                          <a:latin typeface="Meiryo UI" panose="020B0604030504040204" pitchFamily="50" charset="-128"/>
                          <a:ea typeface="Meiryo UI" panose="020B0604030504040204" pitchFamily="50" charset="-128"/>
                        </a:rPr>
                        <a:t>した高齢者・</a:t>
                      </a:r>
                      <a:r>
                        <a:rPr kumimoji="1" lang="ja-JP" altLang="en-US" sz="1100" dirty="0" err="1" smtClean="0">
                          <a:solidFill>
                            <a:schemeClr val="tx1"/>
                          </a:solidFill>
                          <a:latin typeface="Meiryo UI" panose="020B0604030504040204" pitchFamily="50" charset="-128"/>
                          <a:ea typeface="Meiryo UI" panose="020B0604030504040204" pitchFamily="50" charset="-128"/>
                        </a:rPr>
                        <a:t>障がい</a:t>
                      </a:r>
                      <a:r>
                        <a:rPr kumimoji="1" lang="ja-JP" altLang="en-US" sz="1100" dirty="0" smtClean="0">
                          <a:solidFill>
                            <a:schemeClr val="tx1"/>
                          </a:solidFill>
                          <a:latin typeface="Meiryo UI" panose="020B0604030504040204" pitchFamily="50" charset="-128"/>
                          <a:ea typeface="Meiryo UI" panose="020B0604030504040204" pitchFamily="50" charset="-128"/>
                        </a:rPr>
                        <a:t>者等の見守り</a:t>
                      </a:r>
                      <a:r>
                        <a:rPr kumimoji="1" lang="en-US" altLang="ja-JP" sz="1100" dirty="0" smtClean="0">
                          <a:solidFill>
                            <a:schemeClr val="tx1"/>
                          </a:solidFill>
                          <a:latin typeface="Meiryo UI" panose="020B0604030504040204" pitchFamily="50" charset="-128"/>
                          <a:ea typeface="Meiryo UI" panose="020B0604030504040204" pitchFamily="50" charset="-128"/>
                        </a:rPr>
                        <a:t>(2013</a:t>
                      </a:r>
                      <a:r>
                        <a:rPr kumimoji="1" lang="ja-JP" altLang="en-US" sz="1100" dirty="0" smtClean="0">
                          <a:solidFill>
                            <a:schemeClr val="tx1"/>
                          </a:solidFill>
                          <a:latin typeface="Meiryo UI" panose="020B0604030504040204" pitchFamily="50" charset="-128"/>
                          <a:ea typeface="Meiryo UI" panose="020B0604030504040204" pitchFamily="50" charset="-128"/>
                        </a:rPr>
                        <a:t>年度～</a:t>
                      </a:r>
                      <a:r>
                        <a:rPr kumimoji="1" lang="en-US" altLang="ja-JP" sz="1100" dirty="0" smtClean="0">
                          <a:solidFill>
                            <a:schemeClr val="tx1"/>
                          </a:solidFill>
                          <a:latin typeface="Meiryo UI" panose="020B0604030504040204" pitchFamily="50" charset="-128"/>
                          <a:ea typeface="Meiryo UI" panose="020B0604030504040204" pitchFamily="50" charset="-128"/>
                        </a:rPr>
                        <a:t>)</a:t>
                      </a:r>
                      <a:r>
                        <a:rPr kumimoji="1" lang="ja-JP" altLang="en-US" sz="1100" dirty="0">
                          <a:solidFill>
                            <a:schemeClr val="tx1"/>
                          </a:solidFill>
                          <a:latin typeface="Meiryo UI" panose="020B0604030504040204" pitchFamily="50" charset="-128"/>
                          <a:ea typeface="Meiryo UI" panose="020B0604030504040204" pitchFamily="50" charset="-128"/>
                        </a:rPr>
                        <a:t>　　</a:t>
                      </a:r>
                    </a:p>
                    <a:p>
                      <a:pPr marL="171450" indent="-171450">
                        <a:buFont typeface="Wingdings" panose="05000000000000000000" pitchFamily="2" charset="2"/>
                        <a:buChar char="Ø"/>
                      </a:pPr>
                      <a:r>
                        <a:rPr kumimoji="1" lang="ja-JP" altLang="en-US" sz="1100" dirty="0">
                          <a:solidFill>
                            <a:schemeClr val="tx1"/>
                          </a:solidFill>
                          <a:latin typeface="Meiryo UI" panose="020B0604030504040204" pitchFamily="50" charset="-128"/>
                          <a:ea typeface="Meiryo UI" panose="020B0604030504040204" pitchFamily="50" charset="-128"/>
                        </a:rPr>
                        <a:t>学習指導員の派遣等によるこどもの学習意欲</a:t>
                      </a:r>
                      <a:r>
                        <a:rPr kumimoji="1" lang="ja-JP" altLang="en-US" sz="1100" dirty="0" smtClean="0">
                          <a:solidFill>
                            <a:schemeClr val="tx1"/>
                          </a:solidFill>
                          <a:latin typeface="Meiryo UI" panose="020B0604030504040204" pitchFamily="50" charset="-128"/>
                          <a:ea typeface="Meiryo UI" panose="020B0604030504040204" pitchFamily="50" charset="-128"/>
                        </a:rPr>
                        <a:t>向上　　</a:t>
                      </a:r>
                      <a:r>
                        <a:rPr kumimoji="1" lang="en-US" altLang="ja-JP" sz="1100" dirty="0" smtClean="0">
                          <a:solidFill>
                            <a:schemeClr val="tx1"/>
                          </a:solidFill>
                          <a:latin typeface="Meiryo UI" panose="020B0604030504040204" pitchFamily="50" charset="-128"/>
                          <a:ea typeface="Meiryo UI" panose="020B0604030504040204" pitchFamily="50" charset="-128"/>
                        </a:rPr>
                        <a:t>(2014</a:t>
                      </a:r>
                      <a:r>
                        <a:rPr kumimoji="1" lang="ja-JP" altLang="en-US" sz="1100" dirty="0" smtClean="0">
                          <a:solidFill>
                            <a:schemeClr val="tx1"/>
                          </a:solidFill>
                          <a:latin typeface="Meiryo UI" panose="020B0604030504040204" pitchFamily="50" charset="-128"/>
                          <a:ea typeface="Meiryo UI" panose="020B0604030504040204" pitchFamily="50" charset="-128"/>
                        </a:rPr>
                        <a:t>年度～</a:t>
                      </a:r>
                      <a:r>
                        <a:rPr kumimoji="1" lang="en-US" altLang="ja-JP" sz="1100" dirty="0" smtClean="0">
                          <a:solidFill>
                            <a:schemeClr val="tx1"/>
                          </a:solidFill>
                          <a:latin typeface="Meiryo UI" panose="020B0604030504040204" pitchFamily="50" charset="-128"/>
                          <a:ea typeface="Meiryo UI" panose="020B0604030504040204" pitchFamily="50" charset="-128"/>
                        </a:rPr>
                        <a:t>)</a:t>
                      </a:r>
                      <a:endParaRPr kumimoji="1" lang="en-US" altLang="ja-JP" sz="110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590893927"/>
                  </a:ext>
                </a:extLst>
              </a:tr>
            </a:tbl>
          </a:graphicData>
        </a:graphic>
      </p:graphicFrame>
      <p:sp>
        <p:nvSpPr>
          <p:cNvPr id="11" name="正方形/長方形 10">
            <a:extLst>
              <a:ext uri="{FF2B5EF4-FFF2-40B4-BE49-F238E27FC236}">
                <a16:creationId xmlns:a16="http://schemas.microsoft.com/office/drawing/2014/main" id="{16229C97-204E-4B5C-A441-019A3DF133AA}"/>
              </a:ext>
            </a:extLst>
          </p:cNvPr>
          <p:cNvSpPr/>
          <p:nvPr/>
        </p:nvSpPr>
        <p:spPr>
          <a:xfrm>
            <a:off x="183160" y="1536415"/>
            <a:ext cx="314233" cy="3045244"/>
          </a:xfrm>
          <a:prstGeom prst="rect">
            <a:avLst/>
          </a:prstGeom>
          <a:solidFill>
            <a:schemeClr val="bg1">
              <a:lumMod val="7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400" dirty="0">
                <a:latin typeface="Meiryo UI" panose="020B0604030504040204" pitchFamily="50" charset="-128"/>
                <a:ea typeface="Meiryo UI" panose="020B0604030504040204" pitchFamily="50" charset="-128"/>
              </a:rPr>
              <a:t>区長の位置づけ</a:t>
            </a:r>
          </a:p>
        </p:txBody>
      </p:sp>
      <p:sp>
        <p:nvSpPr>
          <p:cNvPr id="17" name="正方形/長方形 16">
            <a:extLst>
              <a:ext uri="{FF2B5EF4-FFF2-40B4-BE49-F238E27FC236}">
                <a16:creationId xmlns:a16="http://schemas.microsoft.com/office/drawing/2014/main" id="{0419544A-B1BC-4ECD-BB4C-4423838E401F}"/>
              </a:ext>
            </a:extLst>
          </p:cNvPr>
          <p:cNvSpPr/>
          <p:nvPr/>
        </p:nvSpPr>
        <p:spPr>
          <a:xfrm>
            <a:off x="4571263" y="1500344"/>
            <a:ext cx="300995" cy="3117386"/>
          </a:xfrm>
          <a:prstGeom prst="rect">
            <a:avLst/>
          </a:prstGeom>
          <a:solidFill>
            <a:schemeClr val="bg1">
              <a:lumMod val="7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400" dirty="0">
                <a:latin typeface="Meiryo UI" panose="020B0604030504040204" pitchFamily="50" charset="-128"/>
                <a:ea typeface="Meiryo UI" panose="020B0604030504040204" pitchFamily="50" charset="-128"/>
              </a:rPr>
              <a:t>区長の権限</a:t>
            </a:r>
            <a:endParaRPr kumimoji="1" lang="en-US" altLang="ja-JP" sz="1400" dirty="0">
              <a:latin typeface="Meiryo UI" panose="020B0604030504040204" pitchFamily="50" charset="-128"/>
              <a:ea typeface="Meiryo UI" panose="020B0604030504040204" pitchFamily="50" charset="-128"/>
            </a:endParaRPr>
          </a:p>
          <a:p>
            <a:pPr algn="ctr"/>
            <a:r>
              <a:rPr lang="ja-JP" altLang="en-US" sz="1400" dirty="0">
                <a:latin typeface="Meiryo UI" panose="020B0604030504040204" pitchFamily="50" charset="-128"/>
                <a:ea typeface="Meiryo UI" panose="020B0604030504040204" pitchFamily="50" charset="-128"/>
              </a:rPr>
              <a:t>・裁量拡大</a:t>
            </a:r>
            <a:endParaRPr kumimoji="1" lang="ja-JP" altLang="en-US" sz="1400" dirty="0">
              <a:latin typeface="Meiryo UI" panose="020B0604030504040204" pitchFamily="50" charset="-128"/>
              <a:ea typeface="Meiryo UI" panose="020B0604030504040204" pitchFamily="50" charset="-128"/>
            </a:endParaRPr>
          </a:p>
        </p:txBody>
      </p:sp>
      <p:sp>
        <p:nvSpPr>
          <p:cNvPr id="30" name="正方形/長方形 29">
            <a:extLst>
              <a:ext uri="{FF2B5EF4-FFF2-40B4-BE49-F238E27FC236}">
                <a16:creationId xmlns:a16="http://schemas.microsoft.com/office/drawing/2014/main" id="{E63BFCC7-2A8E-40F9-9195-62D4F24E2EBD}"/>
              </a:ext>
            </a:extLst>
          </p:cNvPr>
          <p:cNvSpPr/>
          <p:nvPr/>
        </p:nvSpPr>
        <p:spPr>
          <a:xfrm>
            <a:off x="1260557" y="2431148"/>
            <a:ext cx="3185327" cy="861774"/>
          </a:xfrm>
          <a:prstGeom prst="rect">
            <a:avLst/>
          </a:prstGeom>
        </p:spPr>
        <p:txBody>
          <a:bodyPr wrap="square">
            <a:spAutoFit/>
          </a:bodyPr>
          <a:lstStyle/>
          <a:p>
            <a:r>
              <a:rPr lang="ja-JP" altLang="en-US" sz="1200" b="1" dirty="0">
                <a:latin typeface="Meiryo UI" panose="020B0604030504040204" pitchFamily="50" charset="-128"/>
                <a:ea typeface="Meiryo UI" panose="020B0604030504040204" pitchFamily="50" charset="-128"/>
              </a:rPr>
              <a:t>●区役所事務を指揮監督</a:t>
            </a:r>
            <a:endParaRPr lang="en-US" altLang="ja-JP" sz="1200" b="1" dirty="0">
              <a:latin typeface="Meiryo UI" panose="020B0604030504040204" pitchFamily="50" charset="-128"/>
              <a:ea typeface="Meiryo UI" panose="020B0604030504040204" pitchFamily="50" charset="-128"/>
            </a:endParaRPr>
          </a:p>
          <a:p>
            <a:endParaRPr lang="en-US" altLang="ja-JP" sz="500" b="1" dirty="0">
              <a:latin typeface="Meiryo UI" panose="020B0604030504040204" pitchFamily="50" charset="-128"/>
              <a:ea typeface="Meiryo UI" panose="020B0604030504040204" pitchFamily="50" charset="-128"/>
            </a:endParaRPr>
          </a:p>
          <a:p>
            <a:r>
              <a:rPr lang="ja-JP" altLang="en-US" sz="1100" dirty="0">
                <a:solidFill>
                  <a:srgbClr val="000000"/>
                </a:solidFill>
                <a:latin typeface="Meiryo UI" panose="020B0604030504040204" pitchFamily="50" charset="-128"/>
                <a:ea typeface="Meiryo UI" panose="020B0604030504040204" pitchFamily="50" charset="-128"/>
              </a:rPr>
              <a:t>　</a:t>
            </a:r>
            <a:r>
              <a:rPr lang="en-US" altLang="ja-JP" sz="1100" dirty="0">
                <a:solidFill>
                  <a:srgbClr val="000000"/>
                </a:solidFill>
                <a:latin typeface="Meiryo UI" panose="020B0604030504040204" pitchFamily="50" charset="-128"/>
                <a:ea typeface="Meiryo UI" panose="020B0604030504040204" pitchFamily="50" charset="-128"/>
              </a:rPr>
              <a:t>【</a:t>
            </a:r>
            <a:r>
              <a:rPr lang="ja-JP" altLang="en-US" sz="1100" dirty="0">
                <a:solidFill>
                  <a:srgbClr val="000000"/>
                </a:solidFill>
                <a:latin typeface="Meiryo UI" panose="020B0604030504040204" pitchFamily="50" charset="-128"/>
                <a:ea typeface="Meiryo UI" panose="020B0604030504040204" pitchFamily="50" charset="-128"/>
              </a:rPr>
              <a:t>例</a:t>
            </a:r>
            <a:r>
              <a:rPr lang="en-US" altLang="ja-JP" sz="1100" dirty="0">
                <a:solidFill>
                  <a:srgbClr val="000000"/>
                </a:solidFill>
                <a:latin typeface="Meiryo UI" panose="020B0604030504040204" pitchFamily="50" charset="-128"/>
                <a:ea typeface="Meiryo UI" panose="020B0604030504040204" pitchFamily="50" charset="-128"/>
              </a:rPr>
              <a:t>】</a:t>
            </a:r>
            <a:r>
              <a:rPr lang="ja-JP" altLang="en-US" sz="1100" dirty="0">
                <a:solidFill>
                  <a:srgbClr val="000000"/>
                </a:solidFill>
                <a:latin typeface="Meiryo UI" panose="020B0604030504040204" pitchFamily="50" charset="-128"/>
                <a:ea typeface="Meiryo UI" panose="020B0604030504040204" pitchFamily="50" charset="-128"/>
              </a:rPr>
              <a:t>　地域振興、戸籍・住民基本台帳事務</a:t>
            </a:r>
            <a:r>
              <a:rPr lang="ja-JP" altLang="en-US" sz="1100" dirty="0" smtClean="0">
                <a:solidFill>
                  <a:srgbClr val="000000"/>
                </a:solidFill>
                <a:latin typeface="Meiryo UI" panose="020B0604030504040204" pitchFamily="50" charset="-128"/>
                <a:ea typeface="Meiryo UI" panose="020B0604030504040204" pitchFamily="50" charset="-128"/>
              </a:rPr>
              <a:t>、</a:t>
            </a:r>
            <a:endParaRPr lang="en-US" altLang="ja-JP" sz="1100" dirty="0" smtClean="0">
              <a:solidFill>
                <a:srgbClr val="000000"/>
              </a:solidFill>
              <a:latin typeface="Meiryo UI" panose="020B0604030504040204" pitchFamily="50" charset="-128"/>
              <a:ea typeface="Meiryo UI" panose="020B0604030504040204" pitchFamily="50" charset="-128"/>
            </a:endParaRPr>
          </a:p>
          <a:p>
            <a:r>
              <a:rPr lang="ja-JP" altLang="en-US" sz="1100" dirty="0">
                <a:solidFill>
                  <a:srgbClr val="000000"/>
                </a:solidFill>
                <a:latin typeface="Meiryo UI" panose="020B0604030504040204" pitchFamily="50" charset="-128"/>
                <a:ea typeface="Meiryo UI" panose="020B0604030504040204" pitchFamily="50" charset="-128"/>
              </a:rPr>
              <a:t>　</a:t>
            </a:r>
            <a:r>
              <a:rPr lang="ja-JP" altLang="en-US" sz="1100" dirty="0" smtClean="0">
                <a:solidFill>
                  <a:srgbClr val="000000"/>
                </a:solidFill>
                <a:latin typeface="Meiryo UI" panose="020B0604030504040204" pitchFamily="50" charset="-128"/>
                <a:ea typeface="Meiryo UI" panose="020B0604030504040204" pitchFamily="50" charset="-128"/>
              </a:rPr>
              <a:t>　　　　国民健康保険</a:t>
            </a:r>
            <a:r>
              <a:rPr lang="ja-JP" altLang="en-US" sz="1100" dirty="0">
                <a:solidFill>
                  <a:srgbClr val="000000"/>
                </a:solidFill>
                <a:latin typeface="Meiryo UI" panose="020B0604030504040204" pitchFamily="50" charset="-128"/>
                <a:ea typeface="Meiryo UI" panose="020B0604030504040204" pitchFamily="50" charset="-128"/>
              </a:rPr>
              <a:t>事務、老人・</a:t>
            </a:r>
            <a:r>
              <a:rPr lang="ja-JP" altLang="en-US" sz="1100" dirty="0" err="1">
                <a:solidFill>
                  <a:srgbClr val="000000"/>
                </a:solidFill>
                <a:latin typeface="Meiryo UI" panose="020B0604030504040204" pitchFamily="50" charset="-128"/>
                <a:ea typeface="Meiryo UI" panose="020B0604030504040204" pitchFamily="50" charset="-128"/>
              </a:rPr>
              <a:t>障がい</a:t>
            </a:r>
            <a:r>
              <a:rPr lang="ja-JP" altLang="en-US" sz="1100" dirty="0">
                <a:solidFill>
                  <a:srgbClr val="000000"/>
                </a:solidFill>
                <a:latin typeface="Meiryo UI" panose="020B0604030504040204" pitchFamily="50" charset="-128"/>
                <a:ea typeface="Meiryo UI" panose="020B0604030504040204" pitchFamily="50" charset="-128"/>
              </a:rPr>
              <a:t>者福祉</a:t>
            </a:r>
            <a:r>
              <a:rPr lang="ja-JP" altLang="en-US" sz="1100" dirty="0" smtClean="0">
                <a:solidFill>
                  <a:srgbClr val="000000"/>
                </a:solidFill>
                <a:latin typeface="Meiryo UI" panose="020B0604030504040204" pitchFamily="50" charset="-128"/>
                <a:ea typeface="Meiryo UI" panose="020B0604030504040204" pitchFamily="50" charset="-128"/>
              </a:rPr>
              <a:t>に</a:t>
            </a:r>
            <a:endParaRPr lang="en-US" altLang="ja-JP" sz="1100" dirty="0" smtClean="0">
              <a:solidFill>
                <a:srgbClr val="000000"/>
              </a:solidFill>
              <a:latin typeface="Meiryo UI" panose="020B0604030504040204" pitchFamily="50" charset="-128"/>
              <a:ea typeface="Meiryo UI" panose="020B0604030504040204" pitchFamily="50" charset="-128"/>
            </a:endParaRPr>
          </a:p>
          <a:p>
            <a:r>
              <a:rPr lang="ja-JP" altLang="en-US" sz="1100" dirty="0">
                <a:solidFill>
                  <a:srgbClr val="000000"/>
                </a:solidFill>
                <a:latin typeface="Meiryo UI" panose="020B0604030504040204" pitchFamily="50" charset="-128"/>
                <a:ea typeface="Meiryo UI" panose="020B0604030504040204" pitchFamily="50" charset="-128"/>
              </a:rPr>
              <a:t>　</a:t>
            </a:r>
            <a:r>
              <a:rPr lang="ja-JP" altLang="en-US" sz="1100" dirty="0" smtClean="0">
                <a:solidFill>
                  <a:srgbClr val="000000"/>
                </a:solidFill>
                <a:latin typeface="Meiryo UI" panose="020B0604030504040204" pitchFamily="50" charset="-128"/>
                <a:ea typeface="Meiryo UI" panose="020B0604030504040204" pitchFamily="50" charset="-128"/>
              </a:rPr>
              <a:t>　　　　関する</a:t>
            </a:r>
            <a:r>
              <a:rPr lang="ja-JP" altLang="en-US" sz="1100" dirty="0">
                <a:solidFill>
                  <a:srgbClr val="000000"/>
                </a:solidFill>
                <a:latin typeface="Meiryo UI" panose="020B0604030504040204" pitchFamily="50" charset="-128"/>
                <a:ea typeface="Meiryo UI" panose="020B0604030504040204" pitchFamily="50" charset="-128"/>
              </a:rPr>
              <a:t>事務</a:t>
            </a:r>
            <a:endParaRPr lang="en-US" altLang="ja-JP" sz="1100" dirty="0">
              <a:solidFill>
                <a:srgbClr val="000000"/>
              </a:solidFill>
              <a:latin typeface="Meiryo UI" panose="020B0604030504040204" pitchFamily="50" charset="-128"/>
              <a:ea typeface="Meiryo UI" panose="020B0604030504040204" pitchFamily="50" charset="-128"/>
            </a:endParaRPr>
          </a:p>
        </p:txBody>
      </p:sp>
      <p:sp>
        <p:nvSpPr>
          <p:cNvPr id="31" name="正方形/長方形 30">
            <a:extLst>
              <a:ext uri="{FF2B5EF4-FFF2-40B4-BE49-F238E27FC236}">
                <a16:creationId xmlns:a16="http://schemas.microsoft.com/office/drawing/2014/main" id="{EAE3DAFB-9B69-45B1-B8A8-10B3D58B91BC}"/>
              </a:ext>
            </a:extLst>
          </p:cNvPr>
          <p:cNvSpPr/>
          <p:nvPr/>
        </p:nvSpPr>
        <p:spPr>
          <a:xfrm>
            <a:off x="1274979" y="3509901"/>
            <a:ext cx="3202640" cy="707886"/>
          </a:xfrm>
          <a:prstGeom prst="rect">
            <a:avLst/>
          </a:prstGeom>
        </p:spPr>
        <p:txBody>
          <a:bodyPr wrap="square">
            <a:spAutoFit/>
          </a:bodyPr>
          <a:lstStyle/>
          <a:p>
            <a:pPr marL="85725" indent="-85725"/>
            <a:r>
              <a:rPr lang="ja-JP" altLang="en-US" sz="1200" b="1" dirty="0">
                <a:latin typeface="Meiryo UI" panose="020B0604030504040204" pitchFamily="50" charset="-128"/>
                <a:ea typeface="Meiryo UI" panose="020B0604030504040204" pitchFamily="50" charset="-128"/>
              </a:rPr>
              <a:t>●住民に身近な施策・事業全般を指揮監督</a:t>
            </a:r>
            <a:endParaRPr lang="en-US" altLang="ja-JP" sz="1200" b="1" dirty="0">
              <a:latin typeface="Meiryo UI" panose="020B0604030504040204" pitchFamily="50" charset="-128"/>
              <a:ea typeface="Meiryo UI" panose="020B0604030504040204" pitchFamily="50" charset="-128"/>
            </a:endParaRPr>
          </a:p>
          <a:p>
            <a:endParaRPr lang="en-US" altLang="ja-JP" sz="600" dirty="0">
              <a:solidFill>
                <a:srgbClr val="000000"/>
              </a:solidFill>
              <a:latin typeface="Meiryo UI" panose="020B0604030504040204" pitchFamily="50" charset="-128"/>
              <a:ea typeface="Meiryo UI" panose="020B0604030504040204" pitchFamily="50" charset="-128"/>
            </a:endParaRPr>
          </a:p>
          <a:p>
            <a:r>
              <a:rPr lang="ja-JP" altLang="en-US" sz="1100" dirty="0">
                <a:solidFill>
                  <a:srgbClr val="000000"/>
                </a:solidFill>
                <a:latin typeface="Meiryo UI" panose="020B0604030504040204" pitchFamily="50" charset="-128"/>
                <a:ea typeface="Meiryo UI" panose="020B0604030504040204" pitchFamily="50" charset="-128"/>
              </a:rPr>
              <a:t>　</a:t>
            </a:r>
            <a:r>
              <a:rPr lang="en-US" altLang="ja-JP" sz="1100" dirty="0">
                <a:solidFill>
                  <a:srgbClr val="000000"/>
                </a:solidFill>
                <a:latin typeface="Meiryo UI" panose="020B0604030504040204" pitchFamily="50" charset="-128"/>
                <a:ea typeface="Meiryo UI" panose="020B0604030504040204" pitchFamily="50" charset="-128"/>
              </a:rPr>
              <a:t>【</a:t>
            </a:r>
            <a:r>
              <a:rPr lang="ja-JP" altLang="en-US" sz="1100" dirty="0">
                <a:solidFill>
                  <a:srgbClr val="000000"/>
                </a:solidFill>
                <a:latin typeface="Meiryo UI" panose="020B0604030504040204" pitchFamily="50" charset="-128"/>
                <a:ea typeface="Meiryo UI" panose="020B0604030504040204" pitchFamily="50" charset="-128"/>
              </a:rPr>
              <a:t>例</a:t>
            </a:r>
            <a:r>
              <a:rPr lang="en-US" altLang="ja-JP" sz="1100" dirty="0">
                <a:solidFill>
                  <a:srgbClr val="000000"/>
                </a:solidFill>
                <a:latin typeface="Meiryo UI" panose="020B0604030504040204" pitchFamily="50" charset="-128"/>
                <a:ea typeface="Meiryo UI" panose="020B0604030504040204" pitchFamily="50" charset="-128"/>
              </a:rPr>
              <a:t>】</a:t>
            </a:r>
            <a:r>
              <a:rPr lang="ja-JP" altLang="en-US" sz="1100" dirty="0">
                <a:solidFill>
                  <a:srgbClr val="000000"/>
                </a:solidFill>
                <a:latin typeface="Meiryo UI" panose="020B0604030504040204" pitchFamily="50" charset="-128"/>
                <a:ea typeface="Meiryo UI" panose="020B0604030504040204" pitchFamily="50" charset="-128"/>
              </a:rPr>
              <a:t>　防災、防犯、子育て支援、道路や公園</a:t>
            </a:r>
            <a:r>
              <a:rPr lang="ja-JP" altLang="en-US" sz="1100" dirty="0" smtClean="0">
                <a:solidFill>
                  <a:srgbClr val="000000"/>
                </a:solidFill>
                <a:latin typeface="Meiryo UI" panose="020B0604030504040204" pitchFamily="50" charset="-128"/>
                <a:ea typeface="Meiryo UI" panose="020B0604030504040204" pitchFamily="50" charset="-128"/>
              </a:rPr>
              <a:t>の</a:t>
            </a:r>
            <a:endParaRPr lang="en-US" altLang="ja-JP" sz="1100" dirty="0" smtClean="0">
              <a:solidFill>
                <a:srgbClr val="000000"/>
              </a:solidFill>
              <a:latin typeface="Meiryo UI" panose="020B0604030504040204" pitchFamily="50" charset="-128"/>
              <a:ea typeface="Meiryo UI" panose="020B0604030504040204" pitchFamily="50" charset="-128"/>
            </a:endParaRPr>
          </a:p>
          <a:p>
            <a:r>
              <a:rPr lang="ja-JP" altLang="en-US" sz="1100" dirty="0">
                <a:solidFill>
                  <a:srgbClr val="000000"/>
                </a:solidFill>
                <a:latin typeface="Meiryo UI" panose="020B0604030504040204" pitchFamily="50" charset="-128"/>
                <a:ea typeface="Meiryo UI" panose="020B0604030504040204" pitchFamily="50" charset="-128"/>
              </a:rPr>
              <a:t>　</a:t>
            </a:r>
            <a:r>
              <a:rPr lang="ja-JP" altLang="en-US" sz="1100" dirty="0" smtClean="0">
                <a:solidFill>
                  <a:srgbClr val="000000"/>
                </a:solidFill>
                <a:latin typeface="Meiryo UI" panose="020B0604030504040204" pitchFamily="50" charset="-128"/>
                <a:ea typeface="Meiryo UI" panose="020B0604030504040204" pitchFamily="50" charset="-128"/>
              </a:rPr>
              <a:t>　　　　維持</a:t>
            </a:r>
            <a:r>
              <a:rPr lang="ja-JP" altLang="en-US" sz="1100" dirty="0">
                <a:solidFill>
                  <a:srgbClr val="000000"/>
                </a:solidFill>
                <a:latin typeface="Meiryo UI" panose="020B0604030504040204" pitchFamily="50" charset="-128"/>
                <a:ea typeface="Meiryo UI" panose="020B0604030504040204" pitchFamily="50" charset="-128"/>
              </a:rPr>
              <a:t>管理</a:t>
            </a:r>
            <a:endParaRPr lang="en-US" altLang="ja-JP" sz="1100" dirty="0">
              <a:solidFill>
                <a:srgbClr val="000000"/>
              </a:solidFill>
              <a:latin typeface="Meiryo UI" panose="020B0604030504040204" pitchFamily="50" charset="-128"/>
              <a:ea typeface="Meiryo UI" panose="020B0604030504040204" pitchFamily="50" charset="-128"/>
            </a:endParaRPr>
          </a:p>
        </p:txBody>
      </p:sp>
      <p:sp>
        <p:nvSpPr>
          <p:cNvPr id="32" name="正方形/長方形 31">
            <a:extLst>
              <a:ext uri="{FF2B5EF4-FFF2-40B4-BE49-F238E27FC236}">
                <a16:creationId xmlns:a16="http://schemas.microsoft.com/office/drawing/2014/main" id="{42527EF7-4E54-4C18-ADAA-064D2A6982A6}"/>
              </a:ext>
            </a:extLst>
          </p:cNvPr>
          <p:cNvSpPr/>
          <p:nvPr/>
        </p:nvSpPr>
        <p:spPr>
          <a:xfrm>
            <a:off x="596957" y="2402785"/>
            <a:ext cx="648000" cy="936000"/>
          </a:xfrm>
          <a:prstGeom prst="rect">
            <a:avLst/>
          </a:prstGeom>
          <a:solidFill>
            <a:schemeClr val="accent1">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lvl="0" algn="ctr"/>
            <a:r>
              <a:rPr lang="ja-JP" altLang="en-US" sz="1100" b="1" dirty="0">
                <a:solidFill>
                  <a:schemeClr val="tx1"/>
                </a:solidFill>
                <a:latin typeface="Meiryo UI" panose="020B0604030504040204" pitchFamily="50" charset="-128"/>
                <a:ea typeface="Meiryo UI" panose="020B0604030504040204" pitchFamily="50" charset="-128"/>
              </a:rPr>
              <a:t> 「区長」</a:t>
            </a:r>
            <a:endParaRPr lang="en-US" altLang="ja-JP" sz="1100" b="1" dirty="0">
              <a:solidFill>
                <a:schemeClr val="tx1"/>
              </a:solidFill>
              <a:latin typeface="Meiryo UI" panose="020B0604030504040204" pitchFamily="50" charset="-128"/>
              <a:ea typeface="Meiryo UI" panose="020B0604030504040204" pitchFamily="50" charset="-128"/>
            </a:endParaRPr>
          </a:p>
          <a:p>
            <a:pPr lvl="0" algn="ctr"/>
            <a:r>
              <a:rPr lang="ja-JP" altLang="en-US" sz="1100" b="1" dirty="0">
                <a:solidFill>
                  <a:schemeClr val="tx1"/>
                </a:solidFill>
                <a:latin typeface="Meiryo UI" panose="020B0604030504040204" pitchFamily="50" charset="-128"/>
                <a:ea typeface="Meiryo UI" panose="020B0604030504040204" pitchFamily="50" charset="-128"/>
              </a:rPr>
              <a:t>として</a:t>
            </a:r>
          </a:p>
        </p:txBody>
      </p:sp>
      <p:sp>
        <p:nvSpPr>
          <p:cNvPr id="33" name="正方形/長方形 32">
            <a:extLst>
              <a:ext uri="{FF2B5EF4-FFF2-40B4-BE49-F238E27FC236}">
                <a16:creationId xmlns:a16="http://schemas.microsoft.com/office/drawing/2014/main" id="{1B1090FC-25A3-4E13-B1EC-F1E13EFF1DA1}"/>
              </a:ext>
            </a:extLst>
          </p:cNvPr>
          <p:cNvSpPr/>
          <p:nvPr/>
        </p:nvSpPr>
        <p:spPr>
          <a:xfrm>
            <a:off x="609971" y="3458290"/>
            <a:ext cx="648000" cy="936000"/>
          </a:xfrm>
          <a:prstGeom prst="rect">
            <a:avLst/>
          </a:prstGeom>
          <a:solidFill>
            <a:schemeClr val="accent1">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lvl="0" algn="ctr"/>
            <a:r>
              <a:rPr lang="ja-JP" altLang="en-US" sz="1100" b="1" dirty="0">
                <a:solidFill>
                  <a:schemeClr val="tx1"/>
                </a:solidFill>
                <a:latin typeface="Meiryo UI" panose="020B0604030504040204" pitchFamily="50" charset="-128"/>
                <a:ea typeface="Meiryo UI" panose="020B0604030504040204" pitchFamily="50" charset="-128"/>
              </a:rPr>
              <a:t> 「区</a:t>
            </a:r>
            <a:r>
              <a:rPr lang="en-US" altLang="ja-JP" sz="1100" b="1" dirty="0">
                <a:solidFill>
                  <a:schemeClr val="tx1"/>
                </a:solidFill>
                <a:latin typeface="Meiryo UI" panose="020B0604030504040204" pitchFamily="50" charset="-128"/>
                <a:ea typeface="Meiryo UI" panose="020B0604030504040204" pitchFamily="50" charset="-128"/>
              </a:rPr>
              <a:t>CM</a:t>
            </a:r>
            <a:r>
              <a:rPr lang="ja-JP" altLang="en-US" sz="1100" b="1" dirty="0">
                <a:solidFill>
                  <a:schemeClr val="tx1"/>
                </a:solidFill>
                <a:latin typeface="Meiryo UI" panose="020B0604030504040204" pitchFamily="50" charset="-128"/>
                <a:ea typeface="Meiryo UI" panose="020B0604030504040204" pitchFamily="50" charset="-128"/>
              </a:rPr>
              <a:t>」</a:t>
            </a:r>
            <a:endParaRPr lang="en-US" altLang="ja-JP" sz="1100" b="1" dirty="0">
              <a:solidFill>
                <a:schemeClr val="tx1"/>
              </a:solidFill>
              <a:latin typeface="Meiryo UI" panose="020B0604030504040204" pitchFamily="50" charset="-128"/>
              <a:ea typeface="Meiryo UI" panose="020B0604030504040204" pitchFamily="50" charset="-128"/>
            </a:endParaRPr>
          </a:p>
          <a:p>
            <a:pPr lvl="0" algn="ctr"/>
            <a:r>
              <a:rPr lang="ja-JP" altLang="en-US" sz="1100" b="1" dirty="0">
                <a:solidFill>
                  <a:schemeClr val="tx1"/>
                </a:solidFill>
                <a:latin typeface="Meiryo UI" panose="020B0604030504040204" pitchFamily="50" charset="-128"/>
                <a:ea typeface="Meiryo UI" panose="020B0604030504040204" pitchFamily="50" charset="-128"/>
              </a:rPr>
              <a:t>として</a:t>
            </a:r>
          </a:p>
        </p:txBody>
      </p:sp>
      <p:sp>
        <p:nvSpPr>
          <p:cNvPr id="34" name="正方形/長方形 33">
            <a:extLst>
              <a:ext uri="{FF2B5EF4-FFF2-40B4-BE49-F238E27FC236}">
                <a16:creationId xmlns:a16="http://schemas.microsoft.com/office/drawing/2014/main" id="{661F0942-8A06-46E0-B6B4-37E5F7021192}"/>
              </a:ext>
            </a:extLst>
          </p:cNvPr>
          <p:cNvSpPr/>
          <p:nvPr/>
        </p:nvSpPr>
        <p:spPr>
          <a:xfrm>
            <a:off x="570922" y="1565440"/>
            <a:ext cx="4004086" cy="677108"/>
          </a:xfrm>
          <a:prstGeom prst="rect">
            <a:avLst/>
          </a:prstGeom>
        </p:spPr>
        <p:txBody>
          <a:bodyPr wrap="square">
            <a:spAutoFit/>
          </a:bodyPr>
          <a:lstStyle/>
          <a:p>
            <a:r>
              <a:rPr lang="ja-JP" altLang="en-US" sz="1400" b="1" dirty="0">
                <a:latin typeface="Meiryo UI" panose="020B0604030504040204" pitchFamily="50" charset="-128"/>
                <a:ea typeface="Meiryo UI" panose="020B0604030504040204" pitchFamily="50" charset="-128"/>
              </a:rPr>
              <a:t>■区長を局長の上位に</a:t>
            </a:r>
            <a:r>
              <a:rPr lang="ja-JP" altLang="en-US" sz="1400" b="1" dirty="0" smtClean="0">
                <a:latin typeface="Meiryo UI" panose="020B0604030504040204" pitchFamily="50" charset="-128"/>
                <a:ea typeface="Meiryo UI" panose="020B0604030504040204" pitchFamily="50" charset="-128"/>
              </a:rPr>
              <a:t>位置付け　</a:t>
            </a:r>
            <a:r>
              <a:rPr lang="en-US" altLang="ja-JP" sz="1400" b="1" dirty="0" smtClean="0">
                <a:latin typeface="Meiryo UI" panose="020B0604030504040204" pitchFamily="50" charset="-128"/>
                <a:ea typeface="Meiryo UI" panose="020B0604030504040204" pitchFamily="50" charset="-128"/>
              </a:rPr>
              <a:t>【2012</a:t>
            </a:r>
            <a:r>
              <a:rPr lang="ja-JP" altLang="en-US" sz="1400" b="1" dirty="0" smtClean="0">
                <a:latin typeface="Meiryo UI" panose="020B0604030504040204" pitchFamily="50" charset="-128"/>
                <a:ea typeface="Meiryo UI" panose="020B0604030504040204" pitchFamily="50" charset="-128"/>
              </a:rPr>
              <a:t>年度～</a:t>
            </a:r>
            <a:r>
              <a:rPr lang="en-US" altLang="ja-JP" sz="1400" b="1" dirty="0" smtClean="0">
                <a:latin typeface="Meiryo UI" panose="020B0604030504040204" pitchFamily="50" charset="-128"/>
                <a:ea typeface="Meiryo UI" panose="020B0604030504040204" pitchFamily="50" charset="-128"/>
              </a:rPr>
              <a:t>】</a:t>
            </a:r>
            <a:endParaRPr lang="en-US" altLang="ja-JP" sz="1400" b="1" dirty="0">
              <a:latin typeface="Meiryo UI" panose="020B0604030504040204" pitchFamily="50" charset="-128"/>
              <a:ea typeface="Meiryo UI" panose="020B0604030504040204" pitchFamily="50" charset="-128"/>
            </a:endParaRPr>
          </a:p>
          <a:p>
            <a:pPr marL="171450" indent="-171450">
              <a:buFont typeface="Wingdings" panose="05000000000000000000" pitchFamily="2" charset="2"/>
              <a:buChar char="Ø"/>
            </a:pPr>
            <a:r>
              <a:rPr lang="ja-JP" altLang="en-US" sz="1200" dirty="0">
                <a:latin typeface="Meiryo UI" panose="020B0604030504040204" pitchFamily="50" charset="-128"/>
                <a:ea typeface="Meiryo UI" panose="020B0604030504040204" pitchFamily="50" charset="-128"/>
              </a:rPr>
              <a:t>局長は区域内の基礎自治に関し区長（区</a:t>
            </a:r>
            <a:r>
              <a:rPr lang="en-US" altLang="ja-JP" sz="1200" dirty="0">
                <a:latin typeface="Meiryo UI" panose="020B0604030504040204" pitchFamily="50" charset="-128"/>
                <a:ea typeface="Meiryo UI" panose="020B0604030504040204" pitchFamily="50" charset="-128"/>
              </a:rPr>
              <a:t>CM</a:t>
            </a:r>
            <a:r>
              <a:rPr lang="ja-JP" altLang="en-US" sz="1200" dirty="0">
                <a:latin typeface="Meiryo UI" panose="020B0604030504040204" pitchFamily="50" charset="-128"/>
                <a:ea typeface="Meiryo UI" panose="020B0604030504040204" pitchFamily="50" charset="-128"/>
              </a:rPr>
              <a:t>）の補助組織として、区長の指揮監督を受ける</a:t>
            </a:r>
            <a:endParaRPr lang="en-US" altLang="ja-JP" sz="1200" dirty="0">
              <a:latin typeface="Meiryo UI" panose="020B0604030504040204" pitchFamily="50" charset="-128"/>
              <a:ea typeface="Meiryo UI" panose="020B0604030504040204" pitchFamily="50" charset="-128"/>
            </a:endParaRPr>
          </a:p>
        </p:txBody>
      </p:sp>
      <p:sp>
        <p:nvSpPr>
          <p:cNvPr id="35" name="正方形/長方形 34">
            <a:extLst>
              <a:ext uri="{FF2B5EF4-FFF2-40B4-BE49-F238E27FC236}">
                <a16:creationId xmlns:a16="http://schemas.microsoft.com/office/drawing/2014/main" id="{072AA0C7-A3D5-438B-9715-1B40D9AA1B9B}"/>
              </a:ext>
            </a:extLst>
          </p:cNvPr>
          <p:cNvSpPr/>
          <p:nvPr/>
        </p:nvSpPr>
        <p:spPr>
          <a:xfrm>
            <a:off x="5022605" y="1548947"/>
            <a:ext cx="1866217" cy="430887"/>
          </a:xfrm>
          <a:prstGeom prst="rect">
            <a:avLst/>
          </a:prstGeom>
          <a:solidFill>
            <a:schemeClr val="accent1">
              <a:lumMod val="20000"/>
              <a:lumOff val="80000"/>
            </a:schemeClr>
          </a:solidFill>
          <a:ln>
            <a:solidFill>
              <a:schemeClr val="bg1">
                <a:lumMod val="75000"/>
              </a:schemeClr>
            </a:solidFill>
          </a:ln>
        </p:spPr>
        <p:txBody>
          <a:bodyPr wrap="none">
            <a:spAutoFit/>
          </a:bodyPr>
          <a:lstStyle/>
          <a:p>
            <a:r>
              <a:rPr lang="ja-JP" altLang="en-US" sz="1100" b="1" dirty="0">
                <a:latin typeface="Meiryo UI" panose="020B0604030504040204" pitchFamily="50" charset="-128"/>
                <a:ea typeface="Meiryo UI" panose="020B0604030504040204" pitchFamily="50" charset="-128"/>
              </a:rPr>
              <a:t>１．区長の予算編成権</a:t>
            </a:r>
            <a:r>
              <a:rPr lang="ja-JP" altLang="en-US" sz="1100" b="1" dirty="0" smtClean="0">
                <a:latin typeface="Meiryo UI" panose="020B0604030504040204" pitchFamily="50" charset="-128"/>
                <a:ea typeface="Meiryo UI" panose="020B0604030504040204" pitchFamily="50" charset="-128"/>
              </a:rPr>
              <a:t>強化</a:t>
            </a:r>
            <a:endParaRPr lang="en-US" altLang="ja-JP" sz="1100" b="1" dirty="0" smtClean="0">
              <a:latin typeface="Meiryo UI" panose="020B0604030504040204" pitchFamily="50" charset="-128"/>
              <a:ea typeface="Meiryo UI" panose="020B0604030504040204" pitchFamily="50" charset="-128"/>
            </a:endParaRPr>
          </a:p>
          <a:p>
            <a:pPr algn="r"/>
            <a:r>
              <a:rPr lang="en-US" altLang="ja-JP" sz="1100" b="1" dirty="0" smtClean="0">
                <a:latin typeface="Meiryo UI" panose="020B0604030504040204" pitchFamily="50" charset="-128"/>
                <a:ea typeface="Meiryo UI" panose="020B0604030504040204" pitchFamily="50" charset="-128"/>
              </a:rPr>
              <a:t>【2012</a:t>
            </a:r>
            <a:r>
              <a:rPr lang="ja-JP" altLang="en-US" sz="1100" b="1" dirty="0" smtClean="0">
                <a:latin typeface="Meiryo UI" panose="020B0604030504040204" pitchFamily="50" charset="-128"/>
                <a:ea typeface="Meiryo UI" panose="020B0604030504040204" pitchFamily="50" charset="-128"/>
              </a:rPr>
              <a:t>年度～</a:t>
            </a:r>
            <a:r>
              <a:rPr lang="en-US" altLang="ja-JP" sz="1100" b="1" dirty="0" smtClean="0">
                <a:latin typeface="Meiryo UI" panose="020B0604030504040204" pitchFamily="50" charset="-128"/>
                <a:ea typeface="Meiryo UI" panose="020B0604030504040204" pitchFamily="50" charset="-128"/>
              </a:rPr>
              <a:t>】</a:t>
            </a:r>
            <a:endParaRPr lang="ja-JP" altLang="en-US" sz="1100" b="1" dirty="0">
              <a:latin typeface="Meiryo UI" panose="020B0604030504040204" pitchFamily="50" charset="-128"/>
              <a:ea typeface="Meiryo UI" panose="020B0604030504040204" pitchFamily="50" charset="-128"/>
            </a:endParaRPr>
          </a:p>
        </p:txBody>
      </p:sp>
      <p:sp>
        <p:nvSpPr>
          <p:cNvPr id="36" name="正方形/長方形 35">
            <a:extLst>
              <a:ext uri="{FF2B5EF4-FFF2-40B4-BE49-F238E27FC236}">
                <a16:creationId xmlns:a16="http://schemas.microsoft.com/office/drawing/2014/main" id="{FB4EF166-EE35-4B27-90CA-90CF4E0D84C2}"/>
              </a:ext>
            </a:extLst>
          </p:cNvPr>
          <p:cNvSpPr/>
          <p:nvPr/>
        </p:nvSpPr>
        <p:spPr>
          <a:xfrm>
            <a:off x="7007589" y="2228615"/>
            <a:ext cx="2095608" cy="938719"/>
          </a:xfrm>
          <a:prstGeom prst="rect">
            <a:avLst/>
          </a:prstGeom>
        </p:spPr>
        <p:txBody>
          <a:bodyPr wrap="square">
            <a:spAutoFit/>
          </a:bodyPr>
          <a:lstStyle/>
          <a:p>
            <a:r>
              <a:rPr lang="ja-JP" altLang="en-US" sz="1000" dirty="0">
                <a:latin typeface="Meiryo UI" panose="020B0604030504040204" pitchFamily="50" charset="-128"/>
                <a:ea typeface="Meiryo UI" panose="020B0604030504040204" pitchFamily="50" charset="-128"/>
              </a:rPr>
              <a:t>○</a:t>
            </a:r>
            <a:r>
              <a:rPr lang="ja-JP" altLang="en-US" sz="1000" dirty="0" smtClean="0">
                <a:latin typeface="Meiryo UI" panose="020B0604030504040204" pitchFamily="50" charset="-128"/>
                <a:ea typeface="Meiryo UI" panose="020B0604030504040204" pitchFamily="50" charset="-128"/>
              </a:rPr>
              <a:t>課</a:t>
            </a:r>
            <a:r>
              <a:rPr lang="ja-JP" altLang="en-US" sz="1000" dirty="0">
                <a:latin typeface="Meiryo UI" panose="020B0604030504040204" pitchFamily="50" charset="-128"/>
                <a:ea typeface="Meiryo UI" panose="020B0604030504040204" pitchFamily="50" charset="-128"/>
              </a:rPr>
              <a:t>や職の新設・改廃、名称・</a:t>
            </a:r>
            <a:r>
              <a:rPr lang="ja-JP" altLang="en-US" sz="1000" dirty="0" smtClean="0">
                <a:latin typeface="Meiryo UI" panose="020B0604030504040204" pitchFamily="50" charset="-128"/>
                <a:ea typeface="Meiryo UI" panose="020B0604030504040204" pitchFamily="50" charset="-128"/>
              </a:rPr>
              <a:t>事務</a:t>
            </a:r>
            <a:endParaRPr lang="en-US" altLang="ja-JP" sz="1000" dirty="0" smtClean="0">
              <a:latin typeface="Meiryo UI" panose="020B0604030504040204" pitchFamily="50" charset="-128"/>
              <a:ea typeface="Meiryo UI" panose="020B0604030504040204" pitchFamily="50" charset="-128"/>
            </a:endParaRPr>
          </a:p>
          <a:p>
            <a:r>
              <a:rPr lang="ja-JP" altLang="en-US" sz="1000" dirty="0">
                <a:latin typeface="Meiryo UI" panose="020B0604030504040204" pitchFamily="50" charset="-128"/>
                <a:ea typeface="Meiryo UI" panose="020B0604030504040204" pitchFamily="50" charset="-128"/>
              </a:rPr>
              <a:t>　 </a:t>
            </a:r>
            <a:r>
              <a:rPr lang="ja-JP" altLang="en-US" sz="1000" dirty="0" smtClean="0">
                <a:latin typeface="Meiryo UI" panose="020B0604030504040204" pitchFamily="50" charset="-128"/>
                <a:ea typeface="Meiryo UI" panose="020B0604030504040204" pitchFamily="50" charset="-128"/>
              </a:rPr>
              <a:t>分担</a:t>
            </a:r>
            <a:r>
              <a:rPr lang="ja-JP" altLang="en-US" sz="1000" dirty="0">
                <a:latin typeface="Meiryo UI" panose="020B0604030504040204" pitchFamily="50" charset="-128"/>
                <a:ea typeface="Meiryo UI" panose="020B0604030504040204" pitchFamily="50" charset="-128"/>
              </a:rPr>
              <a:t>の</a:t>
            </a:r>
            <a:r>
              <a:rPr lang="ja-JP" altLang="en-US" sz="1000" dirty="0" smtClean="0">
                <a:latin typeface="Meiryo UI" panose="020B0604030504040204" pitchFamily="50" charset="-128"/>
                <a:ea typeface="Meiryo UI" panose="020B0604030504040204" pitchFamily="50" charset="-128"/>
              </a:rPr>
              <a:t>変更</a:t>
            </a:r>
            <a:endParaRPr lang="en-US" altLang="ja-JP" sz="1000" dirty="0" smtClean="0">
              <a:latin typeface="Meiryo UI" panose="020B0604030504040204" pitchFamily="50" charset="-128"/>
              <a:ea typeface="Meiryo UI" panose="020B0604030504040204" pitchFamily="50" charset="-128"/>
            </a:endParaRPr>
          </a:p>
          <a:p>
            <a:endParaRPr lang="en-US" altLang="ja-JP" sz="500" dirty="0" smtClean="0">
              <a:latin typeface="Meiryo UI" panose="020B0604030504040204" pitchFamily="50" charset="-128"/>
              <a:ea typeface="Meiryo UI" panose="020B0604030504040204" pitchFamily="50" charset="-128"/>
            </a:endParaRPr>
          </a:p>
          <a:p>
            <a:r>
              <a:rPr lang="en-US" altLang="ja-JP" sz="1000" dirty="0" smtClean="0">
                <a:latin typeface="Meiryo UI" panose="020B0604030504040204" pitchFamily="50" charset="-128"/>
                <a:ea typeface="Meiryo UI" panose="020B0604030504040204" pitchFamily="50" charset="-128"/>
              </a:rPr>
              <a:t>【</a:t>
            </a:r>
            <a:r>
              <a:rPr lang="ja-JP" altLang="en-US" sz="1000" dirty="0">
                <a:latin typeface="Meiryo UI" panose="020B0604030504040204" pitchFamily="50" charset="-128"/>
                <a:ea typeface="Meiryo UI" panose="020B0604030504040204" pitchFamily="50" charset="-128"/>
              </a:rPr>
              <a:t>例</a:t>
            </a:r>
            <a:r>
              <a:rPr lang="en-US" altLang="ja-JP" sz="1000" dirty="0">
                <a:latin typeface="Meiryo UI" panose="020B0604030504040204" pitchFamily="50" charset="-128"/>
                <a:ea typeface="Meiryo UI" panose="020B0604030504040204" pitchFamily="50" charset="-128"/>
              </a:rPr>
              <a:t>】</a:t>
            </a:r>
            <a:r>
              <a:rPr lang="ja-JP" altLang="en-US" sz="1000" dirty="0">
                <a:latin typeface="Meiryo UI" panose="020B0604030504040204" pitchFamily="50" charset="-128"/>
                <a:ea typeface="Meiryo UI" panose="020B0604030504040204" pitchFamily="50" charset="-128"/>
              </a:rPr>
              <a:t>　・まち魅力創造課（西区）</a:t>
            </a:r>
          </a:p>
          <a:p>
            <a:r>
              <a:rPr lang="ja-JP" altLang="en-US" sz="1000" dirty="0">
                <a:latin typeface="Meiryo UI" panose="020B0604030504040204" pitchFamily="50" charset="-128"/>
                <a:ea typeface="Meiryo UI" panose="020B0604030504040204" pitchFamily="50" charset="-128"/>
              </a:rPr>
              <a:t>　　　　・危機管理課（天王寺区）</a:t>
            </a:r>
          </a:p>
          <a:p>
            <a:r>
              <a:rPr lang="ja-JP" altLang="en-US" sz="1000" dirty="0">
                <a:latin typeface="Meiryo UI" panose="020B0604030504040204" pitchFamily="50" charset="-128"/>
                <a:ea typeface="Meiryo UI" panose="020B0604030504040204" pitchFamily="50" charset="-128"/>
              </a:rPr>
              <a:t>　　　　・教育文化課（住吉区）</a:t>
            </a:r>
          </a:p>
        </p:txBody>
      </p:sp>
      <p:sp>
        <p:nvSpPr>
          <p:cNvPr id="39" name="正方形/長方形 38">
            <a:extLst>
              <a:ext uri="{FF2B5EF4-FFF2-40B4-BE49-F238E27FC236}">
                <a16:creationId xmlns:a16="http://schemas.microsoft.com/office/drawing/2014/main" id="{3F58697D-A6CE-403E-95DA-453B21CD058A}"/>
              </a:ext>
            </a:extLst>
          </p:cNvPr>
          <p:cNvSpPr/>
          <p:nvPr/>
        </p:nvSpPr>
        <p:spPr>
          <a:xfrm>
            <a:off x="7003572" y="3254231"/>
            <a:ext cx="2002790" cy="969496"/>
          </a:xfrm>
          <a:prstGeom prst="rect">
            <a:avLst/>
          </a:prstGeom>
        </p:spPr>
        <p:txBody>
          <a:bodyPr wrap="square">
            <a:spAutoFit/>
          </a:bodyPr>
          <a:lstStyle/>
          <a:p>
            <a:r>
              <a:rPr lang="ja-JP" altLang="en-US" sz="1000" dirty="0" smtClean="0">
                <a:latin typeface="Meiryo UI" panose="020B0604030504040204" pitchFamily="50" charset="-128"/>
                <a:ea typeface="Meiryo UI" panose="020B0604030504040204" pitchFamily="50" charset="-128"/>
              </a:rPr>
              <a:t>○区役所内の人事異動</a:t>
            </a:r>
            <a:endParaRPr lang="en-US" altLang="ja-JP" sz="1000" dirty="0" smtClean="0">
              <a:latin typeface="Meiryo UI" panose="020B0604030504040204" pitchFamily="50" charset="-128"/>
              <a:ea typeface="Meiryo UI" panose="020B0604030504040204" pitchFamily="50" charset="-128"/>
            </a:endParaRPr>
          </a:p>
          <a:p>
            <a:endParaRPr lang="en-US" altLang="ja-JP" sz="600" dirty="0" smtClean="0">
              <a:latin typeface="Meiryo UI" panose="020B0604030504040204" pitchFamily="50" charset="-128"/>
              <a:ea typeface="Meiryo UI" panose="020B0604030504040204" pitchFamily="50" charset="-128"/>
            </a:endParaRPr>
          </a:p>
          <a:p>
            <a:r>
              <a:rPr lang="en-US" altLang="ja-JP" sz="1000" dirty="0" smtClean="0">
                <a:latin typeface="Meiryo UI" panose="020B0604030504040204" pitchFamily="50" charset="-128"/>
                <a:ea typeface="Meiryo UI" panose="020B0604030504040204" pitchFamily="50" charset="-128"/>
              </a:rPr>
              <a:t>【</a:t>
            </a:r>
            <a:r>
              <a:rPr lang="ja-JP" altLang="en-US" sz="1000" dirty="0" smtClean="0">
                <a:latin typeface="Meiryo UI" panose="020B0604030504040204" pitchFamily="50" charset="-128"/>
                <a:ea typeface="Meiryo UI" panose="020B0604030504040204" pitchFamily="50" charset="-128"/>
              </a:rPr>
              <a:t>例</a:t>
            </a:r>
            <a:r>
              <a:rPr lang="en-US" altLang="ja-JP" sz="1000" dirty="0" smtClean="0">
                <a:latin typeface="Meiryo UI" panose="020B0604030504040204" pitchFamily="50" charset="-128"/>
                <a:ea typeface="Meiryo UI" panose="020B0604030504040204" pitchFamily="50" charset="-128"/>
              </a:rPr>
              <a:t>】</a:t>
            </a:r>
            <a:r>
              <a:rPr lang="ja-JP" altLang="en-US" sz="1000" dirty="0" smtClean="0">
                <a:latin typeface="Meiryo UI" panose="020B0604030504040204" pitchFamily="50" charset="-128"/>
                <a:ea typeface="Meiryo UI" panose="020B0604030504040204" pitchFamily="50" charset="-128"/>
              </a:rPr>
              <a:t>　　住民ニーズに対応した保健</a:t>
            </a:r>
            <a:endParaRPr lang="en-US" altLang="ja-JP" sz="1000" dirty="0" smtClean="0">
              <a:latin typeface="Meiryo UI" panose="020B0604030504040204" pitchFamily="50" charset="-128"/>
              <a:ea typeface="Meiryo UI" panose="020B0604030504040204" pitchFamily="50" charset="-128"/>
            </a:endParaRPr>
          </a:p>
          <a:p>
            <a:r>
              <a:rPr lang="ja-JP" altLang="en-US" sz="1000" dirty="0">
                <a:latin typeface="Meiryo UI" panose="020B0604030504040204" pitchFamily="50" charset="-128"/>
                <a:ea typeface="Meiryo UI" panose="020B0604030504040204" pitchFamily="50" charset="-128"/>
              </a:rPr>
              <a:t>　</a:t>
            </a:r>
            <a:r>
              <a:rPr lang="ja-JP" altLang="en-US" sz="1000" dirty="0" smtClean="0">
                <a:latin typeface="Meiryo UI" panose="020B0604030504040204" pitchFamily="50" charset="-128"/>
                <a:ea typeface="Meiryo UI" panose="020B0604030504040204" pitchFamily="50" charset="-128"/>
              </a:rPr>
              <a:t>　　福祉課</a:t>
            </a:r>
            <a:r>
              <a:rPr lang="ja-JP" altLang="en-US" sz="1000" dirty="0">
                <a:latin typeface="Meiryo UI" panose="020B0604030504040204" pitchFamily="50" charset="-128"/>
                <a:ea typeface="Meiryo UI" panose="020B0604030504040204" pitchFamily="50" charset="-128"/>
              </a:rPr>
              <a:t>の体制強化のため</a:t>
            </a:r>
            <a:r>
              <a:rPr lang="ja-JP" altLang="en-US" sz="1000" dirty="0" smtClean="0">
                <a:latin typeface="Meiryo UI" panose="020B0604030504040204" pitchFamily="50" charset="-128"/>
                <a:ea typeface="Meiryo UI" panose="020B0604030504040204" pitchFamily="50" charset="-128"/>
              </a:rPr>
              <a:t>、区</a:t>
            </a:r>
            <a:endParaRPr lang="en-US" altLang="ja-JP" sz="1000" dirty="0" smtClean="0">
              <a:latin typeface="Meiryo UI" panose="020B0604030504040204" pitchFamily="50" charset="-128"/>
              <a:ea typeface="Meiryo UI" panose="020B0604030504040204" pitchFamily="50" charset="-128"/>
            </a:endParaRPr>
          </a:p>
          <a:p>
            <a:r>
              <a:rPr lang="ja-JP" altLang="en-US" sz="1000" dirty="0">
                <a:latin typeface="Meiryo UI" panose="020B0604030504040204" pitchFamily="50" charset="-128"/>
                <a:ea typeface="Meiryo UI" panose="020B0604030504040204" pitchFamily="50" charset="-128"/>
              </a:rPr>
              <a:t>　</a:t>
            </a:r>
            <a:r>
              <a:rPr lang="ja-JP" altLang="en-US" sz="1000" dirty="0" smtClean="0">
                <a:latin typeface="Meiryo UI" panose="020B0604030504040204" pitchFamily="50" charset="-128"/>
                <a:ea typeface="Meiryo UI" panose="020B0604030504040204" pitchFamily="50" charset="-128"/>
              </a:rPr>
              <a:t>　　長裁量</a:t>
            </a:r>
            <a:r>
              <a:rPr lang="ja-JP" altLang="en-US" sz="1000" dirty="0">
                <a:latin typeface="Meiryo UI" panose="020B0604030504040204" pitchFamily="50" charset="-128"/>
                <a:ea typeface="Meiryo UI" panose="020B0604030504040204" pitchFamily="50" charset="-128"/>
              </a:rPr>
              <a:t>で総務課職員を</a:t>
            </a:r>
            <a:r>
              <a:rPr lang="ja-JP" altLang="en-US" sz="1000" dirty="0" smtClean="0">
                <a:latin typeface="Meiryo UI" panose="020B0604030504040204" pitchFamily="50" charset="-128"/>
                <a:ea typeface="Meiryo UI" panose="020B0604030504040204" pitchFamily="50" charset="-128"/>
              </a:rPr>
              <a:t>異動さ</a:t>
            </a:r>
            <a:endParaRPr lang="en-US" altLang="ja-JP" sz="1000" dirty="0" smtClean="0">
              <a:latin typeface="Meiryo UI" panose="020B0604030504040204" pitchFamily="50" charset="-128"/>
              <a:ea typeface="Meiryo UI" panose="020B0604030504040204" pitchFamily="50" charset="-128"/>
            </a:endParaRPr>
          </a:p>
          <a:p>
            <a:r>
              <a:rPr lang="ja-JP" altLang="en-US" sz="1000" dirty="0">
                <a:latin typeface="Meiryo UI" panose="020B0604030504040204" pitchFamily="50" charset="-128"/>
                <a:ea typeface="Meiryo UI" panose="020B0604030504040204" pitchFamily="50" charset="-128"/>
              </a:rPr>
              <a:t>　</a:t>
            </a:r>
            <a:r>
              <a:rPr lang="ja-JP" altLang="en-US" sz="1000" dirty="0" smtClean="0">
                <a:latin typeface="Meiryo UI" panose="020B0604030504040204" pitchFamily="50" charset="-128"/>
                <a:ea typeface="Meiryo UI" panose="020B0604030504040204" pitchFamily="50" charset="-128"/>
              </a:rPr>
              <a:t>　　せる</a:t>
            </a:r>
            <a:r>
              <a:rPr lang="ja-JP" altLang="en-US" sz="1000" dirty="0">
                <a:latin typeface="Meiryo UI" panose="020B0604030504040204" pitchFamily="50" charset="-128"/>
                <a:ea typeface="Meiryo UI" panose="020B0604030504040204" pitchFamily="50" charset="-128"/>
              </a:rPr>
              <a:t>ことが可能に</a:t>
            </a:r>
          </a:p>
        </p:txBody>
      </p:sp>
      <p:sp>
        <p:nvSpPr>
          <p:cNvPr id="47" name="正方形/長方形 46">
            <a:extLst>
              <a:ext uri="{FF2B5EF4-FFF2-40B4-BE49-F238E27FC236}">
                <a16:creationId xmlns:a16="http://schemas.microsoft.com/office/drawing/2014/main" id="{11E9672D-C377-48BE-AA39-4C8A0A944991}"/>
              </a:ext>
            </a:extLst>
          </p:cNvPr>
          <p:cNvSpPr/>
          <p:nvPr/>
        </p:nvSpPr>
        <p:spPr>
          <a:xfrm>
            <a:off x="7055596" y="1548947"/>
            <a:ext cx="1876747" cy="430887"/>
          </a:xfrm>
          <a:prstGeom prst="rect">
            <a:avLst/>
          </a:prstGeom>
          <a:solidFill>
            <a:schemeClr val="accent1">
              <a:lumMod val="20000"/>
              <a:lumOff val="80000"/>
            </a:schemeClr>
          </a:solidFill>
          <a:ln>
            <a:solidFill>
              <a:schemeClr val="bg1">
                <a:lumMod val="75000"/>
              </a:schemeClr>
            </a:solidFill>
          </a:ln>
        </p:spPr>
        <p:txBody>
          <a:bodyPr wrap="square">
            <a:spAutoFit/>
          </a:bodyPr>
          <a:lstStyle/>
          <a:p>
            <a:r>
              <a:rPr lang="ja-JP" altLang="en-US" sz="1100" b="1" dirty="0">
                <a:latin typeface="Meiryo UI" panose="020B0604030504040204" pitchFamily="50" charset="-128"/>
                <a:ea typeface="Meiryo UI" panose="020B0604030504040204" pitchFamily="50" charset="-128"/>
              </a:rPr>
              <a:t>２．区長</a:t>
            </a:r>
            <a:r>
              <a:rPr lang="ja-JP" altLang="en-US" sz="1100" b="1" dirty="0" smtClean="0">
                <a:latin typeface="Meiryo UI" panose="020B0604030504040204" pitchFamily="50" charset="-128"/>
                <a:ea typeface="Meiryo UI" panose="020B0604030504040204" pitchFamily="50" charset="-128"/>
              </a:rPr>
              <a:t>の組織編成権強化</a:t>
            </a:r>
            <a:endParaRPr lang="en-US" altLang="ja-JP" sz="1100" b="1" dirty="0" smtClean="0">
              <a:latin typeface="Meiryo UI" panose="020B0604030504040204" pitchFamily="50" charset="-128"/>
              <a:ea typeface="Meiryo UI" panose="020B0604030504040204" pitchFamily="50" charset="-128"/>
            </a:endParaRPr>
          </a:p>
          <a:p>
            <a:pPr algn="r"/>
            <a:r>
              <a:rPr lang="en-US" altLang="ja-JP" sz="1100" b="1" dirty="0">
                <a:latin typeface="Meiryo UI" panose="020B0604030504040204" pitchFamily="50" charset="-128"/>
                <a:ea typeface="Meiryo UI" panose="020B0604030504040204" pitchFamily="50" charset="-128"/>
              </a:rPr>
              <a:t>【2012</a:t>
            </a:r>
            <a:r>
              <a:rPr lang="ja-JP" altLang="en-US" sz="1100" b="1" dirty="0" smtClean="0">
                <a:latin typeface="Meiryo UI" panose="020B0604030504040204" pitchFamily="50" charset="-128"/>
                <a:ea typeface="Meiryo UI" panose="020B0604030504040204" pitchFamily="50" charset="-128"/>
              </a:rPr>
              <a:t>年度～</a:t>
            </a:r>
            <a:r>
              <a:rPr lang="en-US" altLang="ja-JP" sz="1100" b="1" dirty="0" smtClean="0">
                <a:latin typeface="Meiryo UI" panose="020B0604030504040204" pitchFamily="50" charset="-128"/>
                <a:ea typeface="Meiryo UI" panose="020B0604030504040204" pitchFamily="50" charset="-128"/>
              </a:rPr>
              <a:t>】</a:t>
            </a:r>
            <a:endParaRPr lang="ja-JP" altLang="en-US" sz="1100" b="1"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2"/>
          </p:nvPr>
        </p:nvSpPr>
        <p:spPr>
          <a:xfrm>
            <a:off x="7086600" y="6509973"/>
            <a:ext cx="2057400" cy="365125"/>
          </a:xfrm>
        </p:spPr>
        <p:txBody>
          <a:bodyPr/>
          <a:lstStyle/>
          <a:p>
            <a:fld id="{138CA411-231B-42B9-AF63-97A64194AA60}" type="slidenum">
              <a:rPr lang="ja-JP" altLang="en-US" smtClean="0"/>
              <a:pPr/>
              <a:t>82</a:t>
            </a:fld>
            <a:endParaRPr lang="ja-JP" altLang="en-US"/>
          </a:p>
        </p:txBody>
      </p:sp>
      <p:sp>
        <p:nvSpPr>
          <p:cNvPr id="71" name="正方形/長方形 70">
            <a:extLst>
              <a:ext uri="{FF2B5EF4-FFF2-40B4-BE49-F238E27FC236}">
                <a16:creationId xmlns:a16="http://schemas.microsoft.com/office/drawing/2014/main" id="{C6B9AE9F-C03E-47FF-BA1E-698979B527D9}"/>
              </a:ext>
            </a:extLst>
          </p:cNvPr>
          <p:cNvSpPr/>
          <p:nvPr/>
        </p:nvSpPr>
        <p:spPr>
          <a:xfrm>
            <a:off x="5027334" y="2013896"/>
            <a:ext cx="1844432" cy="553998"/>
          </a:xfrm>
          <a:prstGeom prst="rect">
            <a:avLst/>
          </a:prstGeom>
        </p:spPr>
        <p:txBody>
          <a:bodyPr wrap="square">
            <a:spAutoFit/>
          </a:bodyPr>
          <a:lstStyle/>
          <a:p>
            <a:r>
              <a:rPr lang="ja-JP" altLang="en-US" sz="1000" dirty="0">
                <a:latin typeface="Meiryo UI" panose="020B0604030504040204" pitchFamily="50" charset="-128"/>
                <a:ea typeface="Meiryo UI" panose="020B0604030504040204" pitchFamily="50" charset="-128"/>
              </a:rPr>
              <a:t>区の施策・事業に係る財源を区に配分し、区長（区ＣＭ）が地域の特性に応じた予算を編成。</a:t>
            </a:r>
          </a:p>
        </p:txBody>
      </p:sp>
      <p:graphicFrame>
        <p:nvGraphicFramePr>
          <p:cNvPr id="75" name="グラフ 74">
            <a:extLst>
              <a:ext uri="{FF2B5EF4-FFF2-40B4-BE49-F238E27FC236}">
                <a16:creationId xmlns:a16="http://schemas.microsoft.com/office/drawing/2014/main" id="{08168B88-A47A-4257-9778-6C6C28BAA94B}"/>
              </a:ext>
            </a:extLst>
          </p:cNvPr>
          <p:cNvGraphicFramePr/>
          <p:nvPr>
            <p:extLst/>
          </p:nvPr>
        </p:nvGraphicFramePr>
        <p:xfrm>
          <a:off x="4893310" y="2894672"/>
          <a:ext cx="2160000" cy="1836000"/>
        </p:xfrm>
        <a:graphic>
          <a:graphicData uri="http://schemas.openxmlformats.org/drawingml/2006/chart">
            <c:chart xmlns:c="http://schemas.openxmlformats.org/drawingml/2006/chart" xmlns:r="http://schemas.openxmlformats.org/officeDocument/2006/relationships" r:id="rId2"/>
          </a:graphicData>
        </a:graphic>
      </p:graphicFrame>
      <p:sp>
        <p:nvSpPr>
          <p:cNvPr id="76" name="テキスト ボックス 75">
            <a:extLst>
              <a:ext uri="{FF2B5EF4-FFF2-40B4-BE49-F238E27FC236}">
                <a16:creationId xmlns:a16="http://schemas.microsoft.com/office/drawing/2014/main" id="{EB4D6B61-431A-4A6D-A90E-EC2CEC6FA808}"/>
              </a:ext>
            </a:extLst>
          </p:cNvPr>
          <p:cNvSpPr txBox="1"/>
          <p:nvPr/>
        </p:nvSpPr>
        <p:spPr>
          <a:xfrm>
            <a:off x="5989483" y="3952422"/>
            <a:ext cx="723275" cy="200055"/>
          </a:xfrm>
          <a:prstGeom prst="rect">
            <a:avLst/>
          </a:prstGeom>
          <a:noFill/>
        </p:spPr>
        <p:txBody>
          <a:bodyPr wrap="none" rtlCol="0">
            <a:spAutoFit/>
          </a:bodyPr>
          <a:lstStyle/>
          <a:p>
            <a:r>
              <a:rPr kumimoji="1" lang="ja-JP" altLang="en-US" sz="700" b="1" dirty="0">
                <a:latin typeface="Meiryo UI" panose="020B0604030504040204" pitchFamily="50" charset="-128"/>
                <a:ea typeface="Meiryo UI" panose="020B0604030504040204" pitchFamily="50" charset="-128"/>
              </a:rPr>
              <a:t>区長自由予算</a:t>
            </a:r>
          </a:p>
        </p:txBody>
      </p:sp>
      <p:sp>
        <p:nvSpPr>
          <p:cNvPr id="77" name="テキスト ボックス 76">
            <a:extLst>
              <a:ext uri="{FF2B5EF4-FFF2-40B4-BE49-F238E27FC236}">
                <a16:creationId xmlns:a16="http://schemas.microsoft.com/office/drawing/2014/main" id="{854823B9-3EDD-433C-A1FE-8924680C973F}"/>
              </a:ext>
            </a:extLst>
          </p:cNvPr>
          <p:cNvSpPr txBox="1"/>
          <p:nvPr/>
        </p:nvSpPr>
        <p:spPr>
          <a:xfrm>
            <a:off x="6015527" y="3358263"/>
            <a:ext cx="813043" cy="200055"/>
          </a:xfrm>
          <a:prstGeom prst="rect">
            <a:avLst/>
          </a:prstGeom>
          <a:noFill/>
        </p:spPr>
        <p:txBody>
          <a:bodyPr wrap="none" rtlCol="0">
            <a:spAutoFit/>
          </a:bodyPr>
          <a:lstStyle/>
          <a:p>
            <a:r>
              <a:rPr kumimoji="1" lang="ja-JP" altLang="en-US" sz="700" b="1" dirty="0">
                <a:latin typeface="Meiryo UI" panose="020B0604030504040204" pitchFamily="50" charset="-128"/>
                <a:ea typeface="Meiryo UI" panose="020B0604030504040204" pitchFamily="50" charset="-128"/>
              </a:rPr>
              <a:t>区ＣＭ自由予算</a:t>
            </a:r>
          </a:p>
        </p:txBody>
      </p:sp>
      <p:sp>
        <p:nvSpPr>
          <p:cNvPr id="78" name="テキスト ボックス 77">
            <a:extLst>
              <a:ext uri="{FF2B5EF4-FFF2-40B4-BE49-F238E27FC236}">
                <a16:creationId xmlns:a16="http://schemas.microsoft.com/office/drawing/2014/main" id="{AF9D1C4E-CCAA-474F-92AD-F89942676D32}"/>
              </a:ext>
            </a:extLst>
          </p:cNvPr>
          <p:cNvSpPr txBox="1"/>
          <p:nvPr/>
        </p:nvSpPr>
        <p:spPr>
          <a:xfrm>
            <a:off x="5071320" y="2629210"/>
            <a:ext cx="1698055" cy="384721"/>
          </a:xfrm>
          <a:prstGeom prst="rect">
            <a:avLst/>
          </a:prstGeom>
          <a:noFill/>
        </p:spPr>
        <p:txBody>
          <a:bodyPr wrap="square" rtlCol="0">
            <a:spAutoFit/>
          </a:bodyPr>
          <a:lstStyle/>
          <a:p>
            <a:r>
              <a:rPr kumimoji="1" lang="ja-JP" altLang="en-US" sz="1000" b="1" dirty="0">
                <a:latin typeface="Meiryo UI" panose="020B0604030504040204" pitchFamily="50" charset="-128"/>
                <a:ea typeface="Meiryo UI" panose="020B0604030504040204" pitchFamily="50" charset="-128"/>
              </a:rPr>
              <a:t>■区長予算は５年で</a:t>
            </a:r>
            <a:r>
              <a:rPr kumimoji="1" lang="en-US" altLang="ja-JP" sz="1000" b="1" dirty="0">
                <a:latin typeface="Meiryo UI" panose="020B0604030504040204" pitchFamily="50" charset="-128"/>
                <a:ea typeface="Meiryo UI" panose="020B0604030504040204" pitchFamily="50" charset="-128"/>
              </a:rPr>
              <a:t>5</a:t>
            </a:r>
            <a:r>
              <a:rPr kumimoji="1" lang="ja-JP" altLang="en-US" sz="1000" b="1" dirty="0">
                <a:latin typeface="Meiryo UI" panose="020B0604030504040204" pitchFamily="50" charset="-128"/>
                <a:ea typeface="Meiryo UI" panose="020B0604030504040204" pitchFamily="50" charset="-128"/>
              </a:rPr>
              <a:t>倍に</a:t>
            </a:r>
            <a:endParaRPr kumimoji="1" lang="en-US" altLang="ja-JP" sz="1000" b="1" dirty="0">
              <a:latin typeface="Meiryo UI" panose="020B0604030504040204" pitchFamily="50" charset="-128"/>
              <a:ea typeface="Meiryo UI" panose="020B0604030504040204" pitchFamily="50" charset="-128"/>
            </a:endParaRPr>
          </a:p>
          <a:p>
            <a:pPr algn="r"/>
            <a:r>
              <a:rPr lang="ja-JP" altLang="en-US" sz="900" dirty="0">
                <a:latin typeface="Meiryo UI" panose="020B0604030504040204" pitchFamily="50" charset="-128"/>
                <a:ea typeface="Meiryo UI" panose="020B0604030504040204" pitchFamily="50" charset="-128"/>
              </a:rPr>
              <a:t>（単位：億円）</a:t>
            </a:r>
            <a:endParaRPr kumimoji="1" lang="ja-JP" altLang="en-US" sz="900" dirty="0">
              <a:latin typeface="Meiryo UI" panose="020B0604030504040204" pitchFamily="50" charset="-128"/>
              <a:ea typeface="Meiryo UI" panose="020B0604030504040204" pitchFamily="50" charset="-128"/>
            </a:endParaRPr>
          </a:p>
        </p:txBody>
      </p:sp>
      <p:sp>
        <p:nvSpPr>
          <p:cNvPr id="79" name="テキスト ボックス 78">
            <a:extLst>
              <a:ext uri="{FF2B5EF4-FFF2-40B4-BE49-F238E27FC236}">
                <a16:creationId xmlns:a16="http://schemas.microsoft.com/office/drawing/2014/main" id="{076F5CA5-B23D-4FE8-BA00-B9AC0811D81E}"/>
              </a:ext>
            </a:extLst>
          </p:cNvPr>
          <p:cNvSpPr txBox="1"/>
          <p:nvPr/>
        </p:nvSpPr>
        <p:spPr>
          <a:xfrm>
            <a:off x="5292985" y="3885655"/>
            <a:ext cx="322524" cy="215444"/>
          </a:xfrm>
          <a:prstGeom prst="rect">
            <a:avLst/>
          </a:prstGeom>
          <a:noFill/>
        </p:spPr>
        <p:txBody>
          <a:bodyPr wrap="none" rtlCol="0">
            <a:spAutoFit/>
          </a:bodyPr>
          <a:lstStyle/>
          <a:p>
            <a:r>
              <a:rPr kumimoji="1" lang="en-US" altLang="ja-JP" sz="800" b="1" dirty="0">
                <a:latin typeface="Meiryo UI" panose="020B0604030504040204" pitchFamily="50" charset="-128"/>
                <a:ea typeface="Meiryo UI" panose="020B0604030504040204" pitchFamily="50" charset="-128"/>
              </a:rPr>
              <a:t>50</a:t>
            </a:r>
            <a:endParaRPr kumimoji="1" lang="ja-JP" altLang="en-US" sz="800" b="1" dirty="0">
              <a:latin typeface="Meiryo UI" panose="020B0604030504040204" pitchFamily="50" charset="-128"/>
              <a:ea typeface="Meiryo UI" panose="020B0604030504040204" pitchFamily="50" charset="-128"/>
            </a:endParaRPr>
          </a:p>
        </p:txBody>
      </p:sp>
      <p:sp>
        <p:nvSpPr>
          <p:cNvPr id="80" name="テキスト ボックス 79">
            <a:extLst>
              <a:ext uri="{FF2B5EF4-FFF2-40B4-BE49-F238E27FC236}">
                <a16:creationId xmlns:a16="http://schemas.microsoft.com/office/drawing/2014/main" id="{6D655975-65C7-4989-96E1-54E26D61FD34}"/>
              </a:ext>
            </a:extLst>
          </p:cNvPr>
          <p:cNvSpPr txBox="1"/>
          <p:nvPr/>
        </p:nvSpPr>
        <p:spPr>
          <a:xfrm>
            <a:off x="6557819" y="3002831"/>
            <a:ext cx="391454" cy="215444"/>
          </a:xfrm>
          <a:prstGeom prst="rect">
            <a:avLst/>
          </a:prstGeom>
          <a:noFill/>
        </p:spPr>
        <p:txBody>
          <a:bodyPr wrap="none" rtlCol="0">
            <a:spAutoFit/>
          </a:bodyPr>
          <a:lstStyle/>
          <a:p>
            <a:r>
              <a:rPr lang="en-US" altLang="ja-JP" sz="800" b="1" dirty="0">
                <a:latin typeface="Meiryo UI" panose="020B0604030504040204" pitchFamily="50" charset="-128"/>
                <a:ea typeface="Meiryo UI" panose="020B0604030504040204" pitchFamily="50" charset="-128"/>
              </a:rPr>
              <a:t>256</a:t>
            </a:r>
            <a:endParaRPr kumimoji="1" lang="ja-JP" altLang="en-US" sz="800" b="1" dirty="0">
              <a:latin typeface="Meiryo UI" panose="020B0604030504040204" pitchFamily="50" charset="-128"/>
              <a:ea typeface="Meiryo UI" panose="020B0604030504040204" pitchFamily="50" charset="-128"/>
            </a:endParaRPr>
          </a:p>
        </p:txBody>
      </p:sp>
      <p:cxnSp>
        <p:nvCxnSpPr>
          <p:cNvPr id="82" name="直線コネクタ 81">
            <a:extLst>
              <a:ext uri="{FF2B5EF4-FFF2-40B4-BE49-F238E27FC236}">
                <a16:creationId xmlns:a16="http://schemas.microsoft.com/office/drawing/2014/main" id="{588F7E96-1C7F-4D3E-B124-8EE2B96B9B45}"/>
              </a:ext>
            </a:extLst>
          </p:cNvPr>
          <p:cNvCxnSpPr/>
          <p:nvPr/>
        </p:nvCxnSpPr>
        <p:spPr>
          <a:xfrm>
            <a:off x="584078" y="3448416"/>
            <a:ext cx="3816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D89B3409-783D-4559-A3B4-C0CBDCA6CA0C}"/>
              </a:ext>
            </a:extLst>
          </p:cNvPr>
          <p:cNvCxnSpPr/>
          <p:nvPr/>
        </p:nvCxnSpPr>
        <p:spPr>
          <a:xfrm>
            <a:off x="584078" y="2414119"/>
            <a:ext cx="3816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9" name="テキスト ボックス 58">
            <a:extLst>
              <a:ext uri="{FF2B5EF4-FFF2-40B4-BE49-F238E27FC236}">
                <a16:creationId xmlns:a16="http://schemas.microsoft.com/office/drawing/2014/main" id="{AF9D1C4E-CCAA-474F-92AD-F89942676D32}"/>
              </a:ext>
            </a:extLst>
          </p:cNvPr>
          <p:cNvSpPr txBox="1"/>
          <p:nvPr/>
        </p:nvSpPr>
        <p:spPr>
          <a:xfrm>
            <a:off x="7007589" y="2014305"/>
            <a:ext cx="1698055" cy="246221"/>
          </a:xfrm>
          <a:prstGeom prst="rect">
            <a:avLst/>
          </a:prstGeom>
          <a:noFill/>
        </p:spPr>
        <p:txBody>
          <a:bodyPr wrap="square" rtlCol="0">
            <a:spAutoFit/>
          </a:bodyPr>
          <a:lstStyle/>
          <a:p>
            <a:r>
              <a:rPr kumimoji="1" lang="ja-JP" altLang="en-US" sz="1000" b="1" dirty="0">
                <a:latin typeface="Meiryo UI" panose="020B0604030504040204" pitchFamily="50" charset="-128"/>
                <a:ea typeface="Meiryo UI" panose="020B0604030504040204" pitchFamily="50" charset="-128"/>
              </a:rPr>
              <a:t>■</a:t>
            </a:r>
            <a:r>
              <a:rPr kumimoji="1" lang="ja-JP" altLang="en-US" sz="1000" b="1" dirty="0" smtClean="0">
                <a:latin typeface="Meiryo UI" panose="020B0604030504040204" pitchFamily="50" charset="-128"/>
                <a:ea typeface="Meiryo UI" panose="020B0604030504040204" pitchFamily="50" charset="-128"/>
              </a:rPr>
              <a:t>区長の裁量を拡大</a:t>
            </a:r>
            <a:endParaRPr kumimoji="1" lang="ja-JP" altLang="en-US" sz="900" dirty="0">
              <a:latin typeface="Meiryo UI" panose="020B0604030504040204" pitchFamily="50" charset="-128"/>
              <a:ea typeface="Meiryo UI" panose="020B0604030504040204" pitchFamily="50" charset="-128"/>
            </a:endParaRPr>
          </a:p>
        </p:txBody>
      </p:sp>
      <p:sp>
        <p:nvSpPr>
          <p:cNvPr id="46" name="角丸四角形 45"/>
          <p:cNvSpPr/>
          <p:nvPr/>
        </p:nvSpPr>
        <p:spPr>
          <a:xfrm>
            <a:off x="128790" y="66145"/>
            <a:ext cx="618185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４－</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市区町村との連携強化／区長の裁量拡大</a:t>
            </a:r>
            <a:endParaRPr kumimoji="1" lang="ja-JP" altLang="en-US" b="1" dirty="0">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49481945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a:xfrm>
            <a:off x="7073721" y="6405797"/>
            <a:ext cx="2057400" cy="365125"/>
          </a:xfrm>
        </p:spPr>
        <p:txBody>
          <a:bodyPr/>
          <a:lstStyle/>
          <a:p>
            <a:fld id="{138CA411-231B-42B9-AF63-97A64194AA60}" type="slidenum">
              <a:rPr lang="ja-JP" altLang="en-US" smtClean="0"/>
              <a:pPr/>
              <a:t>83</a:t>
            </a:fld>
            <a:endParaRPr lang="ja-JP" altLang="en-US"/>
          </a:p>
        </p:txBody>
      </p:sp>
      <p:cxnSp>
        <p:nvCxnSpPr>
          <p:cNvPr id="6" name="直線コネクタ 5">
            <a:extLst>
              <a:ext uri="{FF2B5EF4-FFF2-40B4-BE49-F238E27FC236}">
                <a16:creationId xmlns:a16="http://schemas.microsoft.com/office/drawing/2014/main" id="{34DD5120-79DB-4E35-B392-BEFBDA216A87}"/>
              </a:ext>
            </a:extLst>
          </p:cNvPr>
          <p:cNvCxnSpPr/>
          <p:nvPr/>
        </p:nvCxnSpPr>
        <p:spPr>
          <a:xfrm>
            <a:off x="196398" y="576472"/>
            <a:ext cx="88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角丸四角形 7"/>
          <p:cNvSpPr/>
          <p:nvPr/>
        </p:nvSpPr>
        <p:spPr>
          <a:xfrm>
            <a:off x="128790" y="66145"/>
            <a:ext cx="6413678" cy="465361"/>
          </a:xfrm>
          <a:prstGeom prst="roundRect">
            <a:avLst/>
          </a:prstGeom>
          <a:solidFill>
            <a:schemeClr val="accent4">
              <a:lumMod val="60000"/>
              <a:lumOff val="40000"/>
            </a:schemeClr>
          </a:solidFill>
          <a:effectLst>
            <a:innerShdw blurRad="63500" dist="50800" dir="2700000">
              <a:prstClr val="black">
                <a:alpha val="50000"/>
              </a:prstClr>
            </a:innerShdw>
          </a:effectLst>
        </p:spPr>
        <p:style>
          <a:lnRef idx="3">
            <a:schemeClr val="lt1"/>
          </a:lnRef>
          <a:fillRef idx="1">
            <a:schemeClr val="accent4"/>
          </a:fillRef>
          <a:effectRef idx="1">
            <a:schemeClr val="accent4"/>
          </a:effectRef>
          <a:fontRef idx="minor">
            <a:schemeClr val="lt1"/>
          </a:fontRef>
        </p:style>
        <p:txBody>
          <a:bodyPr wrap="none" rtlCol="0" anchor="ctr"/>
          <a:lstStyle/>
          <a:p>
            <a:r>
              <a:rPr lang="en-US" altLang="ja-JP" b="1" dirty="0" smtClean="0">
                <a:solidFill>
                  <a:schemeClr val="tx1"/>
                </a:solidFill>
                <a:latin typeface="Meiryo UI" panose="020B0604030504040204" pitchFamily="50" charset="-128"/>
                <a:ea typeface="Meiryo UI" panose="020B0604030504040204" pitchFamily="50" charset="-128"/>
              </a:rPr>
              <a:t>【HOW</a:t>
            </a:r>
            <a:r>
              <a:rPr lang="ja-JP" altLang="en-US" b="1" dirty="0" smtClean="0">
                <a:solidFill>
                  <a:schemeClr val="tx1"/>
                </a:solidFill>
                <a:latin typeface="Meiryo UI" panose="020B0604030504040204" pitchFamily="50" charset="-128"/>
                <a:ea typeface="Meiryo UI" panose="020B0604030504040204" pitchFamily="50" charset="-128"/>
              </a:rPr>
              <a:t>４－</a:t>
            </a:r>
            <a:r>
              <a:rPr lang="ja-JP" altLang="en-US" b="1" dirty="0">
                <a:solidFill>
                  <a:schemeClr val="tx1"/>
                </a:solidFill>
                <a:latin typeface="Meiryo UI" panose="020B0604030504040204" pitchFamily="50" charset="-128"/>
                <a:ea typeface="Meiryo UI" panose="020B0604030504040204" pitchFamily="50" charset="-128"/>
              </a:rPr>
              <a:t>①</a:t>
            </a:r>
            <a:r>
              <a:rPr lang="en-US" altLang="ja-JP" b="1" dirty="0" smtClean="0">
                <a:solidFill>
                  <a:schemeClr val="tx1"/>
                </a:solidFill>
                <a:latin typeface="Meiryo UI" panose="020B0604030504040204" pitchFamily="50" charset="-128"/>
                <a:ea typeface="Meiryo UI" panose="020B0604030504040204" pitchFamily="50" charset="-128"/>
              </a:rPr>
              <a:t>】</a:t>
            </a:r>
            <a:r>
              <a:rPr lang="ja-JP" altLang="en-US" b="1" dirty="0" smtClean="0">
                <a:solidFill>
                  <a:schemeClr val="tx1"/>
                </a:solidFill>
                <a:latin typeface="Meiryo UI" panose="020B0604030504040204" pitchFamily="50" charset="-128"/>
                <a:ea typeface="Meiryo UI" panose="020B0604030504040204" pitchFamily="50" charset="-128"/>
              </a:rPr>
              <a:t>　市区町村との連携強化／広域課題への対応</a:t>
            </a:r>
            <a:endParaRPr kumimoji="1" lang="ja-JP" altLang="en-US" b="1" dirty="0">
              <a:solidFill>
                <a:schemeClr val="tx1"/>
              </a:solidFill>
              <a:latin typeface="Meiryo UI" panose="020B0604030504040204" pitchFamily="50" charset="-128"/>
              <a:ea typeface="Meiryo UI" panose="020B0604030504040204" pitchFamily="50" charset="-128"/>
            </a:endParaRPr>
          </a:p>
        </p:txBody>
      </p:sp>
      <p:graphicFrame>
        <p:nvGraphicFramePr>
          <p:cNvPr id="9" name="表 8"/>
          <p:cNvGraphicFramePr>
            <a:graphicFrameLocks noGrp="1"/>
          </p:cNvGraphicFramePr>
          <p:nvPr>
            <p:extLst/>
          </p:nvPr>
        </p:nvGraphicFramePr>
        <p:xfrm>
          <a:off x="315019" y="979935"/>
          <a:ext cx="8479725" cy="5897880"/>
        </p:xfrm>
        <a:graphic>
          <a:graphicData uri="http://schemas.openxmlformats.org/drawingml/2006/table">
            <a:tbl>
              <a:tblPr firstRow="1" bandRow="1">
                <a:tableStyleId>{5940675A-B579-460E-94D1-54222C63F5DA}</a:tableStyleId>
              </a:tblPr>
              <a:tblGrid>
                <a:gridCol w="1157835">
                  <a:extLst>
                    <a:ext uri="{9D8B030D-6E8A-4147-A177-3AD203B41FA5}">
                      <a16:colId xmlns:a16="http://schemas.microsoft.com/office/drawing/2014/main" val="20000"/>
                    </a:ext>
                  </a:extLst>
                </a:gridCol>
                <a:gridCol w="3660945">
                  <a:extLst>
                    <a:ext uri="{9D8B030D-6E8A-4147-A177-3AD203B41FA5}">
                      <a16:colId xmlns:a16="http://schemas.microsoft.com/office/drawing/2014/main" val="20001"/>
                    </a:ext>
                  </a:extLst>
                </a:gridCol>
                <a:gridCol w="3660945">
                  <a:extLst>
                    <a:ext uri="{9D8B030D-6E8A-4147-A177-3AD203B41FA5}">
                      <a16:colId xmlns:a16="http://schemas.microsoft.com/office/drawing/2014/main" val="20002"/>
                    </a:ext>
                  </a:extLst>
                </a:gridCol>
              </a:tblGrid>
              <a:tr h="226709">
                <a:tc>
                  <a:txBody>
                    <a:bodyPr/>
                    <a:lstStyle/>
                    <a:p>
                      <a:endParaRPr kumimoji="1" lang="ja-JP" altLang="en-US" sz="1400" dirty="0">
                        <a:latin typeface="Meiryo UI" panose="020B0604030504040204" pitchFamily="50" charset="-128"/>
                        <a:ea typeface="Meiryo UI" panose="020B0604030504040204" pitchFamily="50" charset="-128"/>
                      </a:endParaRPr>
                    </a:p>
                  </a:txBody>
                  <a:tcPr/>
                </a:tc>
                <a:tc>
                  <a:txBody>
                    <a:bodyP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消防力強化</a:t>
                      </a:r>
                      <a:endParaRPr kumimoji="1" lang="ja-JP" altLang="en-US" sz="1400" b="1" dirty="0">
                        <a:solidFill>
                          <a:schemeClr val="bg1"/>
                        </a:solidFill>
                        <a:latin typeface="Meiryo UI" panose="020B0604030504040204" pitchFamily="50" charset="-128"/>
                        <a:ea typeface="Meiryo UI" panose="020B0604030504040204" pitchFamily="50" charset="-128"/>
                      </a:endParaRPr>
                    </a:p>
                  </a:txBody>
                  <a:tcPr>
                    <a:solidFill>
                      <a:schemeClr val="tx1">
                        <a:lumMod val="75000"/>
                        <a:lumOff val="25000"/>
                      </a:schemeClr>
                    </a:solidFill>
                  </a:tcPr>
                </a:tc>
                <a:tc>
                  <a:txBody>
                    <a:bodyPr/>
                    <a:lstStyle/>
                    <a:p>
                      <a:pPr algn="ctr"/>
                      <a:r>
                        <a:rPr kumimoji="1" lang="ja-JP" altLang="en-US" sz="1400" b="1" dirty="0" smtClean="0">
                          <a:solidFill>
                            <a:schemeClr val="bg1"/>
                          </a:solidFill>
                          <a:latin typeface="Meiryo UI" panose="020B0604030504040204" pitchFamily="50" charset="-128"/>
                          <a:ea typeface="Meiryo UI" panose="020B0604030504040204" pitchFamily="50" charset="-128"/>
                        </a:rPr>
                        <a:t>水道の広域化</a:t>
                      </a:r>
                      <a:endParaRPr kumimoji="1" lang="ja-JP" altLang="en-US" sz="1400" b="1" dirty="0">
                        <a:solidFill>
                          <a:schemeClr val="bg1"/>
                        </a:solidFill>
                        <a:latin typeface="Meiryo UI" panose="020B0604030504040204" pitchFamily="50" charset="-128"/>
                        <a:ea typeface="Meiryo UI" panose="020B0604030504040204" pitchFamily="50" charset="-128"/>
                      </a:endParaRPr>
                    </a:p>
                  </a:txBody>
                  <a:tcPr>
                    <a:solidFill>
                      <a:schemeClr val="tx1">
                        <a:lumMod val="75000"/>
                        <a:lumOff val="25000"/>
                      </a:schemeClr>
                    </a:solidFill>
                  </a:tcPr>
                </a:tc>
                <a:extLst>
                  <a:ext uri="{0D108BD9-81ED-4DB2-BD59-A6C34878D82A}">
                    <a16:rowId xmlns:a16="http://schemas.microsoft.com/office/drawing/2014/main" val="10000"/>
                  </a:ext>
                </a:extLst>
              </a:tr>
              <a:tr h="370840">
                <a:tc>
                  <a:txBody>
                    <a:bodyPr/>
                    <a:lstStyle/>
                    <a:p>
                      <a:r>
                        <a:rPr kumimoji="1" lang="ja-JP" altLang="en-US" sz="1400" dirty="0" smtClean="0">
                          <a:latin typeface="Meiryo UI" panose="020B0604030504040204" pitchFamily="50" charset="-128"/>
                          <a:ea typeface="Meiryo UI" panose="020B0604030504040204" pitchFamily="50" charset="-128"/>
                        </a:rPr>
                        <a:t>今日的課題</a:t>
                      </a:r>
                      <a:endParaRPr kumimoji="1" lang="ja-JP" altLang="en-US" sz="1400" dirty="0">
                        <a:latin typeface="Meiryo UI" panose="020B0604030504040204" pitchFamily="50" charset="-128"/>
                        <a:ea typeface="Meiryo UI" panose="020B0604030504040204" pitchFamily="50" charset="-128"/>
                      </a:endParaRPr>
                    </a:p>
                  </a:txBody>
                  <a:tcPr/>
                </a:tc>
                <a:tc>
                  <a:txBody>
                    <a:bodyPr/>
                    <a:lstStyle/>
                    <a:p>
                      <a:r>
                        <a:rPr lang="ja-JP" altLang="en-US" sz="1200" dirty="0" smtClean="0">
                          <a:latin typeface="Meiryo UI" panose="020B0604030504040204" pitchFamily="50" charset="-128"/>
                          <a:ea typeface="Meiryo UI" panose="020B0604030504040204" pitchFamily="50" charset="-128"/>
                        </a:rPr>
                        <a:t>１．高齢化による救急・救助業務の増加見通し</a:t>
                      </a:r>
                      <a:endParaRPr lang="en-US" altLang="ja-JP" sz="120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２．南海トラフ地震等、大規模災害への対応</a:t>
                      </a:r>
                      <a:endParaRPr lang="en-US" altLang="ja-JP" sz="120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３．老朽化する車両等の資機材の整備</a:t>
                      </a:r>
                      <a:endParaRPr lang="en-US" altLang="ja-JP" sz="1200" dirty="0" smtClean="0">
                        <a:latin typeface="Meiryo UI" panose="020B0604030504040204" pitchFamily="50" charset="-128"/>
                        <a:ea typeface="Meiryo UI" panose="020B0604030504040204" pitchFamily="50" charset="-128"/>
                      </a:endParaRPr>
                    </a:p>
                    <a:p>
                      <a:r>
                        <a:rPr lang="ja-JP" altLang="en-US" sz="1200" dirty="0" smtClean="0">
                          <a:latin typeface="Meiryo UI" panose="020B0604030504040204" pitchFamily="50" charset="-128"/>
                          <a:ea typeface="Meiryo UI" panose="020B0604030504040204" pitchFamily="50" charset="-128"/>
                        </a:rPr>
                        <a:t>４．小規模本部をはじめとする人材不足</a:t>
                      </a:r>
                      <a:endParaRPr kumimoji="1" lang="ja-JP" altLang="en-US" sz="1200" dirty="0" smtClean="0">
                        <a:latin typeface="Meiryo UI" panose="020B0604030504040204" pitchFamily="50" charset="-128"/>
                        <a:ea typeface="Meiryo UI" panose="020B0604030504040204" pitchFamily="50" charset="-128"/>
                      </a:endParaRPr>
                    </a:p>
                  </a:txBody>
                  <a:tcPr/>
                </a:tc>
                <a:tc>
                  <a:txBody>
                    <a:bodyPr/>
                    <a:lstStyle/>
                    <a:p>
                      <a:r>
                        <a:rPr kumimoji="1" lang="ja-JP" altLang="en-US" sz="1200" dirty="0" smtClean="0">
                          <a:latin typeface="Meiryo UI" panose="020B0604030504040204" pitchFamily="50" charset="-128"/>
                          <a:ea typeface="Meiryo UI" panose="020B0604030504040204" pitchFamily="50" charset="-128"/>
                        </a:rPr>
                        <a:t>１．給水人口の減少による水需要と収益の減少</a:t>
                      </a:r>
                    </a:p>
                    <a:p>
                      <a:r>
                        <a:rPr kumimoji="1" lang="ja-JP" altLang="en-US" sz="1200" dirty="0" smtClean="0">
                          <a:latin typeface="Meiryo UI" panose="020B0604030504040204" pitchFamily="50" charset="-128"/>
                          <a:ea typeface="Meiryo UI" panose="020B0604030504040204" pitchFamily="50" charset="-128"/>
                        </a:rPr>
                        <a:t>２．水道管を始めとする施設の老朽化</a:t>
                      </a:r>
                    </a:p>
                    <a:p>
                      <a:r>
                        <a:rPr kumimoji="1" lang="ja-JP" altLang="en-US" sz="1200" dirty="0" smtClean="0">
                          <a:latin typeface="Meiryo UI" panose="020B0604030504040204" pitchFamily="50" charset="-128"/>
                          <a:ea typeface="Meiryo UI" panose="020B0604030504040204" pitchFamily="50" charset="-128"/>
                        </a:rPr>
                        <a:t>３．職員の高齢化、 技術継承の問題</a:t>
                      </a:r>
                    </a:p>
                    <a:p>
                      <a:r>
                        <a:rPr kumimoji="1" lang="ja-JP" altLang="en-US" sz="1200" dirty="0" smtClean="0">
                          <a:latin typeface="Meiryo UI" panose="020B0604030504040204" pitchFamily="50" charset="-128"/>
                          <a:ea typeface="Meiryo UI" panose="020B0604030504040204" pitchFamily="50" charset="-128"/>
                        </a:rPr>
                        <a:t>４．小規模の水道事業者 が多く、経営が非効率 </a:t>
                      </a:r>
                    </a:p>
                  </a:txBody>
                  <a:tcPr/>
                </a:tc>
                <a:extLst>
                  <a:ext uri="{0D108BD9-81ED-4DB2-BD59-A6C34878D82A}">
                    <a16:rowId xmlns:a16="http://schemas.microsoft.com/office/drawing/2014/main" val="10001"/>
                  </a:ext>
                </a:extLst>
              </a:tr>
              <a:tr h="370840">
                <a:tc>
                  <a:txBody>
                    <a:bodyPr/>
                    <a:lstStyle/>
                    <a:p>
                      <a:r>
                        <a:rPr kumimoji="1" lang="ja-JP" altLang="en-US" sz="1400" dirty="0" smtClean="0">
                          <a:latin typeface="Meiryo UI" panose="020B0604030504040204" pitchFamily="50" charset="-128"/>
                          <a:ea typeface="Meiryo UI" panose="020B0604030504040204" pitchFamily="50" charset="-128"/>
                        </a:rPr>
                        <a:t>検討体制</a:t>
                      </a:r>
                      <a:endParaRPr kumimoji="1" lang="ja-JP" altLang="en-US" sz="1400" dirty="0">
                        <a:latin typeface="Meiryo UI" panose="020B0604030504040204" pitchFamily="50" charset="-128"/>
                        <a:ea typeface="Meiryo UI" panose="020B0604030504040204" pitchFamily="50" charset="-128"/>
                      </a:endParaRPr>
                    </a:p>
                  </a:txBody>
                  <a:tcPr/>
                </a:tc>
                <a:tc>
                  <a:txBody>
                    <a:bodyPr/>
                    <a:lstStyle/>
                    <a:p>
                      <a:r>
                        <a:rPr kumimoji="1" lang="ja-JP" altLang="en-US" sz="1400" b="1" dirty="0" smtClean="0">
                          <a:latin typeface="Meiryo UI" panose="020B0604030504040204" pitchFamily="50" charset="-128"/>
                          <a:ea typeface="Meiryo UI" panose="020B0604030504040204" pitchFamily="50" charset="-128"/>
                        </a:rPr>
                        <a:t>■消防力強化のための勉強会</a:t>
                      </a:r>
                      <a:endParaRPr kumimoji="1" lang="en-US" altLang="ja-JP" sz="1400" b="1" dirty="0" smtClean="0">
                        <a:latin typeface="Meiryo UI" panose="020B0604030504040204" pitchFamily="50" charset="-128"/>
                        <a:ea typeface="Meiryo UI" panose="020B0604030504040204" pitchFamily="50" charset="-128"/>
                      </a:endParaRPr>
                    </a:p>
                    <a:p>
                      <a:pPr algn="r"/>
                      <a:r>
                        <a:rPr kumimoji="1" lang="en-US" altLang="ja-JP" sz="1200" b="0" dirty="0" smtClean="0">
                          <a:latin typeface="Meiryo UI" panose="020B0604030504040204" pitchFamily="50" charset="-128"/>
                          <a:ea typeface="Meiryo UI" panose="020B0604030504040204" pitchFamily="50" charset="-128"/>
                        </a:rPr>
                        <a:t>   [2016</a:t>
                      </a:r>
                      <a:r>
                        <a:rPr kumimoji="1" lang="ja-JP" altLang="en-US" sz="1200" b="0" dirty="0" smtClean="0">
                          <a:latin typeface="Meiryo UI" panose="020B0604030504040204" pitchFamily="50" charset="-128"/>
                          <a:ea typeface="Meiryo UI" panose="020B0604030504040204" pitchFamily="50" charset="-128"/>
                        </a:rPr>
                        <a:t>年</a:t>
                      </a:r>
                      <a:r>
                        <a:rPr kumimoji="1" lang="en-US" altLang="ja-JP" sz="1200" b="0" dirty="0" smtClean="0">
                          <a:latin typeface="Meiryo UI" panose="020B0604030504040204" pitchFamily="50" charset="-128"/>
                          <a:ea typeface="Meiryo UI" panose="020B0604030504040204" pitchFamily="50" charset="-128"/>
                        </a:rPr>
                        <a:t>9</a:t>
                      </a:r>
                      <a:r>
                        <a:rPr kumimoji="1" lang="ja-JP" altLang="en-US" sz="1200" b="0" dirty="0" smtClean="0">
                          <a:latin typeface="Meiryo UI" panose="020B0604030504040204" pitchFamily="50" charset="-128"/>
                          <a:ea typeface="Meiryo UI" panose="020B0604030504040204" pitchFamily="50" charset="-128"/>
                        </a:rPr>
                        <a:t>月～</a:t>
                      </a:r>
                      <a:r>
                        <a:rPr kumimoji="1" lang="en-US" altLang="ja-JP" sz="1200" b="0" dirty="0" smtClean="0">
                          <a:latin typeface="Meiryo UI" panose="020B0604030504040204" pitchFamily="50" charset="-128"/>
                          <a:ea typeface="Meiryo UI" panose="020B0604030504040204" pitchFamily="50" charset="-128"/>
                        </a:rPr>
                        <a:t>2018</a:t>
                      </a:r>
                      <a:r>
                        <a:rPr kumimoji="1" lang="ja-JP" altLang="en-US" sz="1200" b="0" dirty="0" smtClean="0">
                          <a:latin typeface="Meiryo UI" panose="020B0604030504040204" pitchFamily="50" charset="-128"/>
                          <a:ea typeface="Meiryo UI" panose="020B0604030504040204" pitchFamily="50" charset="-128"/>
                        </a:rPr>
                        <a:t>年</a:t>
                      </a:r>
                      <a:r>
                        <a:rPr kumimoji="1" lang="en-US" altLang="ja-JP" sz="1200" b="0" dirty="0" smtClean="0">
                          <a:latin typeface="Meiryo UI" panose="020B0604030504040204" pitchFamily="50" charset="-128"/>
                          <a:ea typeface="Meiryo UI" panose="020B0604030504040204" pitchFamily="50" charset="-128"/>
                        </a:rPr>
                        <a:t>3</a:t>
                      </a:r>
                      <a:r>
                        <a:rPr kumimoji="1" lang="ja-JP" altLang="en-US" sz="1200" b="0" dirty="0" smtClean="0">
                          <a:latin typeface="Meiryo UI" panose="020B0604030504040204" pitchFamily="50" charset="-128"/>
                          <a:ea typeface="Meiryo UI" panose="020B0604030504040204" pitchFamily="50" charset="-128"/>
                        </a:rPr>
                        <a:t>月　</a:t>
                      </a:r>
                      <a:r>
                        <a:rPr kumimoji="1" lang="en-US" altLang="ja-JP" sz="1200" b="0" dirty="0" smtClean="0">
                          <a:latin typeface="Meiryo UI" panose="020B0604030504040204" pitchFamily="50" charset="-128"/>
                          <a:ea typeface="Meiryo UI" panose="020B0604030504040204" pitchFamily="50" charset="-128"/>
                        </a:rPr>
                        <a:t>11</a:t>
                      </a:r>
                      <a:r>
                        <a:rPr kumimoji="1" lang="ja-JP" altLang="en-US" sz="1200" b="0" dirty="0" smtClean="0">
                          <a:latin typeface="Meiryo UI" panose="020B0604030504040204" pitchFamily="50" charset="-128"/>
                          <a:ea typeface="Meiryo UI" panose="020B0604030504040204" pitchFamily="50" charset="-128"/>
                        </a:rPr>
                        <a:t>回開催</a:t>
                      </a:r>
                      <a:r>
                        <a:rPr kumimoji="1" lang="en-US" altLang="ja-JP" sz="1200" b="0" dirty="0" smtClean="0">
                          <a:latin typeface="Meiryo UI" panose="020B0604030504040204" pitchFamily="50" charset="-128"/>
                          <a:ea typeface="Meiryo UI" panose="020B0604030504040204" pitchFamily="50" charset="-128"/>
                        </a:rPr>
                        <a:t>]</a:t>
                      </a:r>
                    </a:p>
                    <a:p>
                      <a:endParaRPr kumimoji="1" lang="en-US" altLang="ja-JP" sz="900" b="0" dirty="0" smtClean="0">
                        <a:latin typeface="Meiryo UI" panose="020B0604030504040204" pitchFamily="50" charset="-128"/>
                        <a:ea typeface="Meiryo UI" panose="020B0604030504040204" pitchFamily="50" charset="-128"/>
                      </a:endParaRPr>
                    </a:p>
                    <a:p>
                      <a:r>
                        <a:rPr kumimoji="1" lang="ja-JP" altLang="en-US" sz="1200" dirty="0" smtClean="0">
                          <a:latin typeface="Meiryo UI" panose="020B0604030504040204" pitchFamily="50" charset="-128"/>
                          <a:ea typeface="Meiryo UI" panose="020B0604030504040204" pitchFamily="50" charset="-128"/>
                        </a:rPr>
                        <a:t>　・大阪府危機管理室</a:t>
                      </a:r>
                      <a:endParaRPr kumimoji="1" lang="en-US" altLang="ja-JP" sz="1200" dirty="0" smtClean="0">
                        <a:latin typeface="Meiryo UI" panose="020B0604030504040204" pitchFamily="50" charset="-128"/>
                        <a:ea typeface="Meiryo UI" panose="020B0604030504040204" pitchFamily="50" charset="-128"/>
                      </a:endParaRPr>
                    </a:p>
                    <a:p>
                      <a:r>
                        <a:rPr kumimoji="1" lang="ja-JP" altLang="en-US" sz="1200" dirty="0" smtClean="0">
                          <a:latin typeface="Meiryo UI" panose="020B0604030504040204" pitchFamily="50" charset="-128"/>
                          <a:ea typeface="Meiryo UI" panose="020B0604030504040204" pitchFamily="50" charset="-128"/>
                        </a:rPr>
                        <a:t>　・政令市、各地域及び町村の消防本部</a:t>
                      </a:r>
                      <a:endParaRPr kumimoji="1" lang="en-US" altLang="ja-JP" sz="1200" dirty="0" smtClean="0">
                        <a:latin typeface="Meiryo UI" panose="020B0604030504040204" pitchFamily="50" charset="-128"/>
                        <a:ea typeface="Meiryo UI" panose="020B0604030504040204" pitchFamily="50" charset="-128"/>
                      </a:endParaRPr>
                    </a:p>
                    <a:p>
                      <a:r>
                        <a:rPr kumimoji="1" lang="ja-JP" altLang="en-US" sz="1200" dirty="0" smtClean="0">
                          <a:latin typeface="Meiryo UI" panose="020B0604030504040204" pitchFamily="50" charset="-128"/>
                          <a:ea typeface="Meiryo UI" panose="020B0604030504040204" pitchFamily="50" charset="-128"/>
                        </a:rPr>
                        <a:t>　・各地域の危機管理担当部局</a:t>
                      </a:r>
                      <a:endParaRPr kumimoji="1" lang="en-US" altLang="ja-JP" sz="1200" dirty="0" smtClean="0">
                        <a:latin typeface="Meiryo UI" panose="020B0604030504040204" pitchFamily="50" charset="-128"/>
                        <a:ea typeface="Meiryo UI" panose="020B0604030504040204" pitchFamily="50" charset="-128"/>
                      </a:endParaRPr>
                    </a:p>
                    <a:p>
                      <a:endParaRPr kumimoji="1" lang="ja-JP" altLang="en-US" sz="1400" dirty="0" smtClean="0">
                        <a:latin typeface="Meiryo UI" panose="020B0604030504040204" pitchFamily="50" charset="-128"/>
                        <a:ea typeface="Meiryo UI" panose="020B0604030504040204" pitchFamily="50" charset="-128"/>
                      </a:endParaRPr>
                    </a:p>
                  </a:txBody>
                  <a:tcPr/>
                </a:tc>
                <a:tc>
                  <a:txBody>
                    <a:bodyPr/>
                    <a:lstStyle/>
                    <a:p>
                      <a:r>
                        <a:rPr kumimoji="1" lang="ja-JP" altLang="en-US" sz="1400" b="1" dirty="0" smtClean="0">
                          <a:latin typeface="Meiryo UI" panose="020B0604030504040204" pitchFamily="50" charset="-128"/>
                          <a:ea typeface="Meiryo UI" panose="020B0604030504040204" pitchFamily="50" charset="-128"/>
                        </a:rPr>
                        <a:t>■府域一水道に向けた水道のあり方協議会</a:t>
                      </a:r>
                      <a:endParaRPr kumimoji="1" lang="en-US" altLang="ja-JP" sz="1400" b="1" dirty="0" smtClean="0">
                        <a:latin typeface="Meiryo UI" panose="020B0604030504040204" pitchFamily="50" charset="-128"/>
                        <a:ea typeface="Meiryo UI" panose="020B0604030504040204" pitchFamily="50" charset="-128"/>
                      </a:endParaRPr>
                    </a:p>
                    <a:p>
                      <a:pPr algn="r"/>
                      <a:r>
                        <a:rPr kumimoji="1" lang="en-US" altLang="ja-JP" sz="1200" b="0" dirty="0" smtClean="0">
                          <a:latin typeface="Meiryo UI" panose="020B0604030504040204" pitchFamily="50" charset="-128"/>
                          <a:ea typeface="Meiryo UI" panose="020B0604030504040204" pitchFamily="50" charset="-128"/>
                        </a:rPr>
                        <a:t> </a:t>
                      </a:r>
                      <a:r>
                        <a:rPr kumimoji="1" lang="en-US" altLang="ja-JP" sz="1200" b="0" baseline="0" dirty="0" smtClean="0">
                          <a:latin typeface="Meiryo UI" panose="020B0604030504040204" pitchFamily="50" charset="-128"/>
                          <a:ea typeface="Meiryo UI" panose="020B0604030504040204" pitchFamily="50" charset="-128"/>
                        </a:rPr>
                        <a:t> [2018</a:t>
                      </a:r>
                      <a:r>
                        <a:rPr kumimoji="1" lang="ja-JP" altLang="en-US" sz="1200" b="0" baseline="0" dirty="0" smtClean="0">
                          <a:latin typeface="Meiryo UI" panose="020B0604030504040204" pitchFamily="50" charset="-128"/>
                          <a:ea typeface="Meiryo UI" panose="020B0604030504040204" pitchFamily="50" charset="-128"/>
                        </a:rPr>
                        <a:t>年</a:t>
                      </a:r>
                      <a:r>
                        <a:rPr kumimoji="1" lang="en-US" altLang="ja-JP" sz="1200" b="0" baseline="0" dirty="0" smtClean="0">
                          <a:latin typeface="Meiryo UI" panose="020B0604030504040204" pitchFamily="50" charset="-128"/>
                          <a:ea typeface="Meiryo UI" panose="020B0604030504040204" pitchFamily="50" charset="-128"/>
                        </a:rPr>
                        <a:t>8</a:t>
                      </a:r>
                      <a:r>
                        <a:rPr kumimoji="1" lang="ja-JP" altLang="en-US" sz="1200" b="0" baseline="0" dirty="0" smtClean="0">
                          <a:latin typeface="Meiryo UI" panose="020B0604030504040204" pitchFamily="50" charset="-128"/>
                          <a:ea typeface="Meiryo UI" panose="020B0604030504040204" pitchFamily="50" charset="-128"/>
                        </a:rPr>
                        <a:t>月設置</a:t>
                      </a:r>
                      <a:r>
                        <a:rPr kumimoji="1" lang="en-US" altLang="ja-JP" sz="1200" b="0" baseline="0" dirty="0" smtClean="0">
                          <a:latin typeface="Meiryo UI" panose="020B0604030504040204" pitchFamily="50" charset="-128"/>
                          <a:ea typeface="Meiryo UI" panose="020B0604030504040204" pitchFamily="50" charset="-128"/>
                        </a:rPr>
                        <a:t>]</a:t>
                      </a:r>
                      <a:endParaRPr kumimoji="1" lang="ja-JP" altLang="en-US" sz="1200" b="0" dirty="0" smtClean="0">
                        <a:latin typeface="Meiryo UI" panose="020B0604030504040204" pitchFamily="50" charset="-128"/>
                        <a:ea typeface="Meiryo UI" panose="020B0604030504040204" pitchFamily="50" charset="-128"/>
                      </a:endParaRPr>
                    </a:p>
                    <a:p>
                      <a:endParaRPr kumimoji="1" lang="en-US" altLang="ja-JP" sz="400" b="1" dirty="0" smtClean="0">
                        <a:latin typeface="Meiryo UI" panose="020B0604030504040204" pitchFamily="50" charset="-128"/>
                        <a:ea typeface="Meiryo UI" panose="020B0604030504040204" pitchFamily="50" charset="-128"/>
                      </a:endParaRPr>
                    </a:p>
                    <a:p>
                      <a:r>
                        <a:rPr kumimoji="1" lang="ja-JP" altLang="en-US" sz="1200" b="1" dirty="0" smtClean="0">
                          <a:latin typeface="Meiryo UI" panose="020B0604030504040204" pitchFamily="50" charset="-128"/>
                          <a:ea typeface="Meiryo UI" panose="020B0604030504040204" pitchFamily="50" charset="-128"/>
                        </a:rPr>
                        <a:t>①府域水道事業の最適化等を検討する専門部会</a:t>
                      </a:r>
                      <a:endParaRPr kumimoji="1" lang="en-US" altLang="ja-JP" sz="1200" b="1"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　・大阪府、大阪市、ブロック代表市、堺市、豊中市</a:t>
                      </a:r>
                    </a:p>
                    <a:p>
                      <a:r>
                        <a:rPr kumimoji="1" lang="ja-JP" altLang="en-US" sz="1100" dirty="0" smtClean="0">
                          <a:latin typeface="Meiryo UI" panose="020B0604030504040204" pitchFamily="50" charset="-128"/>
                          <a:ea typeface="Meiryo UI" panose="020B0604030504040204" pitchFamily="50" charset="-128"/>
                        </a:rPr>
                        <a:t>　・大阪広域水道企業団</a:t>
                      </a:r>
                      <a:endParaRPr kumimoji="1" lang="en-US" altLang="ja-JP" sz="1100" dirty="0" smtClean="0">
                        <a:latin typeface="Meiryo UI" panose="020B0604030504040204" pitchFamily="50" charset="-128"/>
                        <a:ea typeface="Meiryo UI" panose="020B0604030504040204" pitchFamily="50" charset="-128"/>
                      </a:endParaRPr>
                    </a:p>
                    <a:p>
                      <a:endParaRPr kumimoji="1" lang="en-US" altLang="ja-JP" sz="500" b="1" dirty="0" smtClean="0">
                        <a:latin typeface="Meiryo UI" panose="020B0604030504040204" pitchFamily="50" charset="-128"/>
                        <a:ea typeface="Meiryo UI" panose="020B0604030504040204" pitchFamily="50" charset="-128"/>
                      </a:endParaRPr>
                    </a:p>
                    <a:p>
                      <a:r>
                        <a:rPr kumimoji="1" lang="ja-JP" altLang="en-US" sz="1200" b="1" dirty="0" smtClean="0">
                          <a:latin typeface="Meiryo UI" panose="020B0604030504040204" pitchFamily="50" charset="-128"/>
                          <a:ea typeface="Meiryo UI" panose="020B0604030504040204" pitchFamily="50" charset="-128"/>
                        </a:rPr>
                        <a:t>②浄水場の最適配置に関する検討専門部会</a:t>
                      </a:r>
                      <a:endParaRPr kumimoji="1" lang="en-US" altLang="ja-JP" sz="1200" b="1"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　・大阪府、</a:t>
                      </a:r>
                      <a:r>
                        <a:rPr kumimoji="1" lang="zh-TW" altLang="en-US" sz="1100" dirty="0" smtClean="0">
                          <a:latin typeface="Meiryo UI" panose="020B0604030504040204" pitchFamily="50" charset="-128"/>
                          <a:ea typeface="Meiryo UI" panose="020B0604030504040204" pitchFamily="50" charset="-128"/>
                        </a:rPr>
                        <a:t>大阪市、吹田市、枚方市、守口市</a:t>
                      </a:r>
                      <a:endParaRPr kumimoji="1" lang="en-US" altLang="zh-TW" sz="1100" dirty="0" smtClean="0">
                        <a:latin typeface="Meiryo UI" panose="020B0604030504040204" pitchFamily="50" charset="-128"/>
                        <a:ea typeface="Meiryo UI" panose="020B0604030504040204" pitchFamily="50" charset="-128"/>
                      </a:endParaRPr>
                    </a:p>
                    <a:p>
                      <a:r>
                        <a:rPr kumimoji="1" lang="ja-JP" altLang="en-US" sz="1100" dirty="0" smtClean="0">
                          <a:latin typeface="Meiryo UI" panose="020B0604030504040204" pitchFamily="50" charset="-128"/>
                          <a:ea typeface="Meiryo UI" panose="020B0604030504040204" pitchFamily="50" charset="-128"/>
                        </a:rPr>
                        <a:t>　・</a:t>
                      </a:r>
                      <a:r>
                        <a:rPr kumimoji="1" lang="zh-TW" altLang="en-US" sz="1100" dirty="0" smtClean="0">
                          <a:latin typeface="Meiryo UI" panose="020B0604030504040204" pitchFamily="50" charset="-128"/>
                          <a:ea typeface="Meiryo UI" panose="020B0604030504040204" pitchFamily="50" charset="-128"/>
                        </a:rPr>
                        <a:t>大阪広域水道企業団</a:t>
                      </a:r>
                      <a:endParaRPr kumimoji="1" lang="ja-JP" altLang="en-US" sz="11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2"/>
                  </a:ext>
                </a:extLst>
              </a:tr>
              <a:tr h="370840">
                <a:tc>
                  <a:txBody>
                    <a:bodyPr/>
                    <a:lstStyle/>
                    <a:p>
                      <a:r>
                        <a:rPr kumimoji="1" lang="ja-JP" altLang="en-US" sz="1400" dirty="0" smtClean="0">
                          <a:latin typeface="Meiryo UI" panose="020B0604030504040204" pitchFamily="50" charset="-128"/>
                          <a:ea typeface="Meiryo UI" panose="020B0604030504040204" pitchFamily="50" charset="-128"/>
                        </a:rPr>
                        <a:t>検討内容</a:t>
                      </a:r>
                      <a:endParaRPr kumimoji="1" lang="ja-JP" altLang="en-US" sz="1400" dirty="0">
                        <a:latin typeface="Meiryo UI" panose="020B0604030504040204" pitchFamily="50" charset="-128"/>
                        <a:ea typeface="Meiryo UI" panose="020B0604030504040204" pitchFamily="50" charset="-128"/>
                      </a:endParaRPr>
                    </a:p>
                  </a:txBody>
                  <a:tcPr/>
                </a:tc>
                <a:tc>
                  <a:txBody>
                    <a:bodyPr/>
                    <a:lstStyle/>
                    <a:p>
                      <a:r>
                        <a:rPr kumimoji="1" lang="ja-JP" altLang="en-US" sz="1200" b="1" dirty="0" smtClean="0">
                          <a:latin typeface="Meiryo UI" panose="020B0604030504040204" pitchFamily="50" charset="-128"/>
                          <a:ea typeface="Meiryo UI" panose="020B0604030504040204" pitchFamily="50" charset="-128"/>
                        </a:rPr>
                        <a:t>１．消防広域化</a:t>
                      </a:r>
                      <a:endParaRPr kumimoji="1" lang="en-US" altLang="ja-JP" sz="1200" b="1" dirty="0" smtClean="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200" dirty="0" smtClean="0">
                          <a:latin typeface="Meiryo UI" panose="020B0604030504040204" pitchFamily="50" charset="-128"/>
                          <a:ea typeface="Meiryo UI" panose="020B0604030504040204" pitchFamily="50" charset="-128"/>
                        </a:rPr>
                        <a:t>次の三つのパターンに分け、広域化効果を比較分析</a:t>
                      </a:r>
                      <a:endParaRPr kumimoji="1" lang="en-US" altLang="ja-JP" sz="1200" dirty="0" smtClean="0">
                        <a:latin typeface="Meiryo UI" panose="020B0604030504040204" pitchFamily="50" charset="-128"/>
                        <a:ea typeface="Meiryo UI" panose="020B0604030504040204" pitchFamily="50" charset="-128"/>
                      </a:endParaRPr>
                    </a:p>
                    <a:p>
                      <a:endParaRPr kumimoji="1" lang="en-US" altLang="ja-JP" sz="1600" dirty="0" smtClean="0">
                        <a:latin typeface="Meiryo UI" panose="020B0604030504040204" pitchFamily="50" charset="-128"/>
                        <a:ea typeface="Meiryo UI" panose="020B0604030504040204" pitchFamily="50" charset="-128"/>
                      </a:endParaRPr>
                    </a:p>
                    <a:p>
                      <a:endParaRPr kumimoji="1" lang="en-US" altLang="ja-JP" sz="1400" dirty="0" smtClean="0">
                        <a:latin typeface="Meiryo UI" panose="020B0604030504040204" pitchFamily="50" charset="-128"/>
                        <a:ea typeface="Meiryo UI" panose="020B0604030504040204" pitchFamily="50" charset="-128"/>
                      </a:endParaRPr>
                    </a:p>
                    <a:p>
                      <a:endParaRPr kumimoji="1" lang="en-US" altLang="ja-JP" sz="2000" dirty="0" smtClean="0">
                        <a:latin typeface="Meiryo UI" panose="020B0604030504040204" pitchFamily="50" charset="-128"/>
                        <a:ea typeface="Meiryo UI" panose="020B0604030504040204" pitchFamily="50" charset="-128"/>
                      </a:endParaRPr>
                    </a:p>
                    <a:p>
                      <a:endParaRPr kumimoji="1" lang="en-US" altLang="ja-JP" sz="1400" dirty="0" smtClean="0">
                        <a:latin typeface="Meiryo UI" panose="020B0604030504040204" pitchFamily="50" charset="-128"/>
                        <a:ea typeface="Meiryo UI" panose="020B0604030504040204" pitchFamily="50" charset="-128"/>
                      </a:endParaRPr>
                    </a:p>
                    <a:p>
                      <a:endParaRPr kumimoji="1" lang="en-US" altLang="ja-JP" sz="1400" dirty="0" smtClean="0">
                        <a:latin typeface="Meiryo UI" panose="020B0604030504040204" pitchFamily="50" charset="-128"/>
                        <a:ea typeface="Meiryo UI" panose="020B0604030504040204" pitchFamily="50" charset="-128"/>
                      </a:endParaRPr>
                    </a:p>
                    <a:p>
                      <a:r>
                        <a:rPr kumimoji="1" lang="ja-JP" altLang="en-US" sz="1200" b="1" dirty="0" smtClean="0">
                          <a:latin typeface="Meiryo UI" panose="020B0604030504040204" pitchFamily="50" charset="-128"/>
                          <a:ea typeface="Meiryo UI" panose="020B0604030504040204" pitchFamily="50" charset="-128"/>
                        </a:rPr>
                        <a:t>２．消防本部間の水平連携の強化</a:t>
                      </a:r>
                      <a:endParaRPr kumimoji="1" lang="en-US" altLang="ja-JP" sz="1200" b="1" dirty="0" smtClean="0">
                        <a:latin typeface="Meiryo UI" panose="020B0604030504040204" pitchFamily="50" charset="-128"/>
                        <a:ea typeface="Meiryo UI" panose="020B0604030504040204" pitchFamily="50" charset="-128"/>
                      </a:endParaRPr>
                    </a:p>
                    <a:p>
                      <a:r>
                        <a:rPr kumimoji="1" lang="ja-JP" altLang="en-US" sz="1050" b="0" dirty="0" smtClean="0">
                          <a:latin typeface="Meiryo UI" panose="020B0604030504040204" pitchFamily="50" charset="-128"/>
                          <a:ea typeface="Meiryo UI" panose="020B0604030504040204" pitchFamily="50" charset="-128"/>
                        </a:rPr>
                        <a:t>　①特殊救助災害に対する新たな部隊の創設</a:t>
                      </a:r>
                      <a:endParaRPr kumimoji="1" lang="en-US" altLang="ja-JP" sz="1050" b="0" dirty="0" smtClean="0">
                        <a:latin typeface="Meiryo UI" panose="020B0604030504040204" pitchFamily="50" charset="-128"/>
                        <a:ea typeface="Meiryo UI" panose="020B0604030504040204" pitchFamily="50" charset="-128"/>
                      </a:endParaRPr>
                    </a:p>
                    <a:p>
                      <a:r>
                        <a:rPr kumimoji="1" lang="ja-JP" altLang="en-US" sz="1050" b="0" dirty="0" smtClean="0">
                          <a:latin typeface="Meiryo UI" panose="020B0604030504040204" pitchFamily="50" charset="-128"/>
                          <a:ea typeface="Meiryo UI" panose="020B0604030504040204" pitchFamily="50" charset="-128"/>
                        </a:rPr>
                        <a:t>　②</a:t>
                      </a:r>
                      <a:r>
                        <a:rPr kumimoji="1" lang="en-US" altLang="ja-JP" sz="1050" b="0" dirty="0" smtClean="0">
                          <a:latin typeface="Meiryo UI" panose="020B0604030504040204" pitchFamily="50" charset="-128"/>
                          <a:ea typeface="Meiryo UI" panose="020B0604030504040204" pitchFamily="50" charset="-128"/>
                        </a:rPr>
                        <a:t>119</a:t>
                      </a:r>
                      <a:r>
                        <a:rPr kumimoji="1" lang="ja-JP" altLang="en-US" sz="1050" b="0" dirty="0" smtClean="0">
                          <a:latin typeface="Meiryo UI" panose="020B0604030504040204" pitchFamily="50" charset="-128"/>
                          <a:ea typeface="Meiryo UI" panose="020B0604030504040204" pitchFamily="50" charset="-128"/>
                        </a:rPr>
                        <a:t>番通報同時通訳サービスの共同導入</a:t>
                      </a:r>
                      <a:endParaRPr kumimoji="1" lang="en-US" altLang="ja-JP" sz="1050" b="0" dirty="0" smtClean="0">
                        <a:latin typeface="Meiryo UI" panose="020B0604030504040204" pitchFamily="50" charset="-128"/>
                        <a:ea typeface="Meiryo UI" panose="020B0604030504040204" pitchFamily="50" charset="-128"/>
                      </a:endParaRPr>
                    </a:p>
                    <a:p>
                      <a:r>
                        <a:rPr kumimoji="1" lang="ja-JP" altLang="en-US" sz="1050" b="0" dirty="0" smtClean="0">
                          <a:latin typeface="Meiryo UI" panose="020B0604030504040204" pitchFamily="50" charset="-128"/>
                          <a:ea typeface="Meiryo UI" panose="020B0604030504040204" pitchFamily="50" charset="-128"/>
                        </a:rPr>
                        <a:t>　③特殊車両の共同購入、共同</a:t>
                      </a:r>
                      <a:r>
                        <a:rPr kumimoji="1" lang="ja-JP" altLang="en-US" sz="1050" b="0" dirty="0" smtClean="0">
                          <a:solidFill>
                            <a:schemeClr val="tx1"/>
                          </a:solidFill>
                          <a:latin typeface="Meiryo UI" panose="020B0604030504040204" pitchFamily="50" charset="-128"/>
                          <a:ea typeface="Meiryo UI" panose="020B0604030504040204" pitchFamily="50" charset="-128"/>
                        </a:rPr>
                        <a:t>利用</a:t>
                      </a:r>
                      <a:endParaRPr kumimoji="1" lang="en-US" altLang="ja-JP" sz="1050" b="0" dirty="0" smtClean="0">
                        <a:solidFill>
                          <a:schemeClr val="tx1"/>
                        </a:solidFill>
                        <a:latin typeface="Meiryo UI" panose="020B0604030504040204" pitchFamily="50" charset="-128"/>
                        <a:ea typeface="Meiryo UI" panose="020B0604030504040204" pitchFamily="50" charset="-128"/>
                      </a:endParaRPr>
                    </a:p>
                    <a:p>
                      <a:r>
                        <a:rPr kumimoji="1" lang="ja-JP" altLang="en-US" sz="1050" b="0" dirty="0" smtClean="0">
                          <a:latin typeface="Meiryo UI" panose="020B0604030504040204" pitchFamily="50" charset="-128"/>
                          <a:ea typeface="Meiryo UI" panose="020B0604030504040204" pitchFamily="50" charset="-128"/>
                        </a:rPr>
                        <a:t>　④指令業務の</a:t>
                      </a:r>
                      <a:r>
                        <a:rPr kumimoji="1" lang="ja-JP" altLang="en-US" sz="1050" b="0" dirty="0" smtClean="0">
                          <a:solidFill>
                            <a:schemeClr val="tx1"/>
                          </a:solidFill>
                          <a:latin typeface="Meiryo UI" panose="020B0604030504040204" pitchFamily="50" charset="-128"/>
                          <a:ea typeface="Meiryo UI" panose="020B0604030504040204" pitchFamily="50" charset="-128"/>
                        </a:rPr>
                        <a:t>共同運用の推進</a:t>
                      </a:r>
                      <a:endParaRPr kumimoji="1" lang="en-US" altLang="ja-JP" sz="1050" b="0" dirty="0" smtClean="0">
                        <a:solidFill>
                          <a:schemeClr val="tx1"/>
                        </a:solidFill>
                        <a:latin typeface="Meiryo UI" panose="020B0604030504040204" pitchFamily="50" charset="-128"/>
                        <a:ea typeface="Meiryo UI" panose="020B0604030504040204" pitchFamily="50" charset="-128"/>
                      </a:endParaRPr>
                    </a:p>
                    <a:p>
                      <a:r>
                        <a:rPr kumimoji="1" lang="ja-JP" altLang="en-US" sz="1050" b="0" dirty="0" smtClean="0">
                          <a:solidFill>
                            <a:schemeClr val="tx1"/>
                          </a:solidFill>
                          <a:latin typeface="Meiryo UI" panose="020B0604030504040204" pitchFamily="50" charset="-128"/>
                          <a:ea typeface="Meiryo UI" panose="020B0604030504040204" pitchFamily="50" charset="-128"/>
                        </a:rPr>
                        <a:t>　⑤消防本部間の人事交流の推進</a:t>
                      </a:r>
                      <a:endParaRPr kumimoji="1" lang="en-US" altLang="ja-JP" sz="1050" b="0" dirty="0" smtClean="0">
                        <a:solidFill>
                          <a:schemeClr val="tx1"/>
                        </a:solidFill>
                        <a:latin typeface="Meiryo UI" panose="020B0604030504040204" pitchFamily="50" charset="-128"/>
                        <a:ea typeface="Meiryo UI" panose="020B0604030504040204" pitchFamily="50" charset="-128"/>
                      </a:endParaRPr>
                    </a:p>
                    <a:p>
                      <a:r>
                        <a:rPr kumimoji="1" lang="ja-JP" altLang="en-US" sz="1050" b="0" dirty="0" smtClean="0">
                          <a:solidFill>
                            <a:schemeClr val="tx1"/>
                          </a:solidFill>
                          <a:latin typeface="Meiryo UI" panose="020B0604030504040204" pitchFamily="50" charset="-128"/>
                          <a:ea typeface="Meiryo UI" panose="020B0604030504040204" pitchFamily="50" charset="-128"/>
                        </a:rPr>
                        <a:t>　⑥消防車両の機関員（運転・操作員）の養成</a:t>
                      </a:r>
                      <a:endParaRPr kumimoji="1" lang="en-US" altLang="ja-JP" sz="1050" b="0" dirty="0" smtClean="0">
                        <a:solidFill>
                          <a:schemeClr val="tx1"/>
                        </a:solidFill>
                        <a:latin typeface="Meiryo UI" panose="020B0604030504040204" pitchFamily="50" charset="-128"/>
                        <a:ea typeface="Meiryo UI" panose="020B0604030504040204" pitchFamily="50" charset="-128"/>
                      </a:endParaRPr>
                    </a:p>
                    <a:p>
                      <a:r>
                        <a:rPr kumimoji="1" lang="ja-JP" altLang="en-US" sz="1050" b="0" dirty="0" smtClean="0">
                          <a:solidFill>
                            <a:schemeClr val="tx1"/>
                          </a:solidFill>
                          <a:latin typeface="Meiryo UI" panose="020B0604030504040204" pitchFamily="50" charset="-128"/>
                          <a:ea typeface="Meiryo UI" panose="020B0604030504040204" pitchFamily="50" charset="-128"/>
                        </a:rPr>
                        <a:t>　⑦派遣型指導要員による</a:t>
                      </a:r>
                      <a:r>
                        <a:rPr kumimoji="1" lang="en-US" altLang="ja-JP" sz="1050" b="0" dirty="0" smtClean="0">
                          <a:solidFill>
                            <a:schemeClr val="tx1"/>
                          </a:solidFill>
                          <a:latin typeface="Meiryo UI" panose="020B0604030504040204" pitchFamily="50" charset="-128"/>
                          <a:ea typeface="Meiryo UI" panose="020B0604030504040204" pitchFamily="50" charset="-128"/>
                        </a:rPr>
                        <a:t>OJT</a:t>
                      </a:r>
                      <a:r>
                        <a:rPr kumimoji="1" lang="ja-JP" altLang="en-US" sz="1050" b="0" dirty="0" smtClean="0">
                          <a:solidFill>
                            <a:schemeClr val="tx1"/>
                          </a:solidFill>
                          <a:latin typeface="Meiryo UI" panose="020B0604030504040204" pitchFamily="50" charset="-128"/>
                          <a:ea typeface="Meiryo UI" panose="020B0604030504040204" pitchFamily="50" charset="-128"/>
                        </a:rPr>
                        <a:t>の実施</a:t>
                      </a:r>
                      <a:endParaRPr kumimoji="1" lang="en-US" altLang="ja-JP" sz="1050" b="0" dirty="0" smtClean="0">
                        <a:solidFill>
                          <a:schemeClr val="tx1"/>
                        </a:solidFill>
                        <a:latin typeface="Meiryo UI" panose="020B0604030504040204" pitchFamily="50" charset="-128"/>
                        <a:ea typeface="Meiryo UI" panose="020B0604030504040204" pitchFamily="50" charset="-128"/>
                      </a:endParaRPr>
                    </a:p>
                    <a:p>
                      <a:r>
                        <a:rPr kumimoji="1" lang="ja-JP" altLang="en-US" sz="1050" b="0" dirty="0" smtClean="0">
                          <a:solidFill>
                            <a:schemeClr val="tx1"/>
                          </a:solidFill>
                          <a:latin typeface="Meiryo UI" panose="020B0604030504040204" pitchFamily="50" charset="-128"/>
                          <a:ea typeface="Meiryo UI" panose="020B0604030504040204" pitchFamily="50" charset="-128"/>
                        </a:rPr>
                        <a:t>　⑧緊急消防援助隊大阪府大隊の後</a:t>
                      </a:r>
                      <a:r>
                        <a:rPr kumimoji="1" lang="ja-JP" altLang="en-US" sz="1050" b="0" dirty="0" smtClean="0">
                          <a:latin typeface="Meiryo UI" panose="020B0604030504040204" pitchFamily="50" charset="-128"/>
                          <a:ea typeface="Meiryo UI" panose="020B0604030504040204" pitchFamily="50" charset="-128"/>
                        </a:rPr>
                        <a:t>方支援活動の強化</a:t>
                      </a:r>
                      <a:endParaRPr kumimoji="1" lang="ja-JP" altLang="en-US" sz="1050" b="0" dirty="0">
                        <a:latin typeface="Meiryo UI" panose="020B0604030504040204" pitchFamily="50" charset="-128"/>
                        <a:ea typeface="Meiryo UI" panose="020B0604030504040204" pitchFamily="50" charset="-128"/>
                      </a:endParaRPr>
                    </a:p>
                  </a:txBody>
                  <a:tcPr/>
                </a:tc>
                <a:tc>
                  <a:txBody>
                    <a:bodyPr/>
                    <a:lstStyle/>
                    <a:p>
                      <a:r>
                        <a:rPr kumimoji="1" lang="ja-JP" altLang="en-US" sz="1200" b="1" dirty="0" smtClean="0">
                          <a:latin typeface="Meiryo UI" panose="020B0604030504040204" pitchFamily="50" charset="-128"/>
                          <a:ea typeface="Meiryo UI" panose="020B0604030504040204" pitchFamily="50" charset="-128"/>
                        </a:rPr>
                        <a:t>①府域水道事業の最適化</a:t>
                      </a:r>
                      <a:endParaRPr kumimoji="1"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持続可能な府域水道の構築に向け、水道事業の最適化等を検討</a:t>
                      </a:r>
                      <a:endParaRPr kumimoji="1" lang="en-US" altLang="ja-JP" sz="11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endParaRPr kumimoji="1" lang="en-US" altLang="ja-JP" sz="800" b="1"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b="1" dirty="0" smtClean="0">
                          <a:latin typeface="Meiryo UI" panose="020B0604030504040204" pitchFamily="50" charset="-128"/>
                          <a:ea typeface="Meiryo UI" panose="020B0604030504040204" pitchFamily="50" charset="-128"/>
                        </a:rPr>
                        <a:t>②浄水場の最適配置</a:t>
                      </a:r>
                      <a:endParaRPr kumimoji="1"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府域全体で供給能力が過剰となる中、府域供給量の９割を占める淀川を水源とした９つの浄水場の再編案について技術的な検証を実施</a:t>
                      </a:r>
                      <a:endParaRPr kumimoji="1" lang="en-US" altLang="ja-JP" sz="11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endParaRPr kumimoji="1" lang="en-US" altLang="ja-JP" sz="800" dirty="0" smtClean="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b="1" dirty="0" smtClean="0">
                          <a:latin typeface="Meiryo UI" panose="020B0604030504040204" pitchFamily="50" charset="-128"/>
                          <a:ea typeface="Meiryo UI" panose="020B0604030504040204" pitchFamily="50" charset="-128"/>
                        </a:rPr>
                        <a:t>③市町村水道事業の情報発信（大阪府）</a:t>
                      </a:r>
                      <a:endParaRPr kumimoji="1" lang="en-US" altLang="ja-JP" sz="1200" b="1" dirty="0" smtClean="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dirty="0" smtClean="0">
                          <a:latin typeface="Meiryo UI" panose="020B0604030504040204" pitchFamily="50" charset="-128"/>
                          <a:ea typeface="Meiryo UI" panose="020B0604030504040204" pitchFamily="50" charset="-128"/>
                        </a:rPr>
                        <a:t>経営状況や施設水準等に関する情報を発信していくことで、事業体における広域化の議論を促進し、府域一水道に向けた機運醸成を図る</a:t>
                      </a:r>
                      <a:endParaRPr kumimoji="1" lang="en-US" altLang="ja-JP" sz="1100" dirty="0" smtClean="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3"/>
                  </a:ext>
                </a:extLst>
              </a:tr>
            </a:tbl>
          </a:graphicData>
        </a:graphic>
      </p:graphicFrame>
      <p:sp>
        <p:nvSpPr>
          <p:cNvPr id="10" name="テキスト ボックス 9">
            <a:extLst>
              <a:ext uri="{FF2B5EF4-FFF2-40B4-BE49-F238E27FC236}">
                <a16:creationId xmlns:a16="http://schemas.microsoft.com/office/drawing/2014/main" id="{21A49FCD-2EB8-4CD4-85DD-D4C1EDA5FFBF}"/>
              </a:ext>
            </a:extLst>
          </p:cNvPr>
          <p:cNvSpPr txBox="1"/>
          <p:nvPr/>
        </p:nvSpPr>
        <p:spPr>
          <a:xfrm>
            <a:off x="132003" y="595681"/>
            <a:ext cx="8869350"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■府域全体</a:t>
            </a:r>
            <a:r>
              <a:rPr kumimoji="1" lang="ja-JP" altLang="en-US" b="1" dirty="0" smtClean="0">
                <a:latin typeface="Meiryo UI" panose="020B0604030504040204" pitchFamily="50" charset="-128"/>
                <a:ea typeface="Meiryo UI" panose="020B0604030504040204" pitchFamily="50" charset="-128"/>
              </a:rPr>
              <a:t>の広域的課題に対応するため、府、大阪市及び市町村が連携して課題にあたる</a:t>
            </a:r>
            <a:endParaRPr kumimoji="1" lang="en-US" altLang="ja-JP" b="1" dirty="0">
              <a:latin typeface="Meiryo UI" panose="020B0604030504040204" pitchFamily="50" charset="-128"/>
              <a:ea typeface="Meiryo UI" panose="020B0604030504040204" pitchFamily="50" charset="-128"/>
            </a:endParaRPr>
          </a:p>
        </p:txBody>
      </p:sp>
      <p:graphicFrame>
        <p:nvGraphicFramePr>
          <p:cNvPr id="11" name="表 10"/>
          <p:cNvGraphicFramePr>
            <a:graphicFrameLocks noGrp="1"/>
          </p:cNvGraphicFramePr>
          <p:nvPr>
            <p:extLst/>
          </p:nvPr>
        </p:nvGraphicFramePr>
        <p:xfrm>
          <a:off x="1750501" y="4230349"/>
          <a:ext cx="3186004" cy="1038960"/>
        </p:xfrm>
        <a:graphic>
          <a:graphicData uri="http://schemas.openxmlformats.org/drawingml/2006/table">
            <a:tbl>
              <a:tblPr firstRow="1" bandRow="1">
                <a:tableStyleId>{5940675A-B579-460E-94D1-54222C63F5DA}</a:tableStyleId>
              </a:tblPr>
              <a:tblGrid>
                <a:gridCol w="792480">
                  <a:extLst>
                    <a:ext uri="{9D8B030D-6E8A-4147-A177-3AD203B41FA5}">
                      <a16:colId xmlns:a16="http://schemas.microsoft.com/office/drawing/2014/main" val="20000"/>
                    </a:ext>
                  </a:extLst>
                </a:gridCol>
                <a:gridCol w="1818886">
                  <a:extLst>
                    <a:ext uri="{9D8B030D-6E8A-4147-A177-3AD203B41FA5}">
                      <a16:colId xmlns:a16="http://schemas.microsoft.com/office/drawing/2014/main" val="20001"/>
                    </a:ext>
                  </a:extLst>
                </a:gridCol>
                <a:gridCol w="574638">
                  <a:extLst>
                    <a:ext uri="{9D8B030D-6E8A-4147-A177-3AD203B41FA5}">
                      <a16:colId xmlns:a16="http://schemas.microsoft.com/office/drawing/2014/main" val="20002"/>
                    </a:ext>
                  </a:extLst>
                </a:gridCol>
              </a:tblGrid>
              <a:tr h="0">
                <a:tc>
                  <a:txBody>
                    <a:bodyPr/>
                    <a:lstStyle/>
                    <a:p>
                      <a:r>
                        <a:rPr kumimoji="1" lang="ja-JP" altLang="en-US" sz="900" b="1" dirty="0" smtClean="0">
                          <a:latin typeface="Meiryo UI" panose="020B0604030504040204" pitchFamily="50" charset="-128"/>
                          <a:ea typeface="Meiryo UI" panose="020B0604030504040204" pitchFamily="50" charset="-128"/>
                        </a:rPr>
                        <a:t>パターン①</a:t>
                      </a:r>
                      <a:endParaRPr kumimoji="1" lang="en-US" altLang="ja-JP" sz="900" b="1" dirty="0" smtClean="0">
                        <a:latin typeface="Meiryo UI" panose="020B0604030504040204" pitchFamily="50" charset="-128"/>
                        <a:ea typeface="Meiryo UI" panose="020B0604030504040204" pitchFamily="50" charset="-128"/>
                      </a:endParaRPr>
                    </a:p>
                    <a:p>
                      <a:r>
                        <a:rPr kumimoji="1" lang="en-US" altLang="ja-JP" sz="900" b="1" dirty="0" smtClean="0">
                          <a:latin typeface="Meiryo UI" panose="020B0604030504040204" pitchFamily="50" charset="-128"/>
                          <a:ea typeface="Meiryo UI" panose="020B0604030504040204" pitchFamily="50" charset="-128"/>
                        </a:rPr>
                        <a:t>【10</a:t>
                      </a:r>
                      <a:r>
                        <a:rPr kumimoji="1" lang="ja-JP" altLang="en-US" sz="900" b="1" dirty="0" smtClean="0">
                          <a:latin typeface="Meiryo UI" panose="020B0604030504040204" pitchFamily="50" charset="-128"/>
                          <a:ea typeface="Meiryo UI" panose="020B0604030504040204" pitchFamily="50" charset="-128"/>
                        </a:rPr>
                        <a:t>ブロック</a:t>
                      </a:r>
                      <a:r>
                        <a:rPr kumimoji="1" lang="en-US" altLang="ja-JP" sz="900" b="1" dirty="0" smtClean="0">
                          <a:latin typeface="Meiryo UI" panose="020B0604030504040204" pitchFamily="50" charset="-128"/>
                          <a:ea typeface="Meiryo UI" panose="020B0604030504040204" pitchFamily="50" charset="-128"/>
                        </a:rPr>
                        <a:t>】</a:t>
                      </a:r>
                      <a:endParaRPr kumimoji="1" lang="ja-JP" altLang="en-US" sz="900" b="1" dirty="0">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tc>
                  <a:txBody>
                    <a:bodyPr/>
                    <a:lstStyle/>
                    <a:p>
                      <a:r>
                        <a:rPr kumimoji="1" lang="ja-JP" altLang="en-US" sz="900" dirty="0" smtClean="0">
                          <a:latin typeface="Meiryo UI" panose="020B0604030504040204" pitchFamily="50" charset="-128"/>
                          <a:ea typeface="Meiryo UI" panose="020B0604030504040204" pitchFamily="50" charset="-128"/>
                        </a:rPr>
                        <a:t>大阪市 、堺、 豊能、三島、 北河内、 中河内、南河内北、新南河内、泉州北、泉州南</a:t>
                      </a:r>
                      <a:endParaRPr kumimoji="1" lang="ja-JP" altLang="en-US" sz="900" dirty="0">
                        <a:latin typeface="Meiryo UI" panose="020B0604030504040204" pitchFamily="50" charset="-128"/>
                        <a:ea typeface="Meiryo UI" panose="020B0604030504040204" pitchFamily="50" charset="-128"/>
                      </a:endParaRPr>
                    </a:p>
                  </a:txBody>
                  <a:tcPr marT="36000" marB="36000"/>
                </a:tc>
                <a:tc rowSpan="2">
                  <a:txBody>
                    <a:bodyPr/>
                    <a:lstStyle/>
                    <a:p>
                      <a:r>
                        <a:rPr kumimoji="1" lang="ja-JP" altLang="en-US" sz="900" dirty="0" smtClean="0">
                          <a:latin typeface="Meiryo UI" panose="020B0604030504040204" pitchFamily="50" charset="-128"/>
                          <a:ea typeface="Meiryo UI" panose="020B0604030504040204" pitchFamily="50" charset="-128"/>
                        </a:rPr>
                        <a:t>ブロック化／広域化</a:t>
                      </a:r>
                      <a:endParaRPr kumimoji="1" lang="ja-JP" altLang="en-US" sz="900" dirty="0">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0"/>
                  </a:ext>
                </a:extLst>
              </a:tr>
              <a:tr h="0">
                <a:tc>
                  <a:txBody>
                    <a:bodyPr/>
                    <a:lstStyle/>
                    <a:p>
                      <a:r>
                        <a:rPr kumimoji="1" lang="ja-JP" altLang="en-US" sz="900" b="1" dirty="0" smtClean="0">
                          <a:latin typeface="Meiryo UI" panose="020B0604030504040204" pitchFamily="50" charset="-128"/>
                          <a:ea typeface="Meiryo UI" panose="020B0604030504040204" pitchFamily="50" charset="-128"/>
                        </a:rPr>
                        <a:t>パターン②</a:t>
                      </a:r>
                      <a:endParaRPr kumimoji="1" lang="en-US" altLang="ja-JP" sz="900" b="1" dirty="0" smtClean="0">
                        <a:latin typeface="Meiryo UI" panose="020B0604030504040204" pitchFamily="50" charset="-128"/>
                        <a:ea typeface="Meiryo UI" panose="020B0604030504040204" pitchFamily="50" charset="-128"/>
                      </a:endParaRPr>
                    </a:p>
                    <a:p>
                      <a:r>
                        <a:rPr kumimoji="1" lang="en-US" altLang="ja-JP" sz="900" b="1" dirty="0" smtClean="0">
                          <a:latin typeface="Meiryo UI" panose="020B0604030504040204" pitchFamily="50" charset="-128"/>
                          <a:ea typeface="Meiryo UI" panose="020B0604030504040204" pitchFamily="50" charset="-128"/>
                        </a:rPr>
                        <a:t>【8</a:t>
                      </a:r>
                      <a:r>
                        <a:rPr kumimoji="1" lang="ja-JP" altLang="en-US" sz="900" b="1" dirty="0" smtClean="0">
                          <a:latin typeface="Meiryo UI" panose="020B0604030504040204" pitchFamily="50" charset="-128"/>
                          <a:ea typeface="Meiryo UI" panose="020B0604030504040204" pitchFamily="50" charset="-128"/>
                        </a:rPr>
                        <a:t>ブロック</a:t>
                      </a:r>
                      <a:r>
                        <a:rPr kumimoji="1" lang="en-US" altLang="ja-JP" sz="900" b="1" dirty="0" smtClean="0">
                          <a:latin typeface="Meiryo UI" panose="020B0604030504040204" pitchFamily="50" charset="-128"/>
                          <a:ea typeface="Meiryo UI" panose="020B0604030504040204" pitchFamily="50" charset="-128"/>
                        </a:rPr>
                        <a:t>】</a:t>
                      </a:r>
                      <a:endParaRPr kumimoji="1" lang="ja-JP" altLang="en-US" sz="900" b="1" dirty="0">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tc>
                  <a:txBody>
                    <a:bodyPr/>
                    <a:lstStyle/>
                    <a:p>
                      <a:r>
                        <a:rPr kumimoji="1" lang="ja-JP" altLang="en-US" sz="900" dirty="0" smtClean="0">
                          <a:latin typeface="Meiryo UI" panose="020B0604030504040204" pitchFamily="50" charset="-128"/>
                          <a:ea typeface="Meiryo UI" panose="020B0604030504040204" pitchFamily="50" charset="-128"/>
                        </a:rPr>
                        <a:t>大阪市、堺市、北部、東部、南河内北、新南河内、泉州北、泉州南</a:t>
                      </a:r>
                      <a:endParaRPr kumimoji="1" lang="ja-JP" altLang="en-US" sz="900" dirty="0">
                        <a:latin typeface="Meiryo UI" panose="020B0604030504040204" pitchFamily="50" charset="-128"/>
                        <a:ea typeface="Meiryo UI" panose="020B0604030504040204" pitchFamily="50" charset="-128"/>
                      </a:endParaRPr>
                    </a:p>
                  </a:txBody>
                  <a:tcPr marT="36000" marB="36000"/>
                </a:tc>
                <a:tc vMerge="1">
                  <a:txBody>
                    <a:bodyPr/>
                    <a:lstStyle/>
                    <a:p>
                      <a:endParaRPr kumimoji="1" lang="ja-JP" altLang="en-US" sz="90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r h="0">
                <a:tc>
                  <a:txBody>
                    <a:bodyPr/>
                    <a:lstStyle/>
                    <a:p>
                      <a:r>
                        <a:rPr kumimoji="1" lang="ja-JP" altLang="en-US" sz="900" b="1" dirty="0" smtClean="0">
                          <a:latin typeface="Meiryo UI" panose="020B0604030504040204" pitchFamily="50" charset="-128"/>
                          <a:ea typeface="Meiryo UI" panose="020B0604030504040204" pitchFamily="50" charset="-128"/>
                        </a:rPr>
                        <a:t>パターン③</a:t>
                      </a:r>
                      <a:endParaRPr kumimoji="1" lang="ja-JP" altLang="en-US" sz="900" b="1" dirty="0">
                        <a:latin typeface="Meiryo UI" panose="020B0604030504040204" pitchFamily="50" charset="-128"/>
                        <a:ea typeface="Meiryo UI" panose="020B0604030504040204" pitchFamily="50" charset="-128"/>
                      </a:endParaRPr>
                    </a:p>
                  </a:txBody>
                  <a:tcPr marT="36000" marB="36000">
                    <a:solidFill>
                      <a:schemeClr val="accent1">
                        <a:lumMod val="20000"/>
                        <a:lumOff val="80000"/>
                      </a:schemeClr>
                    </a:solidFill>
                  </a:tcPr>
                </a:tc>
                <a:tc>
                  <a:txBody>
                    <a:bodyPr/>
                    <a:lstStyle/>
                    <a:p>
                      <a:r>
                        <a:rPr kumimoji="1" lang="ja-JP" altLang="en-US" sz="900" dirty="0" smtClean="0">
                          <a:latin typeface="Meiryo UI" panose="020B0604030504040204" pitchFamily="50" charset="-128"/>
                          <a:ea typeface="Meiryo UI" panose="020B0604030504040204" pitchFamily="50" charset="-128"/>
                        </a:rPr>
                        <a:t>府内本部を一元化</a:t>
                      </a:r>
                      <a:endParaRPr kumimoji="1" lang="ja-JP" altLang="en-US" sz="900" dirty="0">
                        <a:latin typeface="Meiryo UI" panose="020B0604030504040204" pitchFamily="50" charset="-128"/>
                        <a:ea typeface="Meiryo UI" panose="020B0604030504040204" pitchFamily="50" charset="-128"/>
                      </a:endParaRPr>
                    </a:p>
                  </a:txBody>
                  <a:tcPr marT="36000" marB="36000"/>
                </a:tc>
                <a:tc>
                  <a:txBody>
                    <a:bodyPr/>
                    <a:lstStyle/>
                    <a:p>
                      <a:r>
                        <a:rPr kumimoji="1" lang="ja-JP" altLang="en-US" sz="900" dirty="0" smtClean="0">
                          <a:latin typeface="Meiryo UI" panose="020B0604030504040204" pitchFamily="50" charset="-128"/>
                          <a:ea typeface="Meiryo UI" panose="020B0604030504040204" pitchFamily="50" charset="-128"/>
                        </a:rPr>
                        <a:t>一元化</a:t>
                      </a:r>
                      <a:endParaRPr kumimoji="1" lang="ja-JP" altLang="en-US" sz="900" dirty="0">
                        <a:latin typeface="Meiryo UI" panose="020B0604030504040204" pitchFamily="50" charset="-128"/>
                        <a:ea typeface="Meiryo UI" panose="020B0604030504040204" pitchFamily="50" charset="-128"/>
                      </a:endParaRPr>
                    </a:p>
                  </a:txBody>
                  <a:tcPr marT="36000" marB="3600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8478832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138CA411-231B-42B9-AF63-97A64194AA60}" type="slidenum">
              <a:rPr kumimoji="1" lang="ja-JP" altLang="en-US" smtClean="0"/>
              <a:t>84</a:t>
            </a:fld>
            <a:endParaRPr kumimoji="1" lang="ja-JP" altLang="en-US"/>
          </a:p>
        </p:txBody>
      </p:sp>
      <p:sp>
        <p:nvSpPr>
          <p:cNvPr id="3" name="テキスト ボックス 2"/>
          <p:cNvSpPr txBox="1"/>
          <p:nvPr/>
        </p:nvSpPr>
        <p:spPr>
          <a:xfrm>
            <a:off x="1527687" y="2300530"/>
            <a:ext cx="6646371" cy="584775"/>
          </a:xfrm>
          <a:prstGeom prst="rect">
            <a:avLst/>
          </a:prstGeom>
          <a:noFill/>
        </p:spPr>
        <p:txBody>
          <a:bodyPr wrap="none" rtlCol="0">
            <a:spAutoFit/>
          </a:bodyPr>
          <a:lstStyle/>
          <a:p>
            <a:r>
              <a:rPr lang="ja-JP" altLang="en-US" sz="3200" dirty="0" smtClean="0">
                <a:latin typeface="Meiryo UI" panose="020B0604030504040204" pitchFamily="50" charset="-128"/>
                <a:ea typeface="Meiryo UI" panose="020B0604030504040204" pitchFamily="50" charset="-128"/>
              </a:rPr>
              <a:t>第</a:t>
            </a:r>
            <a:r>
              <a:rPr lang="en-US" altLang="ja-JP" sz="3200" dirty="0">
                <a:latin typeface="Meiryo UI" panose="020B0604030504040204" pitchFamily="50" charset="-128"/>
                <a:ea typeface="Meiryo UI" panose="020B0604030504040204" pitchFamily="50" charset="-128"/>
              </a:rPr>
              <a:t>3</a:t>
            </a:r>
            <a:r>
              <a:rPr lang="ja-JP" altLang="en-US" sz="3200" dirty="0" smtClean="0">
                <a:latin typeface="Meiryo UI" panose="020B0604030504040204" pitchFamily="50" charset="-128"/>
                <a:ea typeface="Meiryo UI" panose="020B0604030504040204" pitchFamily="50" charset="-128"/>
              </a:rPr>
              <a:t>章　改革</a:t>
            </a:r>
            <a:r>
              <a:rPr lang="ja-JP" altLang="en-US" sz="3200" dirty="0">
                <a:latin typeface="Meiryo UI" panose="020B0604030504040204" pitchFamily="50" charset="-128"/>
                <a:ea typeface="Meiryo UI" panose="020B0604030504040204" pitchFamily="50" charset="-128"/>
              </a:rPr>
              <a:t>評価の</a:t>
            </a:r>
            <a:r>
              <a:rPr lang="ja-JP" altLang="en-US" sz="3200" dirty="0" smtClean="0">
                <a:latin typeface="Meiryo UI" panose="020B0604030504040204" pitchFamily="50" charset="-128"/>
                <a:ea typeface="Meiryo UI" panose="020B0604030504040204" pitchFamily="50" charset="-128"/>
              </a:rPr>
              <a:t>まとめと今後の課題</a:t>
            </a:r>
            <a:endParaRPr lang="ja-JP" altLang="en-US" sz="32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35419908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線コネクタ 6"/>
          <p:cNvCxnSpPr/>
          <p:nvPr/>
        </p:nvCxnSpPr>
        <p:spPr>
          <a:xfrm>
            <a:off x="270455" y="759853"/>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スライド番号プレースホルダー 2"/>
          <p:cNvSpPr>
            <a:spLocks noGrp="1"/>
          </p:cNvSpPr>
          <p:nvPr>
            <p:ph type="sldNum" sz="quarter" idx="12"/>
          </p:nvPr>
        </p:nvSpPr>
        <p:spPr>
          <a:xfrm>
            <a:off x="7059304" y="6483071"/>
            <a:ext cx="2057400" cy="365125"/>
          </a:xfrm>
        </p:spPr>
        <p:txBody>
          <a:bodyPr/>
          <a:lstStyle/>
          <a:p>
            <a:fld id="{138CA411-231B-42B9-AF63-97A64194AA60}" type="slidenum">
              <a:rPr lang="ja-JP" altLang="en-US" smtClean="0"/>
              <a:pPr/>
              <a:t>85</a:t>
            </a:fld>
            <a:endParaRPr lang="ja-JP" altLang="en-US"/>
          </a:p>
        </p:txBody>
      </p:sp>
      <p:sp>
        <p:nvSpPr>
          <p:cNvPr id="4" name="テキスト ボックス 3"/>
          <p:cNvSpPr txBox="1"/>
          <p:nvPr/>
        </p:nvSpPr>
        <p:spPr>
          <a:xfrm>
            <a:off x="471487" y="1002544"/>
            <a:ext cx="8201025" cy="5663089"/>
          </a:xfrm>
          <a:prstGeom prst="rect">
            <a:avLst/>
          </a:prstGeom>
          <a:noFill/>
        </p:spPr>
        <p:txBody>
          <a:bodyPr wrap="square" rtlCol="0">
            <a:spAutoFit/>
          </a:bodyPr>
          <a:lstStyle/>
          <a:p>
            <a:r>
              <a:rPr kumimoji="1" lang="ja-JP" altLang="en-US" dirty="0" smtClean="0">
                <a:latin typeface="Meiryo UI" panose="020B0604030504040204" pitchFamily="50" charset="-128"/>
                <a:ea typeface="Meiryo UI" panose="020B0604030504040204" pitchFamily="50" charset="-128"/>
              </a:rPr>
              <a:t>　</a:t>
            </a:r>
            <a:r>
              <a:rPr kumimoji="1" lang="ja-JP" altLang="en-US" u="sng" dirty="0" smtClean="0">
                <a:latin typeface="Meiryo UI" panose="020B0604030504040204" pitchFamily="50" charset="-128"/>
                <a:ea typeface="Meiryo UI" panose="020B0604030504040204" pitchFamily="50" charset="-128"/>
              </a:rPr>
              <a:t>〇</a:t>
            </a:r>
            <a:r>
              <a:rPr kumimoji="1" lang="en-US" altLang="ja-JP" u="sng" dirty="0" smtClean="0">
                <a:latin typeface="Meiryo UI" panose="020B0604030504040204" pitchFamily="50" charset="-128"/>
                <a:ea typeface="Meiryo UI" panose="020B0604030504040204" pitchFamily="50" charset="-128"/>
              </a:rPr>
              <a:t>2008</a:t>
            </a:r>
            <a:r>
              <a:rPr kumimoji="1" lang="ja-JP" altLang="en-US" u="sng" dirty="0" smtClean="0">
                <a:latin typeface="Meiryo UI" panose="020B0604030504040204" pitchFamily="50" charset="-128"/>
                <a:ea typeface="Meiryo UI" panose="020B0604030504040204" pitchFamily="50" charset="-128"/>
              </a:rPr>
              <a:t>年以前の状況</a:t>
            </a:r>
            <a:endParaRPr kumimoji="1" lang="en-US" altLang="ja-JP" u="sng" dirty="0">
              <a:latin typeface="Meiryo UI" panose="020B0604030504040204" pitchFamily="50" charset="-128"/>
              <a:ea typeface="Meiryo UI" panose="020B0604030504040204" pitchFamily="50" charset="-128"/>
            </a:endParaRPr>
          </a:p>
          <a:p>
            <a:r>
              <a:rPr lang="ja-JP" altLang="en-US" dirty="0" smtClean="0">
                <a:latin typeface="Meiryo UI" panose="020B0604030504040204" pitchFamily="50" charset="-128"/>
                <a:ea typeface="Meiryo UI" panose="020B0604030504040204" pitchFamily="50" charset="-128"/>
              </a:rPr>
              <a:t>　　・　大阪は、</a:t>
            </a:r>
            <a:r>
              <a:rPr lang="en-US" altLang="ja-JP" dirty="0" smtClean="0">
                <a:latin typeface="Meiryo UI" panose="020B0604030504040204" pitchFamily="50" charset="-128"/>
                <a:ea typeface="Meiryo UI" panose="020B0604030504040204" pitchFamily="50" charset="-128"/>
              </a:rPr>
              <a:t>1990</a:t>
            </a:r>
            <a:r>
              <a:rPr lang="ja-JP" altLang="en-US" dirty="0" smtClean="0">
                <a:latin typeface="Meiryo UI" panose="020B0604030504040204" pitchFamily="50" charset="-128"/>
                <a:ea typeface="Meiryo UI" panose="020B0604030504040204" pitchFamily="50" charset="-128"/>
              </a:rPr>
              <a:t>年代以降</a:t>
            </a:r>
            <a:r>
              <a:rPr lang="en-US" altLang="ja-JP" dirty="0" smtClean="0">
                <a:latin typeface="Meiryo UI" panose="020B0604030504040204" pitchFamily="50" charset="-128"/>
                <a:ea typeface="Meiryo UI" panose="020B0604030504040204" pitchFamily="50" charset="-128"/>
              </a:rPr>
              <a:t>20</a:t>
            </a:r>
            <a:r>
              <a:rPr lang="ja-JP" altLang="en-US" dirty="0" smtClean="0">
                <a:latin typeface="Meiryo UI" panose="020B0604030504040204" pitchFamily="50" charset="-128"/>
                <a:ea typeface="Meiryo UI" panose="020B0604030504040204" pitchFamily="50" charset="-128"/>
              </a:rPr>
              <a:t>年にわたる日本経済低迷の影響を、全国で最も強く</a:t>
            </a:r>
            <a:endParaRPr lang="en-US" altLang="ja-JP" dirty="0" smtClean="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　　受け、①経済力の低下、②社会問題の深刻化、③自治体の財政力の低下という</a:t>
            </a:r>
            <a:endParaRPr lang="en-US" altLang="ja-JP" dirty="0" smtClean="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　　複合問題に直面。</a:t>
            </a:r>
            <a:endParaRPr lang="en-US" altLang="ja-JP" dirty="0" smtClean="0">
              <a:latin typeface="Meiryo UI" panose="020B0604030504040204" pitchFamily="50" charset="-128"/>
              <a:ea typeface="Meiryo UI" panose="020B0604030504040204" pitchFamily="50" charset="-128"/>
            </a:endParaRPr>
          </a:p>
          <a:p>
            <a:endParaRPr lang="en-US" altLang="ja-JP" sz="1400" dirty="0" smtClean="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　・　府、市は、</a:t>
            </a:r>
            <a:r>
              <a:rPr lang="ja-JP" altLang="en-US" dirty="0">
                <a:latin typeface="Meiryo UI" panose="020B0604030504040204" pitchFamily="50" charset="-128"/>
                <a:ea typeface="Meiryo UI" panose="020B0604030504040204" pitchFamily="50" charset="-128"/>
              </a:rPr>
              <a:t>組織</a:t>
            </a:r>
            <a:r>
              <a:rPr lang="ja-JP" altLang="en-US" dirty="0" smtClean="0">
                <a:latin typeface="Meiryo UI" panose="020B0604030504040204" pitchFamily="50" charset="-128"/>
                <a:ea typeface="Meiryo UI" panose="020B0604030504040204" pitchFamily="50" charset="-128"/>
              </a:rPr>
              <a:t>のスリム化</a:t>
            </a:r>
            <a:r>
              <a:rPr lang="ja-JP" altLang="en-US" dirty="0">
                <a:latin typeface="Meiryo UI" panose="020B0604030504040204" pitchFamily="50" charset="-128"/>
                <a:ea typeface="Meiryo UI" panose="020B0604030504040204" pitchFamily="50" charset="-128"/>
              </a:rPr>
              <a:t>や</a:t>
            </a:r>
            <a:r>
              <a:rPr lang="ja-JP" altLang="en-US" dirty="0" smtClean="0">
                <a:latin typeface="Meiryo UI" panose="020B0604030504040204" pitchFamily="50" charset="-128"/>
                <a:ea typeface="Meiryo UI" panose="020B0604030504040204" pitchFamily="50" charset="-128"/>
              </a:rPr>
              <a:t>財政再建に取り組んでいたが、抜本的解決に至らず、</a:t>
            </a:r>
            <a:endParaRPr lang="en-US" altLang="ja-JP" dirty="0" smtClean="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　　悪循環に陥っていた。</a:t>
            </a:r>
            <a:endParaRPr lang="en-US" altLang="ja-JP" dirty="0" smtClean="0">
              <a:latin typeface="Meiryo UI" panose="020B0604030504040204" pitchFamily="50" charset="-128"/>
              <a:ea typeface="Meiryo UI" panose="020B0604030504040204" pitchFamily="50" charset="-128"/>
            </a:endParaRPr>
          </a:p>
          <a:p>
            <a:endParaRPr kumimoji="1" lang="en-US" altLang="ja-JP" sz="1400" dirty="0" smtClean="0">
              <a:latin typeface="Meiryo UI" panose="020B0604030504040204" pitchFamily="50" charset="-128"/>
              <a:ea typeface="Meiryo UI" panose="020B0604030504040204" pitchFamily="50" charset="-128"/>
            </a:endParaRPr>
          </a:p>
          <a:p>
            <a:r>
              <a:rPr lang="ja-JP" altLang="en-US" dirty="0" smtClean="0">
                <a:latin typeface="Meiryo UI" panose="020B0604030504040204" pitchFamily="50" charset="-128"/>
                <a:ea typeface="Meiryo UI" panose="020B0604030504040204" pitchFamily="50" charset="-128"/>
              </a:rPr>
              <a:t>　</a:t>
            </a:r>
            <a:r>
              <a:rPr lang="ja-JP" altLang="en-US" u="sng" dirty="0" smtClean="0">
                <a:latin typeface="Meiryo UI" panose="020B0604030504040204" pitchFamily="50" charset="-128"/>
                <a:ea typeface="Meiryo UI" panose="020B0604030504040204" pitchFamily="50" charset="-128"/>
              </a:rPr>
              <a:t>〇この</a:t>
            </a:r>
            <a:r>
              <a:rPr lang="en-US" altLang="ja-JP" u="sng" dirty="0" smtClean="0">
                <a:latin typeface="Meiryo UI" panose="020B0604030504040204" pitchFamily="50" charset="-128"/>
                <a:ea typeface="Meiryo UI" panose="020B0604030504040204" pitchFamily="50" charset="-128"/>
              </a:rPr>
              <a:t>10</a:t>
            </a:r>
            <a:r>
              <a:rPr lang="ja-JP" altLang="en-US" u="sng" dirty="0" smtClean="0">
                <a:latin typeface="Meiryo UI" panose="020B0604030504040204" pitchFamily="50" charset="-128"/>
                <a:ea typeface="Meiryo UI" panose="020B0604030504040204" pitchFamily="50" charset="-128"/>
              </a:rPr>
              <a:t>年（</a:t>
            </a:r>
            <a:r>
              <a:rPr lang="en-US" altLang="ja-JP" u="sng" dirty="0" smtClean="0">
                <a:latin typeface="Meiryo UI" panose="020B0604030504040204" pitchFamily="50" charset="-128"/>
                <a:ea typeface="Meiryo UI" panose="020B0604030504040204" pitchFamily="50" charset="-128"/>
              </a:rPr>
              <a:t>2008</a:t>
            </a:r>
            <a:r>
              <a:rPr lang="ja-JP" altLang="en-US" u="sng" dirty="0" smtClean="0">
                <a:latin typeface="Meiryo UI" panose="020B0604030504040204" pitchFamily="50" charset="-128"/>
                <a:ea typeface="Meiryo UI" panose="020B0604030504040204" pitchFamily="50" charset="-128"/>
              </a:rPr>
              <a:t>～</a:t>
            </a:r>
            <a:r>
              <a:rPr lang="en-US" altLang="ja-JP" u="sng" dirty="0" smtClean="0">
                <a:latin typeface="Meiryo UI" panose="020B0604030504040204" pitchFamily="50" charset="-128"/>
                <a:ea typeface="Meiryo UI" panose="020B0604030504040204" pitchFamily="50" charset="-128"/>
              </a:rPr>
              <a:t>17</a:t>
            </a:r>
            <a:r>
              <a:rPr lang="ja-JP" altLang="en-US" u="sng" dirty="0" smtClean="0">
                <a:latin typeface="Meiryo UI" panose="020B0604030504040204" pitchFamily="50" charset="-128"/>
                <a:ea typeface="Meiryo UI" panose="020B0604030504040204" pitchFamily="50" charset="-128"/>
              </a:rPr>
              <a:t>）</a:t>
            </a:r>
            <a:r>
              <a:rPr lang="ja-JP" altLang="en-US" u="sng" dirty="0">
                <a:latin typeface="Meiryo UI" panose="020B0604030504040204" pitchFamily="50" charset="-128"/>
                <a:ea typeface="Meiryo UI" panose="020B0604030504040204" pitchFamily="50" charset="-128"/>
              </a:rPr>
              <a:t>の</a:t>
            </a:r>
            <a:r>
              <a:rPr lang="ja-JP" altLang="en-US" u="sng" dirty="0" smtClean="0">
                <a:latin typeface="Meiryo UI" panose="020B0604030504040204" pitchFamily="50" charset="-128"/>
                <a:ea typeface="Meiryo UI" panose="020B0604030504040204" pitchFamily="50" charset="-128"/>
              </a:rPr>
              <a:t>改革</a:t>
            </a:r>
            <a:endParaRPr lang="en-US" altLang="ja-JP" u="sng" dirty="0">
              <a:latin typeface="Meiryo UI" panose="020B0604030504040204" pitchFamily="50" charset="-128"/>
              <a:ea typeface="Meiryo UI" panose="020B0604030504040204" pitchFamily="50" charset="-128"/>
            </a:endParaRPr>
          </a:p>
          <a:p>
            <a:r>
              <a:rPr kumimoji="1" lang="ja-JP" altLang="en-US" dirty="0" smtClean="0">
                <a:latin typeface="Meiryo UI" panose="020B0604030504040204" pitchFamily="50" charset="-128"/>
                <a:ea typeface="Meiryo UI" panose="020B0604030504040204" pitchFamily="50" charset="-128"/>
              </a:rPr>
              <a:t>　　・</a:t>
            </a:r>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従来の行政改革にとどまらず、成長戦略、インフラ戦略など、都市戦略に関わる</a:t>
            </a:r>
            <a:endParaRPr lang="en-US" altLang="ja-JP" dirty="0" smtClean="0">
              <a:latin typeface="Meiryo UI" panose="020B0604030504040204" pitchFamily="50" charset="-128"/>
              <a:ea typeface="Meiryo UI" panose="020B0604030504040204" pitchFamily="50" charset="-128"/>
            </a:endParaRPr>
          </a:p>
          <a:p>
            <a:r>
              <a:rPr kumimoji="1" lang="ja-JP" altLang="en-US" dirty="0">
                <a:latin typeface="Meiryo UI" panose="020B0604030504040204" pitchFamily="50" charset="-128"/>
                <a:ea typeface="Meiryo UI" panose="020B0604030504040204" pitchFamily="50" charset="-128"/>
              </a:rPr>
              <a:t>　</a:t>
            </a:r>
            <a:r>
              <a:rPr kumimoji="1" lang="ja-JP" altLang="en-US" dirty="0" smtClean="0">
                <a:latin typeface="Meiryo UI" panose="020B0604030504040204" pitchFamily="50" charset="-128"/>
                <a:ea typeface="Meiryo UI" panose="020B0604030504040204" pitchFamily="50" charset="-128"/>
              </a:rPr>
              <a:t>　　ものを広く改革ととらえ、あわせて教育、福祉などの社会政策（現役世代への重点</a:t>
            </a:r>
            <a:endParaRPr kumimoji="1" lang="en-US" altLang="ja-JP" dirty="0" smtClean="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　　投資や西成特区構想など）でも、従来にない広範かつ徹底した取組みを展開。</a:t>
            </a:r>
            <a:endParaRPr kumimoji="1" lang="en-US" altLang="ja-JP" dirty="0" smtClean="0">
              <a:latin typeface="Meiryo UI" panose="020B0604030504040204" pitchFamily="50" charset="-128"/>
              <a:ea typeface="Meiryo UI" panose="020B0604030504040204" pitchFamily="50" charset="-128"/>
            </a:endParaRPr>
          </a:p>
          <a:p>
            <a:r>
              <a:rPr lang="ja-JP" altLang="en-US" dirty="0" smtClean="0">
                <a:latin typeface="Meiryo UI" panose="020B0604030504040204" pitchFamily="50" charset="-128"/>
                <a:ea typeface="Meiryo UI" panose="020B0604030504040204" pitchFamily="50" charset="-128"/>
              </a:rPr>
              <a:t>　　　　　　　　　　　　　　　　　　　　　　　　　　　　　　　　　　　　　　　　　（４つの</a:t>
            </a:r>
            <a:r>
              <a:rPr lang="en-US" altLang="ja-JP" dirty="0" smtClean="0">
                <a:latin typeface="Meiryo UI" panose="020B0604030504040204" pitchFamily="50" charset="-128"/>
                <a:ea typeface="Meiryo UI" panose="020B0604030504040204" pitchFamily="50" charset="-128"/>
              </a:rPr>
              <a:t>WHAT)</a:t>
            </a:r>
          </a:p>
          <a:p>
            <a:endParaRPr lang="en-US" altLang="ja-JP" sz="1400" dirty="0">
              <a:latin typeface="Meiryo UI" panose="020B0604030504040204" pitchFamily="50" charset="-128"/>
              <a:ea typeface="Meiryo UI" panose="020B0604030504040204" pitchFamily="50" charset="-128"/>
            </a:endParaRPr>
          </a:p>
          <a:p>
            <a:r>
              <a:rPr kumimoji="1" lang="ja-JP" altLang="en-US" dirty="0" smtClean="0">
                <a:latin typeface="Meiryo UI" panose="020B0604030504040204" pitchFamily="50" charset="-128"/>
                <a:ea typeface="Meiryo UI" panose="020B0604030504040204" pitchFamily="50" charset="-128"/>
              </a:rPr>
              <a:t>　　・　また、</a:t>
            </a:r>
            <a:r>
              <a:rPr lang="ja-JP" altLang="en-US" dirty="0" smtClean="0">
                <a:latin typeface="Meiryo UI" panose="020B0604030504040204" pitchFamily="50" charset="-128"/>
                <a:ea typeface="Meiryo UI" panose="020B0604030504040204" pitchFamily="50" charset="-128"/>
              </a:rPr>
              <a:t>改革手法も</a:t>
            </a:r>
            <a:r>
              <a:rPr lang="ja-JP" altLang="en-US" dirty="0">
                <a:latin typeface="Meiryo UI" panose="020B0604030504040204" pitchFamily="50" charset="-128"/>
                <a:ea typeface="Meiryo UI" panose="020B0604030504040204" pitchFamily="50" charset="-128"/>
              </a:rPr>
              <a:t>、</a:t>
            </a:r>
            <a:r>
              <a:rPr kumimoji="1" lang="ja-JP" altLang="en-US" dirty="0" smtClean="0">
                <a:latin typeface="Meiryo UI" panose="020B0604030504040204" pitchFamily="50" charset="-128"/>
                <a:ea typeface="Meiryo UI" panose="020B0604030504040204" pitchFamily="50" charset="-128"/>
              </a:rPr>
              <a:t>府市連携や競争原理、権限移譲、国への</a:t>
            </a:r>
            <a:r>
              <a:rPr lang="ja-JP" altLang="en-US" dirty="0" smtClean="0">
                <a:latin typeface="Meiryo UI" panose="020B0604030504040204" pitchFamily="50" charset="-128"/>
                <a:ea typeface="Meiryo UI" panose="020B0604030504040204" pitchFamily="50" charset="-128"/>
              </a:rPr>
              <a:t>問題提起など、従</a:t>
            </a:r>
            <a:endParaRPr lang="en-US" altLang="ja-JP" dirty="0" smtClean="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　　来の行革をはるかに超えた手法を駆使。　　　　　　　　　　　　　　　（４つの</a:t>
            </a:r>
            <a:r>
              <a:rPr lang="en-US" altLang="ja-JP" dirty="0" smtClean="0">
                <a:latin typeface="Meiryo UI" panose="020B0604030504040204" pitchFamily="50" charset="-128"/>
                <a:ea typeface="Meiryo UI" panose="020B0604030504040204" pitchFamily="50" charset="-128"/>
              </a:rPr>
              <a:t>HOW)</a:t>
            </a:r>
            <a:endParaRPr kumimoji="1" lang="en-US" altLang="ja-JP" dirty="0" smtClean="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a:p>
            <a:r>
              <a:rPr kumimoji="1" lang="ja-JP" altLang="en-US" dirty="0" smtClean="0">
                <a:latin typeface="Meiryo UI" panose="020B0604030504040204" pitchFamily="50" charset="-128"/>
                <a:ea typeface="Meiryo UI" panose="020B0604030504040204" pitchFamily="50" charset="-128"/>
              </a:rPr>
              <a:t>　</a:t>
            </a:r>
            <a:r>
              <a:rPr kumimoji="1" lang="ja-JP" altLang="en-US" u="sng" dirty="0" smtClean="0">
                <a:latin typeface="Meiryo UI" panose="020B0604030504040204" pitchFamily="50" charset="-128"/>
                <a:ea typeface="Meiryo UI" panose="020B0604030504040204" pitchFamily="50" charset="-128"/>
              </a:rPr>
              <a:t>〇</a:t>
            </a:r>
            <a:r>
              <a:rPr kumimoji="1" lang="en-US" altLang="ja-JP" u="sng" dirty="0" smtClean="0">
                <a:latin typeface="Meiryo UI" panose="020B0604030504040204" pitchFamily="50" charset="-128"/>
                <a:ea typeface="Meiryo UI" panose="020B0604030504040204" pitchFamily="50" charset="-128"/>
              </a:rPr>
              <a:t>2018</a:t>
            </a:r>
            <a:r>
              <a:rPr kumimoji="1" lang="ja-JP" altLang="en-US" u="sng" dirty="0" smtClean="0">
                <a:latin typeface="Meiryo UI" panose="020B0604030504040204" pitchFamily="50" charset="-128"/>
                <a:ea typeface="Meiryo UI" panose="020B0604030504040204" pitchFamily="50" charset="-128"/>
              </a:rPr>
              <a:t>年の到達点</a:t>
            </a:r>
            <a:endParaRPr kumimoji="1" lang="en-US" altLang="ja-JP" u="sng" dirty="0" smtClean="0">
              <a:latin typeface="Meiryo UI" panose="020B0604030504040204" pitchFamily="50" charset="-128"/>
              <a:ea typeface="Meiryo UI" panose="020B0604030504040204" pitchFamily="50" charset="-128"/>
            </a:endParaRPr>
          </a:p>
          <a:p>
            <a:r>
              <a:rPr lang="ja-JP" altLang="en-US" dirty="0" smtClean="0">
                <a:latin typeface="Meiryo UI" panose="020B0604030504040204" pitchFamily="50" charset="-128"/>
                <a:ea typeface="Meiryo UI" panose="020B0604030504040204" pitchFamily="50" charset="-128"/>
              </a:rPr>
              <a:t>　　・　 府市の改革も要因となって、大阪の主要指標は軒並み改善（</a:t>
            </a:r>
            <a:r>
              <a:rPr lang="en-US" altLang="ja-JP" dirty="0" smtClean="0">
                <a:latin typeface="Meiryo UI" panose="020B0604030504040204" pitchFamily="50" charset="-128"/>
                <a:ea typeface="Meiryo UI" panose="020B0604030504040204" pitchFamily="50" charset="-128"/>
              </a:rPr>
              <a:t>P</a:t>
            </a:r>
            <a:r>
              <a:rPr lang="ja-JP" altLang="en-US" dirty="0" smtClean="0">
                <a:latin typeface="Meiryo UI" panose="020B0604030504040204" pitchFamily="50" charset="-128"/>
                <a:ea typeface="Meiryo UI" panose="020B0604030504040204" pitchFamily="50" charset="-128"/>
              </a:rPr>
              <a:t>７～）。</a:t>
            </a:r>
            <a:endParaRPr lang="en-US" altLang="ja-JP" dirty="0" smtClean="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　　　対象も行政中心から民間等多様なプレイヤーによるものにシフトし、</a:t>
            </a:r>
            <a:endParaRPr lang="en-US" altLang="ja-JP" dirty="0" smtClean="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　　</a:t>
            </a:r>
            <a:r>
              <a:rPr lang="ja-JP" altLang="en-US" dirty="0">
                <a:latin typeface="Meiryo UI" panose="020B0604030504040204" pitchFamily="50" charset="-128"/>
                <a:ea typeface="Meiryo UI" panose="020B0604030504040204" pitchFamily="50" charset="-128"/>
              </a:rPr>
              <a:t>　</a:t>
            </a:r>
            <a:r>
              <a:rPr lang="ja-JP" altLang="en-US" dirty="0" smtClean="0">
                <a:latin typeface="Meiryo UI" panose="020B0604030504040204" pitchFamily="50" charset="-128"/>
                <a:ea typeface="Meiryo UI" panose="020B0604030504040204" pitchFamily="50" charset="-128"/>
              </a:rPr>
              <a:t>手法も、国や民間との関係が深まるなど、さらに深化している。</a:t>
            </a:r>
            <a:endParaRPr kumimoji="1" lang="ja-JP" altLang="en-US" dirty="0">
              <a:latin typeface="Meiryo UI" panose="020B0604030504040204" pitchFamily="50" charset="-128"/>
              <a:ea typeface="Meiryo UI" panose="020B0604030504040204" pitchFamily="50" charset="-128"/>
            </a:endParaRPr>
          </a:p>
        </p:txBody>
      </p:sp>
      <p:sp>
        <p:nvSpPr>
          <p:cNvPr id="2" name="正方形/長方形 1"/>
          <p:cNvSpPr/>
          <p:nvPr/>
        </p:nvSpPr>
        <p:spPr>
          <a:xfrm>
            <a:off x="2777278" y="146480"/>
            <a:ext cx="3589444" cy="523220"/>
          </a:xfrm>
          <a:prstGeom prst="rect">
            <a:avLst/>
          </a:prstGeom>
        </p:spPr>
        <p:txBody>
          <a:bodyPr wrap="none">
            <a:spAutoFit/>
          </a:bodyPr>
          <a:lstStyle/>
          <a:p>
            <a:r>
              <a:rPr lang="ja-JP" altLang="en-US" sz="2800" b="1" dirty="0" smtClean="0">
                <a:latin typeface="Meiryo UI" panose="020B0604030504040204" pitchFamily="50" charset="-128"/>
                <a:ea typeface="Meiryo UI" panose="020B0604030504040204" pitchFamily="50" charset="-128"/>
              </a:rPr>
              <a:t>この</a:t>
            </a:r>
            <a:r>
              <a:rPr lang="ja-JP" altLang="en-US" sz="2800" b="1" dirty="0">
                <a:latin typeface="Meiryo UI" panose="020B0604030504040204" pitchFamily="50" charset="-128"/>
                <a:ea typeface="Meiryo UI" panose="020B0604030504040204" pitchFamily="50" charset="-128"/>
              </a:rPr>
              <a:t>１０年の改革の姿</a:t>
            </a:r>
            <a:endParaRPr lang="en-US" altLang="ja-JP" sz="2800" b="1"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20546608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86</a:t>
            </a:fld>
            <a:endParaRPr lang="ja-JP" altLang="en-US"/>
          </a:p>
        </p:txBody>
      </p:sp>
      <p:cxnSp>
        <p:nvCxnSpPr>
          <p:cNvPr id="5" name="直線コネクタ 4"/>
          <p:cNvCxnSpPr/>
          <p:nvPr/>
        </p:nvCxnSpPr>
        <p:spPr>
          <a:xfrm>
            <a:off x="270456" y="818858"/>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テキスト ボックス 6"/>
          <p:cNvSpPr txBox="1"/>
          <p:nvPr/>
        </p:nvSpPr>
        <p:spPr>
          <a:xfrm>
            <a:off x="471487" y="1171251"/>
            <a:ext cx="8201025" cy="5201424"/>
          </a:xfrm>
          <a:prstGeom prst="rect">
            <a:avLst/>
          </a:prstGeom>
          <a:noFill/>
        </p:spPr>
        <p:txBody>
          <a:bodyPr wrap="square" rtlCol="0">
            <a:spAutoFit/>
          </a:bodyPr>
          <a:lstStyle/>
          <a:p>
            <a:r>
              <a:rPr kumimoji="1" lang="ja-JP" altLang="en-US" sz="2000" dirty="0" smtClean="0">
                <a:latin typeface="Meiryo UI" panose="020B0604030504040204" pitchFamily="50" charset="-128"/>
                <a:ea typeface="Meiryo UI" panose="020B0604030504040204" pitchFamily="50" charset="-128"/>
              </a:rPr>
              <a:t>　〇</a:t>
            </a:r>
            <a:r>
              <a:rPr kumimoji="1" lang="en-US" altLang="ja-JP" sz="2000" dirty="0" smtClean="0">
                <a:latin typeface="Meiryo UI" panose="020B0604030504040204" pitchFamily="50" charset="-128"/>
                <a:ea typeface="Meiryo UI" panose="020B0604030504040204" pitchFamily="50" charset="-128"/>
              </a:rPr>
              <a:t>10</a:t>
            </a:r>
            <a:r>
              <a:rPr kumimoji="1" lang="ja-JP" altLang="en-US" sz="2000" dirty="0" smtClean="0">
                <a:latin typeface="Meiryo UI" panose="020B0604030504040204" pitchFamily="50" charset="-128"/>
                <a:ea typeface="Meiryo UI" panose="020B0604030504040204" pitchFamily="50" charset="-128"/>
              </a:rPr>
              <a:t>年間の改革のテーマは、大きく３つのステージに沿って、力点が変わった。</a:t>
            </a:r>
            <a:endParaRPr kumimoji="1"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endParaRPr lang="en-US" altLang="ja-JP" sz="2000" dirty="0" smtClean="0">
              <a:latin typeface="Meiryo UI" panose="020B0604030504040204" pitchFamily="50" charset="-128"/>
              <a:ea typeface="Meiryo UI" panose="020B0604030504040204" pitchFamily="50" charset="-128"/>
            </a:endParaRPr>
          </a:p>
          <a:p>
            <a:r>
              <a:rPr kumimoji="1" lang="ja-JP" altLang="en-US" sz="2000" dirty="0">
                <a:latin typeface="Meiryo UI" panose="020B0604030504040204" pitchFamily="50" charset="-128"/>
                <a:ea typeface="Meiryo UI" panose="020B0604030504040204" pitchFamily="50" charset="-128"/>
              </a:rPr>
              <a:t>　</a:t>
            </a:r>
            <a:r>
              <a:rPr kumimoji="1" lang="ja-JP" altLang="en-US" sz="2000" dirty="0" smtClean="0">
                <a:latin typeface="Meiryo UI" panose="020B0604030504040204" pitchFamily="50" charset="-128"/>
                <a:ea typeface="Meiryo UI" panose="020B0604030504040204" pitchFamily="50" charset="-128"/>
              </a:rPr>
              <a:t>　　第</a:t>
            </a:r>
            <a:r>
              <a:rPr kumimoji="1" lang="en-US" altLang="ja-JP" sz="2000" dirty="0" smtClean="0">
                <a:latin typeface="Meiryo UI" panose="020B0604030504040204" pitchFamily="50" charset="-128"/>
                <a:ea typeface="Meiryo UI" panose="020B0604030504040204" pitchFamily="50" charset="-128"/>
              </a:rPr>
              <a:t>Ⅰ</a:t>
            </a:r>
            <a:r>
              <a:rPr kumimoji="1" lang="ja-JP" altLang="en-US" sz="2000" dirty="0" smtClean="0">
                <a:latin typeface="Meiryo UI" panose="020B0604030504040204" pitchFamily="50" charset="-128"/>
                <a:ea typeface="Meiryo UI" panose="020B0604030504040204" pitchFamily="50" charset="-128"/>
              </a:rPr>
              <a:t>期（</a:t>
            </a:r>
            <a:r>
              <a:rPr kumimoji="1" lang="en-US" altLang="ja-JP" sz="2000" dirty="0" smtClean="0">
                <a:latin typeface="Meiryo UI" panose="020B0604030504040204" pitchFamily="50" charset="-128"/>
                <a:ea typeface="Meiryo UI" panose="020B0604030504040204" pitchFamily="50" charset="-128"/>
              </a:rPr>
              <a:t>2008</a:t>
            </a:r>
            <a:r>
              <a:rPr kumimoji="1" lang="ja-JP" altLang="en-US" sz="2000" dirty="0" smtClean="0">
                <a:latin typeface="Meiryo UI" panose="020B0604030504040204" pitchFamily="50" charset="-128"/>
                <a:ea typeface="Meiryo UI" panose="020B0604030504040204" pitchFamily="50" charset="-128"/>
              </a:rPr>
              <a:t>～</a:t>
            </a:r>
            <a:r>
              <a:rPr kumimoji="1" lang="en-US" altLang="ja-JP" sz="2000" dirty="0" smtClean="0">
                <a:latin typeface="Meiryo UI" panose="020B0604030504040204" pitchFamily="50" charset="-128"/>
                <a:ea typeface="Meiryo UI" panose="020B0604030504040204" pitchFamily="50" charset="-128"/>
              </a:rPr>
              <a:t>11</a:t>
            </a:r>
            <a:r>
              <a:rPr kumimoji="1" lang="ja-JP" altLang="en-US" sz="2000" dirty="0" smtClean="0">
                <a:latin typeface="Meiryo UI" panose="020B0604030504040204" pitchFamily="50" charset="-128"/>
                <a:ea typeface="Meiryo UI" panose="020B0604030504040204" pitchFamily="50" charset="-128"/>
              </a:rPr>
              <a:t>年）　：　主に徹底した行政改革</a:t>
            </a:r>
            <a:endParaRPr kumimoji="1" lang="en-US" altLang="ja-JP" sz="2000" dirty="0" smtClean="0">
              <a:latin typeface="Meiryo UI" panose="020B0604030504040204" pitchFamily="50" charset="-128"/>
              <a:ea typeface="Meiryo UI" panose="020B0604030504040204" pitchFamily="50" charset="-128"/>
            </a:endParaRPr>
          </a:p>
          <a:p>
            <a:endParaRPr lang="en-US" altLang="ja-JP" sz="1200" dirty="0">
              <a:latin typeface="Meiryo UI" panose="020B0604030504040204" pitchFamily="50" charset="-128"/>
              <a:ea typeface="Meiryo UI" panose="020B0604030504040204" pitchFamily="50" charset="-128"/>
            </a:endParaRPr>
          </a:p>
          <a:p>
            <a:r>
              <a:rPr kumimoji="1" lang="ja-JP" altLang="en-US" sz="2000" dirty="0" smtClean="0">
                <a:latin typeface="Meiryo UI" panose="020B0604030504040204" pitchFamily="50" charset="-128"/>
                <a:ea typeface="Meiryo UI" panose="020B0604030504040204" pitchFamily="50" charset="-128"/>
              </a:rPr>
              <a:t>　　　第</a:t>
            </a:r>
            <a:r>
              <a:rPr kumimoji="1" lang="en-US" altLang="ja-JP" sz="2000" dirty="0" smtClean="0">
                <a:latin typeface="Meiryo UI" panose="020B0604030504040204" pitchFamily="50" charset="-128"/>
                <a:ea typeface="Meiryo UI" panose="020B0604030504040204" pitchFamily="50" charset="-128"/>
              </a:rPr>
              <a:t>Ⅱ</a:t>
            </a:r>
            <a:r>
              <a:rPr kumimoji="1" lang="ja-JP" altLang="en-US" sz="2000" dirty="0" smtClean="0">
                <a:latin typeface="Meiryo UI" panose="020B0604030504040204" pitchFamily="50" charset="-128"/>
                <a:ea typeface="Meiryo UI" panose="020B0604030504040204" pitchFamily="50" charset="-128"/>
              </a:rPr>
              <a:t>期（</a:t>
            </a:r>
            <a:r>
              <a:rPr kumimoji="1" lang="en-US" altLang="ja-JP" sz="2000" dirty="0" smtClean="0">
                <a:latin typeface="Meiryo UI" panose="020B0604030504040204" pitchFamily="50" charset="-128"/>
                <a:ea typeface="Meiryo UI" panose="020B0604030504040204" pitchFamily="50" charset="-128"/>
              </a:rPr>
              <a:t>2012</a:t>
            </a:r>
            <a:r>
              <a:rPr kumimoji="1" lang="ja-JP" altLang="en-US" sz="2000" dirty="0" smtClean="0">
                <a:latin typeface="Meiryo UI" panose="020B0604030504040204" pitchFamily="50" charset="-128"/>
                <a:ea typeface="Meiryo UI" panose="020B0604030504040204" pitchFamily="50" charset="-128"/>
              </a:rPr>
              <a:t>～</a:t>
            </a:r>
            <a:r>
              <a:rPr kumimoji="1" lang="en-US" altLang="ja-JP" sz="2000" dirty="0" smtClean="0">
                <a:latin typeface="Meiryo UI" panose="020B0604030504040204" pitchFamily="50" charset="-128"/>
                <a:ea typeface="Meiryo UI" panose="020B0604030504040204" pitchFamily="50" charset="-128"/>
              </a:rPr>
              <a:t>14</a:t>
            </a:r>
            <a:r>
              <a:rPr kumimoji="1" lang="ja-JP" altLang="en-US" sz="2000" dirty="0" smtClean="0">
                <a:latin typeface="Meiryo UI" panose="020B0604030504040204" pitchFamily="50" charset="-128"/>
                <a:ea typeface="Meiryo UI" panose="020B0604030504040204" pitchFamily="50" charset="-128"/>
              </a:rPr>
              <a:t>年）　：　</a:t>
            </a:r>
            <a:r>
              <a:rPr lang="ja-JP" altLang="en-US" sz="2000" dirty="0">
                <a:latin typeface="Meiryo UI" panose="020B0604030504040204" pitchFamily="50" charset="-128"/>
                <a:ea typeface="Meiryo UI" panose="020B0604030504040204" pitchFamily="50" charset="-128"/>
              </a:rPr>
              <a:t>民営化、独法化、公民連携など</a:t>
            </a:r>
            <a:r>
              <a:rPr lang="ja-JP" altLang="en-US" sz="2000" dirty="0" smtClean="0">
                <a:latin typeface="Meiryo UI" panose="020B0604030504040204" pitchFamily="50" charset="-128"/>
                <a:ea typeface="Meiryo UI" panose="020B0604030504040204" pitchFamily="50" charset="-128"/>
              </a:rPr>
              <a:t>、</a:t>
            </a:r>
            <a:endParaRPr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r>
              <a:rPr lang="ja-JP" altLang="en-US" sz="2000" dirty="0" smtClean="0">
                <a:latin typeface="Meiryo UI" panose="020B0604030504040204" pitchFamily="50" charset="-128"/>
                <a:ea typeface="Meiryo UI" panose="020B0604030504040204" pitchFamily="50" charset="-128"/>
              </a:rPr>
              <a:t>　　　　　　　　　　　　　　　　　　　　　　経営形態のあり方</a:t>
            </a:r>
            <a:r>
              <a:rPr kumimoji="1" lang="ja-JP" altLang="en-US" sz="2000" dirty="0" smtClean="0">
                <a:latin typeface="Meiryo UI" panose="020B0604030504040204" pitchFamily="50" charset="-128"/>
                <a:ea typeface="Meiryo UI" panose="020B0604030504040204" pitchFamily="50" charset="-128"/>
              </a:rPr>
              <a:t>の提示</a:t>
            </a:r>
            <a:endParaRPr kumimoji="1" lang="en-US" altLang="ja-JP" sz="2000" dirty="0" smtClean="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a:p>
            <a:r>
              <a:rPr kumimoji="1" lang="ja-JP" altLang="en-US" sz="2000" dirty="0" smtClean="0">
                <a:latin typeface="Meiryo UI" panose="020B0604030504040204" pitchFamily="50" charset="-128"/>
                <a:ea typeface="Meiryo UI" panose="020B0604030504040204" pitchFamily="50" charset="-128"/>
              </a:rPr>
              <a:t>　　　第</a:t>
            </a:r>
            <a:r>
              <a:rPr kumimoji="1" lang="en-US" altLang="ja-JP" sz="2000" dirty="0" smtClean="0">
                <a:latin typeface="Meiryo UI" panose="020B0604030504040204" pitchFamily="50" charset="-128"/>
                <a:ea typeface="Meiryo UI" panose="020B0604030504040204" pitchFamily="50" charset="-128"/>
              </a:rPr>
              <a:t>Ⅲ</a:t>
            </a:r>
            <a:r>
              <a:rPr kumimoji="1" lang="ja-JP" altLang="en-US" sz="2000" dirty="0" smtClean="0">
                <a:latin typeface="Meiryo UI" panose="020B0604030504040204" pitchFamily="50" charset="-128"/>
                <a:ea typeface="Meiryo UI" panose="020B0604030504040204" pitchFamily="50" charset="-128"/>
              </a:rPr>
              <a:t>期（</a:t>
            </a:r>
            <a:r>
              <a:rPr kumimoji="1" lang="en-US" altLang="ja-JP" sz="2000" dirty="0" smtClean="0">
                <a:latin typeface="Meiryo UI" panose="020B0604030504040204" pitchFamily="50" charset="-128"/>
                <a:ea typeface="Meiryo UI" panose="020B0604030504040204" pitchFamily="50" charset="-128"/>
              </a:rPr>
              <a:t>2015</a:t>
            </a:r>
            <a:r>
              <a:rPr kumimoji="1" lang="ja-JP" altLang="en-US" sz="2000" dirty="0" smtClean="0">
                <a:latin typeface="Meiryo UI" panose="020B0604030504040204" pitchFamily="50" charset="-128"/>
                <a:ea typeface="Meiryo UI" panose="020B0604030504040204" pitchFamily="50" charset="-128"/>
              </a:rPr>
              <a:t>～</a:t>
            </a:r>
            <a:r>
              <a:rPr kumimoji="1" lang="en-US" altLang="ja-JP" sz="2000" dirty="0" smtClean="0">
                <a:latin typeface="Meiryo UI" panose="020B0604030504040204" pitchFamily="50" charset="-128"/>
                <a:ea typeface="Meiryo UI" panose="020B0604030504040204" pitchFamily="50" charset="-128"/>
              </a:rPr>
              <a:t>17</a:t>
            </a:r>
            <a:r>
              <a:rPr kumimoji="1" lang="ja-JP" altLang="en-US" sz="2000" dirty="0" smtClean="0">
                <a:latin typeface="Meiryo UI" panose="020B0604030504040204" pitchFamily="50" charset="-128"/>
                <a:ea typeface="Meiryo UI" panose="020B0604030504040204" pitchFamily="50" charset="-128"/>
              </a:rPr>
              <a:t>年）　：　選択と集中による投資　</a:t>
            </a:r>
            <a:endParaRPr kumimoji="1" lang="en-US" altLang="ja-JP" sz="2000" dirty="0" smtClean="0">
              <a:latin typeface="Meiryo UI" panose="020B0604030504040204" pitchFamily="50" charset="-128"/>
              <a:ea typeface="Meiryo UI" panose="020B0604030504040204" pitchFamily="50" charset="-128"/>
            </a:endParaRPr>
          </a:p>
          <a:p>
            <a:endParaRPr lang="en-US" altLang="ja-JP" sz="2000" dirty="0" smtClean="0">
              <a:latin typeface="Meiryo UI" panose="020B0604030504040204" pitchFamily="50" charset="-128"/>
              <a:ea typeface="Meiryo UI" panose="020B0604030504040204" pitchFamily="50" charset="-128"/>
            </a:endParaRPr>
          </a:p>
          <a:p>
            <a:endParaRPr lang="en-US" altLang="ja-JP" sz="2000" dirty="0">
              <a:latin typeface="Meiryo UI" panose="020B0604030504040204" pitchFamily="50" charset="-128"/>
              <a:ea typeface="Meiryo UI" panose="020B0604030504040204" pitchFamily="50" charset="-128"/>
            </a:endParaRPr>
          </a:p>
          <a:p>
            <a:r>
              <a:rPr kumimoji="1" lang="ja-JP" altLang="en-US" sz="2000" dirty="0" smtClean="0">
                <a:latin typeface="Meiryo UI" panose="020B0604030504040204" pitchFamily="50" charset="-128"/>
                <a:ea typeface="Meiryo UI" panose="020B0604030504040204" pitchFamily="50" charset="-128"/>
              </a:rPr>
              <a:t>　〇この間に、改革のスタンスも変化</a:t>
            </a:r>
            <a:endParaRPr kumimoji="1"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endParaRPr lang="en-US" altLang="ja-JP" sz="2000" dirty="0" smtClean="0">
              <a:latin typeface="Meiryo UI" panose="020B0604030504040204" pitchFamily="50" charset="-128"/>
              <a:ea typeface="Meiryo UI" panose="020B0604030504040204" pitchFamily="50" charset="-128"/>
            </a:endParaRPr>
          </a:p>
          <a:p>
            <a:r>
              <a:rPr kumimoji="1" lang="ja-JP" altLang="en-US" sz="2000" dirty="0">
                <a:latin typeface="Meiryo UI" panose="020B0604030504040204" pitchFamily="50" charset="-128"/>
                <a:ea typeface="Meiryo UI" panose="020B0604030504040204" pitchFamily="50" charset="-128"/>
              </a:rPr>
              <a:t>　</a:t>
            </a:r>
            <a:r>
              <a:rPr kumimoji="1" lang="ja-JP" altLang="en-US" sz="2000" dirty="0" smtClean="0">
                <a:latin typeface="Meiryo UI" panose="020B0604030504040204" pitchFamily="50" charset="-128"/>
                <a:ea typeface="Meiryo UI" panose="020B0604030504040204" pitchFamily="50" charset="-128"/>
              </a:rPr>
              <a:t>　　予算　：　「</a:t>
            </a:r>
            <a:r>
              <a:rPr lang="ja-JP" altLang="en-US" sz="2000" dirty="0">
                <a:latin typeface="Meiryo UI" panose="020B0604030504040204" pitchFamily="50" charset="-128"/>
                <a:ea typeface="Meiryo UI" panose="020B0604030504040204" pitchFamily="50" charset="-128"/>
              </a:rPr>
              <a:t>身の</a:t>
            </a:r>
            <a:r>
              <a:rPr lang="ja-JP" altLang="en-US" sz="2000" dirty="0" smtClean="0">
                <a:latin typeface="Meiryo UI" panose="020B0604030504040204" pitchFamily="50" charset="-128"/>
                <a:ea typeface="Meiryo UI" panose="020B0604030504040204" pitchFamily="50" charset="-128"/>
              </a:rPr>
              <a:t>丈改革</a:t>
            </a:r>
            <a:r>
              <a:rPr kumimoji="1" lang="ja-JP" altLang="en-US" sz="2000" dirty="0" smtClean="0">
                <a:latin typeface="Meiryo UI" panose="020B0604030504040204" pitchFamily="50" charset="-128"/>
                <a:ea typeface="Meiryo UI" panose="020B0604030504040204" pitchFamily="50" charset="-128"/>
              </a:rPr>
              <a:t>」　から　「戦略投資」へ</a:t>
            </a:r>
            <a:endParaRPr kumimoji="1" lang="en-US" altLang="ja-JP" sz="2000" dirty="0" smtClean="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a:p>
            <a:r>
              <a:rPr kumimoji="1" lang="ja-JP" altLang="en-US" sz="2000" dirty="0" smtClean="0">
                <a:latin typeface="Meiryo UI" panose="020B0604030504040204" pitchFamily="50" charset="-128"/>
                <a:ea typeface="Meiryo UI" panose="020B0604030504040204" pitchFamily="50" charset="-128"/>
              </a:rPr>
              <a:t>　　　国との関係　：　「問題提起」　から　「連携」へ</a:t>
            </a:r>
            <a:endParaRPr kumimoji="1" lang="en-US" altLang="ja-JP" sz="2000" dirty="0" smtClean="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a:p>
            <a:r>
              <a:rPr kumimoji="1" lang="ja-JP" altLang="en-US" sz="2000" dirty="0" smtClean="0">
                <a:latin typeface="Meiryo UI" panose="020B0604030504040204" pitchFamily="50" charset="-128"/>
                <a:ea typeface="Meiryo UI" panose="020B0604030504040204" pitchFamily="50" charset="-128"/>
              </a:rPr>
              <a:t>　　　政策　：　「インフラ（経済基盤）」　から　「社会政策（安心安全）」へ</a:t>
            </a:r>
            <a:endParaRPr kumimoji="1" lang="en-US" altLang="ja-JP" sz="2000" dirty="0" smtClean="0">
              <a:latin typeface="Meiryo UI" panose="020B0604030504040204" pitchFamily="50" charset="-128"/>
              <a:ea typeface="Meiryo UI" panose="020B0604030504040204" pitchFamily="50" charset="-128"/>
            </a:endParaRPr>
          </a:p>
          <a:p>
            <a:endParaRPr kumimoji="1" lang="ja-JP" altLang="en-US" dirty="0">
              <a:latin typeface="Meiryo UI" panose="020B0604030504040204" pitchFamily="50" charset="-128"/>
              <a:ea typeface="Meiryo UI" panose="020B0604030504040204" pitchFamily="50" charset="-128"/>
            </a:endParaRPr>
          </a:p>
        </p:txBody>
      </p:sp>
      <p:sp>
        <p:nvSpPr>
          <p:cNvPr id="2" name="正方形/長方形 1"/>
          <p:cNvSpPr/>
          <p:nvPr/>
        </p:nvSpPr>
        <p:spPr>
          <a:xfrm>
            <a:off x="2945251" y="185243"/>
            <a:ext cx="3486852" cy="523220"/>
          </a:xfrm>
          <a:prstGeom prst="rect">
            <a:avLst/>
          </a:prstGeom>
        </p:spPr>
        <p:txBody>
          <a:bodyPr wrap="none">
            <a:spAutoFit/>
          </a:bodyPr>
          <a:lstStyle/>
          <a:p>
            <a:r>
              <a:rPr lang="en-US" altLang="ja-JP" sz="2800" b="1" dirty="0" smtClean="0">
                <a:latin typeface="Meiryo UI" panose="020B0604030504040204" pitchFamily="50" charset="-128"/>
                <a:ea typeface="Meiryo UI" panose="020B0604030504040204" pitchFamily="50" charset="-128"/>
              </a:rPr>
              <a:t>10</a:t>
            </a:r>
            <a:r>
              <a:rPr lang="ja-JP" altLang="en-US" sz="2800" b="1" dirty="0">
                <a:latin typeface="Meiryo UI" panose="020B0604030504040204" pitchFamily="50" charset="-128"/>
                <a:ea typeface="Meiryo UI" panose="020B0604030504040204" pitchFamily="50" charset="-128"/>
              </a:rPr>
              <a:t>年間の改革の進化</a:t>
            </a:r>
            <a:endParaRPr lang="en-US" altLang="ja-JP" sz="2800" b="1"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22878161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7005490" y="6492875"/>
            <a:ext cx="2057400" cy="365125"/>
          </a:xfrm>
        </p:spPr>
        <p:txBody>
          <a:bodyPr/>
          <a:lstStyle/>
          <a:p>
            <a:fld id="{5E2B218A-415D-4AFA-8DEB-EE1C5F86AC54}" type="slidenum">
              <a:rPr kumimoji="1" lang="ja-JP" altLang="en-US" smtClean="0"/>
              <a:t>87</a:t>
            </a:fld>
            <a:endParaRPr kumimoji="1" lang="ja-JP" altLang="en-US"/>
          </a:p>
        </p:txBody>
      </p:sp>
      <p:sp>
        <p:nvSpPr>
          <p:cNvPr id="3" name="ホームベース 2"/>
          <p:cNvSpPr/>
          <p:nvPr/>
        </p:nvSpPr>
        <p:spPr>
          <a:xfrm>
            <a:off x="1615735" y="2122115"/>
            <a:ext cx="7218527" cy="1188000"/>
          </a:xfrm>
          <a:prstGeom prst="homePlate">
            <a:avLst/>
          </a:prstGeom>
          <a:solidFill>
            <a:schemeClr val="accent2">
              <a:lumMod val="60000"/>
              <a:lumOff val="40000"/>
              <a:alpha val="2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4" name="角丸四角形 3"/>
          <p:cNvSpPr/>
          <p:nvPr/>
        </p:nvSpPr>
        <p:spPr>
          <a:xfrm>
            <a:off x="261771" y="2122115"/>
            <a:ext cx="1205346" cy="1188000"/>
          </a:xfrm>
          <a:prstGeom prst="round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400" b="1" dirty="0">
                <a:latin typeface="Meiryo UI" panose="020B0604030504040204" pitchFamily="50" charset="-128"/>
                <a:ea typeface="Meiryo UI" panose="020B0604030504040204" pitchFamily="50" charset="-128"/>
              </a:rPr>
              <a:t>徹底した</a:t>
            </a:r>
            <a:endParaRPr kumimoji="1" lang="en-US" altLang="ja-JP" sz="1400" b="1" dirty="0">
              <a:latin typeface="Meiryo UI" panose="020B0604030504040204" pitchFamily="50" charset="-128"/>
              <a:ea typeface="Meiryo UI" panose="020B0604030504040204" pitchFamily="50" charset="-128"/>
            </a:endParaRPr>
          </a:p>
          <a:p>
            <a:pPr algn="ctr"/>
            <a:r>
              <a:rPr kumimoji="1" lang="ja-JP" altLang="en-US" sz="1400" b="1" dirty="0" smtClean="0">
                <a:latin typeface="Meiryo UI" panose="020B0604030504040204" pitchFamily="50" charset="-128"/>
                <a:ea typeface="Meiryo UI" panose="020B0604030504040204" pitchFamily="50" charset="-128"/>
              </a:rPr>
              <a:t>行財政</a:t>
            </a:r>
            <a:r>
              <a:rPr kumimoji="1" lang="ja-JP" altLang="en-US" sz="1400" b="1" dirty="0">
                <a:latin typeface="Meiryo UI" panose="020B0604030504040204" pitchFamily="50" charset="-128"/>
                <a:ea typeface="Meiryo UI" panose="020B0604030504040204" pitchFamily="50" charset="-128"/>
              </a:rPr>
              <a:t>改革</a:t>
            </a:r>
          </a:p>
        </p:txBody>
      </p:sp>
      <p:sp>
        <p:nvSpPr>
          <p:cNvPr id="5" name="角丸四角形 4"/>
          <p:cNvSpPr/>
          <p:nvPr/>
        </p:nvSpPr>
        <p:spPr>
          <a:xfrm>
            <a:off x="261771" y="3600190"/>
            <a:ext cx="1205346" cy="1188000"/>
          </a:xfrm>
          <a:prstGeom prst="round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wrap="none" rtlCol="0" anchor="ctr"/>
          <a:lstStyle/>
          <a:p>
            <a:pPr algn="ctr"/>
            <a:r>
              <a:rPr lang="ja-JP" altLang="en-US" sz="1400" b="1" dirty="0" smtClean="0">
                <a:latin typeface="Meiryo UI" panose="020B0604030504040204" pitchFamily="50" charset="-128"/>
                <a:ea typeface="Meiryo UI" panose="020B0604030504040204" pitchFamily="50" charset="-128"/>
              </a:rPr>
              <a:t>サービス提供</a:t>
            </a:r>
            <a:endParaRPr lang="en-US" altLang="ja-JP" sz="1400" b="1" dirty="0" smtClean="0">
              <a:latin typeface="Meiryo UI" panose="020B0604030504040204" pitchFamily="50" charset="-128"/>
              <a:ea typeface="Meiryo UI" panose="020B0604030504040204" pitchFamily="50" charset="-128"/>
            </a:endParaRPr>
          </a:p>
          <a:p>
            <a:pPr algn="ctr"/>
            <a:r>
              <a:rPr lang="ja-JP" altLang="en-US" sz="1400" b="1" dirty="0" smtClean="0">
                <a:latin typeface="Meiryo UI" panose="020B0604030504040204" pitchFamily="50" charset="-128"/>
                <a:ea typeface="Meiryo UI" panose="020B0604030504040204" pitchFamily="50" charset="-128"/>
              </a:rPr>
              <a:t>の最適化</a:t>
            </a:r>
            <a:endParaRPr lang="en-US" altLang="ja-JP" sz="1400" b="1" dirty="0" smtClean="0">
              <a:latin typeface="Meiryo UI" panose="020B0604030504040204" pitchFamily="50" charset="-128"/>
              <a:ea typeface="Meiryo UI" panose="020B0604030504040204" pitchFamily="50" charset="-128"/>
            </a:endParaRPr>
          </a:p>
        </p:txBody>
      </p:sp>
      <p:sp>
        <p:nvSpPr>
          <p:cNvPr id="6" name="角丸四角形 5"/>
          <p:cNvSpPr/>
          <p:nvPr/>
        </p:nvSpPr>
        <p:spPr>
          <a:xfrm>
            <a:off x="261771" y="5088572"/>
            <a:ext cx="1205346" cy="1188000"/>
          </a:xfrm>
          <a:prstGeom prst="round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400" b="1" dirty="0" smtClean="0">
                <a:latin typeface="Meiryo UI" panose="020B0604030504040204" pitchFamily="50" charset="-128"/>
                <a:ea typeface="Meiryo UI" panose="020B0604030504040204" pitchFamily="50" charset="-128"/>
              </a:rPr>
              <a:t>選択と集中による戦略的投資</a:t>
            </a:r>
            <a:endParaRPr lang="en-US" altLang="ja-JP" sz="1400" b="1" dirty="0">
              <a:latin typeface="Meiryo UI" panose="020B0604030504040204" pitchFamily="50" charset="-128"/>
              <a:ea typeface="Meiryo UI" panose="020B0604030504040204" pitchFamily="50" charset="-128"/>
            </a:endParaRPr>
          </a:p>
        </p:txBody>
      </p:sp>
      <p:sp>
        <p:nvSpPr>
          <p:cNvPr id="14" name="ホームベース 13"/>
          <p:cNvSpPr/>
          <p:nvPr/>
        </p:nvSpPr>
        <p:spPr>
          <a:xfrm>
            <a:off x="2989385" y="3600190"/>
            <a:ext cx="5844877" cy="1188000"/>
          </a:xfrm>
          <a:prstGeom prst="homePlate">
            <a:avLst/>
          </a:prstGeom>
          <a:solidFill>
            <a:schemeClr val="accent2">
              <a:lumMod val="60000"/>
              <a:lumOff val="40000"/>
              <a:alpha val="2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solidFill>
                <a:schemeClr val="tx1"/>
              </a:solidFill>
            </a:endParaRPr>
          </a:p>
        </p:txBody>
      </p:sp>
      <p:sp>
        <p:nvSpPr>
          <p:cNvPr id="15" name="ホームベース 14"/>
          <p:cNvSpPr/>
          <p:nvPr/>
        </p:nvSpPr>
        <p:spPr>
          <a:xfrm>
            <a:off x="3888190" y="5088572"/>
            <a:ext cx="4946072" cy="1188000"/>
          </a:xfrm>
          <a:prstGeom prst="homePlate">
            <a:avLst/>
          </a:prstGeom>
          <a:solidFill>
            <a:schemeClr val="accent2">
              <a:lumMod val="60000"/>
              <a:lumOff val="40000"/>
              <a:alpha val="2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18" name="テキスト ボックス 17"/>
          <p:cNvSpPr txBox="1"/>
          <p:nvPr/>
        </p:nvSpPr>
        <p:spPr>
          <a:xfrm>
            <a:off x="1918720" y="1296774"/>
            <a:ext cx="1484702" cy="584775"/>
          </a:xfrm>
          <a:prstGeom prst="rect">
            <a:avLst/>
          </a:prstGeom>
          <a:noFill/>
        </p:spPr>
        <p:txBody>
          <a:bodyPr wrap="none" rtlCol="0">
            <a:spAutoFit/>
          </a:bodyPr>
          <a:lstStyle/>
          <a:p>
            <a:pPr algn="ctr"/>
            <a:r>
              <a:rPr kumimoji="1" lang="ja-JP" altLang="en-US" b="1" dirty="0" smtClean="0">
                <a:latin typeface="Meiryo UI" panose="020B0604030504040204" pitchFamily="50" charset="-128"/>
                <a:ea typeface="Meiryo UI" panose="020B0604030504040204" pitchFamily="50" charset="-128"/>
              </a:rPr>
              <a:t>改革</a:t>
            </a:r>
            <a:r>
              <a:rPr kumimoji="1" lang="en-US" altLang="ja-JP" b="1" dirty="0" smtClean="0">
                <a:latin typeface="Meiryo UI" panose="020B0604030504040204" pitchFamily="50" charset="-128"/>
                <a:ea typeface="Meiryo UI" panose="020B0604030504040204" pitchFamily="50" charset="-128"/>
              </a:rPr>
              <a:t>Ⅰ</a:t>
            </a:r>
            <a:r>
              <a:rPr kumimoji="1" lang="ja-JP" altLang="en-US" b="1" dirty="0" smtClean="0">
                <a:latin typeface="Meiryo UI" panose="020B0604030504040204" pitchFamily="50" charset="-128"/>
                <a:ea typeface="Meiryo UI" panose="020B0604030504040204" pitchFamily="50" charset="-128"/>
              </a:rPr>
              <a:t>期</a:t>
            </a:r>
            <a:endParaRPr kumimoji="1" lang="en-US" altLang="ja-JP" b="1" dirty="0">
              <a:latin typeface="Meiryo UI" panose="020B0604030504040204" pitchFamily="50" charset="-128"/>
              <a:ea typeface="Meiryo UI" panose="020B0604030504040204" pitchFamily="50" charset="-128"/>
            </a:endParaRPr>
          </a:p>
          <a:p>
            <a:pPr algn="ctr"/>
            <a:r>
              <a:rPr lang="en-US" altLang="ja-JP" sz="1400" b="1" dirty="0">
                <a:latin typeface="Meiryo UI" panose="020B0604030504040204" pitchFamily="50" charset="-128"/>
                <a:ea typeface="Meiryo UI" panose="020B0604030504040204" pitchFamily="50" charset="-128"/>
              </a:rPr>
              <a:t>[2008~2011]</a:t>
            </a:r>
            <a:endParaRPr kumimoji="1" lang="ja-JP" altLang="en-US" sz="1400" b="1" dirty="0">
              <a:latin typeface="Meiryo UI" panose="020B0604030504040204" pitchFamily="50" charset="-128"/>
              <a:ea typeface="Meiryo UI" panose="020B0604030504040204" pitchFamily="50" charset="-128"/>
            </a:endParaRPr>
          </a:p>
        </p:txBody>
      </p:sp>
      <p:sp>
        <p:nvSpPr>
          <p:cNvPr id="19" name="テキスト ボックス 18"/>
          <p:cNvSpPr txBox="1"/>
          <p:nvPr/>
        </p:nvSpPr>
        <p:spPr>
          <a:xfrm>
            <a:off x="4462640" y="1296774"/>
            <a:ext cx="1484701" cy="584775"/>
          </a:xfrm>
          <a:prstGeom prst="rect">
            <a:avLst/>
          </a:prstGeom>
          <a:noFill/>
        </p:spPr>
        <p:txBody>
          <a:bodyPr wrap="none" rtlCol="0">
            <a:spAutoFit/>
          </a:bodyPr>
          <a:lstStyle/>
          <a:p>
            <a:pPr algn="ctr"/>
            <a:r>
              <a:rPr kumimoji="1" lang="ja-JP" altLang="en-US" b="1" dirty="0" smtClean="0">
                <a:latin typeface="Meiryo UI" panose="020B0604030504040204" pitchFamily="50" charset="-128"/>
                <a:ea typeface="Meiryo UI" panose="020B0604030504040204" pitchFamily="50" charset="-128"/>
              </a:rPr>
              <a:t>改革</a:t>
            </a:r>
            <a:r>
              <a:rPr lang="en-US" altLang="ja-JP" b="1" dirty="0">
                <a:latin typeface="Meiryo UI" panose="020B0604030504040204" pitchFamily="50" charset="-128"/>
                <a:ea typeface="Meiryo UI" panose="020B0604030504040204" pitchFamily="50" charset="-128"/>
              </a:rPr>
              <a:t>Ⅱ</a:t>
            </a:r>
            <a:r>
              <a:rPr kumimoji="1" lang="ja-JP" altLang="en-US" b="1" dirty="0" smtClean="0">
                <a:latin typeface="Meiryo UI" panose="020B0604030504040204" pitchFamily="50" charset="-128"/>
                <a:ea typeface="Meiryo UI" panose="020B0604030504040204" pitchFamily="50" charset="-128"/>
              </a:rPr>
              <a:t>期</a:t>
            </a:r>
            <a:endParaRPr kumimoji="1" lang="en-US" altLang="ja-JP" b="1" dirty="0">
              <a:latin typeface="Meiryo UI" panose="020B0604030504040204" pitchFamily="50" charset="-128"/>
              <a:ea typeface="Meiryo UI" panose="020B0604030504040204" pitchFamily="50" charset="-128"/>
            </a:endParaRPr>
          </a:p>
          <a:p>
            <a:pPr algn="ctr"/>
            <a:r>
              <a:rPr lang="en-US" altLang="ja-JP" sz="1400" b="1" dirty="0">
                <a:latin typeface="Meiryo UI" panose="020B0604030504040204" pitchFamily="50" charset="-128"/>
                <a:ea typeface="Meiryo UI" panose="020B0604030504040204" pitchFamily="50" charset="-128"/>
              </a:rPr>
              <a:t>[2012~2014]</a:t>
            </a:r>
            <a:endParaRPr kumimoji="1" lang="ja-JP" altLang="en-US" sz="1400" b="1" dirty="0">
              <a:latin typeface="Meiryo UI" panose="020B0604030504040204" pitchFamily="50" charset="-128"/>
              <a:ea typeface="Meiryo UI" panose="020B0604030504040204" pitchFamily="50" charset="-128"/>
            </a:endParaRPr>
          </a:p>
        </p:txBody>
      </p:sp>
      <p:sp>
        <p:nvSpPr>
          <p:cNvPr id="20" name="テキスト ボックス 19"/>
          <p:cNvSpPr txBox="1"/>
          <p:nvPr/>
        </p:nvSpPr>
        <p:spPr>
          <a:xfrm>
            <a:off x="6872926" y="1296774"/>
            <a:ext cx="1484701" cy="584775"/>
          </a:xfrm>
          <a:prstGeom prst="rect">
            <a:avLst/>
          </a:prstGeom>
          <a:noFill/>
        </p:spPr>
        <p:txBody>
          <a:bodyPr wrap="none" rtlCol="0">
            <a:spAutoFit/>
          </a:bodyPr>
          <a:lstStyle/>
          <a:p>
            <a:pPr algn="ctr"/>
            <a:r>
              <a:rPr kumimoji="1" lang="ja-JP" altLang="en-US" b="1" dirty="0" smtClean="0">
                <a:latin typeface="Meiryo UI" panose="020B0604030504040204" pitchFamily="50" charset="-128"/>
                <a:ea typeface="Meiryo UI" panose="020B0604030504040204" pitchFamily="50" charset="-128"/>
              </a:rPr>
              <a:t>改革</a:t>
            </a:r>
            <a:r>
              <a:rPr kumimoji="1" lang="en-US" altLang="ja-JP" b="1" dirty="0" smtClean="0">
                <a:latin typeface="Meiryo UI" panose="020B0604030504040204" pitchFamily="50" charset="-128"/>
                <a:ea typeface="Meiryo UI" panose="020B0604030504040204" pitchFamily="50" charset="-128"/>
              </a:rPr>
              <a:t>Ⅲ</a:t>
            </a:r>
            <a:r>
              <a:rPr kumimoji="1" lang="ja-JP" altLang="en-US" b="1" dirty="0" smtClean="0">
                <a:latin typeface="Meiryo UI" panose="020B0604030504040204" pitchFamily="50" charset="-128"/>
                <a:ea typeface="Meiryo UI" panose="020B0604030504040204" pitchFamily="50" charset="-128"/>
              </a:rPr>
              <a:t>期</a:t>
            </a:r>
            <a:endParaRPr kumimoji="1" lang="en-US" altLang="ja-JP" b="1" dirty="0">
              <a:latin typeface="Meiryo UI" panose="020B0604030504040204" pitchFamily="50" charset="-128"/>
              <a:ea typeface="Meiryo UI" panose="020B0604030504040204" pitchFamily="50" charset="-128"/>
            </a:endParaRPr>
          </a:p>
          <a:p>
            <a:pPr algn="ctr"/>
            <a:r>
              <a:rPr lang="en-US" altLang="ja-JP" sz="1400" b="1" dirty="0">
                <a:latin typeface="Meiryo UI" panose="020B0604030504040204" pitchFamily="50" charset="-128"/>
                <a:ea typeface="Meiryo UI" panose="020B0604030504040204" pitchFamily="50" charset="-128"/>
              </a:rPr>
              <a:t>[2015~2017]</a:t>
            </a:r>
            <a:endParaRPr kumimoji="1" lang="ja-JP" altLang="en-US" sz="1400" b="1" dirty="0">
              <a:latin typeface="Meiryo UI" panose="020B0604030504040204" pitchFamily="50" charset="-128"/>
              <a:ea typeface="Meiryo UI" panose="020B0604030504040204" pitchFamily="50" charset="-128"/>
            </a:endParaRPr>
          </a:p>
        </p:txBody>
      </p:sp>
      <p:sp>
        <p:nvSpPr>
          <p:cNvPr id="21" name="テキスト ボックス 20"/>
          <p:cNvSpPr txBox="1"/>
          <p:nvPr/>
        </p:nvSpPr>
        <p:spPr>
          <a:xfrm>
            <a:off x="1645185" y="2224996"/>
            <a:ext cx="1547218" cy="938719"/>
          </a:xfrm>
          <a:prstGeom prst="rect">
            <a:avLst/>
          </a:prstGeom>
          <a:noFill/>
        </p:spPr>
        <p:txBody>
          <a:bodyPr wrap="none" rtlCol="0">
            <a:spAutoFit/>
          </a:bodyPr>
          <a:lstStyle/>
          <a:p>
            <a:r>
              <a:rPr lang="ja-JP" altLang="en-US" sz="1100" b="1" dirty="0">
                <a:latin typeface="Meiryo UI" panose="020B0604030504040204" pitchFamily="50" charset="-128"/>
                <a:ea typeface="Meiryo UI" panose="020B0604030504040204" pitchFamily="50" charset="-128"/>
              </a:rPr>
              <a:t>■</a:t>
            </a:r>
            <a:r>
              <a:rPr kumimoji="1" lang="ja-JP" altLang="en-US" sz="1100" b="1" dirty="0">
                <a:latin typeface="Meiryo UI" panose="020B0604030504040204" pitchFamily="50" charset="-128"/>
                <a:ea typeface="Meiryo UI" panose="020B0604030504040204" pitchFamily="50" charset="-128"/>
              </a:rPr>
              <a:t>行財政改革</a:t>
            </a:r>
            <a:endParaRPr kumimoji="1" lang="en-US" altLang="ja-JP" sz="1100" b="1" dirty="0">
              <a:latin typeface="Meiryo UI" panose="020B0604030504040204" pitchFamily="50" charset="-128"/>
              <a:ea typeface="Meiryo UI" panose="020B0604030504040204" pitchFamily="50" charset="-128"/>
            </a:endParaRPr>
          </a:p>
          <a:p>
            <a:r>
              <a:rPr kumimoji="1" lang="ja-JP" altLang="en-US" sz="1100" dirty="0">
                <a:latin typeface="Meiryo UI" panose="020B0604030504040204" pitchFamily="50" charset="-128"/>
                <a:ea typeface="Meiryo UI" panose="020B0604030504040204" pitchFamily="50" charset="-128"/>
              </a:rPr>
              <a:t>　・歳入内の歳出予算</a:t>
            </a:r>
            <a:endParaRPr kumimoji="1"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・複式簿記会計導入</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・債権管理・破綻処理</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・人事・給与制度改革</a:t>
            </a:r>
            <a:endParaRPr lang="en-US" altLang="ja-JP" sz="1100" dirty="0">
              <a:latin typeface="Meiryo UI" panose="020B0604030504040204" pitchFamily="50" charset="-128"/>
              <a:ea typeface="Meiryo UI" panose="020B0604030504040204" pitchFamily="50" charset="-128"/>
            </a:endParaRPr>
          </a:p>
        </p:txBody>
      </p:sp>
      <p:sp>
        <p:nvSpPr>
          <p:cNvPr id="24" name="正方形/長方形 23"/>
          <p:cNvSpPr/>
          <p:nvPr/>
        </p:nvSpPr>
        <p:spPr>
          <a:xfrm>
            <a:off x="3343241" y="2224996"/>
            <a:ext cx="1466841" cy="938719"/>
          </a:xfrm>
          <a:prstGeom prst="rect">
            <a:avLst/>
          </a:prstGeom>
        </p:spPr>
        <p:txBody>
          <a:bodyPr wrap="square">
            <a:spAutoFit/>
          </a:bodyPr>
          <a:lstStyle/>
          <a:p>
            <a:r>
              <a:rPr lang="ja-JP" altLang="en-US" sz="1100" b="1" dirty="0">
                <a:latin typeface="Meiryo UI" panose="020B0604030504040204" pitchFamily="50" charset="-128"/>
                <a:ea typeface="Meiryo UI" panose="020B0604030504040204" pitchFamily="50" charset="-128"/>
              </a:rPr>
              <a:t>■施策の抜本見直し</a:t>
            </a:r>
            <a:endParaRPr lang="en-US" altLang="ja-JP" sz="1100" b="1"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・徹底した情報公開</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・公の施設見直し</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・出資法人見直し</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・補助金の見直し</a:t>
            </a:r>
            <a:endParaRPr lang="en-US" altLang="ja-JP" sz="1100" dirty="0">
              <a:latin typeface="Meiryo UI" panose="020B0604030504040204" pitchFamily="50" charset="-128"/>
              <a:ea typeface="Meiryo UI" panose="020B0604030504040204" pitchFamily="50" charset="-128"/>
            </a:endParaRPr>
          </a:p>
        </p:txBody>
      </p:sp>
      <p:sp>
        <p:nvSpPr>
          <p:cNvPr id="27" name="テキスト ボックス 26"/>
          <p:cNvSpPr txBox="1"/>
          <p:nvPr/>
        </p:nvSpPr>
        <p:spPr>
          <a:xfrm>
            <a:off x="6955509" y="5213213"/>
            <a:ext cx="1544012" cy="938719"/>
          </a:xfrm>
          <a:prstGeom prst="rect">
            <a:avLst/>
          </a:prstGeom>
          <a:noFill/>
        </p:spPr>
        <p:txBody>
          <a:bodyPr wrap="none" rtlCol="0">
            <a:spAutoFit/>
          </a:bodyPr>
          <a:lstStyle/>
          <a:p>
            <a:r>
              <a:rPr lang="ja-JP" altLang="en-US" sz="1100" b="1" dirty="0">
                <a:latin typeface="Meiryo UI" panose="020B0604030504040204" pitchFamily="50" charset="-128"/>
                <a:ea typeface="Meiryo UI" panose="020B0604030504040204" pitchFamily="50" charset="-128"/>
              </a:rPr>
              <a:t>■</a:t>
            </a:r>
            <a:r>
              <a:rPr kumimoji="1" lang="ja-JP" altLang="en-US" sz="1100" b="1" dirty="0">
                <a:latin typeface="Meiryo UI" panose="020B0604030504040204" pitchFamily="50" charset="-128"/>
                <a:ea typeface="Meiryo UI" panose="020B0604030504040204" pitchFamily="50" charset="-128"/>
              </a:rPr>
              <a:t>大型プロジェクト</a:t>
            </a:r>
            <a:endParaRPr kumimoji="1" lang="en-US" altLang="ja-JP" sz="1100" b="1"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dirty="0" smtClean="0">
                <a:latin typeface="Meiryo UI" panose="020B0604030504040204" pitchFamily="50" charset="-128"/>
                <a:ea typeface="Meiryo UI" panose="020B0604030504040204" pitchFamily="50" charset="-128"/>
              </a:rPr>
              <a:t>・万博・</a:t>
            </a:r>
            <a:r>
              <a:rPr lang="en-US" altLang="ja-JP" sz="1100" dirty="0" smtClean="0">
                <a:latin typeface="Meiryo UI" panose="020B0604030504040204" pitchFamily="50" charset="-128"/>
                <a:ea typeface="Meiryo UI" panose="020B0604030504040204" pitchFamily="50" charset="-128"/>
              </a:rPr>
              <a:t>G20</a:t>
            </a:r>
            <a:r>
              <a:rPr lang="ja-JP" altLang="en-US" sz="1100" dirty="0">
                <a:latin typeface="Meiryo UI" panose="020B0604030504040204" pitchFamily="50" charset="-128"/>
                <a:ea typeface="Meiryo UI" panose="020B0604030504040204" pitchFamily="50" charset="-128"/>
              </a:rPr>
              <a:t>開催決定</a:t>
            </a:r>
            <a:endParaRPr lang="en-US" altLang="ja-JP" sz="1100" dirty="0">
              <a:latin typeface="Meiryo UI" panose="020B0604030504040204" pitchFamily="50" charset="-128"/>
              <a:ea typeface="Meiryo UI" panose="020B0604030504040204" pitchFamily="50" charset="-128"/>
            </a:endParaRPr>
          </a:p>
          <a:p>
            <a:r>
              <a:rPr lang="ja-JP" altLang="en-US" sz="1100" dirty="0" smtClean="0">
                <a:latin typeface="Meiryo UI" panose="020B0604030504040204" pitchFamily="50" charset="-128"/>
                <a:ea typeface="Meiryo UI" panose="020B0604030504040204" pitchFamily="50" charset="-128"/>
              </a:rPr>
              <a:t>　・</a:t>
            </a:r>
            <a:r>
              <a:rPr lang="en-US" altLang="ja-JP" sz="1100" dirty="0" smtClean="0">
                <a:latin typeface="Meiryo UI" panose="020B0604030504040204" pitchFamily="50" charset="-128"/>
                <a:ea typeface="Meiryo UI" panose="020B0604030504040204" pitchFamily="50" charset="-128"/>
              </a:rPr>
              <a:t>IR</a:t>
            </a:r>
            <a:r>
              <a:rPr lang="ja-JP" altLang="en-US" sz="1100" dirty="0">
                <a:latin typeface="Meiryo UI" panose="020B0604030504040204" pitchFamily="50" charset="-128"/>
                <a:ea typeface="Meiryo UI" panose="020B0604030504040204" pitchFamily="50" charset="-128"/>
              </a:rPr>
              <a:t>誘致</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・うめきた２期開発</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・なにわ筋線具体化</a:t>
            </a:r>
            <a:endParaRPr lang="en-US" altLang="ja-JP" sz="1100" dirty="0">
              <a:latin typeface="Meiryo UI" panose="020B0604030504040204" pitchFamily="50" charset="-128"/>
              <a:ea typeface="Meiryo UI" panose="020B0604030504040204" pitchFamily="50" charset="-128"/>
            </a:endParaRPr>
          </a:p>
        </p:txBody>
      </p:sp>
      <p:sp>
        <p:nvSpPr>
          <p:cNvPr id="29" name="正方形/長方形 28"/>
          <p:cNvSpPr/>
          <p:nvPr/>
        </p:nvSpPr>
        <p:spPr>
          <a:xfrm>
            <a:off x="3006974" y="3689423"/>
            <a:ext cx="1579571" cy="1008000"/>
          </a:xfrm>
          <a:prstGeom prst="rect">
            <a:avLst/>
          </a:prstGeom>
        </p:spPr>
        <p:txBody>
          <a:bodyPr wrap="square">
            <a:spAutoFit/>
          </a:bodyPr>
          <a:lstStyle/>
          <a:p>
            <a:r>
              <a:rPr lang="ja-JP" altLang="en-US" sz="1100" b="1" dirty="0">
                <a:latin typeface="Meiryo UI" panose="020B0604030504040204" pitchFamily="50" charset="-128"/>
                <a:ea typeface="Meiryo UI" panose="020B0604030504040204" pitchFamily="50" charset="-128"/>
              </a:rPr>
              <a:t>■役所の構造改革</a:t>
            </a:r>
            <a:endParaRPr lang="en-US" altLang="ja-JP" sz="1100" b="1"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・公募による人材登用</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・市町村への権限移譲</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・区役所への権限移譲</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・国直轄事業見直し</a:t>
            </a:r>
            <a:endParaRPr lang="en-US" altLang="ja-JP" sz="1100" dirty="0">
              <a:latin typeface="Meiryo UI" panose="020B0604030504040204" pitchFamily="50" charset="-128"/>
              <a:ea typeface="Meiryo UI" panose="020B0604030504040204" pitchFamily="50" charset="-128"/>
            </a:endParaRPr>
          </a:p>
        </p:txBody>
      </p:sp>
      <p:sp>
        <p:nvSpPr>
          <p:cNvPr id="31" name="正方形/長方形 30"/>
          <p:cNvSpPr/>
          <p:nvPr/>
        </p:nvSpPr>
        <p:spPr>
          <a:xfrm>
            <a:off x="3904238" y="5213213"/>
            <a:ext cx="1675303" cy="938719"/>
          </a:xfrm>
          <a:prstGeom prst="rect">
            <a:avLst/>
          </a:prstGeom>
        </p:spPr>
        <p:txBody>
          <a:bodyPr wrap="square">
            <a:spAutoFit/>
          </a:bodyPr>
          <a:lstStyle/>
          <a:p>
            <a:r>
              <a:rPr lang="ja-JP" altLang="en-US" sz="1100" b="1" dirty="0" smtClean="0">
                <a:latin typeface="Meiryo UI" panose="020B0604030504040204" pitchFamily="50" charset="-128"/>
                <a:ea typeface="Meiryo UI" panose="020B0604030504040204" pitchFamily="50" charset="-128"/>
              </a:rPr>
              <a:t>■強力な府</a:t>
            </a:r>
            <a:r>
              <a:rPr lang="ja-JP" altLang="en-US" sz="1100" b="1" dirty="0">
                <a:latin typeface="Meiryo UI" panose="020B0604030504040204" pitchFamily="50" charset="-128"/>
                <a:ea typeface="Meiryo UI" panose="020B0604030504040204" pitchFamily="50" charset="-128"/>
              </a:rPr>
              <a:t>市連携</a:t>
            </a:r>
            <a:endParaRPr lang="en-US" altLang="ja-JP" sz="1100" b="1"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dirty="0" smtClean="0">
                <a:latin typeface="Meiryo UI" panose="020B0604030504040204" pitchFamily="50" charset="-128"/>
                <a:ea typeface="Meiryo UI" panose="020B0604030504040204" pitchFamily="50" charset="-128"/>
              </a:rPr>
              <a:t>・本部会議の設置</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・共同設置組織</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・研究所や大学統合</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・政策連携・人事交流</a:t>
            </a:r>
            <a:endParaRPr lang="en-US" altLang="ja-JP" sz="1100" dirty="0">
              <a:latin typeface="Meiryo UI" panose="020B0604030504040204" pitchFamily="50" charset="-128"/>
              <a:ea typeface="Meiryo UI" panose="020B0604030504040204" pitchFamily="50" charset="-128"/>
            </a:endParaRPr>
          </a:p>
        </p:txBody>
      </p:sp>
      <p:sp>
        <p:nvSpPr>
          <p:cNvPr id="32" name="正方形/長方形 31"/>
          <p:cNvSpPr/>
          <p:nvPr/>
        </p:nvSpPr>
        <p:spPr>
          <a:xfrm>
            <a:off x="4961896" y="2224996"/>
            <a:ext cx="1837739" cy="938719"/>
          </a:xfrm>
          <a:prstGeom prst="rect">
            <a:avLst/>
          </a:prstGeom>
        </p:spPr>
        <p:txBody>
          <a:bodyPr wrap="square">
            <a:spAutoFit/>
          </a:bodyPr>
          <a:lstStyle/>
          <a:p>
            <a:r>
              <a:rPr lang="ja-JP" altLang="en-US" sz="1100" b="1" dirty="0">
                <a:latin typeface="Meiryo UI" panose="020B0604030504040204" pitchFamily="50" charset="-128"/>
                <a:ea typeface="Meiryo UI" panose="020B0604030504040204" pitchFamily="50" charset="-128"/>
              </a:rPr>
              <a:t>■サービス改善</a:t>
            </a:r>
            <a:endParaRPr lang="en-US" altLang="ja-JP" sz="1100" b="1"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・区役所の格付け</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・集客施設のサービス改善</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・窓口業務改善計画</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・申請手続きの電子化</a:t>
            </a:r>
            <a:endParaRPr lang="en-US" altLang="ja-JP" sz="1100" dirty="0">
              <a:latin typeface="Meiryo UI" panose="020B0604030504040204" pitchFamily="50" charset="-128"/>
              <a:ea typeface="Meiryo UI" panose="020B0604030504040204" pitchFamily="50" charset="-128"/>
            </a:endParaRPr>
          </a:p>
        </p:txBody>
      </p:sp>
      <p:sp>
        <p:nvSpPr>
          <p:cNvPr id="33" name="正方形/長方形 32"/>
          <p:cNvSpPr/>
          <p:nvPr/>
        </p:nvSpPr>
        <p:spPr>
          <a:xfrm>
            <a:off x="4671102" y="3689423"/>
            <a:ext cx="1583268" cy="938719"/>
          </a:xfrm>
          <a:prstGeom prst="rect">
            <a:avLst/>
          </a:prstGeom>
        </p:spPr>
        <p:txBody>
          <a:bodyPr wrap="square">
            <a:spAutoFit/>
          </a:bodyPr>
          <a:lstStyle/>
          <a:p>
            <a:r>
              <a:rPr lang="ja-JP" altLang="en-US" sz="1100" b="1" dirty="0">
                <a:latin typeface="Meiryo UI" panose="020B0604030504040204" pitchFamily="50" charset="-128"/>
                <a:ea typeface="Meiryo UI" panose="020B0604030504040204" pitchFamily="50" charset="-128"/>
              </a:rPr>
              <a:t>■経営形態見直し</a:t>
            </a:r>
            <a:endParaRPr lang="en-US" altLang="ja-JP" sz="1100" b="1"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・積極的な</a:t>
            </a:r>
            <a:r>
              <a:rPr lang="en-US" altLang="ja-JP" sz="1100" dirty="0">
                <a:latin typeface="Meiryo UI" panose="020B0604030504040204" pitchFamily="50" charset="-128"/>
                <a:ea typeface="Meiryo UI" panose="020B0604030504040204" pitchFamily="50" charset="-128"/>
              </a:rPr>
              <a:t>PPP/PFI</a:t>
            </a:r>
          </a:p>
          <a:p>
            <a:r>
              <a:rPr lang="ja-JP" altLang="en-US" sz="1100" dirty="0">
                <a:latin typeface="Meiryo UI" panose="020B0604030504040204" pitchFamily="50" charset="-128"/>
                <a:ea typeface="Meiryo UI" panose="020B0604030504040204" pitchFamily="50" charset="-128"/>
              </a:rPr>
              <a:t>　・積極的な地</a:t>
            </a:r>
            <a:r>
              <a:rPr lang="ja-JP" altLang="en-US" sz="1100" dirty="0" smtClean="0">
                <a:latin typeface="Meiryo UI" panose="020B0604030504040204" pitchFamily="50" charset="-128"/>
                <a:ea typeface="Meiryo UI" panose="020B0604030504040204" pitchFamily="50" charset="-128"/>
              </a:rPr>
              <a:t>独法人化</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・地下鉄バス民営化</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・幼保民営化</a:t>
            </a:r>
            <a:endParaRPr lang="en-US" altLang="ja-JP" sz="1100" dirty="0">
              <a:latin typeface="Meiryo UI" panose="020B0604030504040204" pitchFamily="50" charset="-128"/>
              <a:ea typeface="Meiryo UI" panose="020B0604030504040204" pitchFamily="50" charset="-128"/>
            </a:endParaRPr>
          </a:p>
        </p:txBody>
      </p:sp>
      <p:sp>
        <p:nvSpPr>
          <p:cNvPr id="34" name="正方形/長方形 33"/>
          <p:cNvSpPr/>
          <p:nvPr/>
        </p:nvSpPr>
        <p:spPr>
          <a:xfrm>
            <a:off x="6224549" y="3689423"/>
            <a:ext cx="1700073" cy="938719"/>
          </a:xfrm>
          <a:prstGeom prst="rect">
            <a:avLst/>
          </a:prstGeom>
        </p:spPr>
        <p:txBody>
          <a:bodyPr wrap="square">
            <a:spAutoFit/>
          </a:bodyPr>
          <a:lstStyle/>
          <a:p>
            <a:r>
              <a:rPr lang="ja-JP" altLang="en-US" sz="1100" b="1" dirty="0">
                <a:latin typeface="Meiryo UI" panose="020B0604030504040204" pitchFamily="50" charset="-128"/>
                <a:ea typeface="Meiryo UI" panose="020B0604030504040204" pitchFamily="50" charset="-128"/>
              </a:rPr>
              <a:t>■民間との連携強化</a:t>
            </a:r>
            <a:endParaRPr lang="en-US" altLang="ja-JP" sz="1100" b="1"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dirty="0" smtClean="0">
                <a:latin typeface="Meiryo UI" panose="020B0604030504040204" pitchFamily="50" charset="-128"/>
                <a:ea typeface="Meiryo UI" panose="020B0604030504040204" pitchFamily="50" charset="-128"/>
              </a:rPr>
              <a:t>公民戦略連携デスク</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・包括連携協定</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ja-JP" altLang="en-US" sz="1100" dirty="0" smtClean="0">
                <a:latin typeface="Meiryo UI" panose="020B0604030504040204" pitchFamily="50" charset="-128"/>
                <a:ea typeface="Meiryo UI" panose="020B0604030504040204" pitchFamily="50" charset="-128"/>
              </a:rPr>
              <a:t>マーケットサウンディング</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en-US" altLang="ja-JP" sz="1100" dirty="0">
                <a:latin typeface="Meiryo UI" panose="020B0604030504040204" pitchFamily="50" charset="-128"/>
                <a:ea typeface="Meiryo UI" panose="020B0604030504040204" pitchFamily="50" charset="-128"/>
              </a:rPr>
              <a:t>PMO</a:t>
            </a:r>
            <a:r>
              <a:rPr lang="ja-JP" altLang="en-US" sz="1100" dirty="0">
                <a:latin typeface="Meiryo UI" panose="020B0604030504040204" pitchFamily="50" charset="-128"/>
                <a:ea typeface="Meiryo UI" panose="020B0604030504040204" pitchFamily="50" charset="-128"/>
              </a:rPr>
              <a:t>や</a:t>
            </a:r>
            <a:r>
              <a:rPr lang="en-US" altLang="ja-JP" sz="1100" dirty="0">
                <a:latin typeface="Meiryo UI" panose="020B0604030504040204" pitchFamily="50" charset="-128"/>
                <a:ea typeface="Meiryo UI" panose="020B0604030504040204" pitchFamily="50" charset="-128"/>
              </a:rPr>
              <a:t>TMO</a:t>
            </a:r>
            <a:r>
              <a:rPr lang="ja-JP" altLang="en-US" sz="1100" dirty="0">
                <a:latin typeface="Meiryo UI" panose="020B0604030504040204" pitchFamily="50" charset="-128"/>
                <a:ea typeface="Meiryo UI" panose="020B0604030504040204" pitchFamily="50" charset="-128"/>
              </a:rPr>
              <a:t>の取組み</a:t>
            </a:r>
            <a:endParaRPr lang="en-US" altLang="ja-JP" sz="1100" dirty="0">
              <a:latin typeface="Meiryo UI" panose="020B0604030504040204" pitchFamily="50" charset="-128"/>
              <a:ea typeface="Meiryo UI" panose="020B0604030504040204" pitchFamily="50" charset="-128"/>
            </a:endParaRPr>
          </a:p>
        </p:txBody>
      </p:sp>
      <p:sp>
        <p:nvSpPr>
          <p:cNvPr id="35" name="正方形/長方形 34"/>
          <p:cNvSpPr/>
          <p:nvPr/>
        </p:nvSpPr>
        <p:spPr>
          <a:xfrm>
            <a:off x="5555011" y="5213213"/>
            <a:ext cx="1333403" cy="938719"/>
          </a:xfrm>
          <a:prstGeom prst="rect">
            <a:avLst/>
          </a:prstGeom>
        </p:spPr>
        <p:txBody>
          <a:bodyPr wrap="square">
            <a:spAutoFit/>
          </a:bodyPr>
          <a:lstStyle/>
          <a:p>
            <a:r>
              <a:rPr lang="ja-JP" altLang="en-US" sz="1100" b="1" dirty="0">
                <a:latin typeface="Meiryo UI" panose="020B0604030504040204" pitchFamily="50" charset="-128"/>
                <a:ea typeface="Meiryo UI" panose="020B0604030504040204" pitchFamily="50" charset="-128"/>
              </a:rPr>
              <a:t>■先駆的な改革</a:t>
            </a:r>
            <a:endParaRPr lang="en-US" altLang="ja-JP" sz="1100" b="1"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・文化・観光戦略</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・教育改革</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・子育て支援</a:t>
            </a:r>
            <a:endParaRPr lang="en-US" altLang="ja-JP" sz="1100" dirty="0">
              <a:latin typeface="Meiryo UI" panose="020B0604030504040204" pitchFamily="50" charset="-128"/>
              <a:ea typeface="Meiryo UI" panose="020B0604030504040204" pitchFamily="50" charset="-128"/>
            </a:endParaRPr>
          </a:p>
          <a:p>
            <a:r>
              <a:rPr lang="ja-JP" altLang="en-US" sz="1100" dirty="0">
                <a:latin typeface="Meiryo UI" panose="020B0604030504040204" pitchFamily="50" charset="-128"/>
                <a:ea typeface="Meiryo UI" panose="020B0604030504040204" pitchFamily="50" charset="-128"/>
              </a:rPr>
              <a:t>　・</a:t>
            </a:r>
            <a:r>
              <a:rPr lang="en-US" altLang="ja-JP" sz="1100" dirty="0">
                <a:latin typeface="Meiryo UI" panose="020B0604030504040204" pitchFamily="50" charset="-128"/>
                <a:ea typeface="Meiryo UI" panose="020B0604030504040204" pitchFamily="50" charset="-128"/>
              </a:rPr>
              <a:t>ICT</a:t>
            </a:r>
            <a:r>
              <a:rPr lang="ja-JP" altLang="en-US" sz="1100" dirty="0">
                <a:latin typeface="Meiryo UI" panose="020B0604030504040204" pitchFamily="50" charset="-128"/>
                <a:ea typeface="Meiryo UI" panose="020B0604030504040204" pitchFamily="50" charset="-128"/>
              </a:rPr>
              <a:t>戦略推進</a:t>
            </a:r>
            <a:endParaRPr lang="en-US" altLang="ja-JP" sz="1100" dirty="0">
              <a:latin typeface="Meiryo UI" panose="020B0604030504040204" pitchFamily="50" charset="-128"/>
              <a:ea typeface="Meiryo UI" panose="020B0604030504040204" pitchFamily="50" charset="-128"/>
            </a:endParaRPr>
          </a:p>
        </p:txBody>
      </p:sp>
      <p:cxnSp>
        <p:nvCxnSpPr>
          <p:cNvPr id="37" name="直線コネクタ 36"/>
          <p:cNvCxnSpPr/>
          <p:nvPr/>
        </p:nvCxnSpPr>
        <p:spPr>
          <a:xfrm>
            <a:off x="147332" y="598502"/>
            <a:ext cx="892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Text Box 7"/>
          <p:cNvSpPr txBox="1">
            <a:spLocks noChangeArrowheads="1"/>
          </p:cNvSpPr>
          <p:nvPr/>
        </p:nvSpPr>
        <p:spPr bwMode="auto">
          <a:xfrm>
            <a:off x="3262890" y="112339"/>
            <a:ext cx="3202304"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charset="0"/>
                <a:ea typeface="ＭＳ Ｐゴシック" pitchFamily="50" charset="-128"/>
              </a:defRPr>
            </a:lvl1pPr>
            <a:lvl2pPr marL="742950" indent="-285750" eaLnBrk="0" hangingPunct="0">
              <a:spcBef>
                <a:spcPct val="20000"/>
              </a:spcBef>
              <a:buChar char="–"/>
              <a:defRPr kumimoji="1" sz="2800">
                <a:solidFill>
                  <a:schemeClr val="tx1"/>
                </a:solidFill>
                <a:latin typeface="Arial" charset="0"/>
                <a:ea typeface="ＭＳ Ｐゴシック" pitchFamily="50" charset="-128"/>
              </a:defRPr>
            </a:lvl2pPr>
            <a:lvl3pPr marL="1143000" indent="-228600" eaLnBrk="0" hangingPunct="0">
              <a:spcBef>
                <a:spcPct val="20000"/>
              </a:spcBef>
              <a:buChar char="•"/>
              <a:defRPr kumimoji="1" sz="2400">
                <a:solidFill>
                  <a:schemeClr val="tx1"/>
                </a:solidFill>
                <a:latin typeface="Arial" charset="0"/>
                <a:ea typeface="ＭＳ Ｐゴシック" pitchFamily="50" charset="-128"/>
              </a:defRPr>
            </a:lvl3pPr>
            <a:lvl4pPr marL="1600200" indent="-228600" eaLnBrk="0" hangingPunct="0">
              <a:spcBef>
                <a:spcPct val="20000"/>
              </a:spcBef>
              <a:buChar char="–"/>
              <a:defRPr kumimoji="1" sz="2000">
                <a:solidFill>
                  <a:schemeClr val="tx1"/>
                </a:solidFill>
                <a:latin typeface="Arial" charset="0"/>
                <a:ea typeface="ＭＳ Ｐゴシック" pitchFamily="50" charset="-128"/>
              </a:defRPr>
            </a:lvl4pPr>
            <a:lvl5pPr marL="2057400" indent="-228600" eaLnBrk="0" hangingPunct="0">
              <a:spcBef>
                <a:spcPct val="20000"/>
              </a:spcBef>
              <a:buChar char="»"/>
              <a:defRPr kumimoji="1" sz="2000">
                <a:solidFill>
                  <a:schemeClr val="tx1"/>
                </a:solidFill>
                <a:latin typeface="Arial" charset="0"/>
                <a:ea typeface="ＭＳ Ｐゴシック" pitchFamily="50" charset="-128"/>
              </a:defRPr>
            </a:lvl5pPr>
            <a:lvl6pPr marL="25146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6pPr>
            <a:lvl7pPr marL="29718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7pPr>
            <a:lvl8pPr marL="34290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8pPr>
            <a:lvl9pPr marL="3886200" indent="-228600" eaLnBrk="0" fontAlgn="base" hangingPunct="0">
              <a:spcBef>
                <a:spcPct val="20000"/>
              </a:spcBef>
              <a:spcAft>
                <a:spcPct val="0"/>
              </a:spcAft>
              <a:buChar char="»"/>
              <a:defRPr kumimoji="1" sz="2000">
                <a:solidFill>
                  <a:schemeClr val="tx1"/>
                </a:solidFill>
                <a:latin typeface="Arial" charset="0"/>
                <a:ea typeface="ＭＳ Ｐゴシック" pitchFamily="50" charset="-128"/>
              </a:defRPr>
            </a:lvl9pPr>
          </a:lstStyle>
          <a:p>
            <a:pPr eaLnBrk="1" hangingPunct="1">
              <a:spcBef>
                <a:spcPct val="0"/>
              </a:spcBef>
              <a:buFontTx/>
              <a:buNone/>
              <a:defRPr/>
            </a:pPr>
            <a:r>
              <a:rPr lang="ja-JP" altLang="en-US" sz="2800" b="1" dirty="0" smtClean="0">
                <a:solidFill>
                  <a:prstClr val="black"/>
                </a:solidFill>
                <a:latin typeface="メイリオ" panose="020B0604030504040204" pitchFamily="50" charset="-128"/>
                <a:ea typeface="メイリオ" panose="020B0604030504040204" pitchFamily="50" charset="-128"/>
                <a:cs typeface="メイリオ" panose="020B0604030504040204" pitchFamily="50" charset="-128"/>
              </a:rPr>
              <a:t>改革テーマの変化</a:t>
            </a:r>
            <a:endParaRPr lang="ja-JP" altLang="en-US" sz="3600" b="1" dirty="0" smtClean="0">
              <a:solidFill>
                <a:prstClr val="black"/>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6" name="山形 15"/>
          <p:cNvSpPr/>
          <p:nvPr/>
        </p:nvSpPr>
        <p:spPr>
          <a:xfrm>
            <a:off x="3663419" y="1337101"/>
            <a:ext cx="484632" cy="484632"/>
          </a:xfrm>
          <a:prstGeom prst="chevron">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山形 38"/>
          <p:cNvSpPr/>
          <p:nvPr/>
        </p:nvSpPr>
        <p:spPr>
          <a:xfrm>
            <a:off x="6118910" y="1337379"/>
            <a:ext cx="484632" cy="484632"/>
          </a:xfrm>
          <a:prstGeom prst="chevron">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正方形/長方形 39"/>
          <p:cNvSpPr/>
          <p:nvPr/>
        </p:nvSpPr>
        <p:spPr>
          <a:xfrm>
            <a:off x="1655356" y="5106572"/>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41" name="正方形/長方形 40"/>
          <p:cNvSpPr/>
          <p:nvPr/>
        </p:nvSpPr>
        <p:spPr>
          <a:xfrm>
            <a:off x="1936316" y="5106572"/>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42" name="正方形/長方形 41"/>
          <p:cNvSpPr/>
          <p:nvPr/>
        </p:nvSpPr>
        <p:spPr>
          <a:xfrm>
            <a:off x="2218687" y="5106572"/>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43" name="正方形/長方形 42"/>
          <p:cNvSpPr/>
          <p:nvPr/>
        </p:nvSpPr>
        <p:spPr>
          <a:xfrm>
            <a:off x="2509240" y="5106572"/>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44" name="正方形/長方形 43"/>
          <p:cNvSpPr/>
          <p:nvPr/>
        </p:nvSpPr>
        <p:spPr>
          <a:xfrm>
            <a:off x="2804044" y="5106572"/>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45" name="正方形/長方形 44"/>
          <p:cNvSpPr/>
          <p:nvPr/>
        </p:nvSpPr>
        <p:spPr>
          <a:xfrm>
            <a:off x="3085004" y="5106572"/>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46" name="正方形/長方形 45"/>
          <p:cNvSpPr/>
          <p:nvPr/>
        </p:nvSpPr>
        <p:spPr>
          <a:xfrm>
            <a:off x="3367375" y="5106572"/>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50" name="正方形/長方形 49"/>
          <p:cNvSpPr/>
          <p:nvPr/>
        </p:nvSpPr>
        <p:spPr>
          <a:xfrm>
            <a:off x="3642607" y="5108844"/>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51" name="正方形/長方形 50"/>
          <p:cNvSpPr/>
          <p:nvPr/>
        </p:nvSpPr>
        <p:spPr>
          <a:xfrm>
            <a:off x="1657628" y="3634890"/>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52" name="正方形/長方形 51"/>
          <p:cNvSpPr/>
          <p:nvPr/>
        </p:nvSpPr>
        <p:spPr>
          <a:xfrm>
            <a:off x="1924940" y="3634890"/>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53" name="正方形/長方形 52"/>
          <p:cNvSpPr/>
          <p:nvPr/>
        </p:nvSpPr>
        <p:spPr>
          <a:xfrm>
            <a:off x="2207311" y="3634890"/>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54" name="正方形/長方形 53"/>
          <p:cNvSpPr/>
          <p:nvPr/>
        </p:nvSpPr>
        <p:spPr>
          <a:xfrm>
            <a:off x="2484216" y="3634890"/>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55" name="正方形/長方形 54"/>
          <p:cNvSpPr/>
          <p:nvPr/>
        </p:nvSpPr>
        <p:spPr>
          <a:xfrm>
            <a:off x="2759647" y="3628497"/>
            <a:ext cx="180000" cy="1152000"/>
          </a:xfrm>
          <a:prstGeom prst="rect">
            <a:avLst/>
          </a:prstGeom>
          <a:solidFill>
            <a:schemeClr val="accent2">
              <a:lumMod val="20000"/>
              <a:lumOff val="8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prstClr val="white"/>
              </a:solidFill>
            </a:endParaRPr>
          </a:p>
        </p:txBody>
      </p:sp>
      <p:sp>
        <p:nvSpPr>
          <p:cNvPr id="47" name="正方形/長方形 46"/>
          <p:cNvSpPr/>
          <p:nvPr/>
        </p:nvSpPr>
        <p:spPr>
          <a:xfrm>
            <a:off x="173483" y="687736"/>
            <a:ext cx="8826124" cy="338554"/>
          </a:xfrm>
          <a:prstGeom prst="rect">
            <a:avLst/>
          </a:prstGeom>
        </p:spPr>
        <p:txBody>
          <a:bodyPr wrap="square">
            <a:spAutoFit/>
          </a:bodyPr>
          <a:lstStyle/>
          <a:p>
            <a:pPr marL="285750" indent="-285750">
              <a:buFont typeface="Wingdings" panose="05000000000000000000" pitchFamily="2" charset="2"/>
              <a:buChar char="n"/>
            </a:pPr>
            <a:r>
              <a:rPr lang="ja-JP" altLang="en-US" sz="1600" dirty="0" smtClean="0">
                <a:latin typeface="Meiryo UI" panose="020B0604030504040204" pitchFamily="50" charset="-128"/>
                <a:ea typeface="Meiryo UI" panose="020B0604030504040204" pitchFamily="50" charset="-128"/>
              </a:rPr>
              <a:t>改革は、徹底した行財政改革から始まり、サービス提供の最適化、戦略的投資へ、改革のテーマが変化</a:t>
            </a:r>
            <a:endParaRPr lang="en-US" altLang="ja-JP" sz="1600" dirty="0" smtClean="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29086381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138CA411-231B-42B9-AF63-97A64194AA60}" type="slidenum">
              <a:rPr lang="ja-JP" altLang="en-US" smtClean="0"/>
              <a:pPr/>
              <a:t>88</a:t>
            </a:fld>
            <a:endParaRPr lang="ja-JP" altLang="en-US"/>
          </a:p>
        </p:txBody>
      </p:sp>
      <p:cxnSp>
        <p:nvCxnSpPr>
          <p:cNvPr id="5" name="直線コネクタ 4"/>
          <p:cNvCxnSpPr/>
          <p:nvPr/>
        </p:nvCxnSpPr>
        <p:spPr>
          <a:xfrm>
            <a:off x="270457" y="837126"/>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3593961" y="154097"/>
            <a:ext cx="1951175" cy="523220"/>
          </a:xfrm>
          <a:prstGeom prst="rect">
            <a:avLst/>
          </a:prstGeom>
          <a:noFill/>
        </p:spPr>
        <p:txBody>
          <a:bodyPr wrap="none" rtlCol="0">
            <a:spAutoFit/>
          </a:bodyPr>
          <a:lstStyle/>
          <a:p>
            <a:r>
              <a:rPr lang="ja-JP" altLang="en-US" sz="2800" b="1" dirty="0" smtClean="0">
                <a:latin typeface="Meiryo UI" panose="020B0604030504040204" pitchFamily="50" charset="-128"/>
                <a:ea typeface="Meiryo UI" panose="020B0604030504040204" pitchFamily="50" charset="-128"/>
              </a:rPr>
              <a:t>今後の課題</a:t>
            </a:r>
            <a:endParaRPr lang="ja-JP" altLang="en-US" sz="2800" b="1" dirty="0">
              <a:latin typeface="Meiryo UI" panose="020B0604030504040204" pitchFamily="50" charset="-128"/>
              <a:ea typeface="Meiryo UI" panose="020B0604030504040204" pitchFamily="50" charset="-128"/>
            </a:endParaRPr>
          </a:p>
        </p:txBody>
      </p:sp>
      <p:sp>
        <p:nvSpPr>
          <p:cNvPr id="8" name="テキスト ボックス 7"/>
          <p:cNvSpPr txBox="1"/>
          <p:nvPr/>
        </p:nvSpPr>
        <p:spPr>
          <a:xfrm>
            <a:off x="461190" y="1095539"/>
            <a:ext cx="8216719" cy="5293757"/>
          </a:xfrm>
          <a:prstGeom prst="rect">
            <a:avLst/>
          </a:prstGeom>
          <a:noFill/>
        </p:spPr>
        <p:txBody>
          <a:bodyPr wrap="square" rtlCol="0">
            <a:spAutoFit/>
          </a:bodyPr>
          <a:lstStyle/>
          <a:p>
            <a:r>
              <a:rPr lang="ja-JP" altLang="en-US" sz="2000" dirty="0" smtClean="0">
                <a:latin typeface="Meiryo UI" panose="020B0604030504040204" pitchFamily="50" charset="-128"/>
                <a:ea typeface="Meiryo UI" panose="020B0604030504040204" pitchFamily="50" charset="-128"/>
              </a:rPr>
              <a:t>　</a:t>
            </a:r>
            <a:endParaRPr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r>
              <a:rPr lang="ja-JP" altLang="en-US" sz="2000" dirty="0" smtClean="0">
                <a:latin typeface="Meiryo UI" panose="020B0604030504040204" pitchFamily="50" charset="-128"/>
                <a:ea typeface="Meiryo UI" panose="020B0604030504040204" pitchFamily="50" charset="-128"/>
              </a:rPr>
              <a:t>１　悪循環は脱しつつあるが、持続的な成長軌道づくりはこれから</a:t>
            </a:r>
            <a:endParaRPr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r>
              <a:rPr lang="ja-JP" altLang="en-US" sz="2000" dirty="0" smtClean="0">
                <a:latin typeface="Meiryo UI" panose="020B0604030504040204" pitchFamily="50" charset="-128"/>
                <a:ea typeface="Meiryo UI" panose="020B0604030504040204" pitchFamily="50" charset="-128"/>
              </a:rPr>
              <a:t>　　－　</a:t>
            </a:r>
            <a:r>
              <a:rPr lang="ja-JP" altLang="en-US" sz="2000" dirty="0">
                <a:latin typeface="Meiryo UI" panose="020B0604030504040204" pitchFamily="50" charset="-128"/>
                <a:ea typeface="Meiryo UI" panose="020B0604030504040204" pitchFamily="50" charset="-128"/>
              </a:rPr>
              <a:t>域外</a:t>
            </a:r>
            <a:r>
              <a:rPr lang="ja-JP" altLang="en-US" sz="2000" dirty="0" smtClean="0">
                <a:latin typeface="Meiryo UI" panose="020B0604030504040204" pitchFamily="50" charset="-128"/>
                <a:ea typeface="Meiryo UI" panose="020B0604030504040204" pitchFamily="50" charset="-128"/>
              </a:rPr>
              <a:t>からの民間投資もまだ少ない</a:t>
            </a:r>
            <a:endParaRPr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r>
              <a:rPr lang="ja-JP" altLang="en-US" sz="2000" dirty="0" smtClean="0">
                <a:latin typeface="Meiryo UI" panose="020B0604030504040204" pitchFamily="50" charset="-128"/>
                <a:ea typeface="Meiryo UI" panose="020B0604030504040204" pitchFamily="50" charset="-128"/>
              </a:rPr>
              <a:t>　　－　インバウンドの定着策が必要</a:t>
            </a:r>
            <a:endParaRPr lang="en-US" altLang="ja-JP" sz="2000" dirty="0" smtClean="0">
              <a:latin typeface="Meiryo UI" panose="020B0604030504040204" pitchFamily="50" charset="-128"/>
              <a:ea typeface="Meiryo UI" panose="020B0604030504040204" pitchFamily="50" charset="-128"/>
            </a:endParaRPr>
          </a:p>
          <a:p>
            <a:r>
              <a:rPr lang="ja-JP" altLang="en-US" sz="2000" dirty="0" smtClean="0">
                <a:latin typeface="Meiryo UI" panose="020B0604030504040204" pitchFamily="50" charset="-128"/>
                <a:ea typeface="Meiryo UI" panose="020B0604030504040204" pitchFamily="50" charset="-128"/>
              </a:rPr>
              <a:t>　　　－　</a:t>
            </a:r>
            <a:r>
              <a:rPr lang="en-US" altLang="ja-JP" sz="2000" dirty="0" smtClean="0">
                <a:latin typeface="Meiryo UI" panose="020B0604030504040204" pitchFamily="50" charset="-128"/>
                <a:ea typeface="Meiryo UI" panose="020B0604030504040204" pitchFamily="50" charset="-128"/>
              </a:rPr>
              <a:t>IR</a:t>
            </a:r>
            <a:r>
              <a:rPr lang="ja-JP" altLang="en-US" sz="2000" dirty="0" err="1" smtClean="0">
                <a:latin typeface="Meiryo UI" panose="020B0604030504040204" pitchFamily="50" charset="-128"/>
                <a:ea typeface="Meiryo UI" panose="020B0604030504040204" pitchFamily="50" charset="-128"/>
              </a:rPr>
              <a:t>、</a:t>
            </a:r>
            <a:r>
              <a:rPr lang="ja-JP" altLang="en-US" sz="2000" dirty="0" smtClean="0">
                <a:latin typeface="Meiryo UI" panose="020B0604030504040204" pitchFamily="50" charset="-128"/>
                <a:ea typeface="Meiryo UI" panose="020B0604030504040204" pitchFamily="50" charset="-128"/>
              </a:rPr>
              <a:t>万博等もまだ計画中</a:t>
            </a:r>
            <a:endParaRPr lang="en-US" altLang="ja-JP" sz="2000" dirty="0" smtClean="0">
              <a:latin typeface="Meiryo UI" panose="020B0604030504040204" pitchFamily="50" charset="-128"/>
              <a:ea typeface="Meiryo UI" panose="020B0604030504040204" pitchFamily="50" charset="-128"/>
            </a:endParaRPr>
          </a:p>
          <a:p>
            <a:endParaRPr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r>
              <a:rPr lang="ja-JP" altLang="en-US" sz="2000" dirty="0" smtClean="0">
                <a:latin typeface="Meiryo UI" panose="020B0604030504040204" pitchFamily="50" charset="-128"/>
                <a:ea typeface="Meiryo UI" panose="020B0604030504040204" pitchFamily="50" charset="-128"/>
              </a:rPr>
              <a:t>２　グローバル経済、データエコノミーの成長力の取り込み等もこれから</a:t>
            </a:r>
            <a:endParaRPr lang="en-US" altLang="ja-JP" sz="2000" dirty="0" smtClean="0">
              <a:latin typeface="Meiryo UI" panose="020B0604030504040204" pitchFamily="50" charset="-128"/>
              <a:ea typeface="Meiryo UI" panose="020B0604030504040204" pitchFamily="50" charset="-128"/>
            </a:endParaRPr>
          </a:p>
          <a:p>
            <a:r>
              <a:rPr lang="ja-JP" altLang="en-US" sz="2000" dirty="0" smtClean="0">
                <a:latin typeface="Meiryo UI" panose="020B0604030504040204" pitchFamily="50" charset="-128"/>
                <a:ea typeface="Meiryo UI" panose="020B0604030504040204" pitchFamily="50" charset="-128"/>
              </a:rPr>
              <a:t>　　　－　大阪問題の解決からスマートシティづくりへのバージョンアップ</a:t>
            </a:r>
            <a:endParaRPr lang="en-US" altLang="ja-JP" sz="2000" dirty="0" smtClean="0">
              <a:latin typeface="Meiryo UI" panose="020B0604030504040204" pitchFamily="50" charset="-128"/>
              <a:ea typeface="Meiryo UI" panose="020B0604030504040204" pitchFamily="50" charset="-128"/>
            </a:endParaRPr>
          </a:p>
          <a:p>
            <a:r>
              <a:rPr lang="ja-JP" altLang="en-US" sz="2000" dirty="0" smtClean="0">
                <a:latin typeface="Meiryo UI" panose="020B0604030504040204" pitchFamily="50" charset="-128"/>
                <a:ea typeface="Meiryo UI" panose="020B0604030504040204" pitchFamily="50" charset="-128"/>
              </a:rPr>
              <a:t>　　　－　データエコノミーの担い手となるような外資やベンチャーの誘致・育成</a:t>
            </a:r>
            <a:endParaRPr lang="en-US" altLang="ja-JP" sz="2000" dirty="0" smtClean="0">
              <a:latin typeface="Meiryo UI" panose="020B0604030504040204" pitchFamily="50" charset="-128"/>
              <a:ea typeface="Meiryo UI" panose="020B0604030504040204" pitchFamily="50" charset="-128"/>
            </a:endParaRPr>
          </a:p>
          <a:p>
            <a:r>
              <a:rPr lang="ja-JP" altLang="en-US" sz="2000" dirty="0" smtClean="0">
                <a:latin typeface="Meiryo UI" panose="020B0604030504040204" pitchFamily="50" charset="-128"/>
                <a:ea typeface="Meiryo UI" panose="020B0604030504040204" pitchFamily="50" charset="-128"/>
              </a:rPr>
              <a:t>　　　－　高度人材の誘因と定着策</a:t>
            </a:r>
            <a:endParaRPr lang="en-US" altLang="ja-JP" sz="2000" dirty="0" smtClean="0">
              <a:latin typeface="Meiryo UI" panose="020B0604030504040204" pitchFamily="50" charset="-128"/>
              <a:ea typeface="Meiryo UI" panose="020B0604030504040204" pitchFamily="50" charset="-128"/>
            </a:endParaRPr>
          </a:p>
          <a:p>
            <a:endParaRPr lang="en-US" altLang="ja-JP" sz="2000" dirty="0">
              <a:latin typeface="Meiryo UI" panose="020B0604030504040204" pitchFamily="50" charset="-128"/>
              <a:ea typeface="Meiryo UI" panose="020B0604030504040204" pitchFamily="50" charset="-128"/>
            </a:endParaRPr>
          </a:p>
          <a:p>
            <a:r>
              <a:rPr lang="ja-JP" altLang="en-US" sz="2000" dirty="0" smtClean="0">
                <a:latin typeface="Meiryo UI" panose="020B0604030504040204" pitchFamily="50" charset="-128"/>
                <a:ea typeface="Meiryo UI" panose="020B0604030504040204" pitchFamily="50" charset="-128"/>
              </a:rPr>
              <a:t>　３　副首都と改革の定着を目指した制度改革</a:t>
            </a:r>
            <a:endParaRPr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endParaRPr lang="en-US" altLang="ja-JP" sz="2000" dirty="0">
              <a:latin typeface="Meiryo UI" panose="020B0604030504040204" pitchFamily="50" charset="-128"/>
              <a:ea typeface="Meiryo UI" panose="020B0604030504040204" pitchFamily="50" charset="-128"/>
            </a:endParaRPr>
          </a:p>
          <a:p>
            <a:r>
              <a:rPr lang="ja-JP" altLang="en-US" sz="2000" dirty="0" smtClean="0">
                <a:latin typeface="Meiryo UI" panose="020B0604030504040204" pitchFamily="50" charset="-128"/>
                <a:ea typeface="Meiryo UI" panose="020B0604030504040204" pitchFamily="50" charset="-128"/>
              </a:rPr>
              <a:t>　４　府内市町村との連携強化</a:t>
            </a:r>
            <a:endParaRPr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r>
              <a:rPr lang="ja-JP" altLang="en-US" sz="2000" dirty="0" smtClean="0">
                <a:latin typeface="Meiryo UI" panose="020B0604030504040204" pitchFamily="50" charset="-128"/>
                <a:ea typeface="Meiryo UI" panose="020B0604030504040204" pitchFamily="50" charset="-128"/>
              </a:rPr>
              <a:t>　　－　まずは水平連携（消防・水道）</a:t>
            </a:r>
            <a:endParaRPr lang="en-US" altLang="ja-JP" sz="2000" dirty="0" smtClean="0">
              <a:latin typeface="Meiryo UI" panose="020B0604030504040204" pitchFamily="50" charset="-128"/>
              <a:ea typeface="Meiryo UI" panose="020B0604030504040204" pitchFamily="50" charset="-128"/>
            </a:endParaRPr>
          </a:p>
          <a:p>
            <a:r>
              <a:rPr lang="ja-JP" altLang="en-US" sz="2000" dirty="0">
                <a:latin typeface="Meiryo UI" panose="020B0604030504040204" pitchFamily="50" charset="-128"/>
                <a:ea typeface="Meiryo UI" panose="020B0604030504040204" pitchFamily="50" charset="-128"/>
              </a:rPr>
              <a:t>　</a:t>
            </a:r>
            <a:r>
              <a:rPr lang="ja-JP" altLang="en-US" sz="2000" dirty="0" smtClean="0">
                <a:latin typeface="Meiryo UI" panose="020B0604030504040204" pitchFamily="50" charset="-128"/>
                <a:ea typeface="Meiryo UI" panose="020B0604030504040204" pitchFamily="50" charset="-128"/>
              </a:rPr>
              <a:t>　　－　副首都の担い手としての基盤づくり</a:t>
            </a:r>
            <a:endParaRPr lang="en-US" altLang="ja-JP" sz="2000" dirty="0" smtClean="0">
              <a:latin typeface="Meiryo UI" panose="020B0604030504040204" pitchFamily="50" charset="-128"/>
              <a:ea typeface="Meiryo UI" panose="020B0604030504040204" pitchFamily="50" charset="-128"/>
            </a:endParaRPr>
          </a:p>
          <a:p>
            <a:endParaRPr lang="en-US" altLang="ja-JP" dirty="0" smtClean="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8609417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右矢印 56"/>
          <p:cNvSpPr/>
          <p:nvPr/>
        </p:nvSpPr>
        <p:spPr>
          <a:xfrm rot="616169">
            <a:off x="5279436" y="3225512"/>
            <a:ext cx="2592000" cy="324000"/>
          </a:xfrm>
          <a:prstGeom prst="right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55" name="グラフ 54">
            <a:extLst>
              <a:ext uri="{FF2B5EF4-FFF2-40B4-BE49-F238E27FC236}">
                <a16:creationId xmlns:a16="http://schemas.microsoft.com/office/drawing/2014/main" id="{E424F644-DF02-4739-AB09-506E58287E48}"/>
              </a:ext>
            </a:extLst>
          </p:cNvPr>
          <p:cNvGraphicFramePr/>
          <p:nvPr>
            <p:extLst/>
          </p:nvPr>
        </p:nvGraphicFramePr>
        <p:xfrm>
          <a:off x="4845847" y="1641867"/>
          <a:ext cx="2916000" cy="2526595"/>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直線コネクタ 4"/>
          <p:cNvCxnSpPr/>
          <p:nvPr/>
        </p:nvCxnSpPr>
        <p:spPr>
          <a:xfrm>
            <a:off x="284105" y="559583"/>
            <a:ext cx="8603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258442" y="70192"/>
            <a:ext cx="1975221" cy="461665"/>
          </a:xfrm>
          <a:prstGeom prst="rect">
            <a:avLst/>
          </a:prstGeom>
          <a:noFill/>
        </p:spPr>
        <p:txBody>
          <a:bodyPr wrap="none" rtlCol="0">
            <a:spAutoFit/>
          </a:bodyPr>
          <a:lstStyle/>
          <a:p>
            <a:r>
              <a:rPr lang="en-US" altLang="ja-JP" sz="2400" dirty="0" smtClean="0">
                <a:latin typeface="Meiryo UI" panose="020B0604030504040204" pitchFamily="50" charset="-128"/>
                <a:ea typeface="Meiryo UI" panose="020B0604030504040204" pitchFamily="50" charset="-128"/>
              </a:rPr>
              <a:t>【</a:t>
            </a:r>
            <a:r>
              <a:rPr lang="ja-JP" altLang="en-US" sz="2400" dirty="0" smtClean="0">
                <a:latin typeface="Meiryo UI" panose="020B0604030504040204" pitchFamily="50" charset="-128"/>
                <a:ea typeface="Meiryo UI" panose="020B0604030504040204" pitchFamily="50" charset="-128"/>
              </a:rPr>
              <a:t>市場の動向</a:t>
            </a:r>
            <a:r>
              <a:rPr lang="en-US" altLang="ja-JP" sz="2400" dirty="0" smtClean="0">
                <a:latin typeface="Meiryo UI" panose="020B0604030504040204" pitchFamily="50" charset="-128"/>
                <a:ea typeface="Meiryo UI" panose="020B0604030504040204" pitchFamily="50" charset="-128"/>
              </a:rPr>
              <a:t>】</a:t>
            </a:r>
            <a:endParaRPr kumimoji="1" lang="ja-JP" altLang="en-US" sz="2000" dirty="0">
              <a:latin typeface="Meiryo UI" panose="020B0604030504040204" pitchFamily="50" charset="-128"/>
              <a:ea typeface="Meiryo UI" panose="020B0604030504040204" pitchFamily="50" charset="-128"/>
            </a:endParaRPr>
          </a:p>
        </p:txBody>
      </p:sp>
      <p:sp>
        <p:nvSpPr>
          <p:cNvPr id="50" name="テキスト ボックス 49"/>
          <p:cNvSpPr txBox="1"/>
          <p:nvPr/>
        </p:nvSpPr>
        <p:spPr>
          <a:xfrm>
            <a:off x="3195765" y="4532967"/>
            <a:ext cx="1548000" cy="1384995"/>
          </a:xfrm>
          <a:prstGeom prst="rect">
            <a:avLst/>
          </a:prstGeom>
          <a:noFill/>
        </p:spPr>
        <p:txBody>
          <a:bodyPr wrap="square" rtlCol="0">
            <a:spAutoFit/>
          </a:bodyPr>
          <a:lstStyle/>
          <a:p>
            <a:r>
              <a:rPr kumimoji="1" lang="ja-JP" altLang="en-US" sz="1200" dirty="0" smtClean="0">
                <a:latin typeface="Meiryo UI" panose="020B0604030504040204" pitchFamily="50" charset="-128"/>
                <a:ea typeface="Meiryo UI" panose="020B0604030504040204" pitchFamily="50" charset="-128"/>
              </a:rPr>
              <a:t>東京都と最大</a:t>
            </a:r>
            <a:r>
              <a:rPr kumimoji="1" lang="en-US" altLang="ja-JP" sz="1200" dirty="0" smtClean="0">
                <a:latin typeface="Meiryo UI" panose="020B0604030504040204" pitchFamily="50" charset="-128"/>
                <a:ea typeface="Meiryo UI" panose="020B0604030504040204" pitchFamily="50" charset="-128"/>
              </a:rPr>
              <a:t>3.6</a:t>
            </a:r>
            <a:r>
              <a:rPr kumimoji="1" lang="ja-JP" altLang="en-US" sz="1200" dirty="0" smtClean="0">
                <a:latin typeface="Meiryo UI" panose="020B0604030504040204" pitchFamily="50" charset="-128"/>
                <a:ea typeface="Meiryo UI" panose="020B0604030504040204" pitchFamily="50" charset="-128"/>
              </a:rPr>
              <a:t>ポイント</a:t>
            </a:r>
            <a:r>
              <a:rPr kumimoji="1" lang="ja-JP" altLang="en-US" sz="1100" dirty="0" smtClean="0">
                <a:latin typeface="Meiryo UI" panose="020B0604030504040204" pitchFamily="50" charset="-128"/>
                <a:ea typeface="Meiryo UI" panose="020B0604030504040204" pitchFamily="50" charset="-128"/>
              </a:rPr>
              <a:t>（</a:t>
            </a:r>
            <a:r>
              <a:rPr kumimoji="1" lang="en-US" altLang="ja-JP" sz="1100" dirty="0" smtClean="0">
                <a:latin typeface="Meiryo UI" panose="020B0604030504040204" pitchFamily="50" charset="-128"/>
                <a:ea typeface="Meiryo UI" panose="020B0604030504040204" pitchFamily="50" charset="-128"/>
              </a:rPr>
              <a:t>2015</a:t>
            </a:r>
            <a:r>
              <a:rPr lang="en-US" altLang="ja-JP" sz="1100" dirty="0" smtClean="0">
                <a:latin typeface="Meiryo UI" panose="020B0604030504040204" pitchFamily="50" charset="-128"/>
                <a:ea typeface="Meiryo UI" panose="020B0604030504040204" pitchFamily="50" charset="-128"/>
              </a:rPr>
              <a:t>.</a:t>
            </a:r>
            <a:r>
              <a:rPr kumimoji="1" lang="en-US" altLang="ja-JP" sz="1100" dirty="0" smtClean="0">
                <a:latin typeface="Meiryo UI" panose="020B0604030504040204" pitchFamily="50" charset="-128"/>
                <a:ea typeface="Meiryo UI" panose="020B0604030504040204" pitchFamily="50" charset="-128"/>
              </a:rPr>
              <a:t>9</a:t>
            </a:r>
            <a:r>
              <a:rPr kumimoji="1" lang="ja-JP" altLang="en-US" sz="1100" dirty="0" smtClean="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あった空室率の差は、直近で</a:t>
            </a:r>
            <a:r>
              <a:rPr kumimoji="1" lang="en-US" altLang="ja-JP" sz="1200" dirty="0" smtClean="0">
                <a:latin typeface="Meiryo UI" panose="020B0604030504040204" pitchFamily="50" charset="-128"/>
                <a:ea typeface="Meiryo UI" panose="020B0604030504040204" pitchFamily="50" charset="-128"/>
              </a:rPr>
              <a:t>0.8</a:t>
            </a:r>
            <a:r>
              <a:rPr kumimoji="1" lang="ja-JP" altLang="en-US" sz="1050" dirty="0" smtClean="0">
                <a:latin typeface="Meiryo UI" panose="020B0604030504040204" pitchFamily="50" charset="-128"/>
                <a:ea typeface="Meiryo UI" panose="020B0604030504040204" pitchFamily="50" charset="-128"/>
              </a:rPr>
              <a:t>（</a:t>
            </a:r>
            <a:r>
              <a:rPr kumimoji="1" lang="en-US" altLang="ja-JP" sz="1050" dirty="0" smtClean="0">
                <a:latin typeface="Meiryo UI" panose="020B0604030504040204" pitchFamily="50" charset="-128"/>
                <a:ea typeface="Meiryo UI" panose="020B0604030504040204" pitchFamily="50" charset="-128"/>
              </a:rPr>
              <a:t>2018.10</a:t>
            </a:r>
            <a:r>
              <a:rPr kumimoji="1" lang="ja-JP" altLang="en-US" sz="1100" dirty="0" smtClean="0">
                <a:latin typeface="Meiryo UI" panose="020B0604030504040204" pitchFamily="50" charset="-128"/>
                <a:ea typeface="Meiryo UI" panose="020B0604030504040204" pitchFamily="50" charset="-128"/>
              </a:rPr>
              <a:t>）</a:t>
            </a:r>
            <a:r>
              <a:rPr kumimoji="1" lang="ja-JP" altLang="en-US" sz="1200" dirty="0" smtClean="0">
                <a:latin typeface="Meiryo UI" panose="020B0604030504040204" pitchFamily="50" charset="-128"/>
                <a:ea typeface="Meiryo UI" panose="020B0604030504040204" pitchFamily="50" charset="-128"/>
              </a:rPr>
              <a:t>に迫り、旺盛なオフィス需要ぶりを示している。</a:t>
            </a:r>
            <a:endParaRPr kumimoji="1" lang="ja-JP" altLang="en-US" sz="1200" dirty="0">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a:xfrm>
            <a:off x="7045656" y="6525404"/>
            <a:ext cx="2057400" cy="365125"/>
          </a:xfrm>
        </p:spPr>
        <p:txBody>
          <a:bodyPr/>
          <a:lstStyle/>
          <a:p>
            <a:fld id="{138CA411-231B-42B9-AF63-97A64194AA60}" type="slidenum">
              <a:rPr lang="ja-JP" altLang="en-US" smtClean="0"/>
              <a:pPr/>
              <a:t>9</a:t>
            </a:fld>
            <a:endParaRPr lang="ja-JP" altLang="en-US"/>
          </a:p>
        </p:txBody>
      </p:sp>
      <p:sp>
        <p:nvSpPr>
          <p:cNvPr id="29" name="テキスト ボックス 28"/>
          <p:cNvSpPr txBox="1"/>
          <p:nvPr/>
        </p:nvSpPr>
        <p:spPr>
          <a:xfrm>
            <a:off x="5445241" y="1849299"/>
            <a:ext cx="441146" cy="246221"/>
          </a:xfrm>
          <a:prstGeom prst="rect">
            <a:avLst/>
          </a:prstGeom>
          <a:noFill/>
        </p:spPr>
        <p:txBody>
          <a:bodyPr wrap="none" rtlCol="0">
            <a:spAutoFit/>
          </a:bodyPr>
          <a:lstStyle/>
          <a:p>
            <a:r>
              <a:rPr lang="ja-JP" altLang="en-US" sz="1000" dirty="0" smtClean="0">
                <a:latin typeface="Meiryo UI" panose="020B0604030504040204" pitchFamily="50" charset="-128"/>
                <a:ea typeface="Meiryo UI" panose="020B0604030504040204" pitchFamily="50" charset="-128"/>
              </a:rPr>
              <a:t>転出</a:t>
            </a:r>
            <a:endParaRPr lang="en-US" altLang="ja-JP" sz="1000" dirty="0">
              <a:latin typeface="Meiryo UI" panose="020B0604030504040204" pitchFamily="50" charset="-128"/>
              <a:ea typeface="Meiryo UI" panose="020B0604030504040204" pitchFamily="50" charset="-128"/>
            </a:endParaRPr>
          </a:p>
        </p:txBody>
      </p:sp>
      <p:sp>
        <p:nvSpPr>
          <p:cNvPr id="30" name="テキスト ボックス 29"/>
          <p:cNvSpPr txBox="1"/>
          <p:nvPr/>
        </p:nvSpPr>
        <p:spPr>
          <a:xfrm>
            <a:off x="7808638" y="2960494"/>
            <a:ext cx="684803" cy="369332"/>
          </a:xfrm>
          <a:prstGeom prst="rect">
            <a:avLst/>
          </a:prstGeom>
          <a:noFill/>
        </p:spPr>
        <p:txBody>
          <a:bodyPr wrap="none" rtlCol="0">
            <a:spAutoFit/>
          </a:bodyPr>
          <a:lstStyle/>
          <a:p>
            <a:r>
              <a:rPr kumimoji="1" lang="ja-JP" altLang="en-US" sz="900" b="1" dirty="0">
                <a:latin typeface="Meiryo UI" panose="020B0604030504040204" pitchFamily="50" charset="-128"/>
                <a:ea typeface="Meiryo UI" panose="020B0604030504040204" pitchFamily="50" charset="-128"/>
              </a:rPr>
              <a:t>転出</a:t>
            </a:r>
            <a:r>
              <a:rPr kumimoji="1" lang="ja-JP" altLang="en-US" sz="900" b="1" dirty="0" smtClean="0">
                <a:latin typeface="Meiryo UI" panose="020B0604030504040204" pitchFamily="50" charset="-128"/>
                <a:ea typeface="Meiryo UI" panose="020B0604030504040204" pitchFamily="50" charset="-128"/>
              </a:rPr>
              <a:t>超過</a:t>
            </a:r>
            <a:endParaRPr kumimoji="1" lang="en-US" altLang="ja-JP" sz="900" b="1" dirty="0" smtClean="0">
              <a:latin typeface="Meiryo UI" panose="020B0604030504040204" pitchFamily="50" charset="-128"/>
              <a:ea typeface="Meiryo UI" panose="020B0604030504040204" pitchFamily="50" charset="-128"/>
            </a:endParaRPr>
          </a:p>
          <a:p>
            <a:r>
              <a:rPr lang="en-US" altLang="ja-JP" sz="900" b="1" dirty="0" smtClean="0">
                <a:latin typeface="Meiryo UI" panose="020B0604030504040204" pitchFamily="50" charset="-128"/>
                <a:ea typeface="Meiryo UI" panose="020B0604030504040204" pitchFamily="50" charset="-128"/>
              </a:rPr>
              <a:t>[</a:t>
            </a:r>
            <a:r>
              <a:rPr kumimoji="1" lang="ja-JP" altLang="en-US" sz="900" b="1" dirty="0">
                <a:latin typeface="Meiryo UI" panose="020B0604030504040204" pitchFamily="50" charset="-128"/>
                <a:ea typeface="Meiryo UI" panose="020B0604030504040204" pitchFamily="50" charset="-128"/>
              </a:rPr>
              <a:t>棒グラフ</a:t>
            </a:r>
            <a:r>
              <a:rPr lang="en-US" altLang="ja-JP" sz="900" b="1" dirty="0">
                <a:latin typeface="Meiryo UI" panose="020B0604030504040204" pitchFamily="50" charset="-128"/>
                <a:ea typeface="Meiryo UI" panose="020B0604030504040204" pitchFamily="50" charset="-128"/>
              </a:rPr>
              <a:t>]</a:t>
            </a:r>
            <a:endParaRPr kumimoji="1" lang="ja-JP" altLang="en-US" sz="900" b="1" dirty="0">
              <a:latin typeface="Meiryo UI" panose="020B0604030504040204" pitchFamily="50" charset="-128"/>
              <a:ea typeface="Meiryo UI" panose="020B0604030504040204" pitchFamily="50" charset="-128"/>
            </a:endParaRPr>
          </a:p>
        </p:txBody>
      </p:sp>
      <p:cxnSp>
        <p:nvCxnSpPr>
          <p:cNvPr id="32" name="直線コネクタ 31"/>
          <p:cNvCxnSpPr>
            <a:stCxn id="30" idx="1"/>
          </p:cNvCxnSpPr>
          <p:nvPr/>
        </p:nvCxnSpPr>
        <p:spPr>
          <a:xfrm flipH="1">
            <a:off x="7555434" y="3145160"/>
            <a:ext cx="253204" cy="30573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テキスト ボックス 32"/>
          <p:cNvSpPr txBox="1"/>
          <p:nvPr/>
        </p:nvSpPr>
        <p:spPr>
          <a:xfrm>
            <a:off x="354845" y="1006088"/>
            <a:ext cx="4212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a:latin typeface="Meiryo UI" panose="020B0604030504040204" pitchFamily="50" charset="-128"/>
                <a:ea typeface="Meiryo UI" panose="020B0604030504040204" pitchFamily="50" charset="-128"/>
              </a:rPr>
              <a:t>開業率</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34" name="テキスト ボックス 33"/>
          <p:cNvSpPr txBox="1"/>
          <p:nvPr/>
        </p:nvSpPr>
        <p:spPr>
          <a:xfrm>
            <a:off x="4825099" y="1006088"/>
            <a:ext cx="4032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本社転入出</a:t>
            </a:r>
            <a:r>
              <a:rPr lang="en-US" altLang="ja-JP" sz="1400" b="1" dirty="0" smtClean="0">
                <a:latin typeface="Meiryo UI" panose="020B0604030504040204" pitchFamily="50" charset="-128"/>
                <a:ea typeface="Meiryo UI" panose="020B0604030504040204" pitchFamily="50" charset="-128"/>
              </a:rPr>
              <a:t>】</a:t>
            </a:r>
          </a:p>
        </p:txBody>
      </p:sp>
      <p:sp>
        <p:nvSpPr>
          <p:cNvPr id="35" name="テキスト ボックス 34"/>
          <p:cNvSpPr txBox="1"/>
          <p:nvPr/>
        </p:nvSpPr>
        <p:spPr>
          <a:xfrm>
            <a:off x="354845" y="4176901"/>
            <a:ext cx="4212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a:latin typeface="Meiryo UI" panose="020B0604030504040204" pitchFamily="50" charset="-128"/>
                <a:ea typeface="Meiryo UI" panose="020B0604030504040204" pitchFamily="50" charset="-128"/>
              </a:rPr>
              <a:t>オフィス</a:t>
            </a:r>
            <a:r>
              <a:rPr lang="ja-JP" altLang="en-US" sz="1400" b="1" dirty="0" smtClean="0">
                <a:latin typeface="Meiryo UI" panose="020B0604030504040204" pitchFamily="50" charset="-128"/>
                <a:ea typeface="Meiryo UI" panose="020B0604030504040204" pitchFamily="50" charset="-128"/>
              </a:rPr>
              <a:t>空室率</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36" name="テキスト ボックス 35"/>
          <p:cNvSpPr txBox="1"/>
          <p:nvPr/>
        </p:nvSpPr>
        <p:spPr>
          <a:xfrm>
            <a:off x="4875074" y="4161993"/>
            <a:ext cx="4032000" cy="307777"/>
          </a:xfrm>
          <a:prstGeom prst="rect">
            <a:avLst/>
          </a:prstGeom>
          <a:solidFill>
            <a:schemeClr val="accent2">
              <a:lumMod val="40000"/>
              <a:lumOff val="60000"/>
            </a:schemeClr>
          </a:solidFill>
          <a:ln>
            <a:solidFill>
              <a:schemeClr val="accent2"/>
            </a:solidFill>
          </a:ln>
        </p:spPr>
        <p:txBody>
          <a:bodyPr wrap="square" rtlCol="0">
            <a:spAutoFit/>
          </a:bodyPr>
          <a:lstStyle/>
          <a:p>
            <a:r>
              <a:rPr lang="en-US" altLang="ja-JP" sz="1400" b="1" dirty="0" smtClean="0">
                <a:latin typeface="Meiryo UI" panose="020B0604030504040204" pitchFamily="50" charset="-128"/>
                <a:ea typeface="Meiryo UI" panose="020B0604030504040204" pitchFamily="50" charset="-128"/>
              </a:rPr>
              <a:t>【</a:t>
            </a:r>
            <a:r>
              <a:rPr lang="ja-JP" altLang="en-US" sz="1400" b="1" dirty="0" smtClean="0">
                <a:latin typeface="Meiryo UI" panose="020B0604030504040204" pitchFamily="50" charset="-128"/>
                <a:ea typeface="Meiryo UI" panose="020B0604030504040204" pitchFamily="50" charset="-128"/>
              </a:rPr>
              <a:t>ホテル客室稼働率</a:t>
            </a:r>
            <a:r>
              <a:rPr kumimoji="1" lang="en-US" altLang="ja-JP" sz="1400" b="1" dirty="0" smtClean="0">
                <a:latin typeface="Meiryo UI" panose="020B0604030504040204" pitchFamily="50" charset="-128"/>
                <a:ea typeface="Meiryo UI" panose="020B0604030504040204" pitchFamily="50" charset="-128"/>
              </a:rPr>
              <a:t>】</a:t>
            </a:r>
            <a:endParaRPr kumimoji="1" lang="en-US" altLang="ja-JP" sz="1400" b="1" dirty="0">
              <a:latin typeface="Meiryo UI" panose="020B0604030504040204" pitchFamily="50" charset="-128"/>
              <a:ea typeface="Meiryo UI" panose="020B0604030504040204" pitchFamily="50" charset="-128"/>
            </a:endParaRPr>
          </a:p>
        </p:txBody>
      </p:sp>
      <p:sp>
        <p:nvSpPr>
          <p:cNvPr id="37" name="テキスト ボックス 36"/>
          <p:cNvSpPr txBox="1"/>
          <p:nvPr/>
        </p:nvSpPr>
        <p:spPr>
          <a:xfrm>
            <a:off x="354845" y="611394"/>
            <a:ext cx="8132354" cy="338554"/>
          </a:xfrm>
          <a:prstGeom prst="rect">
            <a:avLst/>
          </a:prstGeom>
          <a:noFill/>
        </p:spPr>
        <p:txBody>
          <a:bodyPr wrap="none" rtlCol="0">
            <a:spAutoFit/>
          </a:bodyPr>
          <a:lstStyle/>
          <a:p>
            <a:r>
              <a:rPr kumimoji="1" lang="ja-JP" altLang="en-US" sz="1600" dirty="0" smtClean="0">
                <a:latin typeface="Meiryo UI" panose="020B0604030504040204" pitchFamily="50" charset="-128"/>
                <a:ea typeface="Meiryo UI" panose="020B0604030504040204" pitchFamily="50" charset="-128"/>
              </a:rPr>
              <a:t>■　景気の回復</a:t>
            </a:r>
            <a:r>
              <a:rPr lang="ja-JP" altLang="en-US" sz="1600" dirty="0">
                <a:latin typeface="Meiryo UI" panose="020B0604030504040204" pitchFamily="50" charset="-128"/>
                <a:ea typeface="Meiryo UI" panose="020B0604030504040204" pitchFamily="50" charset="-128"/>
              </a:rPr>
              <a:t>と</a:t>
            </a:r>
            <a:r>
              <a:rPr kumimoji="1" lang="ja-JP" altLang="en-US" sz="1600" dirty="0" smtClean="0">
                <a:latin typeface="Meiryo UI" panose="020B0604030504040204" pitchFamily="50" charset="-128"/>
                <a:ea typeface="Meiryo UI" panose="020B0604030504040204" pitchFamily="50" charset="-128"/>
              </a:rPr>
              <a:t>共鳴するように、企業の動向やオフィス、ホテルの需要は急速に高まりつつある。</a:t>
            </a:r>
            <a:endParaRPr kumimoji="1" lang="ja-JP" altLang="en-US" sz="1600" dirty="0">
              <a:latin typeface="Meiryo UI" panose="020B0604030504040204" pitchFamily="50" charset="-128"/>
              <a:ea typeface="Meiryo UI" panose="020B0604030504040204" pitchFamily="50" charset="-128"/>
            </a:endParaRPr>
          </a:p>
        </p:txBody>
      </p:sp>
      <p:sp>
        <p:nvSpPr>
          <p:cNvPr id="25" name="テキスト ボックス 24"/>
          <p:cNvSpPr txBox="1"/>
          <p:nvPr/>
        </p:nvSpPr>
        <p:spPr>
          <a:xfrm>
            <a:off x="6772308" y="1374870"/>
            <a:ext cx="2214495" cy="646331"/>
          </a:xfrm>
          <a:prstGeom prst="rect">
            <a:avLst/>
          </a:prstGeom>
          <a:noFill/>
        </p:spPr>
        <p:txBody>
          <a:bodyPr wrap="square" rtlCol="0">
            <a:spAutoFit/>
          </a:bodyPr>
          <a:lstStyle/>
          <a:p>
            <a:r>
              <a:rPr lang="ja-JP" altLang="en-US" sz="1200" dirty="0">
                <a:latin typeface="Meiryo UI" panose="020B0604030504040204" pitchFamily="50" charset="-128"/>
                <a:ea typeface="Meiryo UI" panose="020B0604030504040204" pitchFamily="50" charset="-128"/>
              </a:rPr>
              <a:t>本社</a:t>
            </a:r>
            <a:r>
              <a:rPr lang="ja-JP" altLang="en-US" sz="1200" dirty="0" smtClean="0">
                <a:latin typeface="Meiryo UI" panose="020B0604030504040204" pitchFamily="50" charset="-128"/>
                <a:ea typeface="Meiryo UI" panose="020B0604030504040204" pitchFamily="50" charset="-128"/>
              </a:rPr>
              <a:t>の</a:t>
            </a:r>
            <a:r>
              <a:rPr kumimoji="1" lang="ja-JP" altLang="en-US" sz="1200" dirty="0" smtClean="0">
                <a:latin typeface="Meiryo UI" panose="020B0604030504040204" pitchFamily="50" charset="-128"/>
                <a:ea typeface="Meiryo UI" panose="020B0604030504040204" pitchFamily="50" charset="-128"/>
              </a:rPr>
              <a:t>転入が比較的安定している一方で、転出</a:t>
            </a:r>
            <a:r>
              <a:rPr kumimoji="1" lang="ja-JP" altLang="en-US" sz="1200" dirty="0">
                <a:latin typeface="Meiryo UI" panose="020B0604030504040204" pitchFamily="50" charset="-128"/>
                <a:ea typeface="Meiryo UI" panose="020B0604030504040204" pitchFamily="50" charset="-128"/>
              </a:rPr>
              <a:t>が</a:t>
            </a:r>
            <a:r>
              <a:rPr kumimoji="1" lang="ja-JP" altLang="en-US" sz="1200" dirty="0" smtClean="0">
                <a:latin typeface="Meiryo UI" panose="020B0604030504040204" pitchFamily="50" charset="-128"/>
                <a:ea typeface="Meiryo UI" panose="020B0604030504040204" pitchFamily="50" charset="-128"/>
              </a:rPr>
              <a:t>減り</a:t>
            </a:r>
            <a:r>
              <a:rPr kumimoji="1" lang="ja-JP" altLang="en-US" sz="1200" dirty="0">
                <a:latin typeface="Meiryo UI" panose="020B0604030504040204" pitchFamily="50" charset="-128"/>
                <a:ea typeface="Meiryo UI" panose="020B0604030504040204" pitchFamily="50" charset="-128"/>
              </a:rPr>
              <a:t>、転出超過は減少傾向</a:t>
            </a:r>
          </a:p>
        </p:txBody>
      </p:sp>
      <p:sp>
        <p:nvSpPr>
          <p:cNvPr id="56" name="テキスト ボックス 55"/>
          <p:cNvSpPr txBox="1"/>
          <p:nvPr/>
        </p:nvSpPr>
        <p:spPr>
          <a:xfrm>
            <a:off x="6056440" y="2474661"/>
            <a:ext cx="441146" cy="246221"/>
          </a:xfrm>
          <a:prstGeom prst="rect">
            <a:avLst/>
          </a:prstGeom>
          <a:noFill/>
        </p:spPr>
        <p:txBody>
          <a:bodyPr wrap="none" rtlCol="0">
            <a:spAutoFit/>
          </a:bodyPr>
          <a:lstStyle/>
          <a:p>
            <a:r>
              <a:rPr lang="ja-JP" altLang="en-US" sz="1000" dirty="0">
                <a:latin typeface="Meiryo UI" panose="020B0604030504040204" pitchFamily="50" charset="-128"/>
                <a:ea typeface="Meiryo UI" panose="020B0604030504040204" pitchFamily="50" charset="-128"/>
              </a:rPr>
              <a:t>転入</a:t>
            </a:r>
            <a:endParaRPr lang="en-US" altLang="ja-JP" sz="1000" dirty="0">
              <a:latin typeface="Meiryo UI" panose="020B0604030504040204" pitchFamily="50" charset="-128"/>
              <a:ea typeface="Meiryo UI" panose="020B0604030504040204" pitchFamily="50" charset="-128"/>
            </a:endParaRPr>
          </a:p>
        </p:txBody>
      </p:sp>
      <p:sp>
        <p:nvSpPr>
          <p:cNvPr id="39" name="正方形/長方形 38"/>
          <p:cNvSpPr/>
          <p:nvPr/>
        </p:nvSpPr>
        <p:spPr>
          <a:xfrm>
            <a:off x="6594700" y="1088455"/>
            <a:ext cx="2334293" cy="230832"/>
          </a:xfrm>
          <a:prstGeom prst="rect">
            <a:avLst/>
          </a:prstGeom>
        </p:spPr>
        <p:txBody>
          <a:bodyPr wrap="none">
            <a:spAutoFit/>
          </a:bodyPr>
          <a:lstStyle/>
          <a:p>
            <a:r>
              <a:rPr lang="ja-JP" altLang="en-US" sz="900" dirty="0">
                <a:latin typeface="Meiryo UI" panose="020B0604030504040204" pitchFamily="50" charset="-128"/>
                <a:ea typeface="Meiryo UI" panose="020B0604030504040204" pitchFamily="50" charset="-128"/>
              </a:rPr>
              <a:t>出典：帝国</a:t>
            </a:r>
            <a:r>
              <a:rPr lang="ja-JP" altLang="en-US" sz="900" dirty="0" smtClean="0">
                <a:latin typeface="Meiryo UI" panose="020B0604030504040204" pitchFamily="50" charset="-128"/>
                <a:ea typeface="Meiryo UI" panose="020B0604030504040204" pitchFamily="50" charset="-128"/>
              </a:rPr>
              <a:t>データバンク「本社移転企業調査」</a:t>
            </a:r>
            <a:endParaRPr lang="ja-JP" altLang="en-US" sz="900" dirty="0">
              <a:latin typeface="Meiryo UI" panose="020B0604030504040204" pitchFamily="50" charset="-128"/>
              <a:ea typeface="Meiryo UI" panose="020B0604030504040204" pitchFamily="50" charset="-128"/>
            </a:endParaRPr>
          </a:p>
        </p:txBody>
      </p:sp>
      <p:sp>
        <p:nvSpPr>
          <p:cNvPr id="46" name="正方形/長方形 45"/>
          <p:cNvSpPr/>
          <p:nvPr/>
        </p:nvSpPr>
        <p:spPr>
          <a:xfrm>
            <a:off x="1856518" y="1070648"/>
            <a:ext cx="2697882" cy="246221"/>
          </a:xfrm>
          <a:prstGeom prst="rect">
            <a:avLst/>
          </a:prstGeom>
        </p:spPr>
        <p:txBody>
          <a:bodyPr wrap="square">
            <a:spAutoFit/>
          </a:bodyPr>
          <a:lstStyle/>
          <a:p>
            <a:pPr algn="r"/>
            <a:r>
              <a:rPr lang="ja-JP" altLang="en-US" sz="1000" dirty="0">
                <a:latin typeface="Meiryo UI" panose="020B0604030504040204" pitchFamily="50" charset="-128"/>
                <a:ea typeface="Meiryo UI" panose="020B0604030504040204" pitchFamily="50" charset="-128"/>
                <a:cs typeface="Meiryo UI" panose="020B0604030504040204" pitchFamily="50" charset="-128"/>
              </a:rPr>
              <a:t>出典</a:t>
            </a:r>
            <a:r>
              <a:rPr lang="ja-JP" altLang="en-US" sz="1000" dirty="0" smtClean="0">
                <a:latin typeface="Meiryo UI" panose="020B0604030504040204" pitchFamily="50" charset="-128"/>
                <a:ea typeface="Meiryo UI" panose="020B0604030504040204" pitchFamily="50" charset="-128"/>
                <a:cs typeface="Meiryo UI" panose="020B0604030504040204" pitchFamily="50" charset="-128"/>
              </a:rPr>
              <a:t>：厚生労働省</a:t>
            </a:r>
            <a:r>
              <a:rPr lang="zh-TW" altLang="en-US" sz="1000" dirty="0" smtClean="0">
                <a:latin typeface="Meiryo UI" panose="020B0604030504040204" pitchFamily="50" charset="-128"/>
                <a:ea typeface="Meiryo UI" panose="020B0604030504040204" pitchFamily="50" charset="-128"/>
                <a:cs typeface="Meiryo UI" panose="020B0604030504040204" pitchFamily="50" charset="-128"/>
              </a:rPr>
              <a:t>「</a:t>
            </a:r>
            <a:r>
              <a:rPr lang="zh-TW" altLang="en-US" sz="1000" dirty="0">
                <a:latin typeface="Meiryo UI" panose="020B0604030504040204" pitchFamily="50" charset="-128"/>
                <a:ea typeface="Meiryo UI" panose="020B0604030504040204" pitchFamily="50" charset="-128"/>
                <a:cs typeface="Meiryo UI" panose="020B0604030504040204" pitchFamily="50" charset="-128"/>
              </a:rPr>
              <a:t>雇用保険</a:t>
            </a:r>
            <a:r>
              <a:rPr lang="zh-TW" altLang="en-US" sz="1000" dirty="0" smtClean="0">
                <a:latin typeface="Meiryo UI" panose="020B0604030504040204" pitchFamily="50" charset="-128"/>
                <a:ea typeface="Meiryo UI" panose="020B0604030504040204" pitchFamily="50" charset="-128"/>
                <a:cs typeface="Meiryo UI" panose="020B0604030504040204" pitchFamily="50" charset="-128"/>
              </a:rPr>
              <a:t>事業</a:t>
            </a:r>
            <a:r>
              <a:rPr lang="ja-JP" altLang="en-US" sz="1000" dirty="0">
                <a:latin typeface="Meiryo UI" panose="020B0604030504040204" pitchFamily="50" charset="-128"/>
                <a:ea typeface="Meiryo UI" panose="020B0604030504040204" pitchFamily="50" charset="-128"/>
                <a:cs typeface="Meiryo UI" panose="020B0604030504040204" pitchFamily="50" charset="-128"/>
              </a:rPr>
              <a:t>月</a:t>
            </a:r>
            <a:r>
              <a:rPr lang="zh-TW" altLang="en-US" sz="1000" dirty="0" smtClean="0">
                <a:latin typeface="Meiryo UI" panose="020B0604030504040204" pitchFamily="50" charset="-128"/>
                <a:ea typeface="Meiryo UI" panose="020B0604030504040204" pitchFamily="50" charset="-128"/>
                <a:cs typeface="Meiryo UI" panose="020B0604030504040204" pitchFamily="50" charset="-128"/>
              </a:rPr>
              <a:t>報」</a:t>
            </a:r>
            <a:endParaRPr lang="ja-JP" altLang="en-US" sz="10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23" name="テキスト ボックス 22"/>
          <p:cNvSpPr txBox="1"/>
          <p:nvPr/>
        </p:nvSpPr>
        <p:spPr>
          <a:xfrm>
            <a:off x="2292440" y="4221643"/>
            <a:ext cx="2284643" cy="246221"/>
          </a:xfrm>
          <a:prstGeom prst="rect">
            <a:avLst/>
          </a:prstGeom>
          <a:noFill/>
        </p:spPr>
        <p:txBody>
          <a:bodyPr wrap="square" rtlCol="0">
            <a:spAutoFit/>
          </a:bodyPr>
          <a:lstStyle/>
          <a:p>
            <a:pPr algn="r"/>
            <a:r>
              <a:rPr kumimoji="1" lang="ja-JP" altLang="en-US" sz="1000" dirty="0">
                <a:latin typeface="Meiryo UI" panose="020B0604030504040204" pitchFamily="50" charset="-128"/>
                <a:ea typeface="Meiryo UI" panose="020B0604030504040204" pitchFamily="50" charset="-128"/>
              </a:rPr>
              <a:t>出典：三鬼</a:t>
            </a:r>
            <a:r>
              <a:rPr kumimoji="1" lang="ja-JP" altLang="en-US" sz="1000" dirty="0" smtClean="0">
                <a:latin typeface="Meiryo UI" panose="020B0604030504040204" pitchFamily="50" charset="-128"/>
                <a:ea typeface="Meiryo UI" panose="020B0604030504040204" pitchFamily="50" charset="-128"/>
              </a:rPr>
              <a:t>商事</a:t>
            </a:r>
            <a:r>
              <a:rPr lang="ja-JP" altLang="en-US" sz="1000" dirty="0" smtClean="0">
                <a:latin typeface="Meiryo UI" panose="020B0604030504040204" pitchFamily="50" charset="-128"/>
                <a:ea typeface="Meiryo UI" panose="020B0604030504040204" pitchFamily="50" charset="-128"/>
              </a:rPr>
              <a:t>「オフィスマーケット情報」</a:t>
            </a:r>
            <a:r>
              <a:rPr kumimoji="1" lang="ja-JP" altLang="en-US" sz="1000" dirty="0">
                <a:latin typeface="Meiryo UI" panose="020B0604030504040204" pitchFamily="50" charset="-128"/>
                <a:ea typeface="Meiryo UI" panose="020B0604030504040204" pitchFamily="50" charset="-128"/>
              </a:rPr>
              <a:t>　</a:t>
            </a:r>
            <a:endParaRPr kumimoji="1" lang="en-US" altLang="ja-JP" sz="1000" dirty="0">
              <a:latin typeface="Meiryo UI" panose="020B0604030504040204" pitchFamily="50" charset="-128"/>
              <a:ea typeface="Meiryo UI" panose="020B0604030504040204" pitchFamily="50" charset="-128"/>
            </a:endParaRPr>
          </a:p>
        </p:txBody>
      </p:sp>
      <p:graphicFrame>
        <p:nvGraphicFramePr>
          <p:cNvPr id="58" name="グラフ 57"/>
          <p:cNvGraphicFramePr/>
          <p:nvPr>
            <p:extLst/>
          </p:nvPr>
        </p:nvGraphicFramePr>
        <p:xfrm>
          <a:off x="282883" y="4529420"/>
          <a:ext cx="2842452" cy="2376000"/>
        </p:xfrm>
        <a:graphic>
          <a:graphicData uri="http://schemas.openxmlformats.org/drawingml/2006/chart">
            <c:chart xmlns:c="http://schemas.openxmlformats.org/drawingml/2006/chart" xmlns:r="http://schemas.openxmlformats.org/officeDocument/2006/relationships" r:id="rId3"/>
          </a:graphicData>
        </a:graphic>
      </p:graphicFrame>
      <p:sp>
        <p:nvSpPr>
          <p:cNvPr id="60" name="テキスト ボックス 59"/>
          <p:cNvSpPr txBox="1"/>
          <p:nvPr/>
        </p:nvSpPr>
        <p:spPr>
          <a:xfrm>
            <a:off x="923318" y="5610048"/>
            <a:ext cx="1167307" cy="246221"/>
          </a:xfrm>
          <a:prstGeom prst="rect">
            <a:avLst/>
          </a:prstGeom>
          <a:noFill/>
        </p:spPr>
        <p:txBody>
          <a:bodyPr wrap="none" rtlCol="0">
            <a:spAutoFit/>
          </a:bodyPr>
          <a:lstStyle/>
          <a:p>
            <a:r>
              <a:rPr kumimoji="1" lang="ja-JP" altLang="en-US" sz="1000" dirty="0" smtClean="0">
                <a:latin typeface="HGPｺﾞｼｯｸE" panose="020B0900000000000000" pitchFamily="50" charset="-128"/>
                <a:ea typeface="HGPｺﾞｼｯｸE" panose="020B0900000000000000" pitchFamily="50" charset="-128"/>
              </a:rPr>
              <a:t>東京ビジネス地区</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61" name="テキスト ボックス 60"/>
          <p:cNvSpPr txBox="1"/>
          <p:nvPr/>
        </p:nvSpPr>
        <p:spPr>
          <a:xfrm>
            <a:off x="38300" y="4623431"/>
            <a:ext cx="1167307" cy="246221"/>
          </a:xfrm>
          <a:prstGeom prst="rect">
            <a:avLst/>
          </a:prstGeom>
          <a:noFill/>
        </p:spPr>
        <p:txBody>
          <a:bodyPr wrap="none" rtlCol="0">
            <a:spAutoFit/>
          </a:bodyPr>
          <a:lstStyle/>
          <a:p>
            <a:r>
              <a:rPr lang="ja-JP" altLang="en-US" sz="1000" dirty="0" smtClean="0">
                <a:latin typeface="HGPｺﾞｼｯｸE" panose="020B0900000000000000" pitchFamily="50" charset="-128"/>
                <a:ea typeface="HGPｺﾞｼｯｸE" panose="020B0900000000000000" pitchFamily="50" charset="-128"/>
              </a:rPr>
              <a:t>大阪ビジネス地区</a:t>
            </a:r>
            <a:endParaRPr kumimoji="1" lang="ja-JP" altLang="en-US" sz="1000" dirty="0">
              <a:latin typeface="HGPｺﾞｼｯｸE" panose="020B0900000000000000" pitchFamily="50" charset="-128"/>
              <a:ea typeface="HGPｺﾞｼｯｸE" panose="020B0900000000000000" pitchFamily="50" charset="-128"/>
            </a:endParaRPr>
          </a:p>
        </p:txBody>
      </p:sp>
      <p:cxnSp>
        <p:nvCxnSpPr>
          <p:cNvPr id="14" name="直線矢印コネクタ 13"/>
          <p:cNvCxnSpPr/>
          <p:nvPr/>
        </p:nvCxnSpPr>
        <p:spPr>
          <a:xfrm>
            <a:off x="1562307" y="4685641"/>
            <a:ext cx="1242762" cy="1072952"/>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1856518" y="4799858"/>
            <a:ext cx="968535" cy="230832"/>
          </a:xfrm>
          <a:prstGeom prst="rect">
            <a:avLst/>
          </a:prstGeom>
          <a:noFill/>
        </p:spPr>
        <p:txBody>
          <a:bodyPr wrap="none" rtlCol="0">
            <a:spAutoFit/>
          </a:bodyPr>
          <a:lstStyle/>
          <a:p>
            <a:pPr algn="r"/>
            <a:r>
              <a:rPr kumimoji="1" lang="ja-JP" altLang="en-US" sz="900" dirty="0" smtClean="0">
                <a:latin typeface="Meiryo UI" panose="020B0604030504040204" pitchFamily="50" charset="-128"/>
                <a:ea typeface="Meiryo UI" panose="020B0604030504040204" pitchFamily="50" charset="-128"/>
              </a:rPr>
              <a:t>底値から▲</a:t>
            </a:r>
            <a:r>
              <a:rPr kumimoji="1" lang="en-US" altLang="ja-JP" sz="900" dirty="0" smtClean="0">
                <a:latin typeface="Meiryo UI" panose="020B0604030504040204" pitchFamily="50" charset="-128"/>
                <a:ea typeface="Meiryo UI" panose="020B0604030504040204" pitchFamily="50" charset="-128"/>
              </a:rPr>
              <a:t>76%</a:t>
            </a:r>
            <a:endParaRPr kumimoji="1" lang="ja-JP" altLang="en-US" sz="900" dirty="0">
              <a:latin typeface="Meiryo UI" panose="020B0604030504040204" pitchFamily="50" charset="-128"/>
              <a:ea typeface="Meiryo UI" panose="020B0604030504040204" pitchFamily="50" charset="-128"/>
            </a:endParaRPr>
          </a:p>
        </p:txBody>
      </p:sp>
      <p:sp>
        <p:nvSpPr>
          <p:cNvPr id="63" name="正方形/長方形 62"/>
          <p:cNvSpPr/>
          <p:nvPr/>
        </p:nvSpPr>
        <p:spPr>
          <a:xfrm>
            <a:off x="6828052" y="4221643"/>
            <a:ext cx="2322706" cy="253916"/>
          </a:xfrm>
          <a:prstGeom prst="rect">
            <a:avLst/>
          </a:prstGeom>
        </p:spPr>
        <p:txBody>
          <a:bodyPr wrap="square">
            <a:spAutoFit/>
          </a:bodyPr>
          <a:lstStyle/>
          <a:p>
            <a:r>
              <a:rPr lang="ja-JP" altLang="en-US" sz="1000" dirty="0">
                <a:latin typeface="Meiryo UI" panose="020B0604030504040204" pitchFamily="50" charset="-128"/>
                <a:ea typeface="Meiryo UI" panose="020B0604030504040204" pitchFamily="50" charset="-128"/>
                <a:cs typeface="Meiryo UI" panose="020B0604030504040204" pitchFamily="50" charset="-128"/>
              </a:rPr>
              <a:t>出典：観光庁「宿泊旅行統計調査</a:t>
            </a:r>
            <a:r>
              <a:rPr lang="ja-JP" altLang="en-US" sz="1000" dirty="0" smtClean="0">
                <a:latin typeface="Meiryo UI" panose="020B0604030504040204" pitchFamily="50" charset="-128"/>
                <a:ea typeface="Meiryo UI" panose="020B0604030504040204" pitchFamily="50" charset="-128"/>
                <a:cs typeface="Meiryo UI" panose="020B0604030504040204" pitchFamily="50" charset="-128"/>
              </a:rPr>
              <a:t>」</a:t>
            </a:r>
            <a:endParaRPr lang="en-US" altLang="ja-JP" sz="12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64" name="テキスト ボックス 63"/>
          <p:cNvSpPr txBox="1"/>
          <p:nvPr/>
        </p:nvSpPr>
        <p:spPr>
          <a:xfrm>
            <a:off x="7544785" y="4546615"/>
            <a:ext cx="1571919" cy="461665"/>
          </a:xfrm>
          <a:prstGeom prst="rect">
            <a:avLst/>
          </a:prstGeom>
          <a:noFill/>
        </p:spPr>
        <p:txBody>
          <a:bodyPr wrap="square" rtlCol="0">
            <a:spAutoFit/>
          </a:bodyPr>
          <a:lstStyle/>
          <a:p>
            <a:r>
              <a:rPr lang="ja-JP" altLang="en-US" sz="1200" dirty="0" smtClean="0">
                <a:latin typeface="Meiryo UI" panose="020B0604030504040204" pitchFamily="50" charset="-128"/>
                <a:ea typeface="Meiryo UI" panose="020B0604030504040204" pitchFamily="50" charset="-128"/>
              </a:rPr>
              <a:t>ホテル</a:t>
            </a:r>
            <a:r>
              <a:rPr lang="ja-JP" altLang="en-US" sz="1200" dirty="0">
                <a:latin typeface="Meiryo UI" panose="020B0604030504040204" pitchFamily="50" charset="-128"/>
                <a:ea typeface="Meiryo UI" panose="020B0604030504040204" pitchFamily="50" charset="-128"/>
              </a:rPr>
              <a:t>稼働</a:t>
            </a:r>
            <a:r>
              <a:rPr lang="ja-JP" altLang="en-US" sz="1200" dirty="0" smtClean="0">
                <a:latin typeface="Meiryo UI" panose="020B0604030504040204" pitchFamily="50" charset="-128"/>
                <a:ea typeface="Meiryo UI" panose="020B0604030504040204" pitchFamily="50" charset="-128"/>
              </a:rPr>
              <a:t>率の高さは全国トップ。</a:t>
            </a:r>
            <a:endParaRPr kumimoji="1" lang="ja-JP" altLang="en-US" sz="1200" dirty="0">
              <a:latin typeface="Meiryo UI" panose="020B0604030504040204" pitchFamily="50" charset="-128"/>
              <a:ea typeface="Meiryo UI" panose="020B0604030504040204" pitchFamily="50" charset="-128"/>
            </a:endParaRPr>
          </a:p>
        </p:txBody>
      </p:sp>
      <p:graphicFrame>
        <p:nvGraphicFramePr>
          <p:cNvPr id="17" name="表 16"/>
          <p:cNvGraphicFramePr>
            <a:graphicFrameLocks noGrp="1"/>
          </p:cNvGraphicFramePr>
          <p:nvPr>
            <p:extLst/>
          </p:nvPr>
        </p:nvGraphicFramePr>
        <p:xfrm>
          <a:off x="7595403" y="5267599"/>
          <a:ext cx="1434809" cy="1303020"/>
        </p:xfrm>
        <a:graphic>
          <a:graphicData uri="http://schemas.openxmlformats.org/drawingml/2006/table">
            <a:tbl>
              <a:tblPr firstRow="1" bandRow="1">
                <a:tableStyleId>{5940675A-B579-460E-94D1-54222C63F5DA}</a:tableStyleId>
              </a:tblPr>
              <a:tblGrid>
                <a:gridCol w="762318">
                  <a:extLst>
                    <a:ext uri="{9D8B030D-6E8A-4147-A177-3AD203B41FA5}">
                      <a16:colId xmlns:a16="http://schemas.microsoft.com/office/drawing/2014/main" val="20000"/>
                    </a:ext>
                  </a:extLst>
                </a:gridCol>
                <a:gridCol w="672491">
                  <a:extLst>
                    <a:ext uri="{9D8B030D-6E8A-4147-A177-3AD203B41FA5}">
                      <a16:colId xmlns:a16="http://schemas.microsoft.com/office/drawing/2014/main" val="20001"/>
                    </a:ext>
                  </a:extLst>
                </a:gridCol>
              </a:tblGrid>
              <a:tr h="130470">
                <a:tc>
                  <a:txBody>
                    <a:bodyPr/>
                    <a:lstStyle/>
                    <a:p>
                      <a:pPr algn="ctr"/>
                      <a:r>
                        <a:rPr kumimoji="1" lang="en-US" altLang="ja-JP" sz="1050" b="1" dirty="0" smtClean="0">
                          <a:solidFill>
                            <a:schemeClr val="tx1"/>
                          </a:solidFill>
                          <a:latin typeface="Meiryo UI" panose="020B0604030504040204" pitchFamily="50" charset="-128"/>
                          <a:ea typeface="Meiryo UI" panose="020B0604030504040204" pitchFamily="50" charset="-128"/>
                        </a:rPr>
                        <a:t>2017</a:t>
                      </a:r>
                      <a:r>
                        <a:rPr kumimoji="1" lang="ja-JP" altLang="en-US" sz="1050" b="1" dirty="0" smtClean="0">
                          <a:solidFill>
                            <a:schemeClr val="tx1"/>
                          </a:solidFill>
                          <a:latin typeface="Meiryo UI" panose="020B0604030504040204" pitchFamily="50" charset="-128"/>
                          <a:ea typeface="Meiryo UI" panose="020B0604030504040204" pitchFamily="50" charset="-128"/>
                        </a:rPr>
                        <a:t>年</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トップ５</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solidFill>
                      <a:schemeClr val="accent1">
                        <a:lumMod val="40000"/>
                        <a:lumOff val="60000"/>
                      </a:schemeClr>
                    </a:solidFill>
                  </a:tcPr>
                </a:tc>
                <a:tc>
                  <a:txBody>
                    <a:bodyPr/>
                    <a:lstStyle/>
                    <a:p>
                      <a:pPr algn="ctr"/>
                      <a:r>
                        <a:rPr kumimoji="1" lang="ja-JP" altLang="en-US" sz="1050" b="1" dirty="0" smtClean="0">
                          <a:solidFill>
                            <a:schemeClr val="tx1"/>
                          </a:solidFill>
                          <a:latin typeface="Meiryo UI" panose="020B0604030504040204" pitchFamily="50" charset="-128"/>
                          <a:ea typeface="Meiryo UI" panose="020B0604030504040204" pitchFamily="50" charset="-128"/>
                        </a:rPr>
                        <a:t>稼働率</a:t>
                      </a:r>
                      <a:endParaRPr kumimoji="1" lang="ja-JP" altLang="en-US" sz="1050" b="1" dirty="0">
                        <a:solidFill>
                          <a:schemeClr val="tx1"/>
                        </a:solidFill>
                        <a:latin typeface="Meiryo UI" panose="020B0604030504040204" pitchFamily="50" charset="-128"/>
                        <a:ea typeface="Meiryo UI" panose="020B0604030504040204" pitchFamily="50" charset="-128"/>
                      </a:endParaRPr>
                    </a:p>
                  </a:txBody>
                  <a:tcPr anchor="ctr">
                    <a:solidFill>
                      <a:schemeClr val="accent1">
                        <a:lumMod val="40000"/>
                        <a:lumOff val="60000"/>
                      </a:schemeClr>
                    </a:solidFill>
                  </a:tcPr>
                </a:tc>
                <a:extLst>
                  <a:ext uri="{0D108BD9-81ED-4DB2-BD59-A6C34878D82A}">
                    <a16:rowId xmlns:a16="http://schemas.microsoft.com/office/drawing/2014/main" val="10000"/>
                  </a:ext>
                </a:extLst>
              </a:tr>
              <a:tr h="130470">
                <a:tc>
                  <a:txBody>
                    <a:bodyPr/>
                    <a:lstStyle/>
                    <a:p>
                      <a:r>
                        <a:rPr kumimoji="1" lang="ja-JP" altLang="en-US" sz="1050" b="1" dirty="0" smtClean="0">
                          <a:solidFill>
                            <a:schemeClr val="tx1"/>
                          </a:solidFill>
                          <a:latin typeface="Meiryo UI" panose="020B0604030504040204" pitchFamily="50" charset="-128"/>
                          <a:ea typeface="Meiryo UI" panose="020B0604030504040204" pitchFamily="50" charset="-128"/>
                        </a:rPr>
                        <a:t>①大阪府</a:t>
                      </a:r>
                      <a:endParaRPr kumimoji="1" lang="en-US" altLang="ja-JP" sz="1050" b="1"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②東京都</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③京都府</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③福岡県</a:t>
                      </a:r>
                      <a:endParaRPr kumimoji="1" lang="en-US" altLang="ja-JP" sz="1050" dirty="0" smtClean="0">
                        <a:solidFill>
                          <a:schemeClr val="tx1"/>
                        </a:solidFill>
                        <a:latin typeface="Meiryo UI" panose="020B0604030504040204" pitchFamily="50" charset="-128"/>
                        <a:ea typeface="Meiryo UI" panose="020B0604030504040204" pitchFamily="50" charset="-128"/>
                      </a:endParaRPr>
                    </a:p>
                    <a:p>
                      <a:r>
                        <a:rPr kumimoji="1" lang="ja-JP" altLang="en-US" sz="1050" dirty="0" smtClean="0">
                          <a:solidFill>
                            <a:schemeClr val="tx1"/>
                          </a:solidFill>
                          <a:latin typeface="Meiryo UI" panose="020B0604030504040204" pitchFamily="50" charset="-128"/>
                          <a:ea typeface="Meiryo UI" panose="020B0604030504040204" pitchFamily="50" charset="-128"/>
                        </a:rPr>
                        <a:t>⑤沖縄県</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tc>
                  <a:txBody>
                    <a:bodyPr/>
                    <a:lstStyle/>
                    <a:p>
                      <a:pPr algn="r"/>
                      <a:r>
                        <a:rPr kumimoji="1" lang="en-US" altLang="ja-JP" sz="1050" b="1" dirty="0" smtClean="0">
                          <a:solidFill>
                            <a:schemeClr val="tx1"/>
                          </a:solidFill>
                          <a:latin typeface="Meiryo UI" panose="020B0604030504040204" pitchFamily="50" charset="-128"/>
                          <a:ea typeface="Meiryo UI" panose="020B0604030504040204" pitchFamily="50" charset="-128"/>
                        </a:rPr>
                        <a:t>85.5%</a:t>
                      </a:r>
                    </a:p>
                    <a:p>
                      <a:pPr algn="r"/>
                      <a:r>
                        <a:rPr kumimoji="1" lang="en-US" altLang="ja-JP" sz="1050" dirty="0" smtClean="0">
                          <a:solidFill>
                            <a:schemeClr val="tx1"/>
                          </a:solidFill>
                          <a:latin typeface="Meiryo UI" panose="020B0604030504040204" pitchFamily="50" charset="-128"/>
                          <a:ea typeface="Meiryo UI" panose="020B0604030504040204" pitchFamily="50" charset="-128"/>
                        </a:rPr>
                        <a:t>83.3%</a:t>
                      </a:r>
                    </a:p>
                    <a:p>
                      <a:pPr algn="r"/>
                      <a:r>
                        <a:rPr kumimoji="1" lang="en-US" altLang="ja-JP" sz="1050" dirty="0" smtClean="0">
                          <a:solidFill>
                            <a:schemeClr val="tx1"/>
                          </a:solidFill>
                          <a:latin typeface="Meiryo UI" panose="020B0604030504040204" pitchFamily="50" charset="-128"/>
                          <a:ea typeface="Meiryo UI" panose="020B0604030504040204" pitchFamily="50" charset="-128"/>
                        </a:rPr>
                        <a:t>77.8%</a:t>
                      </a:r>
                    </a:p>
                    <a:p>
                      <a:pPr algn="r"/>
                      <a:r>
                        <a:rPr kumimoji="1" lang="en-US" altLang="ja-JP" sz="1050" dirty="0" smtClean="0">
                          <a:solidFill>
                            <a:schemeClr val="tx1"/>
                          </a:solidFill>
                          <a:latin typeface="Meiryo UI" panose="020B0604030504040204" pitchFamily="50" charset="-128"/>
                          <a:ea typeface="Meiryo UI" panose="020B0604030504040204" pitchFamily="50" charset="-128"/>
                        </a:rPr>
                        <a:t>77.8%</a:t>
                      </a:r>
                    </a:p>
                    <a:p>
                      <a:pPr algn="r"/>
                      <a:r>
                        <a:rPr kumimoji="1" lang="en-US" altLang="ja-JP" sz="1050" dirty="0" smtClean="0">
                          <a:solidFill>
                            <a:schemeClr val="tx1"/>
                          </a:solidFill>
                          <a:latin typeface="Meiryo UI" panose="020B0604030504040204" pitchFamily="50" charset="-128"/>
                          <a:ea typeface="Meiryo UI" panose="020B0604030504040204" pitchFamily="50" charset="-128"/>
                        </a:rPr>
                        <a:t>77.5%</a:t>
                      </a:r>
                      <a:endParaRPr kumimoji="1" lang="ja-JP" altLang="en-US" sz="1050" dirty="0">
                        <a:solidFill>
                          <a:schemeClr val="tx1"/>
                        </a:solidFill>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0001"/>
                  </a:ext>
                </a:extLst>
              </a:tr>
            </a:tbl>
          </a:graphicData>
        </a:graphic>
      </p:graphicFrame>
      <p:sp>
        <p:nvSpPr>
          <p:cNvPr id="65" name="テキスト ボックス 64"/>
          <p:cNvSpPr txBox="1"/>
          <p:nvPr/>
        </p:nvSpPr>
        <p:spPr>
          <a:xfrm>
            <a:off x="5625929" y="5010046"/>
            <a:ext cx="569387" cy="246221"/>
          </a:xfrm>
          <a:prstGeom prst="rect">
            <a:avLst/>
          </a:prstGeom>
          <a:noFill/>
        </p:spPr>
        <p:txBody>
          <a:bodyPr wrap="none" rtlCol="0">
            <a:spAutoFit/>
          </a:bodyPr>
          <a:lstStyle/>
          <a:p>
            <a:r>
              <a:rPr kumimoji="1" lang="ja-JP" altLang="en-US" sz="1000" dirty="0" smtClean="0">
                <a:latin typeface="HGPｺﾞｼｯｸE" panose="020B0900000000000000" pitchFamily="50" charset="-128"/>
                <a:ea typeface="HGPｺﾞｼｯｸE" panose="020B0900000000000000" pitchFamily="50" charset="-128"/>
              </a:rPr>
              <a:t>東京都</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66" name="テキスト ボックス 65"/>
          <p:cNvSpPr txBox="1"/>
          <p:nvPr/>
        </p:nvSpPr>
        <p:spPr>
          <a:xfrm>
            <a:off x="6261998" y="4604040"/>
            <a:ext cx="569387" cy="246221"/>
          </a:xfrm>
          <a:prstGeom prst="rect">
            <a:avLst/>
          </a:prstGeom>
          <a:noFill/>
        </p:spPr>
        <p:txBody>
          <a:bodyPr wrap="none" rtlCol="0">
            <a:spAutoFit/>
          </a:bodyPr>
          <a:lstStyle/>
          <a:p>
            <a:r>
              <a:rPr lang="ja-JP" altLang="en-US" sz="1000" dirty="0" smtClean="0">
                <a:latin typeface="HGPｺﾞｼｯｸE" panose="020B0900000000000000" pitchFamily="50" charset="-128"/>
                <a:ea typeface="HGPｺﾞｼｯｸE" panose="020B0900000000000000" pitchFamily="50" charset="-128"/>
              </a:rPr>
              <a:t>大阪</a:t>
            </a:r>
            <a:r>
              <a:rPr lang="ja-JP" altLang="en-US" sz="1000" dirty="0">
                <a:latin typeface="HGPｺﾞｼｯｸE" panose="020B0900000000000000" pitchFamily="50" charset="-128"/>
                <a:ea typeface="HGPｺﾞｼｯｸE" panose="020B0900000000000000" pitchFamily="50" charset="-128"/>
              </a:rPr>
              <a:t>府</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68" name="テキスト ボックス 67"/>
          <p:cNvSpPr txBox="1"/>
          <p:nvPr/>
        </p:nvSpPr>
        <p:spPr>
          <a:xfrm>
            <a:off x="6258665" y="5485908"/>
            <a:ext cx="569387" cy="246221"/>
          </a:xfrm>
          <a:prstGeom prst="rect">
            <a:avLst/>
          </a:prstGeom>
          <a:noFill/>
        </p:spPr>
        <p:txBody>
          <a:bodyPr wrap="none" rtlCol="0">
            <a:spAutoFit/>
          </a:bodyPr>
          <a:lstStyle/>
          <a:p>
            <a:r>
              <a:rPr lang="ja-JP" altLang="en-US" sz="1000" dirty="0">
                <a:latin typeface="HGPｺﾞｼｯｸE" panose="020B0900000000000000" pitchFamily="50" charset="-128"/>
                <a:ea typeface="HGPｺﾞｼｯｸE" panose="020B0900000000000000" pitchFamily="50" charset="-128"/>
              </a:rPr>
              <a:t>京都</a:t>
            </a:r>
            <a:r>
              <a:rPr lang="ja-JP" altLang="en-US" sz="1000" dirty="0" smtClean="0">
                <a:latin typeface="HGPｺﾞｼｯｸE" panose="020B0900000000000000" pitchFamily="50" charset="-128"/>
                <a:ea typeface="HGPｺﾞｼｯｸE" panose="020B0900000000000000" pitchFamily="50" charset="-128"/>
              </a:rPr>
              <a:t>府</a:t>
            </a:r>
            <a:endParaRPr kumimoji="1" lang="ja-JP" altLang="en-US" sz="1000" dirty="0">
              <a:latin typeface="HGPｺﾞｼｯｸE" panose="020B0900000000000000" pitchFamily="50" charset="-128"/>
              <a:ea typeface="HGPｺﾞｼｯｸE" panose="020B0900000000000000" pitchFamily="50" charset="-128"/>
            </a:endParaRPr>
          </a:p>
        </p:txBody>
      </p:sp>
      <p:sp>
        <p:nvSpPr>
          <p:cNvPr id="3" name="テキスト ボックス 2"/>
          <p:cNvSpPr txBox="1"/>
          <p:nvPr/>
        </p:nvSpPr>
        <p:spPr>
          <a:xfrm>
            <a:off x="3180670" y="5797424"/>
            <a:ext cx="1563095" cy="1015663"/>
          </a:xfrm>
          <a:prstGeom prst="rect">
            <a:avLst/>
          </a:prstGeom>
          <a:noFill/>
          <a:ln>
            <a:solidFill>
              <a:schemeClr val="tx1"/>
            </a:solidFill>
            <a:prstDash val="dash"/>
          </a:ln>
        </p:spPr>
        <p:txBody>
          <a:bodyPr wrap="square" rtlCol="0">
            <a:spAutoFit/>
          </a:bodyPr>
          <a:lstStyle/>
          <a:p>
            <a:pPr>
              <a:lnSpc>
                <a:spcPts val="900"/>
              </a:lnSpc>
            </a:pPr>
            <a:r>
              <a:rPr kumimoji="1" lang="ja-JP" altLang="en-US" sz="900" dirty="0" smtClean="0"/>
              <a:t>□大阪ビジネス地区</a:t>
            </a:r>
            <a:endParaRPr kumimoji="1" lang="en-US" altLang="ja-JP" sz="900" dirty="0" smtClean="0"/>
          </a:p>
          <a:p>
            <a:pPr>
              <a:lnSpc>
                <a:spcPts val="900"/>
              </a:lnSpc>
            </a:pPr>
            <a:r>
              <a:rPr lang="ja-JP" altLang="en-US" sz="900" dirty="0" smtClean="0"/>
              <a:t>梅田、心斎橋・難波、新大阪、淀屋橋・本町、南森町、船場、江坂</a:t>
            </a:r>
            <a:endParaRPr lang="en-US" altLang="ja-JP" sz="900" dirty="0" smtClean="0"/>
          </a:p>
          <a:p>
            <a:pPr>
              <a:lnSpc>
                <a:spcPts val="900"/>
              </a:lnSpc>
            </a:pPr>
            <a:endParaRPr lang="en-US" altLang="ja-JP" sz="300" dirty="0"/>
          </a:p>
          <a:p>
            <a:pPr>
              <a:lnSpc>
                <a:spcPts val="900"/>
              </a:lnSpc>
            </a:pPr>
            <a:r>
              <a:rPr kumimoji="1" lang="ja-JP" altLang="en-US" sz="900" b="1" dirty="0" smtClean="0"/>
              <a:t>□東京ビジネス地区</a:t>
            </a:r>
            <a:endParaRPr kumimoji="1" lang="en-US" altLang="ja-JP" sz="900" b="1" dirty="0" smtClean="0"/>
          </a:p>
          <a:p>
            <a:pPr>
              <a:lnSpc>
                <a:spcPts val="900"/>
              </a:lnSpc>
            </a:pPr>
            <a:r>
              <a:rPr lang="ja-JP" altLang="en-US" sz="900" dirty="0"/>
              <a:t>都心</a:t>
            </a:r>
            <a:r>
              <a:rPr lang="en-US" altLang="ja-JP" sz="900" dirty="0"/>
              <a:t>5</a:t>
            </a:r>
            <a:r>
              <a:rPr lang="ja-JP" altLang="en-US" sz="900" dirty="0"/>
              <a:t>区／千代田・中央・港・新宿・渋谷区</a:t>
            </a:r>
            <a:endParaRPr kumimoji="1" lang="ja-JP" altLang="en-US" sz="900" dirty="0"/>
          </a:p>
        </p:txBody>
      </p:sp>
      <p:graphicFrame>
        <p:nvGraphicFramePr>
          <p:cNvPr id="42" name="グラフ 41"/>
          <p:cNvGraphicFramePr/>
          <p:nvPr>
            <p:extLst/>
          </p:nvPr>
        </p:nvGraphicFramePr>
        <p:xfrm>
          <a:off x="320053" y="1696401"/>
          <a:ext cx="2753951" cy="2469611"/>
        </p:xfrm>
        <a:graphic>
          <a:graphicData uri="http://schemas.openxmlformats.org/drawingml/2006/chart">
            <c:chart xmlns:c="http://schemas.openxmlformats.org/drawingml/2006/chart" xmlns:r="http://schemas.openxmlformats.org/officeDocument/2006/relationships" r:id="rId4"/>
          </a:graphicData>
        </a:graphic>
      </p:graphicFrame>
      <p:sp>
        <p:nvSpPr>
          <p:cNvPr id="43" name="テキスト ボックス 42"/>
          <p:cNvSpPr txBox="1"/>
          <p:nvPr/>
        </p:nvSpPr>
        <p:spPr>
          <a:xfrm>
            <a:off x="2745894" y="2190032"/>
            <a:ext cx="492443" cy="938719"/>
          </a:xfrm>
          <a:prstGeom prst="rect">
            <a:avLst/>
          </a:prstGeom>
        </p:spPr>
        <p:txBody>
          <a:bodyPr wrap="none" rtlCol="0">
            <a:spAutoFit/>
          </a:bodyPr>
          <a:lstStyle/>
          <a:p>
            <a:r>
              <a:rPr kumimoji="1" lang="ja-JP" altLang="en-US" sz="800" b="1" u="sng" dirty="0">
                <a:latin typeface="Meiryo UI" panose="020B0604030504040204" pitchFamily="50" charset="-128"/>
                <a:ea typeface="Meiryo UI" panose="020B0604030504040204" pitchFamily="50" charset="-128"/>
              </a:rPr>
              <a:t>大阪府</a:t>
            </a:r>
            <a:endParaRPr kumimoji="1" lang="en-US" altLang="ja-JP" sz="800" b="1" u="sng" dirty="0">
              <a:latin typeface="Meiryo UI" panose="020B0604030504040204" pitchFamily="50" charset="-128"/>
              <a:ea typeface="Meiryo UI" panose="020B0604030504040204" pitchFamily="50" charset="-128"/>
            </a:endParaRPr>
          </a:p>
          <a:p>
            <a:endParaRPr lang="en-US" altLang="ja-JP" sz="600" dirty="0">
              <a:latin typeface="Meiryo UI" panose="020B0604030504040204" pitchFamily="50" charset="-128"/>
              <a:ea typeface="Meiryo UI" panose="020B0604030504040204" pitchFamily="50" charset="-128"/>
            </a:endParaRPr>
          </a:p>
          <a:p>
            <a:r>
              <a:rPr lang="ja-JP" altLang="en-US" sz="800" dirty="0">
                <a:latin typeface="Meiryo UI" panose="020B0604030504040204" pitchFamily="50" charset="-128"/>
                <a:ea typeface="Meiryo UI" panose="020B0604030504040204" pitchFamily="50" charset="-128"/>
              </a:rPr>
              <a:t>愛知県</a:t>
            </a:r>
            <a:endParaRPr kumimoji="1" lang="en-US" altLang="ja-JP" sz="100" dirty="0">
              <a:latin typeface="Meiryo UI" panose="020B0604030504040204" pitchFamily="50" charset="-128"/>
              <a:ea typeface="Meiryo UI" panose="020B0604030504040204" pitchFamily="50" charset="-128"/>
            </a:endParaRPr>
          </a:p>
          <a:p>
            <a:endParaRPr kumimoji="1" lang="en-US" altLang="ja-JP" sz="700" dirty="0">
              <a:latin typeface="Meiryo UI" panose="020B0604030504040204" pitchFamily="50" charset="-128"/>
              <a:ea typeface="Meiryo UI" panose="020B0604030504040204" pitchFamily="50" charset="-128"/>
            </a:endParaRPr>
          </a:p>
          <a:p>
            <a:r>
              <a:rPr kumimoji="1" lang="ja-JP" altLang="en-US" sz="800" dirty="0">
                <a:latin typeface="Meiryo UI" panose="020B0604030504040204" pitchFamily="50" charset="-128"/>
                <a:ea typeface="Meiryo UI" panose="020B0604030504040204" pitchFamily="50" charset="-128"/>
              </a:rPr>
              <a:t>東京都</a:t>
            </a:r>
            <a:endParaRPr kumimoji="1" lang="en-US" altLang="ja-JP" sz="800" dirty="0">
              <a:latin typeface="Meiryo UI" panose="020B0604030504040204" pitchFamily="50" charset="-128"/>
              <a:ea typeface="Meiryo UI" panose="020B0604030504040204" pitchFamily="50" charset="-128"/>
            </a:endParaRPr>
          </a:p>
          <a:p>
            <a:endParaRPr lang="en-US" altLang="ja-JP" sz="1000" dirty="0">
              <a:latin typeface="Meiryo UI" panose="020B0604030504040204" pitchFamily="50" charset="-128"/>
              <a:ea typeface="Meiryo UI" panose="020B0604030504040204" pitchFamily="50" charset="-128"/>
            </a:endParaRPr>
          </a:p>
          <a:p>
            <a:r>
              <a:rPr lang="ja-JP" altLang="en-US" sz="800" dirty="0">
                <a:latin typeface="Meiryo UI" panose="020B0604030504040204" pitchFamily="50" charset="-128"/>
                <a:ea typeface="Meiryo UI" panose="020B0604030504040204" pitchFamily="50" charset="-128"/>
              </a:rPr>
              <a:t>全国</a:t>
            </a:r>
            <a:endParaRPr kumimoji="1" lang="ja-JP" altLang="en-US" sz="800" dirty="0">
              <a:latin typeface="Meiryo UI" panose="020B0604030504040204" pitchFamily="50" charset="-128"/>
              <a:ea typeface="Meiryo UI" panose="020B0604030504040204" pitchFamily="50" charset="-128"/>
            </a:endParaRPr>
          </a:p>
        </p:txBody>
      </p:sp>
      <p:sp>
        <p:nvSpPr>
          <p:cNvPr id="44" name="小波 43"/>
          <p:cNvSpPr/>
          <p:nvPr/>
        </p:nvSpPr>
        <p:spPr>
          <a:xfrm>
            <a:off x="311200" y="3656133"/>
            <a:ext cx="468000" cy="72000"/>
          </a:xfrm>
          <a:prstGeom prst="doubleWave">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kumimoji="1" lang="ja-JP" altLang="en-US"/>
          </a:p>
        </p:txBody>
      </p:sp>
      <p:sp>
        <p:nvSpPr>
          <p:cNvPr id="48" name="正方形/長方形 47"/>
          <p:cNvSpPr/>
          <p:nvPr/>
        </p:nvSpPr>
        <p:spPr>
          <a:xfrm>
            <a:off x="286605" y="3744892"/>
            <a:ext cx="382137" cy="180000"/>
          </a:xfrm>
          <a:prstGeom prst="rect">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r"/>
            <a:r>
              <a:rPr kumimoji="1" lang="en-US" altLang="ja-JP" sz="1000" dirty="0">
                <a:solidFill>
                  <a:schemeClr val="tx1"/>
                </a:solidFill>
              </a:rPr>
              <a:t>0</a:t>
            </a:r>
            <a:endParaRPr kumimoji="1" lang="ja-JP" altLang="en-US" sz="1000" dirty="0">
              <a:solidFill>
                <a:schemeClr val="tx1"/>
              </a:solidFill>
            </a:endParaRPr>
          </a:p>
        </p:txBody>
      </p:sp>
      <p:sp>
        <p:nvSpPr>
          <p:cNvPr id="7" name="正方形/長方形 6"/>
          <p:cNvSpPr/>
          <p:nvPr/>
        </p:nvSpPr>
        <p:spPr>
          <a:xfrm>
            <a:off x="668742" y="1347625"/>
            <a:ext cx="4013133" cy="461665"/>
          </a:xfrm>
          <a:prstGeom prst="rect">
            <a:avLst/>
          </a:prstGeom>
        </p:spPr>
        <p:txBody>
          <a:bodyPr wrap="square">
            <a:spAutoFit/>
          </a:bodyPr>
          <a:lstStyle/>
          <a:p>
            <a:r>
              <a:rPr lang="ja-JP" altLang="en-US" sz="1200" dirty="0" smtClean="0">
                <a:latin typeface="Meiryo UI" panose="020B0604030504040204" pitchFamily="50" charset="-128"/>
                <a:ea typeface="Meiryo UI" panose="020B0604030504040204" pitchFamily="50" charset="-128"/>
              </a:rPr>
              <a:t>大阪の開業率は他都市を上回る上昇率を示し、開業数は</a:t>
            </a:r>
            <a:r>
              <a:rPr lang="en-US" altLang="ja-JP" sz="1200" dirty="0" smtClean="0">
                <a:latin typeface="Meiryo UI" panose="020B0604030504040204" pitchFamily="50" charset="-128"/>
                <a:ea typeface="Meiryo UI" panose="020B0604030504040204" pitchFamily="50" charset="-128"/>
              </a:rPr>
              <a:t>2008</a:t>
            </a:r>
            <a:r>
              <a:rPr lang="ja-JP" altLang="en-US" sz="1200" dirty="0" smtClean="0">
                <a:latin typeface="Meiryo UI" panose="020B0604030504040204" pitchFamily="50" charset="-128"/>
                <a:ea typeface="Meiryo UI" panose="020B0604030504040204" pitchFamily="50" charset="-128"/>
              </a:rPr>
              <a:t>年</a:t>
            </a:r>
            <a:r>
              <a:rPr lang="en-US" altLang="ja-JP" sz="1200" dirty="0" smtClean="0">
                <a:latin typeface="Meiryo UI" panose="020B0604030504040204" pitchFamily="50" charset="-128"/>
                <a:ea typeface="Meiryo UI" panose="020B0604030504040204" pitchFamily="50" charset="-128"/>
              </a:rPr>
              <a:t>2017</a:t>
            </a:r>
            <a:r>
              <a:rPr lang="ja-JP" altLang="en-US" sz="1200" dirty="0" smtClean="0">
                <a:latin typeface="Meiryo UI" panose="020B0604030504040204" pitchFamily="50" charset="-128"/>
                <a:ea typeface="Meiryo UI" panose="020B0604030504040204" pitchFamily="50" charset="-128"/>
              </a:rPr>
              <a:t>年比で</a:t>
            </a:r>
            <a:r>
              <a:rPr lang="en-US" altLang="ja-JP" sz="1200" dirty="0" smtClean="0">
                <a:latin typeface="Meiryo UI" panose="020B0604030504040204" pitchFamily="50" charset="-128"/>
                <a:ea typeface="Meiryo UI" panose="020B0604030504040204" pitchFamily="50" charset="-128"/>
              </a:rPr>
              <a:t>1.6</a:t>
            </a:r>
            <a:r>
              <a:rPr lang="ja-JP" altLang="en-US" sz="1200" dirty="0" smtClean="0">
                <a:latin typeface="Meiryo UI" panose="020B0604030504040204" pitchFamily="50" charset="-128"/>
                <a:ea typeface="Meiryo UI" panose="020B0604030504040204" pitchFamily="50" charset="-128"/>
              </a:rPr>
              <a:t>倍の増加</a:t>
            </a:r>
            <a:endParaRPr lang="ja-JP" altLang="en-US" sz="1200" dirty="0">
              <a:latin typeface="Meiryo UI" panose="020B0604030504040204" pitchFamily="50" charset="-128"/>
              <a:ea typeface="Meiryo UI" panose="020B0604030504040204" pitchFamily="50" charset="-128"/>
            </a:endParaRPr>
          </a:p>
        </p:txBody>
      </p:sp>
      <p:graphicFrame>
        <p:nvGraphicFramePr>
          <p:cNvPr id="10" name="グラフ 9"/>
          <p:cNvGraphicFramePr/>
          <p:nvPr>
            <p:extLst/>
          </p:nvPr>
        </p:nvGraphicFramePr>
        <p:xfrm>
          <a:off x="3323744" y="1850776"/>
          <a:ext cx="1162621" cy="2219436"/>
        </p:xfrm>
        <a:graphic>
          <a:graphicData uri="http://schemas.openxmlformats.org/drawingml/2006/chart">
            <c:chart xmlns:c="http://schemas.openxmlformats.org/drawingml/2006/chart" xmlns:r="http://schemas.openxmlformats.org/officeDocument/2006/relationships" r:id="rId5"/>
          </a:graphicData>
        </a:graphic>
      </p:graphicFrame>
      <p:sp>
        <p:nvSpPr>
          <p:cNvPr id="11" name="テキスト ボックス 10"/>
          <p:cNvSpPr txBox="1"/>
          <p:nvPr/>
        </p:nvSpPr>
        <p:spPr>
          <a:xfrm>
            <a:off x="3429174" y="2554941"/>
            <a:ext cx="473206" cy="230832"/>
          </a:xfrm>
          <a:prstGeom prst="rect">
            <a:avLst/>
          </a:prstGeom>
          <a:noFill/>
        </p:spPr>
        <p:txBody>
          <a:bodyPr wrap="none" rtlCol="0">
            <a:spAutoFit/>
          </a:bodyPr>
          <a:lstStyle/>
          <a:p>
            <a:r>
              <a:rPr kumimoji="1" lang="en-US" altLang="ja-JP" sz="900" dirty="0" smtClean="0">
                <a:latin typeface="Meiryo UI" panose="020B0604030504040204" pitchFamily="50" charset="-128"/>
                <a:ea typeface="Meiryo UI" panose="020B0604030504040204" pitchFamily="50" charset="-128"/>
              </a:rPr>
              <a:t>7246</a:t>
            </a:r>
            <a:endParaRPr kumimoji="1" lang="ja-JP" altLang="en-US" sz="900" dirty="0">
              <a:latin typeface="Meiryo UI" panose="020B0604030504040204" pitchFamily="50" charset="-128"/>
              <a:ea typeface="Meiryo UI" panose="020B0604030504040204" pitchFamily="50" charset="-128"/>
            </a:endParaRPr>
          </a:p>
        </p:txBody>
      </p:sp>
      <p:sp>
        <p:nvSpPr>
          <p:cNvPr id="54" name="テキスト ボックス 53"/>
          <p:cNvSpPr txBox="1"/>
          <p:nvPr/>
        </p:nvSpPr>
        <p:spPr>
          <a:xfrm>
            <a:off x="3828028" y="2038763"/>
            <a:ext cx="585417" cy="230832"/>
          </a:xfrm>
          <a:prstGeom prst="rect">
            <a:avLst/>
          </a:prstGeom>
          <a:noFill/>
        </p:spPr>
        <p:txBody>
          <a:bodyPr wrap="none" rtlCol="0">
            <a:spAutoFit/>
          </a:bodyPr>
          <a:lstStyle/>
          <a:p>
            <a:r>
              <a:rPr lang="en-US" altLang="ja-JP" sz="900" dirty="0">
                <a:latin typeface="Meiryo UI" panose="020B0604030504040204" pitchFamily="50" charset="-128"/>
                <a:ea typeface="Meiryo UI" panose="020B0604030504040204" pitchFamily="50" charset="-128"/>
              </a:rPr>
              <a:t>11,629</a:t>
            </a:r>
            <a:endParaRPr kumimoji="1" lang="ja-JP" altLang="en-US" sz="900" dirty="0">
              <a:latin typeface="Meiryo UI" panose="020B0604030504040204" pitchFamily="50" charset="-128"/>
              <a:ea typeface="Meiryo UI" panose="020B0604030504040204" pitchFamily="50" charset="-128"/>
            </a:endParaRPr>
          </a:p>
        </p:txBody>
      </p:sp>
      <p:sp>
        <p:nvSpPr>
          <p:cNvPr id="12" name="右矢印 11"/>
          <p:cNvSpPr/>
          <p:nvPr/>
        </p:nvSpPr>
        <p:spPr>
          <a:xfrm rot="18942834">
            <a:off x="3579442" y="2816303"/>
            <a:ext cx="701143" cy="363655"/>
          </a:xfrm>
          <a:prstGeom prst="rightArrow">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rot="18780037">
            <a:off x="3646310" y="2869417"/>
            <a:ext cx="551754" cy="261610"/>
          </a:xfrm>
          <a:prstGeom prst="rect">
            <a:avLst/>
          </a:prstGeom>
          <a:noFill/>
        </p:spPr>
        <p:txBody>
          <a:bodyPr wrap="none" rtlCol="0">
            <a:spAutoFit/>
          </a:bodyPr>
          <a:lstStyle/>
          <a:p>
            <a:r>
              <a:rPr kumimoji="1" lang="en-US" altLang="ja-JP" sz="1100" dirty="0" smtClean="0">
                <a:latin typeface="Meiryo UI" panose="020B0604030504040204" pitchFamily="50" charset="-128"/>
                <a:ea typeface="Meiryo UI" panose="020B0604030504040204" pitchFamily="50" charset="-128"/>
              </a:rPr>
              <a:t>1.6</a:t>
            </a:r>
            <a:r>
              <a:rPr kumimoji="1" lang="ja-JP" altLang="en-US" sz="1100" dirty="0" smtClean="0">
                <a:latin typeface="Meiryo UI" panose="020B0604030504040204" pitchFamily="50" charset="-128"/>
                <a:ea typeface="Meiryo UI" panose="020B0604030504040204" pitchFamily="50" charset="-128"/>
              </a:rPr>
              <a:t>倍</a:t>
            </a:r>
            <a:endParaRPr kumimoji="1" lang="ja-JP" altLang="en-US" sz="1100" dirty="0">
              <a:latin typeface="Meiryo UI" panose="020B0604030504040204" pitchFamily="50" charset="-128"/>
              <a:ea typeface="Meiryo UI" panose="020B0604030504040204" pitchFamily="50" charset="-128"/>
            </a:endParaRPr>
          </a:p>
        </p:txBody>
      </p:sp>
      <p:sp>
        <p:nvSpPr>
          <p:cNvPr id="59" name="テキスト ボックス 58"/>
          <p:cNvSpPr txBox="1"/>
          <p:nvPr/>
        </p:nvSpPr>
        <p:spPr>
          <a:xfrm>
            <a:off x="3473416" y="1771364"/>
            <a:ext cx="857927" cy="253916"/>
          </a:xfrm>
          <a:prstGeom prst="rect">
            <a:avLst/>
          </a:prstGeom>
          <a:noFill/>
        </p:spPr>
        <p:txBody>
          <a:bodyPr wrap="none" rtlCol="0">
            <a:spAutoFit/>
          </a:bodyPr>
          <a:lstStyle/>
          <a:p>
            <a:r>
              <a:rPr lang="ja-JP" altLang="en-US" sz="1050" b="1" dirty="0" smtClean="0">
                <a:latin typeface="Meiryo UI" panose="020B0604030504040204" pitchFamily="50" charset="-128"/>
                <a:ea typeface="Meiryo UI" panose="020B0604030504040204" pitchFamily="50" charset="-128"/>
              </a:rPr>
              <a:t>＜開業数＞</a:t>
            </a:r>
            <a:endParaRPr kumimoji="1" lang="ja-JP" altLang="en-US" sz="1050" b="1" dirty="0">
              <a:latin typeface="Meiryo UI" panose="020B0604030504040204" pitchFamily="50" charset="-128"/>
              <a:ea typeface="Meiryo UI" panose="020B0604030504040204" pitchFamily="50" charset="-128"/>
            </a:endParaRPr>
          </a:p>
        </p:txBody>
      </p:sp>
      <p:sp>
        <p:nvSpPr>
          <p:cNvPr id="45" name="小波 44"/>
          <p:cNvSpPr/>
          <p:nvPr/>
        </p:nvSpPr>
        <p:spPr>
          <a:xfrm>
            <a:off x="4739296" y="6189086"/>
            <a:ext cx="468000" cy="72000"/>
          </a:xfrm>
          <a:prstGeom prst="doubleWave">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kumimoji="1" lang="ja-JP" altLang="en-US"/>
          </a:p>
        </p:txBody>
      </p:sp>
      <p:sp>
        <p:nvSpPr>
          <p:cNvPr id="47" name="正方形/長方形 46"/>
          <p:cNvSpPr/>
          <p:nvPr/>
        </p:nvSpPr>
        <p:spPr>
          <a:xfrm>
            <a:off x="4714701" y="6277845"/>
            <a:ext cx="382137" cy="180000"/>
          </a:xfrm>
          <a:prstGeom prst="rect">
            <a:avLst/>
          </a:prstGeom>
          <a:solidFill>
            <a:schemeClr val="bg1"/>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r"/>
            <a:r>
              <a:rPr kumimoji="1" lang="en-US" altLang="ja-JP" sz="1000" dirty="0">
                <a:solidFill>
                  <a:schemeClr val="tx1"/>
                </a:solidFill>
              </a:rPr>
              <a:t>0</a:t>
            </a:r>
            <a:endParaRPr kumimoji="1" lang="ja-JP" altLang="en-US" sz="1000" dirty="0">
              <a:solidFill>
                <a:schemeClr val="tx1"/>
              </a:solidFill>
            </a:endParaRPr>
          </a:p>
        </p:txBody>
      </p:sp>
      <p:cxnSp>
        <p:nvCxnSpPr>
          <p:cNvPr id="8" name="直線コネクタ 7"/>
          <p:cNvCxnSpPr/>
          <p:nvPr/>
        </p:nvCxnSpPr>
        <p:spPr>
          <a:xfrm>
            <a:off x="621953" y="4849140"/>
            <a:ext cx="309093" cy="3248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直線コネクタ 48"/>
          <p:cNvCxnSpPr/>
          <p:nvPr/>
        </p:nvCxnSpPr>
        <p:spPr>
          <a:xfrm flipH="1">
            <a:off x="1140111" y="5289465"/>
            <a:ext cx="158967" cy="3121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テキスト ボックス 3"/>
          <p:cNvSpPr txBox="1"/>
          <p:nvPr/>
        </p:nvSpPr>
        <p:spPr>
          <a:xfrm>
            <a:off x="203345" y="1512252"/>
            <a:ext cx="285656" cy="261610"/>
          </a:xfrm>
          <a:prstGeom prst="rect">
            <a:avLst/>
          </a:prstGeom>
          <a:noFill/>
        </p:spPr>
        <p:txBody>
          <a:bodyPr wrap="none" rtlCol="0">
            <a:spAutoFit/>
          </a:bodyPr>
          <a:lstStyle/>
          <a:p>
            <a:r>
              <a:rPr kumimoji="1" lang="en-US" altLang="ja-JP" sz="1100" dirty="0" smtClean="0"/>
              <a:t>%</a:t>
            </a:r>
            <a:endParaRPr kumimoji="1" lang="ja-JP" altLang="en-US" sz="1100" dirty="0"/>
          </a:p>
        </p:txBody>
      </p:sp>
      <p:sp>
        <p:nvSpPr>
          <p:cNvPr id="51" name="テキスト ボックス 50"/>
          <p:cNvSpPr txBox="1"/>
          <p:nvPr/>
        </p:nvSpPr>
        <p:spPr>
          <a:xfrm>
            <a:off x="46364" y="4879241"/>
            <a:ext cx="285656" cy="261610"/>
          </a:xfrm>
          <a:prstGeom prst="rect">
            <a:avLst/>
          </a:prstGeom>
          <a:noFill/>
        </p:spPr>
        <p:txBody>
          <a:bodyPr wrap="none" rtlCol="0">
            <a:spAutoFit/>
          </a:bodyPr>
          <a:lstStyle/>
          <a:p>
            <a:r>
              <a:rPr kumimoji="1" lang="en-US" altLang="ja-JP" sz="1100" dirty="0" smtClean="0"/>
              <a:t>%</a:t>
            </a:r>
            <a:endParaRPr kumimoji="1" lang="ja-JP" altLang="en-US" sz="1100" dirty="0"/>
          </a:p>
        </p:txBody>
      </p:sp>
      <p:sp>
        <p:nvSpPr>
          <p:cNvPr id="52" name="テキスト ボックス 51"/>
          <p:cNvSpPr txBox="1"/>
          <p:nvPr/>
        </p:nvSpPr>
        <p:spPr>
          <a:xfrm>
            <a:off x="4732246" y="4685641"/>
            <a:ext cx="285656" cy="261610"/>
          </a:xfrm>
          <a:prstGeom prst="rect">
            <a:avLst/>
          </a:prstGeom>
          <a:noFill/>
        </p:spPr>
        <p:txBody>
          <a:bodyPr wrap="none" rtlCol="0">
            <a:spAutoFit/>
          </a:bodyPr>
          <a:lstStyle/>
          <a:p>
            <a:r>
              <a:rPr kumimoji="1" lang="en-US" altLang="ja-JP" sz="1100" dirty="0" smtClean="0"/>
              <a:t>%</a:t>
            </a:r>
            <a:endParaRPr kumimoji="1" lang="ja-JP" altLang="en-US" sz="1100" dirty="0"/>
          </a:p>
        </p:txBody>
      </p:sp>
      <p:sp>
        <p:nvSpPr>
          <p:cNvPr id="53" name="テキスト ボックス 52"/>
          <p:cNvSpPr txBox="1"/>
          <p:nvPr/>
        </p:nvSpPr>
        <p:spPr>
          <a:xfrm>
            <a:off x="4863987" y="1469222"/>
            <a:ext cx="325730" cy="261610"/>
          </a:xfrm>
          <a:prstGeom prst="rect">
            <a:avLst/>
          </a:prstGeom>
          <a:noFill/>
        </p:spPr>
        <p:txBody>
          <a:bodyPr wrap="none" rtlCol="0">
            <a:spAutoFit/>
          </a:bodyPr>
          <a:lstStyle/>
          <a:p>
            <a:r>
              <a:rPr lang="ja-JP" altLang="en-US" sz="1100" dirty="0"/>
              <a:t>社</a:t>
            </a:r>
            <a:endParaRPr kumimoji="1" lang="ja-JP" altLang="en-US" sz="1100" dirty="0"/>
          </a:p>
        </p:txBody>
      </p:sp>
      <p:graphicFrame>
        <p:nvGraphicFramePr>
          <p:cNvPr id="67" name="グラフ 66"/>
          <p:cNvGraphicFramePr>
            <a:graphicFrameLocks/>
          </p:cNvGraphicFramePr>
          <p:nvPr>
            <p:extLst/>
          </p:nvPr>
        </p:nvGraphicFramePr>
        <p:xfrm>
          <a:off x="4808618" y="4536355"/>
          <a:ext cx="2700000" cy="226800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31010302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20188</TotalTime>
  <Words>23805</Words>
  <Application>Microsoft Office PowerPoint</Application>
  <PresentationFormat>画面に合わせる (4:3)</PresentationFormat>
  <Paragraphs>5602</Paragraphs>
  <Slides>88</Slides>
  <Notes>26</Notes>
  <HiddenSlides>0</HiddenSlides>
  <MMClips>0</MMClips>
  <ScaleCrop>false</ScaleCrop>
  <HeadingPairs>
    <vt:vector size="6" baseType="variant">
      <vt:variant>
        <vt:lpstr>使用されているフォント</vt:lpstr>
      </vt:variant>
      <vt:variant>
        <vt:i4>16</vt:i4>
      </vt:variant>
      <vt:variant>
        <vt:lpstr>テーマ</vt:lpstr>
      </vt:variant>
      <vt:variant>
        <vt:i4>1</vt:i4>
      </vt:variant>
      <vt:variant>
        <vt:lpstr>スライド タイトル</vt:lpstr>
      </vt:variant>
      <vt:variant>
        <vt:i4>88</vt:i4>
      </vt:variant>
    </vt:vector>
  </HeadingPairs>
  <TitlesOfParts>
    <vt:vector size="105" baseType="lpstr">
      <vt:lpstr>HGPｺﾞｼｯｸE</vt:lpstr>
      <vt:lpstr>HGPｺﾞｼｯｸM</vt:lpstr>
      <vt:lpstr>HGP創英角ｺﾞｼｯｸUB</vt:lpstr>
      <vt:lpstr>HGP創英角ﾎﾟｯﾌﾟ体</vt:lpstr>
      <vt:lpstr>HGS創英角ｺﾞｼｯｸUB</vt:lpstr>
      <vt:lpstr>HG丸ｺﾞｼｯｸM-PRO</vt:lpstr>
      <vt:lpstr>Malgun Gothic Semilight</vt:lpstr>
      <vt:lpstr>Meiryo UI</vt:lpstr>
      <vt:lpstr>ＭＳ Ｐゴシック</vt:lpstr>
      <vt:lpstr>新細明體</vt:lpstr>
      <vt:lpstr>メイリオ</vt:lpstr>
      <vt:lpstr>Arial</vt:lpstr>
      <vt:lpstr>Calibri</vt:lpstr>
      <vt:lpstr>Calibri Light</vt:lpstr>
      <vt:lpstr>Times New Roman</vt:lpstr>
      <vt:lpstr>Wingdings</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廣瀬　光史</dc:creator>
  <cp:lastModifiedBy>森田　俊作</cp:lastModifiedBy>
  <cp:revision>1634</cp:revision>
  <cp:lastPrinted>2019-05-15T05:33:51Z</cp:lastPrinted>
  <dcterms:created xsi:type="dcterms:W3CDTF">2018-03-13T05:47:57Z</dcterms:created>
  <dcterms:modified xsi:type="dcterms:W3CDTF">2019-05-20T03:19:56Z</dcterms:modified>
</cp:coreProperties>
</file>